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920" r:id="rId1"/>
    <p:sldMasterId id="2147483932" r:id="rId2"/>
    <p:sldMasterId id="2147483944" r:id="rId3"/>
  </p:sldMasterIdLst>
  <p:notesMasterIdLst>
    <p:notesMasterId r:id="rId22"/>
  </p:notesMasterIdLst>
  <p:handoutMasterIdLst>
    <p:handoutMasterId r:id="rId23"/>
  </p:handoutMasterIdLst>
  <p:sldIdLst>
    <p:sldId id="413" r:id="rId4"/>
    <p:sldId id="437" r:id="rId5"/>
    <p:sldId id="449" r:id="rId6"/>
    <p:sldId id="464" r:id="rId7"/>
    <p:sldId id="461" r:id="rId8"/>
    <p:sldId id="465" r:id="rId9"/>
    <p:sldId id="458" r:id="rId10"/>
    <p:sldId id="460" r:id="rId11"/>
    <p:sldId id="455" r:id="rId12"/>
    <p:sldId id="462" r:id="rId13"/>
    <p:sldId id="451" r:id="rId14"/>
    <p:sldId id="452" r:id="rId15"/>
    <p:sldId id="456" r:id="rId16"/>
    <p:sldId id="463" r:id="rId17"/>
    <p:sldId id="454" r:id="rId18"/>
    <p:sldId id="440" r:id="rId19"/>
    <p:sldId id="448" r:id="rId20"/>
    <p:sldId id="347" r:id="rId21"/>
  </p:sldIdLst>
  <p:sldSz cx="9144000" cy="6858000" type="screen4x3"/>
  <p:notesSz cx="6858000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792">
          <p15:clr>
            <a:srgbClr val="A4A3A4"/>
          </p15:clr>
        </p15:guide>
        <p15:guide id="4" orient="horz" pos="336">
          <p15:clr>
            <a:srgbClr val="A4A3A4"/>
          </p15:clr>
        </p15:guide>
        <p15:guide id="5" orient="horz" pos="1920">
          <p15:clr>
            <a:srgbClr val="A4A3A4"/>
          </p15:clr>
        </p15:guide>
        <p15:guide id="6" orient="horz" pos="3984">
          <p15:clr>
            <a:srgbClr val="A4A3A4"/>
          </p15:clr>
        </p15:guide>
        <p15:guide id="7" orient="horz" pos="1152">
          <p15:clr>
            <a:srgbClr val="A4A3A4"/>
          </p15:clr>
        </p15:guide>
        <p15:guide id="8" pos="2880">
          <p15:clr>
            <a:srgbClr val="A4A3A4"/>
          </p15:clr>
        </p15:guide>
        <p15:guide id="9" pos="503">
          <p15:clr>
            <a:srgbClr val="A4A3A4"/>
          </p15:clr>
        </p15:guide>
        <p15:guide id="10" pos="5257">
          <p15:clr>
            <a:srgbClr val="A4A3A4"/>
          </p15:clr>
        </p15:guide>
        <p15:guide id="11" pos="4608">
          <p15:clr>
            <a:srgbClr val="A4A3A4"/>
          </p15:clr>
        </p15:guide>
        <p15:guide id="12" pos="2448">
          <p15:clr>
            <a:srgbClr val="A4A3A4"/>
          </p15:clr>
        </p15:guide>
        <p15:guide id="13" pos="5545">
          <p15:clr>
            <a:srgbClr val="A4A3A4"/>
          </p15:clr>
        </p15:guide>
        <p15:guide id="14" pos="2772">
          <p15:clr>
            <a:srgbClr val="A4A3A4"/>
          </p15:clr>
        </p15:guide>
        <p15:guide id="15" pos="480">
          <p15:clr>
            <a:srgbClr val="A4A3A4"/>
          </p15:clr>
        </p15:guide>
        <p15:guide id="16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7A37"/>
    <a:srgbClr val="8D5397"/>
    <a:srgbClr val="558ED5"/>
    <a:srgbClr val="BE95C5"/>
    <a:srgbClr val="DCB7EB"/>
    <a:srgbClr val="AB51CF"/>
    <a:srgbClr val="376092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86310" autoAdjust="0"/>
  </p:normalViewPr>
  <p:slideViewPr>
    <p:cSldViewPr>
      <p:cViewPr varScale="1">
        <p:scale>
          <a:sx n="76" d="100"/>
          <a:sy n="76" d="100"/>
        </p:scale>
        <p:origin x="1627" y="43"/>
      </p:cViewPr>
      <p:guideLst>
        <p:guide orient="horz" pos="2160"/>
        <p:guide orient="horz" pos="1008"/>
        <p:guide orient="horz" pos="3792"/>
        <p:guide orient="horz" pos="336"/>
        <p:guide orient="horz" pos="1920"/>
        <p:guide orient="horz" pos="3984"/>
        <p:guide orient="horz" pos="1152"/>
        <p:guide pos="2880"/>
        <p:guide pos="503"/>
        <p:guide pos="5257"/>
        <p:guide pos="4608"/>
        <p:guide pos="2448"/>
        <p:guide pos="5545"/>
        <p:guide pos="2772"/>
        <p:guide pos="480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252" y="-96"/>
      </p:cViewPr>
      <p:guideLst>
        <p:guide orient="horz" pos="3127"/>
        <p:guide pos="216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C56694-3725-4C33-883B-3D0898E0ED9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1E20EA-25E6-4D6F-AD12-3EFCC30F8AE3}">
      <dgm:prSet custT="1"/>
      <dgm:spPr/>
      <dgm:t>
        <a:bodyPr/>
        <a:lstStyle/>
        <a:p>
          <a:pPr algn="ctr"/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F47D978-2A16-4E05-966E-2FDEF08B95C4}" type="parTrans" cxnId="{CFA42ABC-B513-4E7B-8A3A-D403EEA7376B}">
      <dgm:prSet/>
      <dgm:spPr/>
      <dgm:t>
        <a:bodyPr/>
        <a:lstStyle/>
        <a:p>
          <a:endParaRPr lang="en-US"/>
        </a:p>
      </dgm:t>
    </dgm:pt>
    <dgm:pt modelId="{7128C947-5F41-4C3E-8B48-4CC22D63421F}" type="sibTrans" cxnId="{CFA42ABC-B513-4E7B-8A3A-D403EEA7376B}">
      <dgm:prSet/>
      <dgm:spPr/>
      <dgm:t>
        <a:bodyPr/>
        <a:lstStyle/>
        <a:p>
          <a:endParaRPr lang="en-US"/>
        </a:p>
      </dgm:t>
    </dgm:pt>
    <dgm:pt modelId="{5415976C-DAC9-4774-8E1B-16F95DFCBDAD}">
      <dgm:prSet custT="1"/>
      <dgm:spPr/>
      <dgm:t>
        <a:bodyPr/>
        <a:lstStyle/>
        <a:p>
          <a:pPr algn="ctr"/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DD662A2-37F5-47C8-8B03-B0E8DAFB4F11}" type="parTrans" cxnId="{62CC79EB-5C08-4801-8957-E882326999C7}">
      <dgm:prSet/>
      <dgm:spPr/>
      <dgm:t>
        <a:bodyPr/>
        <a:lstStyle/>
        <a:p>
          <a:endParaRPr lang="en-US"/>
        </a:p>
      </dgm:t>
    </dgm:pt>
    <dgm:pt modelId="{B78C7D2A-6CBD-485D-ACEC-6B9317902B5F}" type="sibTrans" cxnId="{62CC79EB-5C08-4801-8957-E882326999C7}">
      <dgm:prSet/>
      <dgm:spPr/>
      <dgm:t>
        <a:bodyPr/>
        <a:lstStyle/>
        <a:p>
          <a:endParaRPr lang="en-US"/>
        </a:p>
      </dgm:t>
    </dgm:pt>
    <dgm:pt modelId="{DB852E4D-CDC4-4DD6-9ACF-F8FB9D42FAF7}">
      <dgm:prSet custT="1"/>
      <dgm:spPr/>
      <dgm:t>
        <a:bodyPr/>
        <a:lstStyle/>
        <a:p>
          <a:pPr algn="ctr"/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00C271-8DC9-4695-9A69-1D3FA3848565}" type="parTrans" cxnId="{26B17481-CABE-47A1-82D7-056E4FD0A0A4}">
      <dgm:prSet/>
      <dgm:spPr/>
      <dgm:t>
        <a:bodyPr/>
        <a:lstStyle/>
        <a:p>
          <a:endParaRPr lang="en-US"/>
        </a:p>
      </dgm:t>
    </dgm:pt>
    <dgm:pt modelId="{51285DFB-7E09-4544-B429-109ECEC3F84B}" type="sibTrans" cxnId="{26B17481-CABE-47A1-82D7-056E4FD0A0A4}">
      <dgm:prSet/>
      <dgm:spPr/>
      <dgm:t>
        <a:bodyPr/>
        <a:lstStyle/>
        <a:p>
          <a:endParaRPr lang="en-US"/>
        </a:p>
      </dgm:t>
    </dgm:pt>
    <dgm:pt modelId="{0ABFE0BB-3783-473E-9502-2F5CF567B452}" type="pres">
      <dgm:prSet presAssocID="{82C56694-3725-4C33-883B-3D0898E0ED9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1A3B296-A87C-46EC-B8EA-459BF7385355}" type="pres">
      <dgm:prSet presAssocID="{491E20EA-25E6-4D6F-AD12-3EFCC30F8AE3}" presName="thickLine" presStyleLbl="alignNode1" presStyleIdx="0" presStyleCnt="3"/>
      <dgm:spPr/>
    </dgm:pt>
    <dgm:pt modelId="{1FE621A9-0277-4045-B9C8-DEA8821F5D68}" type="pres">
      <dgm:prSet presAssocID="{491E20EA-25E6-4D6F-AD12-3EFCC30F8AE3}" presName="horz1" presStyleCnt="0"/>
      <dgm:spPr/>
    </dgm:pt>
    <dgm:pt modelId="{372B105A-46D1-40D5-86B2-3B1CCE228C41}" type="pres">
      <dgm:prSet presAssocID="{491E20EA-25E6-4D6F-AD12-3EFCC30F8AE3}" presName="tx1" presStyleLbl="revTx" presStyleIdx="0" presStyleCnt="3"/>
      <dgm:spPr/>
      <dgm:t>
        <a:bodyPr/>
        <a:lstStyle/>
        <a:p>
          <a:endParaRPr lang="en-US"/>
        </a:p>
      </dgm:t>
    </dgm:pt>
    <dgm:pt modelId="{C759D668-25B3-4A1B-BB12-14AAA60CF1E1}" type="pres">
      <dgm:prSet presAssocID="{491E20EA-25E6-4D6F-AD12-3EFCC30F8AE3}" presName="vert1" presStyleCnt="0"/>
      <dgm:spPr/>
    </dgm:pt>
    <dgm:pt modelId="{3C8C8DBF-CA92-488E-A993-E54274FAD938}" type="pres">
      <dgm:prSet presAssocID="{5415976C-DAC9-4774-8E1B-16F95DFCBDAD}" presName="thickLine" presStyleLbl="alignNode1" presStyleIdx="1" presStyleCnt="3" custLinFactNeighborX="3559" custLinFactNeighborY="-1890"/>
      <dgm:spPr/>
    </dgm:pt>
    <dgm:pt modelId="{B08650AF-9C37-47F5-B195-6C1C58E5D35F}" type="pres">
      <dgm:prSet presAssocID="{5415976C-DAC9-4774-8E1B-16F95DFCBDAD}" presName="horz1" presStyleCnt="0"/>
      <dgm:spPr/>
    </dgm:pt>
    <dgm:pt modelId="{9BE7DDAC-B3D9-49B4-9924-EB5A26D355B5}" type="pres">
      <dgm:prSet presAssocID="{5415976C-DAC9-4774-8E1B-16F95DFCBDAD}" presName="tx1" presStyleLbl="revTx" presStyleIdx="1" presStyleCnt="3"/>
      <dgm:spPr/>
      <dgm:t>
        <a:bodyPr/>
        <a:lstStyle/>
        <a:p>
          <a:endParaRPr lang="en-US"/>
        </a:p>
      </dgm:t>
    </dgm:pt>
    <dgm:pt modelId="{A833767A-CE97-4EDF-90AC-FDBFD6C9811B}" type="pres">
      <dgm:prSet presAssocID="{5415976C-DAC9-4774-8E1B-16F95DFCBDAD}" presName="vert1" presStyleCnt="0"/>
      <dgm:spPr/>
    </dgm:pt>
    <dgm:pt modelId="{8BDFC6D2-5197-49A0-9D7F-E90FF097322A}" type="pres">
      <dgm:prSet presAssocID="{DB852E4D-CDC4-4DD6-9ACF-F8FB9D42FAF7}" presName="thickLine" presStyleLbl="alignNode1" presStyleIdx="2" presStyleCnt="3"/>
      <dgm:spPr/>
    </dgm:pt>
    <dgm:pt modelId="{78B02445-BAC5-4F61-9CF6-68801FA7F88A}" type="pres">
      <dgm:prSet presAssocID="{DB852E4D-CDC4-4DD6-9ACF-F8FB9D42FAF7}" presName="horz1" presStyleCnt="0"/>
      <dgm:spPr/>
    </dgm:pt>
    <dgm:pt modelId="{42B2C912-A2F6-4427-981C-CE2457F755D1}" type="pres">
      <dgm:prSet presAssocID="{DB852E4D-CDC4-4DD6-9ACF-F8FB9D42FAF7}" presName="tx1" presStyleLbl="revTx" presStyleIdx="2" presStyleCnt="3"/>
      <dgm:spPr/>
      <dgm:t>
        <a:bodyPr/>
        <a:lstStyle/>
        <a:p>
          <a:endParaRPr lang="en-US"/>
        </a:p>
      </dgm:t>
    </dgm:pt>
    <dgm:pt modelId="{106607F2-6894-43F6-BD66-6A76C2B52CAB}" type="pres">
      <dgm:prSet presAssocID="{DB852E4D-CDC4-4DD6-9ACF-F8FB9D42FAF7}" presName="vert1" presStyleCnt="0"/>
      <dgm:spPr/>
    </dgm:pt>
  </dgm:ptLst>
  <dgm:cxnLst>
    <dgm:cxn modelId="{26B17481-CABE-47A1-82D7-056E4FD0A0A4}" srcId="{82C56694-3725-4C33-883B-3D0898E0ED9F}" destId="{DB852E4D-CDC4-4DD6-9ACF-F8FB9D42FAF7}" srcOrd="2" destOrd="0" parTransId="{6100C271-8DC9-4695-9A69-1D3FA3848565}" sibTransId="{51285DFB-7E09-4544-B429-109ECEC3F84B}"/>
    <dgm:cxn modelId="{01293B35-4388-4160-A031-9914D9E8D837}" type="presOf" srcId="{491E20EA-25E6-4D6F-AD12-3EFCC30F8AE3}" destId="{372B105A-46D1-40D5-86B2-3B1CCE228C41}" srcOrd="0" destOrd="0" presId="urn:microsoft.com/office/officeart/2008/layout/LinedList"/>
    <dgm:cxn modelId="{CFA42ABC-B513-4E7B-8A3A-D403EEA7376B}" srcId="{82C56694-3725-4C33-883B-3D0898E0ED9F}" destId="{491E20EA-25E6-4D6F-AD12-3EFCC30F8AE3}" srcOrd="0" destOrd="0" parTransId="{0F47D978-2A16-4E05-966E-2FDEF08B95C4}" sibTransId="{7128C947-5F41-4C3E-8B48-4CC22D63421F}"/>
    <dgm:cxn modelId="{328FBDDC-5A70-4940-ABE2-D4A9F4D30E00}" type="presOf" srcId="{5415976C-DAC9-4774-8E1B-16F95DFCBDAD}" destId="{9BE7DDAC-B3D9-49B4-9924-EB5A26D355B5}" srcOrd="0" destOrd="0" presId="urn:microsoft.com/office/officeart/2008/layout/LinedList"/>
    <dgm:cxn modelId="{62CC79EB-5C08-4801-8957-E882326999C7}" srcId="{82C56694-3725-4C33-883B-3D0898E0ED9F}" destId="{5415976C-DAC9-4774-8E1B-16F95DFCBDAD}" srcOrd="1" destOrd="0" parTransId="{3DD662A2-37F5-47C8-8B03-B0E8DAFB4F11}" sibTransId="{B78C7D2A-6CBD-485D-ACEC-6B9317902B5F}"/>
    <dgm:cxn modelId="{313482AA-4AEC-4412-BA8D-3115ECA9C37E}" type="presOf" srcId="{DB852E4D-CDC4-4DD6-9ACF-F8FB9D42FAF7}" destId="{42B2C912-A2F6-4427-981C-CE2457F755D1}" srcOrd="0" destOrd="0" presId="urn:microsoft.com/office/officeart/2008/layout/LinedList"/>
    <dgm:cxn modelId="{61342D55-56A1-4D07-8B64-1A16690E8E2E}" type="presOf" srcId="{82C56694-3725-4C33-883B-3D0898E0ED9F}" destId="{0ABFE0BB-3783-473E-9502-2F5CF567B452}" srcOrd="0" destOrd="0" presId="urn:microsoft.com/office/officeart/2008/layout/LinedList"/>
    <dgm:cxn modelId="{AFBFE12C-957D-4D77-936B-0140B5F9E093}" type="presParOf" srcId="{0ABFE0BB-3783-473E-9502-2F5CF567B452}" destId="{71A3B296-A87C-46EC-B8EA-459BF7385355}" srcOrd="0" destOrd="0" presId="urn:microsoft.com/office/officeart/2008/layout/LinedList"/>
    <dgm:cxn modelId="{2EFCA36C-9BDB-4AB6-990A-94DB4B111C3C}" type="presParOf" srcId="{0ABFE0BB-3783-473E-9502-2F5CF567B452}" destId="{1FE621A9-0277-4045-B9C8-DEA8821F5D68}" srcOrd="1" destOrd="0" presId="urn:microsoft.com/office/officeart/2008/layout/LinedList"/>
    <dgm:cxn modelId="{1A1260E9-DBA3-4F55-8064-ADDB0A92DD01}" type="presParOf" srcId="{1FE621A9-0277-4045-B9C8-DEA8821F5D68}" destId="{372B105A-46D1-40D5-86B2-3B1CCE228C41}" srcOrd="0" destOrd="0" presId="urn:microsoft.com/office/officeart/2008/layout/LinedList"/>
    <dgm:cxn modelId="{93ABF97B-26FF-4FCE-85F0-BFBCC1AFA205}" type="presParOf" srcId="{1FE621A9-0277-4045-B9C8-DEA8821F5D68}" destId="{C759D668-25B3-4A1B-BB12-14AAA60CF1E1}" srcOrd="1" destOrd="0" presId="urn:microsoft.com/office/officeart/2008/layout/LinedList"/>
    <dgm:cxn modelId="{80C4B451-B124-4A70-A833-142DCF8D951B}" type="presParOf" srcId="{0ABFE0BB-3783-473E-9502-2F5CF567B452}" destId="{3C8C8DBF-CA92-488E-A993-E54274FAD938}" srcOrd="2" destOrd="0" presId="urn:microsoft.com/office/officeart/2008/layout/LinedList"/>
    <dgm:cxn modelId="{8231C95F-DA69-41C7-8FF5-982138C68CA0}" type="presParOf" srcId="{0ABFE0BB-3783-473E-9502-2F5CF567B452}" destId="{B08650AF-9C37-47F5-B195-6C1C58E5D35F}" srcOrd="3" destOrd="0" presId="urn:microsoft.com/office/officeart/2008/layout/LinedList"/>
    <dgm:cxn modelId="{6993EB87-7359-4C4B-B560-78A10DE294DA}" type="presParOf" srcId="{B08650AF-9C37-47F5-B195-6C1C58E5D35F}" destId="{9BE7DDAC-B3D9-49B4-9924-EB5A26D355B5}" srcOrd="0" destOrd="0" presId="urn:microsoft.com/office/officeart/2008/layout/LinedList"/>
    <dgm:cxn modelId="{D6EA8AE2-4F63-4A3B-A888-5B29F071FD3E}" type="presParOf" srcId="{B08650AF-9C37-47F5-B195-6C1C58E5D35F}" destId="{A833767A-CE97-4EDF-90AC-FDBFD6C9811B}" srcOrd="1" destOrd="0" presId="urn:microsoft.com/office/officeart/2008/layout/LinedList"/>
    <dgm:cxn modelId="{6FC9FB16-7C9D-4953-9CF4-EB9AB39623B4}" type="presParOf" srcId="{0ABFE0BB-3783-473E-9502-2F5CF567B452}" destId="{8BDFC6D2-5197-49A0-9D7F-E90FF097322A}" srcOrd="4" destOrd="0" presId="urn:microsoft.com/office/officeart/2008/layout/LinedList"/>
    <dgm:cxn modelId="{85A7B9B2-9602-466E-9892-366F717966D8}" type="presParOf" srcId="{0ABFE0BB-3783-473E-9502-2F5CF567B452}" destId="{78B02445-BAC5-4F61-9CF6-68801FA7F88A}" srcOrd="5" destOrd="0" presId="urn:microsoft.com/office/officeart/2008/layout/LinedList"/>
    <dgm:cxn modelId="{C24A2A6B-0BC5-4E5F-BF3E-A6C6BABD07A0}" type="presParOf" srcId="{78B02445-BAC5-4F61-9CF6-68801FA7F88A}" destId="{42B2C912-A2F6-4427-981C-CE2457F755D1}" srcOrd="0" destOrd="0" presId="urn:microsoft.com/office/officeart/2008/layout/LinedList"/>
    <dgm:cxn modelId="{C2F96A65-6FC8-4A09-A598-339DF701DD08}" type="presParOf" srcId="{78B02445-BAC5-4F61-9CF6-68801FA7F88A}" destId="{106607F2-6894-43F6-BD66-6A76C2B52CA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247DCF-954E-442C-9C64-C3675B5A3048}" type="doc">
      <dgm:prSet loTypeId="urn:microsoft.com/office/officeart/2005/8/layout/arrow5" loCatId="process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5904CD-082F-4E0E-A867-E7C0A5D87649}">
      <dgm:prSet phldrT="[Text]"/>
      <dgm:spPr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</dgm:spPr>
      <dgm:t>
        <a:bodyPr/>
        <a:lstStyle/>
        <a:p>
          <a:r>
            <a:rPr lang="en-US" dirty="0"/>
            <a:t>      </a:t>
          </a:r>
          <a:r>
            <a:rPr lang="bg-BG" dirty="0">
              <a:latin typeface="Trebuchet MS" panose="020B0603020202020204" pitchFamily="34" charset="0"/>
            </a:rPr>
            <a:t>ЕФРР</a:t>
          </a:r>
          <a:endParaRPr lang="en-US" dirty="0">
            <a:solidFill>
              <a:srgbClr val="FF0000"/>
            </a:solidFill>
            <a:latin typeface="Trebuchet MS" panose="020B0603020202020204" pitchFamily="34" charset="0"/>
          </a:endParaRPr>
        </a:p>
      </dgm:t>
    </dgm:pt>
    <dgm:pt modelId="{45A7F73E-E078-451B-BB18-3CC08FACDC8E}" type="parTrans" cxnId="{1EAD2C7D-BFBA-4451-8496-B3A1C6952669}">
      <dgm:prSet/>
      <dgm:spPr/>
      <dgm:t>
        <a:bodyPr/>
        <a:lstStyle/>
        <a:p>
          <a:endParaRPr lang="en-US"/>
        </a:p>
      </dgm:t>
    </dgm:pt>
    <dgm:pt modelId="{A2134DB1-E547-4EAB-A8A2-9C2A9B278309}" type="sibTrans" cxnId="{1EAD2C7D-BFBA-4451-8496-B3A1C6952669}">
      <dgm:prSet/>
      <dgm:spPr/>
      <dgm:t>
        <a:bodyPr/>
        <a:lstStyle/>
        <a:p>
          <a:endParaRPr lang="en-US"/>
        </a:p>
      </dgm:t>
    </dgm:pt>
    <dgm:pt modelId="{8B419BB6-7F2A-476B-9486-CAB1F1C26119}">
      <dgm:prSet phldrT="[Text]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bg-BG" dirty="0">
              <a:latin typeface="Trebuchet MS" panose="020B0603020202020204" pitchFamily="34" charset="0"/>
            </a:rPr>
            <a:t>Национално съфинансиране</a:t>
          </a:r>
          <a:endParaRPr lang="en-US" dirty="0">
            <a:latin typeface="Trebuchet MS" panose="020B0603020202020204" pitchFamily="34" charset="0"/>
          </a:endParaRPr>
        </a:p>
      </dgm:t>
    </dgm:pt>
    <dgm:pt modelId="{D52E4984-13F3-4B28-BDF4-361BA1059584}" type="parTrans" cxnId="{0F204D0B-9D1D-4A03-BB93-0E8B0CF96B4E}">
      <dgm:prSet/>
      <dgm:spPr/>
      <dgm:t>
        <a:bodyPr/>
        <a:lstStyle/>
        <a:p>
          <a:endParaRPr lang="en-US"/>
        </a:p>
      </dgm:t>
    </dgm:pt>
    <dgm:pt modelId="{E9949A52-0164-4891-BCCB-2275C79482B2}" type="sibTrans" cxnId="{0F204D0B-9D1D-4A03-BB93-0E8B0CF96B4E}">
      <dgm:prSet/>
      <dgm:spPr/>
      <dgm:t>
        <a:bodyPr/>
        <a:lstStyle/>
        <a:p>
          <a:endParaRPr lang="en-US"/>
        </a:p>
      </dgm:t>
    </dgm:pt>
    <dgm:pt modelId="{A1ED011D-C4BE-4350-ADA4-62522FE850A1}" type="pres">
      <dgm:prSet presAssocID="{45247DCF-954E-442C-9C64-C3675B5A304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6F2982-2109-4E19-B75E-E49C80F75A41}" type="pres">
      <dgm:prSet presAssocID="{545904CD-082F-4E0E-A867-E7C0A5D87649}" presName="arrow" presStyleLbl="node1" presStyleIdx="0" presStyleCnt="2" custRadScaleRad="99292" custRadScaleInc="-2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50787-51D6-4F67-B235-63A8596219C4}" type="pres">
      <dgm:prSet presAssocID="{8B419BB6-7F2A-476B-9486-CAB1F1C26119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4799F51-F1F6-43D3-B01C-A50B9B13C3AA}" type="presOf" srcId="{45247DCF-954E-442C-9C64-C3675B5A3048}" destId="{A1ED011D-C4BE-4350-ADA4-62522FE850A1}" srcOrd="0" destOrd="0" presId="urn:microsoft.com/office/officeart/2005/8/layout/arrow5"/>
    <dgm:cxn modelId="{C4632FD8-0730-48B5-AC1E-03DC312D4F5C}" type="presOf" srcId="{8B419BB6-7F2A-476B-9486-CAB1F1C26119}" destId="{8C250787-51D6-4F67-B235-63A8596219C4}" srcOrd="0" destOrd="0" presId="urn:microsoft.com/office/officeart/2005/8/layout/arrow5"/>
    <dgm:cxn modelId="{ED5BDB9E-195C-4D64-A12A-A30A368936AF}" type="presOf" srcId="{545904CD-082F-4E0E-A867-E7C0A5D87649}" destId="{E76F2982-2109-4E19-B75E-E49C80F75A41}" srcOrd="0" destOrd="0" presId="urn:microsoft.com/office/officeart/2005/8/layout/arrow5"/>
    <dgm:cxn modelId="{1EAD2C7D-BFBA-4451-8496-B3A1C6952669}" srcId="{45247DCF-954E-442C-9C64-C3675B5A3048}" destId="{545904CD-082F-4E0E-A867-E7C0A5D87649}" srcOrd="0" destOrd="0" parTransId="{45A7F73E-E078-451B-BB18-3CC08FACDC8E}" sibTransId="{A2134DB1-E547-4EAB-A8A2-9C2A9B278309}"/>
    <dgm:cxn modelId="{0F204D0B-9D1D-4A03-BB93-0E8B0CF96B4E}" srcId="{45247DCF-954E-442C-9C64-C3675B5A3048}" destId="{8B419BB6-7F2A-476B-9486-CAB1F1C26119}" srcOrd="1" destOrd="0" parTransId="{D52E4984-13F3-4B28-BDF4-361BA1059584}" sibTransId="{E9949A52-0164-4891-BCCB-2275C79482B2}"/>
    <dgm:cxn modelId="{4B541FCC-EE75-4216-894B-08AD37C24680}" type="presParOf" srcId="{A1ED011D-C4BE-4350-ADA4-62522FE850A1}" destId="{E76F2982-2109-4E19-B75E-E49C80F75A41}" srcOrd="0" destOrd="0" presId="urn:microsoft.com/office/officeart/2005/8/layout/arrow5"/>
    <dgm:cxn modelId="{DF58675D-BE1E-472F-984D-64A6C791098E}" type="presParOf" srcId="{A1ED011D-C4BE-4350-ADA4-62522FE850A1}" destId="{8C250787-51D6-4F67-B235-63A8596219C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A3B296-A87C-46EC-B8EA-459BF7385355}">
      <dsp:nvSpPr>
        <dsp:cNvPr id="0" name=""/>
        <dsp:cNvSpPr/>
      </dsp:nvSpPr>
      <dsp:spPr>
        <a:xfrm>
          <a:off x="0" y="3411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2B105A-46D1-40D5-86B2-3B1CCE228C41}">
      <dsp:nvSpPr>
        <dsp:cNvPr id="0" name=""/>
        <dsp:cNvSpPr/>
      </dsp:nvSpPr>
      <dsp:spPr>
        <a:xfrm>
          <a:off x="0" y="3411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Министерство на иновациите и растежа</a:t>
          </a:r>
          <a:endParaRPr lang="en-US" sz="32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3411"/>
        <a:ext cx="8564035" cy="2326568"/>
      </dsp:txXfrm>
    </dsp:sp>
    <dsp:sp modelId="{3C8C8DBF-CA92-488E-A993-E54274FAD938}">
      <dsp:nvSpPr>
        <dsp:cNvPr id="0" name=""/>
        <dsp:cNvSpPr/>
      </dsp:nvSpPr>
      <dsp:spPr>
        <a:xfrm>
          <a:off x="0" y="2286007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E7DDAC-B3D9-49B4-9924-EB5A26D355B5}">
      <dsp:nvSpPr>
        <dsp:cNvPr id="0" name=""/>
        <dsp:cNvSpPr/>
      </dsp:nvSpPr>
      <dsp:spPr>
        <a:xfrm>
          <a:off x="0" y="2329979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МЕРКИ ЗА НАСЪРЧАВАНЕ НА ИНОВАЦИИТЕ И РАСТЕЖА НА ПРЕДПРИЯТИЯТА</a:t>
          </a:r>
          <a:endParaRPr lang="en-US" sz="2800" b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2329979"/>
        <a:ext cx="8564035" cy="2326568"/>
      </dsp:txXfrm>
    </dsp:sp>
    <dsp:sp modelId="{8BDFC6D2-5197-49A0-9D7F-E90FF097322A}">
      <dsp:nvSpPr>
        <dsp:cNvPr id="0" name=""/>
        <dsp:cNvSpPr/>
      </dsp:nvSpPr>
      <dsp:spPr>
        <a:xfrm>
          <a:off x="0" y="4656548"/>
          <a:ext cx="856403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2C912-A2F6-4427-981C-CE2457F755D1}">
      <dsp:nvSpPr>
        <dsp:cNvPr id="0" name=""/>
        <dsp:cNvSpPr/>
      </dsp:nvSpPr>
      <dsp:spPr>
        <a:xfrm>
          <a:off x="0" y="4656548"/>
          <a:ext cx="8564035" cy="23265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i="1" kern="1200" dirty="0">
            <a:gradFill>
              <a:gsLst>
                <a:gs pos="0">
                  <a:schemeClr val="tx1"/>
                </a:gs>
                <a:gs pos="40000">
                  <a:schemeClr val="tx1">
                    <a:lumMod val="75000"/>
                    <a:lumOff val="25000"/>
                  </a:schemeClr>
                </a:gs>
                <a:gs pos="100000">
                  <a:schemeClr val="tx2">
                    <a:alpha val="65000"/>
                  </a:schemeClr>
                </a:gs>
              </a:gsLst>
              <a:lin ang="5400000" scaled="0"/>
            </a:gradFill>
            <a:effectLst>
              <a:reflection blurRad="6350" stA="55000" endA="300" endPos="45500" dir="5400000" sy="-100000" algn="bl" rotWithShape="0"/>
            </a:effectLst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0" y="4656548"/>
        <a:ext cx="8564035" cy="2326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6F2982-2109-4E19-B75E-E49C80F75A41}">
      <dsp:nvSpPr>
        <dsp:cNvPr id="0" name=""/>
        <dsp:cNvSpPr/>
      </dsp:nvSpPr>
      <dsp:spPr>
        <a:xfrm rot="16200000">
          <a:off x="13022" y="380992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dpi="0" rotWithShape="1">
          <a:blip xmlns:r="http://schemas.openxmlformats.org/officeDocument/2006/relationships" r:embed="rId1"/>
          <a:srcRect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      </a:t>
          </a:r>
          <a:r>
            <a:rPr lang="bg-BG" sz="2500" kern="1200" dirty="0">
              <a:latin typeface="Trebuchet MS" panose="020B0603020202020204" pitchFamily="34" charset="0"/>
            </a:rPr>
            <a:t>ЕФРР</a:t>
          </a:r>
          <a:endParaRPr lang="en-US" sz="2500" kern="1200" dirty="0">
            <a:solidFill>
              <a:srgbClr val="FF0000"/>
            </a:solidFill>
            <a:latin typeface="Trebuchet MS" panose="020B0603020202020204" pitchFamily="34" charset="0"/>
          </a:endParaRPr>
        </a:p>
      </dsp:txBody>
      <dsp:txXfrm rot="5400000">
        <a:off x="13023" y="1213126"/>
        <a:ext cx="2746046" cy="1664271"/>
      </dsp:txXfrm>
    </dsp:sp>
    <dsp:sp modelId="{8C250787-51D6-4F67-B235-63A8596219C4}">
      <dsp:nvSpPr>
        <dsp:cNvPr id="0" name=""/>
        <dsp:cNvSpPr/>
      </dsp:nvSpPr>
      <dsp:spPr>
        <a:xfrm rot="5400000">
          <a:off x="3528977" y="367729"/>
          <a:ext cx="3328541" cy="3328541"/>
        </a:xfrm>
        <a:prstGeom prst="downArrow">
          <a:avLst>
            <a:gd name="adj1" fmla="val 50000"/>
            <a:gd name="adj2" fmla="val 35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  <a:sp3d extrusionH="28000" prstMaterial="matte"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>
              <a:latin typeface="Trebuchet MS" panose="020B0603020202020204" pitchFamily="34" charset="0"/>
            </a:rPr>
            <a:t>Национално съфинансиране</a:t>
          </a:r>
          <a:endParaRPr lang="en-US" sz="2500" kern="1200" dirty="0">
            <a:latin typeface="Trebuchet MS" panose="020B0603020202020204" pitchFamily="34" charset="0"/>
          </a:endParaRPr>
        </a:p>
      </dsp:txBody>
      <dsp:txXfrm rot="-5400000">
        <a:off x="4111473" y="1199864"/>
        <a:ext cx="2746046" cy="16642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5F606E-90DF-4E5E-981B-65D896F86000}" type="datetimeFigureOut">
              <a:rPr lang="en-US"/>
              <a:pPr>
                <a:defRPr/>
              </a:pPr>
              <a:t>1/6/2023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9428585"/>
            <a:ext cx="2971800" cy="49805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19AD15E-0751-4746-996B-AD8A43771B2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895400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6E09B38-711C-4572-8ADD-1783B87B4CD0}" type="datetimeFigureOut">
              <a:rPr lang="en-US"/>
              <a:pPr>
                <a:defRPr/>
              </a:pPr>
              <a:t>1/6/2023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44538"/>
            <a:ext cx="4960938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715154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noProof="0"/>
              <a:t>Click to edit Master text styles</a:t>
            </a:r>
          </a:p>
          <a:p>
            <a:pPr lvl="1"/>
            <a:r>
              <a:rPr noProof="0"/>
              <a:t>Second level</a:t>
            </a:r>
          </a:p>
          <a:p>
            <a:pPr lvl="2"/>
            <a:r>
              <a:rPr noProof="0"/>
              <a:t>Third level</a:t>
            </a:r>
          </a:p>
          <a:p>
            <a:pPr lvl="3"/>
            <a:r>
              <a:rPr noProof="0"/>
              <a:t>Fourth level</a:t>
            </a:r>
          </a:p>
          <a:p>
            <a:pPr lvl="4"/>
            <a:r>
              <a:rPr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9428585"/>
            <a:ext cx="29718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D1D231C-F067-4B81-82BF-4D6D280B457D}" type="slidenum">
              <a:rPr lang="bg-BG" altLang="bg-BG"/>
              <a:pPr>
                <a:defRPr/>
              </a:pPr>
              <a:t>‹#›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813029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D1D231C-F067-4B81-82BF-4D6D280B457D}" type="slidenum">
              <a:rPr kumimoji="0" lang="bg-BG" altLang="bg-BG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bg-BG" altLang="bg-BG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29188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ИКТ решения и киберсигурност в МСП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4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3143103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8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871311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11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1915648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13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646189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15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2143327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1D231C-F067-4B81-82BF-4D6D280B457D}" type="slidenum">
              <a:rPr lang="bg-BG" altLang="bg-BG" smtClean="0"/>
              <a:pPr>
                <a:defRPr/>
              </a:pPr>
              <a:t>17</a:t>
            </a:fld>
            <a:endParaRPr lang="bg-BG" altLang="bg-BG"/>
          </a:p>
        </p:txBody>
      </p:sp>
    </p:spTree>
    <p:extLst>
      <p:ext uri="{BB962C8B-B14F-4D97-AF65-F5344CB8AC3E}">
        <p14:creationId xmlns:p14="http://schemas.microsoft.com/office/powerpoint/2010/main" val="83727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E10DD-197F-43F5-BA61-DA584AF2129D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88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02025-164B-4C8C-907B-50075FBC1BB8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0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FDFA-0AE7-4F25-9748-6E91D9F98403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325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43FC-3986-4E82-8D50-E71FAFFB30E0}" type="datetime1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856059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759E18-3FEF-473C-A3D6-C522EA3D3CBE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243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A483DD-8CAF-4F71-B0AF-75566472A8B4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81950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417D07-881E-4D7E-88E3-C651E0E960A5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0288043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4180D78-CE42-47EC-8550-7ADB853DBD8C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857389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E71953-3085-472D-9ACD-187A12A42498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262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741B2D-BF1C-4311-B7E3-5CBD88857703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386894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4C65D3-70F9-4DDF-A0E3-8E9BF7024827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31626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F1DBE2-EA17-484E-A79B-D593E80F2892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68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0EA8C7-949A-49C0-AB2C-51CDAD7C79E8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608316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D5C603-0726-4466-A2C2-6D374AA39CA5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869793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AB3C83-D541-4CF9-843D-6540DBEF09FE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405576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24EB8B-01C8-474B-B495-751C30EBA172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559407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6FCB-3B08-4993-AF4B-5ED628C4521C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1417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3F463-24CC-415C-A4E9-93DAB651FB44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09961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BCFAF-36B0-427F-81ED-CF17ABC4673D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48336111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A42BA-6448-44AD-A069-E63E61E293B1}" type="datetime1">
              <a:rPr lang="bg-BG" smtClean="0"/>
              <a:t>6.1.2023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1376286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B653B-464B-46DB-80ED-9B16CE91B0D7}" type="datetime1">
              <a:rPr lang="bg-BG" smtClean="0"/>
              <a:t>6.1.2023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732575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D3296-215E-40CF-9402-9F05F360DE45}" type="datetime1">
              <a:rPr lang="bg-BG" smtClean="0"/>
              <a:t>6.1.2023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89118217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4ED6-C49B-4999-919F-1516DF7C596B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2274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AE0BF-375C-48B3-BC00-4EC4CEE0555B}" type="datetime1">
              <a:rPr lang="bg-BG" smtClean="0"/>
              <a:t>6.1.2023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044733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D5B20-25B0-4D23-A394-B44A4DE02E23}" type="datetime1">
              <a:rPr lang="bg-BG" smtClean="0"/>
              <a:t>6.1.2023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35962633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5D3D6-A5E4-4B0B-A149-6803683DE46D}" type="datetime1">
              <a:rPr lang="bg-BG" smtClean="0"/>
              <a:t>6.1.2023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198152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3AA7-817A-4AD7-8576-86EB90D3E008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2090723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7B66B-59A2-4034-8F2A-786FFA5257B3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69871208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846D-831D-4C94-8EE4-661ADE361740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61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A897-CA96-4B74-A85B-A1517B937B91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46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45CB-2A19-482C-B4E1-684606C4471E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90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7FADB-6784-4A2D-B79F-3BCF030EFF6F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22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217B9-B079-45AD-88B3-65B0A12E5D50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34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45A7B-695D-4DB9-B14F-C80D6F56919B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835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04511-445C-4368-8004-96D43FF98FF0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69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6B5A0-A7B4-40ED-8C75-036C64892DC0}" type="datetime1">
              <a:rPr lang="bg-BG" smtClean="0">
                <a:solidFill>
                  <a:prstClr val="black">
                    <a:tint val="75000"/>
                  </a:prstClr>
                </a:solidFill>
              </a:rPr>
              <a:t>6.1.2023 г.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6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56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41178C8-9373-481A-A7FE-C11D32629471}" type="datetime1">
              <a:rPr kumimoji="0" lang="bg-BG" sz="11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6.1.2023 г.</a:t>
            </a:fld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11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654DDAA-69BB-4BC9-A64E-D633361939AD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0179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3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45D9F0A-2E0E-4053-A973-637A782412D9}" type="datetime1">
              <a:rPr lang="bg-BG" smtClean="0"/>
              <a:t>6.1.2023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654DDAA-69BB-4BC9-A64E-D633361939AD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7974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7" r:id="rId12"/>
  </p:sldLayoutIdLst>
  <p:transition>
    <p:fade/>
  </p:transition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notesSlide" Target="../notesSlides/notesSlide1.xml"/><Relationship Id="rId7" Type="http://schemas.openxmlformats.org/officeDocument/2006/relationships/diagramQuickStyle" Target="../diagrams/quickStyl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jpg"/><Relationship Id="rId9" Type="http://schemas.microsoft.com/office/2007/relationships/diagramDrawing" Target="../diagrams/drawin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hyperlink" Target="http://www.mig.government.bg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extBox 4">
            <a:extLst>
              <a:ext uri="{FF2B5EF4-FFF2-40B4-BE49-F238E27FC236}">
                <a16:creationId xmlns:a16="http://schemas.microsoft.com/office/drawing/2014/main" id="{835D7683-DB43-4D65-B9CA-B99C9C9A3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90743473"/>
              </p:ext>
            </p:extLst>
          </p:nvPr>
        </p:nvGraphicFramePr>
        <p:xfrm>
          <a:off x="304800" y="1371600"/>
          <a:ext cx="8564035" cy="6986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37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8" y="533400"/>
            <a:ext cx="8839200" cy="1134102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Допустимост на предприятията от област Кюстендил по предстоящите процедури по НПВУ</a:t>
            </a:r>
            <a:b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42888"/>
              </p:ext>
            </p:extLst>
          </p:nvPr>
        </p:nvGraphicFramePr>
        <p:xfrm>
          <a:off x="217966" y="1752600"/>
          <a:ext cx="8708065" cy="4049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2225">
                  <a:extLst>
                    <a:ext uri="{9D8B030D-6E8A-4147-A177-3AD203B41FA5}">
                      <a16:colId xmlns:a16="http://schemas.microsoft.com/office/drawing/2014/main" val="800778875"/>
                    </a:ext>
                  </a:extLst>
                </a:gridCol>
                <a:gridCol w="6305840">
                  <a:extLst>
                    <a:ext uri="{9D8B030D-6E8A-4147-A177-3AD203B41FA5}">
                      <a16:colId xmlns:a16="http://schemas.microsoft.com/office/drawing/2014/main" val="1512591131"/>
                    </a:ext>
                  </a:extLst>
                </a:gridCol>
              </a:tblGrid>
              <a:tr h="500175"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Процедура:</a:t>
                      </a:r>
                      <a:endParaRPr lang="bg-BG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0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Допустимост:</a:t>
                      </a:r>
                      <a:endParaRPr lang="bg-BG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452561"/>
                  </a:ext>
                </a:extLst>
              </a:tr>
              <a:tr h="1969867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Изграждане на ВИ мощности със съоръжения за локално съхранение</a:t>
                      </a:r>
                      <a:endParaRPr lang="bg-BG" sz="20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МСП, вкл. </a:t>
                      </a:r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малки дружества със средна пазарна капитализация (до 499 служители) и дружества със средна пазарна капитализация (до 1500 служители) </a:t>
                      </a:r>
                      <a:r>
                        <a:rPr lang="bg-BG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от всички сектори </a:t>
                      </a:r>
                      <a:r>
                        <a:rPr lang="ru-RU" sz="20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без</a:t>
                      </a:r>
                      <a:r>
                        <a:rPr lang="en-US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bg-BG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сектор селско стопанство,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недопустимите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кодове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в </a:t>
                      </a:r>
                      <a:r>
                        <a:rPr lang="ru-RU" sz="1800" b="0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рамките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на ХВП </a:t>
                      </a:r>
                      <a:r>
                        <a:rPr lang="ru-RU" sz="1800" b="0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съгласно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1800" b="0" i="1" baseline="0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демаркацията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с ПРСР</a:t>
                      </a:r>
                      <a:r>
                        <a:rPr lang="bg-BG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производство на енергия, застраховане и финанси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endParaRPr lang="bg-BG" sz="18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73905"/>
                  </a:ext>
                </a:extLst>
              </a:tr>
              <a:tr h="1416158">
                <a:tc>
                  <a:txBody>
                    <a:bodyPr/>
                    <a:lstStyle/>
                    <a:p>
                      <a:r>
                        <a:rPr lang="bg-BG" sz="20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Кръгова</a:t>
                      </a:r>
                      <a:r>
                        <a:rPr lang="bg-BG" sz="20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икономика</a:t>
                      </a:r>
                      <a:endParaRPr lang="bg-BG" sz="2000" b="1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МСП и големи предприятия единствено от сектор C „Преработваща промишленост“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ru-RU" sz="18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без недопустимите кодове в рамките на ХВП съгласно демаркацията с ПРСР</a:t>
                      </a:r>
                      <a:r>
                        <a:rPr lang="ru-RU" sz="20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).</a:t>
                      </a:r>
                      <a:endParaRPr lang="bg-BG" sz="2000" b="0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25766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90409771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292" y="381000"/>
            <a:ext cx="8321816" cy="980728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</a:pP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„Конкурентоспособност и иновации в предприятията“ 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099448843"/>
              </p:ext>
            </p:extLst>
          </p:nvPr>
        </p:nvGraphicFramePr>
        <p:xfrm>
          <a:off x="1219200" y="2266181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38200" y="198120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2 932 949 724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402 052 615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от ЕФРР и 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530 897 10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0197859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ПКИП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10645" y="4005289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37609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18905" y="1305435"/>
            <a:ext cx="5546873" cy="4813459"/>
            <a:chOff x="1718905" y="1305435"/>
            <a:chExt cx="5546873" cy="4813459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B49716A-5828-461D-9061-DE2DB26E8E24}"/>
                </a:ext>
              </a:extLst>
            </p:cNvPr>
            <p:cNvGrpSpPr/>
            <p:nvPr/>
          </p:nvGrpSpPr>
          <p:grpSpPr>
            <a:xfrm>
              <a:off x="3710168" y="2860733"/>
              <a:ext cx="1873704" cy="1741737"/>
              <a:chOff x="5250000" y="2756298"/>
              <a:chExt cx="1728000" cy="1728000"/>
            </a:xfrm>
          </p:grpSpPr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03F71298-79EF-4A8D-9E18-C81BA5985CDC}"/>
                  </a:ext>
                </a:extLst>
              </p:cNvPr>
              <p:cNvSpPr/>
              <p:nvPr/>
            </p:nvSpPr>
            <p:spPr>
              <a:xfrm>
                <a:off x="5250000" y="2756298"/>
                <a:ext cx="1728000" cy="1728000"/>
              </a:xfrm>
              <a:prstGeom prst="ellipse">
                <a:avLst/>
              </a:prstGeom>
              <a:gradFill>
                <a:gsLst>
                  <a:gs pos="59000">
                    <a:schemeClr val="bg1">
                      <a:lumMod val="85000"/>
                    </a:schemeClr>
                  </a:gs>
                  <a:gs pos="0">
                    <a:schemeClr val="bg1"/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path path="circle">
                  <a:fillToRect l="50000" t="50000" r="50000" b="50000"/>
                </a:path>
              </a:gradFill>
              <a:ln>
                <a:noFill/>
              </a:ln>
              <a:effectLst>
                <a:outerShdw blurRad="165100" sx="102000" sy="102000" algn="ctr" rotWithShape="0">
                  <a:prstClr val="black">
                    <a:alpha val="85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endParaRPr lang="en-IN" sz="1050" b="1" dirty="0">
                  <a:solidFill>
                    <a:schemeClr val="tx1"/>
                  </a:solidFill>
                  <a:latin typeface="Tw Cen MT" panose="020B0602020104020603" pitchFamily="34" charset="0"/>
                </a:endParaRP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93A10EA-5DA4-4207-B890-BA9AF77B6590}"/>
                  </a:ext>
                </a:extLst>
              </p:cNvPr>
              <p:cNvSpPr/>
              <p:nvPr/>
            </p:nvSpPr>
            <p:spPr>
              <a:xfrm>
                <a:off x="5464713" y="3081010"/>
                <a:ext cx="1284063" cy="10687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bg-BG" sz="3200" b="1" dirty="0">
                    <a:solidFill>
                      <a:schemeClr val="bg2">
                        <a:lumMod val="25000"/>
                      </a:schemeClr>
                    </a:solidFill>
                    <a:latin typeface="Agency FB" panose="020B0503020202020204" pitchFamily="34" charset="0"/>
                  </a:rPr>
                  <a:t>ПКИП</a:t>
                </a:r>
              </a:p>
              <a:p>
                <a:pPr algn="ctr"/>
                <a:r>
                  <a:rPr lang="bg-BG" sz="1600" b="1" dirty="0">
                    <a:solidFill>
                      <a:schemeClr val="bg2">
                        <a:lumMod val="25000"/>
                      </a:schemeClr>
                    </a:solidFill>
                    <a:latin typeface="+mn-lt"/>
                  </a:rPr>
                  <a:t>2.93 млрд. лева</a:t>
                </a:r>
                <a:endParaRPr lang="en-IN" sz="1200" b="1" dirty="0">
                  <a:solidFill>
                    <a:schemeClr val="bg2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34" name="Freeform: Shape 30">
              <a:extLst>
                <a:ext uri="{FF2B5EF4-FFF2-40B4-BE49-F238E27FC236}">
                  <a16:creationId xmlns:a16="http://schemas.microsoft.com/office/drawing/2014/main" id="{AD5DBA64-BA38-437D-A9D5-12EED9DB5AD7}"/>
                </a:ext>
              </a:extLst>
            </p:cNvPr>
            <p:cNvSpPr/>
            <p:nvPr/>
          </p:nvSpPr>
          <p:spPr>
            <a:xfrm rot="17280000" flipH="1">
              <a:off x="4923328" y="987997"/>
              <a:ext cx="1716879" cy="2851420"/>
            </a:xfrm>
            <a:custGeom>
              <a:avLst/>
              <a:gdLst>
                <a:gd name="connsiteX0" fmla="*/ 107784 w 1703338"/>
                <a:gd name="connsiteY0" fmla="*/ 0 h 2629686"/>
                <a:gd name="connsiteX1" fmla="*/ 54256 w 1703338"/>
                <a:gd name="connsiteY1" fmla="*/ 198254 h 2629686"/>
                <a:gd name="connsiteX2" fmla="*/ 831706 w 1703338"/>
                <a:gd name="connsiteY2" fmla="*/ 2525240 h 2629686"/>
                <a:gd name="connsiteX3" fmla="*/ 964899 w 1703338"/>
                <a:gd name="connsiteY3" fmla="*/ 2629686 h 2629686"/>
                <a:gd name="connsiteX4" fmla="*/ 1703338 w 1703338"/>
                <a:gd name="connsiteY4" fmla="*/ 1613312 h 2629686"/>
                <a:gd name="connsiteX5" fmla="*/ 1308455 w 1703338"/>
                <a:gd name="connsiteY5" fmla="*/ 390122 h 2629686"/>
                <a:gd name="connsiteX6" fmla="*/ 107784 w 1703338"/>
                <a:gd name="connsiteY6" fmla="*/ 0 h 26296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03338" h="2629686">
                  <a:moveTo>
                    <a:pt x="107784" y="0"/>
                  </a:moveTo>
                  <a:lnTo>
                    <a:pt x="54256" y="198254"/>
                  </a:lnTo>
                  <a:cubicBezTo>
                    <a:pt x="-134931" y="1073192"/>
                    <a:pt x="181691" y="1961650"/>
                    <a:pt x="831706" y="2525240"/>
                  </a:cubicBezTo>
                  <a:lnTo>
                    <a:pt x="964899" y="2629686"/>
                  </a:lnTo>
                  <a:lnTo>
                    <a:pt x="1703338" y="1613312"/>
                  </a:lnTo>
                  <a:lnTo>
                    <a:pt x="1308455" y="390122"/>
                  </a:lnTo>
                  <a:lnTo>
                    <a:pt x="107784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5" name="Freeform: Shape 38">
              <a:extLst>
                <a:ext uri="{FF2B5EF4-FFF2-40B4-BE49-F238E27FC236}">
                  <a16:creationId xmlns:a16="http://schemas.microsoft.com/office/drawing/2014/main" id="{FA8F2D87-D48B-492D-9DA3-4952C627628D}"/>
                </a:ext>
              </a:extLst>
            </p:cNvPr>
            <p:cNvSpPr/>
            <p:nvPr/>
          </p:nvSpPr>
          <p:spPr>
            <a:xfrm rot="17280000" flipH="1">
              <a:off x="1687345" y="3287516"/>
              <a:ext cx="2253701" cy="2190581"/>
            </a:xfrm>
            <a:custGeom>
              <a:avLst/>
              <a:gdLst>
                <a:gd name="connsiteX0" fmla="*/ 1 w 2235926"/>
                <a:gd name="connsiteY0" fmla="*/ 0 h 2020236"/>
                <a:gd name="connsiteX1" fmla="*/ 0 w 2235926"/>
                <a:gd name="connsiteY1" fmla="*/ 1272954 h 2020236"/>
                <a:gd name="connsiteX2" fmla="*/ 1026016 w 2235926"/>
                <a:gd name="connsiteY2" fmla="*/ 2020236 h 2020236"/>
                <a:gd name="connsiteX3" fmla="*/ 2235926 w 2235926"/>
                <a:gd name="connsiteY3" fmla="*/ 1627112 h 2020236"/>
                <a:gd name="connsiteX4" fmla="*/ 2201362 w 2235926"/>
                <a:gd name="connsiteY4" fmla="*/ 1525516 h 2020236"/>
                <a:gd name="connsiteX5" fmla="*/ 704747 w 2235926"/>
                <a:gd name="connsiteY5" fmla="*/ 117718 h 2020236"/>
                <a:gd name="connsiteX6" fmla="*/ 228016 w 2235926"/>
                <a:gd name="connsiteY6" fmla="*/ 14266 h 2020236"/>
                <a:gd name="connsiteX7" fmla="*/ 1 w 2235926"/>
                <a:gd name="connsiteY7" fmla="*/ 0 h 2020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235926" h="2020236">
                  <a:moveTo>
                    <a:pt x="1" y="0"/>
                  </a:moveTo>
                  <a:lnTo>
                    <a:pt x="0" y="1272954"/>
                  </a:lnTo>
                  <a:lnTo>
                    <a:pt x="1026016" y="2020236"/>
                  </a:lnTo>
                  <a:lnTo>
                    <a:pt x="2235926" y="1627112"/>
                  </a:lnTo>
                  <a:lnTo>
                    <a:pt x="2201362" y="1525516"/>
                  </a:lnTo>
                  <a:cubicBezTo>
                    <a:pt x="1946656" y="879962"/>
                    <a:pt x="1416306" y="348917"/>
                    <a:pt x="704747" y="117718"/>
                  </a:cubicBezTo>
                  <a:cubicBezTo>
                    <a:pt x="546622" y="66340"/>
                    <a:pt x="387034" y="32201"/>
                    <a:pt x="228016" y="14266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 dirty="0">
                <a:latin typeface="Tw Cen MT" panose="020B0602020104020603" pitchFamily="34" charset="0"/>
              </a:endParaRPr>
            </a:p>
          </p:txBody>
        </p:sp>
        <p:sp>
          <p:nvSpPr>
            <p:cNvPr id="36" name="Freeform: Shape 39">
              <a:extLst>
                <a:ext uri="{FF2B5EF4-FFF2-40B4-BE49-F238E27FC236}">
                  <a16:creationId xmlns:a16="http://schemas.microsoft.com/office/drawing/2014/main" id="{7D39E198-0EDE-4A2D-AE1D-0B0553334A3A}"/>
                </a:ext>
              </a:extLst>
            </p:cNvPr>
            <p:cNvSpPr/>
            <p:nvPr/>
          </p:nvSpPr>
          <p:spPr>
            <a:xfrm rot="17280000" flipH="1">
              <a:off x="4981106" y="3434223"/>
              <a:ext cx="2766633" cy="1583510"/>
            </a:xfrm>
            <a:custGeom>
              <a:avLst/>
              <a:gdLst>
                <a:gd name="connsiteX0" fmla="*/ 0 w 2744813"/>
                <a:gd name="connsiteY0" fmla="*/ 1026149 h 1460372"/>
                <a:gd name="connsiteX1" fmla="*/ 187654 w 2744813"/>
                <a:gd name="connsiteY1" fmla="*/ 1145329 h 1460372"/>
                <a:gd name="connsiteX2" fmla="*/ 634144 w 2744813"/>
                <a:gd name="connsiteY2" fmla="*/ 1341850 h 1460372"/>
                <a:gd name="connsiteX3" fmla="*/ 2672414 w 2744813"/>
                <a:gd name="connsiteY3" fmla="*/ 1082605 h 1460372"/>
                <a:gd name="connsiteX4" fmla="*/ 2744813 w 2744813"/>
                <a:gd name="connsiteY4" fmla="*/ 1031513 h 1460372"/>
                <a:gd name="connsiteX5" fmla="*/ 1995375 w 2744813"/>
                <a:gd name="connsiteY5" fmla="*/ 0 h 1460372"/>
                <a:gd name="connsiteX6" fmla="*/ 744476 w 2744813"/>
                <a:gd name="connsiteY6" fmla="*/ 1466 h 1460372"/>
                <a:gd name="connsiteX7" fmla="*/ 0 w 2744813"/>
                <a:gd name="connsiteY7" fmla="*/ 1026149 h 1460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744813" h="1460372">
                  <a:moveTo>
                    <a:pt x="0" y="1026149"/>
                  </a:moveTo>
                  <a:lnTo>
                    <a:pt x="187654" y="1145329"/>
                  </a:lnTo>
                  <a:cubicBezTo>
                    <a:pt x="326844" y="1224287"/>
                    <a:pt x="476020" y="1290472"/>
                    <a:pt x="634144" y="1341850"/>
                  </a:cubicBezTo>
                  <a:cubicBezTo>
                    <a:pt x="1345704" y="1573049"/>
                    <a:pt x="2086906" y="1455157"/>
                    <a:pt x="2672414" y="1082605"/>
                  </a:cubicBezTo>
                  <a:lnTo>
                    <a:pt x="2744813" y="1031513"/>
                  </a:lnTo>
                  <a:lnTo>
                    <a:pt x="1995375" y="0"/>
                  </a:lnTo>
                  <a:lnTo>
                    <a:pt x="744476" y="1466"/>
                  </a:lnTo>
                  <a:lnTo>
                    <a:pt x="0" y="1026149"/>
                  </a:lnTo>
                  <a:close/>
                </a:path>
              </a:pathLst>
            </a:custGeom>
            <a:solidFill>
              <a:srgbClr val="376092"/>
            </a:solidFill>
            <a:ln>
              <a:noFill/>
            </a:ln>
            <a:effectLst>
              <a:outerShdw blurRad="76200" sx="102000" sy="102000" algn="ctr" rotWithShape="0">
                <a:prstClr val="black">
                  <a:alpha val="5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350">
                <a:latin typeface="Tw Cen MT" panose="020B0602020104020603" pitchFamily="34" charset="0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ED7EC9D9-C62B-4654-BA57-C5271D8AE162}"/>
                </a:ext>
              </a:extLst>
            </p:cNvPr>
            <p:cNvSpPr/>
            <p:nvPr/>
          </p:nvSpPr>
          <p:spPr>
            <a:xfrm>
              <a:off x="2382287" y="252006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5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02F14A1E-2BC7-4174-B84E-52945857650D}"/>
                </a:ext>
              </a:extLst>
            </p:cNvPr>
            <p:cNvSpPr/>
            <p:nvPr/>
          </p:nvSpPr>
          <p:spPr>
            <a:xfrm>
              <a:off x="4723957" y="1399941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1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55276A-0DC3-43DE-8D04-F0D9554286E8}"/>
                </a:ext>
              </a:extLst>
            </p:cNvPr>
            <p:cNvSpPr/>
            <p:nvPr/>
          </p:nvSpPr>
          <p:spPr>
            <a:xfrm>
              <a:off x="6624390" y="314957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5E08B4AE-A2B6-464B-A05F-57B8296F9197}"/>
                </a:ext>
              </a:extLst>
            </p:cNvPr>
            <p:cNvSpPr/>
            <p:nvPr/>
          </p:nvSpPr>
          <p:spPr>
            <a:xfrm>
              <a:off x="5479237" y="5457016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3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E8096465-EB63-4774-9574-C0180F657D3B}"/>
                </a:ext>
              </a:extLst>
            </p:cNvPr>
            <p:cNvSpPr/>
            <p:nvPr/>
          </p:nvSpPr>
          <p:spPr>
            <a:xfrm>
              <a:off x="2829227" y="4965567"/>
              <a:ext cx="480260" cy="44643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100" b="1" dirty="0">
                  <a:solidFill>
                    <a:srgbClr val="44474C"/>
                  </a:solidFill>
                  <a:latin typeface="Tw Cen MT" panose="020B0602020104020603" pitchFamily="34" charset="0"/>
                </a:rPr>
                <a:t>4</a:t>
              </a:r>
              <a:endParaRPr lang="en-IN" sz="2100" b="1" dirty="0">
                <a:solidFill>
                  <a:srgbClr val="44474C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CC99A6ED-98C7-484D-BA09-9B2F82840CAB}"/>
                </a:ext>
              </a:extLst>
            </p:cNvPr>
            <p:cNvSpPr txBox="1"/>
            <p:nvPr/>
          </p:nvSpPr>
          <p:spPr>
            <a:xfrm>
              <a:off x="4652071" y="1803549"/>
              <a:ext cx="1902407" cy="11387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ru-RU" sz="1200" b="1" dirty="0">
                <a:solidFill>
                  <a:schemeClr val="bg1"/>
                </a:solidFill>
              </a:endParaRP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НИРД и иновации в предприятията </a:t>
              </a:r>
            </a:p>
            <a:p>
              <a:pPr algn="ctr"/>
              <a:r>
                <a:rPr lang="ru-RU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(30,31 %)</a:t>
              </a:r>
            </a:p>
            <a:p>
              <a:pPr algn="ctr"/>
              <a:endParaRPr lang="en-IN" sz="2000" b="1" u="sng" spc="450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070B6573-2E55-4B9E-A47A-7E680680B0EC}"/>
                </a:ext>
              </a:extLst>
            </p:cNvPr>
            <p:cNvSpPr txBox="1"/>
            <p:nvPr/>
          </p:nvSpPr>
          <p:spPr>
            <a:xfrm>
              <a:off x="5435482" y="3811831"/>
              <a:ext cx="18302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Дигитализация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lvl="0"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(13,95 %)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145098" y="3811831"/>
              <a:ext cx="172531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Енергийна ефективност в предприятията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6,97 %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692879D4-350C-4831-9B3E-23AFA8C7FCE5}"/>
                </a:ext>
              </a:extLst>
            </p:cNvPr>
            <p:cNvSpPr txBox="1"/>
            <p:nvPr/>
          </p:nvSpPr>
          <p:spPr>
            <a:xfrm>
              <a:off x="3619138" y="4795654"/>
              <a:ext cx="2033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Растеж и </a:t>
              </a:r>
              <a:endParaRPr 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конкурентоспособност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</a:t>
              </a:r>
            </a:p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(1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7,54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 %) 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BE2EB50-E3F3-4388-B173-F6D49D983D6D}"/>
                </a:ext>
              </a:extLst>
            </p:cNvPr>
            <p:cNvSpPr txBox="1"/>
            <p:nvPr/>
          </p:nvSpPr>
          <p:spPr>
            <a:xfrm>
              <a:off x="2668838" y="1996800"/>
              <a:ext cx="17253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Преход към кръгова икономика 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(</a:t>
              </a:r>
              <a:r>
                <a:rPr lang="bg-BG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31,21 %</a:t>
              </a:r>
              <a:r>
                <a:rPr lang="en-US" sz="1200" b="1" dirty="0">
                  <a:solidFill>
                    <a:schemeClr val="bg1"/>
                  </a:solidFill>
                  <a:latin typeface="+mj-lt"/>
                  <a:cs typeface="Calibri" panose="020F0502020204030204" pitchFamily="34" charset="0"/>
                </a:rPr>
                <a:t>)</a:t>
              </a:r>
              <a:endParaRPr lang="en-IN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endParaRPr>
            </a:p>
          </p:txBody>
        </p:sp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81269" y="1305435"/>
              <a:ext cx="834859" cy="667887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5771" y="2988576"/>
              <a:ext cx="703422" cy="952864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5" name="Picture 6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558" y="4501010"/>
              <a:ext cx="1082832" cy="892160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72287" y="2338477"/>
              <a:ext cx="809602" cy="809602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67" name="Picture 66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72567" y="5467044"/>
              <a:ext cx="748905" cy="651850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0298221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7113" y="25566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планирани за обявяване по ПКИП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927113" y="1143000"/>
            <a:ext cx="7988287" cy="5425624"/>
            <a:chOff x="1432492" y="1353747"/>
            <a:chExt cx="6726094" cy="5205229"/>
          </a:xfrm>
        </p:grpSpPr>
        <p:sp>
          <p:nvSpPr>
            <p:cNvPr id="38" name="Freeform 37"/>
            <p:cNvSpPr/>
            <p:nvPr/>
          </p:nvSpPr>
          <p:spPr>
            <a:xfrm>
              <a:off x="1437408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39" name="Freeform 38"/>
            <p:cNvSpPr/>
            <p:nvPr/>
          </p:nvSpPr>
          <p:spPr>
            <a:xfrm>
              <a:off x="3576339" y="1353747"/>
              <a:ext cx="1991320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solidFill>
              <a:srgbClr val="800000">
                <a:alpha val="50000"/>
              </a:srgb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715270" y="1356852"/>
              <a:ext cx="1991320" cy="3672348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lumMod val="95000"/>
                    <a:alpha val="50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3576339" y="5167994"/>
              <a:ext cx="2438400" cy="1354111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0000"/>
            </a:solidFill>
            <a:ln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ln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3</a:t>
              </a:r>
              <a:r>
                <a:rPr lang="en-US" sz="1600" kern="0" dirty="0" smtClean="0">
                  <a:solidFill>
                    <a:prstClr val="white"/>
                  </a:solidFill>
                  <a:latin typeface="Trebuchet MS"/>
                </a:rPr>
                <a:t>-</a:t>
              </a: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т</a:t>
              </a:r>
              <a:r>
                <a:rPr lang="bg-BG" sz="1600" kern="0" dirty="0" smtClean="0">
                  <a:solidFill>
                    <a:prstClr val="white"/>
                  </a:solidFill>
                  <a:latin typeface="Trebuchet MS"/>
                </a:rPr>
                <a:t>о </a:t>
              </a: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 smtClean="0">
                  <a:solidFill>
                    <a:prstClr val="white"/>
                  </a:solidFill>
                  <a:latin typeface="Trebuchet MS"/>
                </a:rPr>
                <a:t>2023 г.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1432492" y="5185310"/>
              <a:ext cx="2413712" cy="1299924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sz="1600" kern="0" dirty="0" smtClean="0">
                  <a:latin typeface="Trebuchet MS"/>
                </a:rPr>
                <a:t>1-во</a:t>
              </a:r>
              <a:r>
                <a:rPr kumimoji="0" lang="bg-BG" sz="16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</a:t>
              </a:r>
              <a:endParaRPr kumimoji="0" lang="bg-BG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тримесечие </a:t>
              </a:r>
            </a:p>
            <a:p>
              <a:pPr marL="0" marR="0" lvl="0" indent="0" algn="ctr" defTabSz="248920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sz="16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2023</a:t>
              </a:r>
              <a:r>
                <a:rPr kumimoji="0" lang="bg-BG" sz="1600" b="0" i="0" u="none" strike="noStrike" kern="0" cap="none" spc="0" normalizeH="0" noProof="0" dirty="0" smtClean="0">
                  <a:ln>
                    <a:noFill/>
                  </a:ln>
                  <a:effectLst/>
                  <a:uLnTx/>
                  <a:uFillTx/>
                  <a:latin typeface="Trebuchet MS"/>
                  <a:ea typeface="+mn-ea"/>
                  <a:cs typeface="+mn-cs"/>
                </a:rPr>
                <a:t> г.</a:t>
              </a:r>
              <a:endPara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rebuchet MS"/>
                <a:ea typeface="+mn-ea"/>
                <a:cs typeface="+mn-cs"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5734602" y="5185310"/>
              <a:ext cx="2423984" cy="1373666"/>
            </a:xfrm>
            <a:custGeom>
              <a:avLst/>
              <a:gdLst>
                <a:gd name="connsiteX0" fmla="*/ 0 w 3249810"/>
                <a:gd name="connsiteY0" fmla="*/ 0 h 1299924"/>
                <a:gd name="connsiteX1" fmla="*/ 2599848 w 3249810"/>
                <a:gd name="connsiteY1" fmla="*/ 0 h 1299924"/>
                <a:gd name="connsiteX2" fmla="*/ 3249810 w 3249810"/>
                <a:gd name="connsiteY2" fmla="*/ 649962 h 1299924"/>
                <a:gd name="connsiteX3" fmla="*/ 2599848 w 3249810"/>
                <a:gd name="connsiteY3" fmla="*/ 1299924 h 1299924"/>
                <a:gd name="connsiteX4" fmla="*/ 0 w 3249810"/>
                <a:gd name="connsiteY4" fmla="*/ 1299924 h 1299924"/>
                <a:gd name="connsiteX5" fmla="*/ 649962 w 3249810"/>
                <a:gd name="connsiteY5" fmla="*/ 649962 h 1299924"/>
                <a:gd name="connsiteX6" fmla="*/ 0 w 3249810"/>
                <a:gd name="connsiteY6" fmla="*/ 0 h 12999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249810" h="1299924">
                  <a:moveTo>
                    <a:pt x="0" y="0"/>
                  </a:moveTo>
                  <a:lnTo>
                    <a:pt x="2599848" y="0"/>
                  </a:lnTo>
                  <a:lnTo>
                    <a:pt x="3249810" y="649962"/>
                  </a:lnTo>
                  <a:lnTo>
                    <a:pt x="2599848" y="1299924"/>
                  </a:lnTo>
                  <a:lnTo>
                    <a:pt x="0" y="1299924"/>
                  </a:lnTo>
                  <a:lnTo>
                    <a:pt x="649962" y="649962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4E67C8">
                    <a:hueOff val="0"/>
                    <a:satOff val="0"/>
                    <a:lumOff val="0"/>
                    <a:alphaOff val="0"/>
                    <a:lumMod val="95000"/>
                  </a:srgbClr>
                </a:gs>
                <a:gs pos="100000">
                  <a:srgbClr val="4E67C8">
                    <a:hueOff val="0"/>
                    <a:satOff val="0"/>
                    <a:lumOff val="0"/>
                    <a:alphaOff val="0"/>
                    <a:shade val="82000"/>
                    <a:satMod val="125000"/>
                    <a:lumMod val="74000"/>
                  </a:srgbClr>
                </a:gs>
              </a:gsLst>
              <a:lin ang="5400000" scaled="0"/>
            </a:gradFill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2-ро тримесечие </a:t>
              </a:r>
            </a:p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r>
                <a:rPr lang="bg-BG" sz="1600" kern="0" dirty="0" smtClean="0">
                  <a:solidFill>
                    <a:prstClr val="white"/>
                  </a:solidFill>
                  <a:latin typeface="Trebuchet MS"/>
                </a:rPr>
                <a:t>2023 г.</a:t>
              </a:r>
              <a:endParaRPr lang="en-US" sz="16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791198" y="1441639"/>
              <a:ext cx="1915393" cy="34547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Внедряване</a:t>
              </a:r>
              <a:r>
                <a:rPr lang="ru-RU" sz="1600" b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на иновации в предприятията съгласно тематичните области на ИСИС 2021-2027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293.37 млн</a:t>
              </a:r>
              <a:r>
                <a:rPr lang="ru-RU" sz="1600" dirty="0" smtClean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 лв</a:t>
              </a: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.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</a:t>
              </a:r>
              <a:r>
                <a:rPr lang="ru-RU" sz="1600" b="1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 група: 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bg1"/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</a:t>
              </a:r>
              <a:endParaRPr lang="ru-RU" sz="1600" i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endParaRPr lang="bg-BG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47351" y="1441640"/>
              <a:ext cx="1920308" cy="39271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dk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algn="ctr"/>
              <a:r>
                <a:rPr lang="bg-BG" sz="1600" b="1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Подобряване на производствения капацитет на МСП </a:t>
              </a:r>
              <a:endParaRPr lang="en-US" sz="1600" b="1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en-US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dirty="0">
                  <a:solidFill>
                    <a:schemeClr val="bg1"/>
                  </a:solidFill>
                  <a:latin typeface="Trebuchet MS" panose="020B0603020202020204" pitchFamily="34" charset="0"/>
                </a:rPr>
                <a:t>117,5 млн. лв.</a:t>
              </a: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endParaRPr lang="bg-BG" sz="1600" dirty="0">
                <a:solidFill>
                  <a:schemeClr val="bg1"/>
                </a:solidFill>
                <a:latin typeface="Trebuchet MS" panose="020B0603020202020204" pitchFamily="34" charset="0"/>
              </a:endParaRPr>
            </a:p>
            <a:p>
              <a:pPr algn="ctr"/>
              <a:r>
                <a:rPr lang="bg-BG" sz="1600" b="1" i="1" dirty="0">
                  <a:solidFill>
                    <a:schemeClr val="bg1"/>
                  </a:solidFill>
                  <a:latin typeface="+mn-lt"/>
                </a:rPr>
                <a:t>Целева група: </a:t>
              </a:r>
            </a:p>
            <a:p>
              <a:pPr algn="ctr"/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МСП 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  <a:ea typeface="Tahoma" panose="020B0604030504040204" pitchFamily="34" charset="0"/>
                  <a:cs typeface="Tahoma" panose="020B0604030504040204" pitchFamily="34" charset="0"/>
                </a:rPr>
                <a:t>–</a:t>
              </a:r>
              <a:r>
                <a:rPr lang="bg-BG" sz="1600" i="1" dirty="0">
                  <a:solidFill>
                    <a:schemeClr val="bg1"/>
                  </a:solidFill>
                  <a:latin typeface="+mn-lt"/>
                </a:rPr>
                <a:t> семейни предприятия, предприятия от творческите индустрии и занаятите</a:t>
              </a:r>
            </a:p>
            <a:p>
              <a:endParaRPr lang="bg-BG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1432492" y="1428214"/>
              <a:ext cx="1920308" cy="34694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Разработване на иновации в предприятията съгласно тематичните области на ИСИС 2021-2027</a:t>
              </a:r>
            </a:p>
            <a:p>
              <a:pPr lvl="0" algn="ctr" eaLnBrk="1" fontAlgn="auto" hangingPunct="1">
                <a:spcBef>
                  <a:spcPts val="600"/>
                </a:spcBef>
                <a:spcAft>
                  <a:spcPts val="0"/>
                </a:spcAft>
                <a:defRPr/>
              </a:pPr>
              <a:r>
                <a:rPr lang="ru-RU" sz="1600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127 млн. лв. </a:t>
              </a: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b="1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Целева група:</a:t>
              </a:r>
            </a:p>
            <a:p>
              <a:pPr lvl="0"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МСП и </a:t>
              </a:r>
              <a:r>
                <a:rPr lang="en-US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small mid-caps,</a:t>
              </a:r>
              <a:r>
                <a:rPr lang="bg-BG" sz="1600" i="1" dirty="0">
                  <a:solidFill>
                    <a:schemeClr val="tx2">
                      <a:lumMod val="50000"/>
                    </a:schemeClr>
                  </a:solidFill>
                  <a:latin typeface="Trebuchet MS" panose="020B060302020202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вкл. в сътрудничество с голямо предприятие </a:t>
              </a:r>
              <a:endParaRPr lang="ru-RU" sz="1600" i="1" dirty="0">
                <a:solidFill>
                  <a:schemeClr val="tx2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495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Допустимост на предприятията от традиционните за област Кюстендил сектори по предстоящите процедури по ПКИП 2021-2027</a:t>
            </a:r>
            <a:b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242083"/>
              </p:ext>
            </p:extLst>
          </p:nvPr>
        </p:nvGraphicFramePr>
        <p:xfrm>
          <a:off x="152400" y="1447800"/>
          <a:ext cx="8839200" cy="475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800778875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1512591131"/>
                    </a:ext>
                  </a:extLst>
                </a:gridCol>
              </a:tblGrid>
              <a:tr h="423475">
                <a:tc>
                  <a:txBody>
                    <a:bodyPr/>
                    <a:lstStyle/>
                    <a:p>
                      <a:r>
                        <a:rPr lang="bg-BG" dirty="0" smtClean="0"/>
                        <a:t>Процедура: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Допустимост: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452561"/>
                  </a:ext>
                </a:extLst>
              </a:tr>
              <a:tr h="135744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Разработване на иновации в предприятията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е налице секторна ограниченост на подкрепата</a:t>
                      </a:r>
                      <a:r>
                        <a:rPr lang="ru-RU" sz="20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като иновациите следва да попадат в една от тематичните области на ИСИС 2021-2027</a:t>
                      </a:r>
                      <a:r>
                        <a:rPr lang="en-US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</a:t>
                      </a:r>
                      <a:r>
                        <a:rPr lang="bg-BG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без</a:t>
                      </a:r>
                      <a:r>
                        <a:rPr lang="bg-BG" sz="2000" b="0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предприятия, които се занимават със селско стопанство</a:t>
                      </a:r>
                      <a:r>
                        <a:rPr lang="en-US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  <a:endParaRPr lang="bg-BG" sz="20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3395720"/>
                  </a:ext>
                </a:extLst>
              </a:tr>
              <a:tr h="135744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Подобряване на производствения капацитет на МСП </a:t>
                      </a:r>
                    </a:p>
                    <a:p>
                      <a:endParaRPr lang="bg-BG" sz="2000" b="1" i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МСП,</a:t>
                      </a:r>
                      <a:r>
                        <a:rPr lang="ru-RU" sz="20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които са семейни предприятия и занимаващи се с творчески индустрии и занаяти</a:t>
                      </a:r>
                      <a:endParaRPr lang="bg-BG" sz="2000" b="0" i="0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273905"/>
                  </a:ext>
                </a:extLst>
              </a:tr>
              <a:tr h="1357442">
                <a:tc>
                  <a:txBody>
                    <a:bodyPr/>
                    <a:lstStyle/>
                    <a:p>
                      <a:r>
                        <a:rPr lang="ru-RU" sz="2000" b="1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Внедряване на иновации в предприятията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Не е налице секторна ограниченост на подкрепата</a:t>
                      </a:r>
                      <a:r>
                        <a:rPr lang="ru-RU" sz="2000" b="0" i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</a:t>
                      </a:r>
                      <a:r>
                        <a:rPr lang="ru-RU" sz="2000" b="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като иновациите следва да попадат в една от тематичните области на ИСИС 2021-2027 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(без предприятия, </a:t>
                      </a:r>
                      <a:r>
                        <a:rPr lang="ru-RU" sz="20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които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се </a:t>
                      </a:r>
                      <a:r>
                        <a:rPr lang="ru-RU" sz="20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занимават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със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селско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ru-RU" sz="2000" b="0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стопанство</a:t>
                      </a:r>
                      <a:r>
                        <a:rPr lang="ru-RU" sz="20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)</a:t>
                      </a:r>
                    </a:p>
                    <a:p>
                      <a:endParaRPr lang="bg-BG" sz="2000" b="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6257667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7992152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21816" cy="980728"/>
          </a:xfrm>
        </p:spPr>
        <p:txBody>
          <a:bodyPr anchor="ctr">
            <a:normAutofit fontScale="9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</a:t>
            </a:r>
            <a:r>
              <a:rPr lang="bg-BG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„Научни изследвания, иновации и дигитализация за интелигентна </a:t>
            </a:r>
            <a:r>
              <a:rPr lang="ru-RU" altLang="en-US" sz="24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трансформация“ 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2021-2027 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US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altLang="en-US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740571182"/>
              </p:ext>
            </p:extLst>
          </p:nvPr>
        </p:nvGraphicFramePr>
        <p:xfrm>
          <a:off x="1189108" y="2794000"/>
          <a:ext cx="6858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85800" y="1371600"/>
            <a:ext cx="7648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Финансиране: 2 138 594 711 лева </a:t>
            </a:r>
          </a:p>
          <a:p>
            <a:pPr algn="ctr"/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1 731 907 023 лв. от ЕФРР и 406 687 686</a:t>
            </a:r>
            <a:r>
              <a:rPr lang="en-US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лв. национално съфинансиране </a:t>
            </a:r>
            <a:endParaRPr lang="bg-BG" sz="2000" dirty="0" smtClean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bg-BG" sz="2000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bg-BG" sz="2000" b="1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 е одобрена на 05.12.2022 г. с Решение на Европейската комисия!</a:t>
            </a:r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bg-BG" sz="20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0383857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 ОБЛАСТИ НА ПОДКРЕПА 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710168" y="2860733"/>
            <a:ext cx="1873704" cy="1741737"/>
            <a:chOff x="5250000" y="2756298"/>
            <a:chExt cx="1728000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50000" y="2756298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472705" y="3244484"/>
              <a:ext cx="1284063" cy="88551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bg-BG" sz="2000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ПНИИДИТ</a:t>
              </a:r>
            </a:p>
            <a:p>
              <a:pPr algn="ctr"/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+mn-lt"/>
                </a:rPr>
                <a:t>2.14 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+mn-lt"/>
              </a:endParaRPr>
            </a:p>
          </p:txBody>
        </p:sp>
      </p:grp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2437003" y="1043143"/>
            <a:ext cx="2322352" cy="218549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4923328" y="987997"/>
            <a:ext cx="1716879" cy="2851420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674458" y="3296878"/>
            <a:ext cx="2340054" cy="2282338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002888" y="3503034"/>
            <a:ext cx="2766633" cy="1583510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969864" y="4037993"/>
            <a:ext cx="1731633" cy="2858100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ED7EC9D9-C62B-4654-BA57-C5271D8AE162}"/>
              </a:ext>
            </a:extLst>
          </p:cNvPr>
          <p:cNvSpPr/>
          <p:nvPr/>
        </p:nvSpPr>
        <p:spPr>
          <a:xfrm>
            <a:off x="2382287" y="252006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5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2F14A1E-2BC7-4174-B84E-52945857650D}"/>
              </a:ext>
            </a:extLst>
          </p:cNvPr>
          <p:cNvSpPr/>
          <p:nvPr/>
        </p:nvSpPr>
        <p:spPr>
          <a:xfrm>
            <a:off x="4723957" y="1399941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1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B855276A-0DC3-43DE-8D04-F0D9554286E8}"/>
              </a:ext>
            </a:extLst>
          </p:cNvPr>
          <p:cNvSpPr/>
          <p:nvPr/>
        </p:nvSpPr>
        <p:spPr>
          <a:xfrm>
            <a:off x="6622842" y="3206673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2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E08B4AE-A2B6-464B-A05F-57B8296F9197}"/>
              </a:ext>
            </a:extLst>
          </p:cNvPr>
          <p:cNvSpPr/>
          <p:nvPr/>
        </p:nvSpPr>
        <p:spPr>
          <a:xfrm>
            <a:off x="5479237" y="5457016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3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E8096465-EB63-4774-9574-C0180F657D3B}"/>
              </a:ext>
            </a:extLst>
          </p:cNvPr>
          <p:cNvSpPr/>
          <p:nvPr/>
        </p:nvSpPr>
        <p:spPr>
          <a:xfrm>
            <a:off x="2829227" y="4965567"/>
            <a:ext cx="480260" cy="446434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b="1" dirty="0">
                <a:solidFill>
                  <a:srgbClr val="44474C"/>
                </a:solidFill>
                <a:latin typeface="Tw Cen MT" panose="020B0602020104020603" pitchFamily="34" charset="0"/>
              </a:rPr>
              <a:t>4</a:t>
            </a:r>
            <a:endParaRPr lang="en-IN" sz="2100" b="1" dirty="0">
              <a:solidFill>
                <a:srgbClr val="44474C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652071" y="1676400"/>
            <a:ext cx="19024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Капацитет за научни изследвания и иновации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  <a:latin typeface="+mn-lt"/>
              </a:rPr>
              <a:t>(19.37%)</a:t>
            </a:r>
            <a:endParaRPr lang="en-IN" sz="1200" b="1" u="sng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471056" y="3581400"/>
            <a:ext cx="18302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Дигитализация в публичния сектор и </a:t>
            </a:r>
            <a:endParaRPr 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lvl="0"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в полза на обществото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(29.7%)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04986" y="3777265"/>
            <a:ext cx="1841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Европейска интеграция и интернационализация 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(21.6%)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619138" y="4795654"/>
            <a:ext cx="20336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Трансфер на технологии и комерсиализация</a:t>
            </a:r>
          </a:p>
          <a:p>
            <a:pPr algn="ctr"/>
            <a:r>
              <a:rPr lang="bg-BG" sz="1200" b="1" u="sng" dirty="0">
                <a:solidFill>
                  <a:schemeClr val="bg1"/>
                </a:solidFill>
              </a:rPr>
              <a:t>(25.09%)</a:t>
            </a:r>
            <a:endParaRPr lang="en-IN" sz="1200" b="1" u="sng" dirty="0">
              <a:solidFill>
                <a:schemeClr val="bg1"/>
              </a:solidFill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784471" y="1676400"/>
            <a:ext cx="1725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Повишаване на капацитета в областите на интелигентна специализация</a:t>
            </a: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(1.89%)</a:t>
            </a:r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558" y="4501010"/>
            <a:ext cx="1082832" cy="8921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6" name="Picture 6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2287" y="2338477"/>
            <a:ext cx="809602" cy="80960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7" name="Picture 6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2567" y="5467044"/>
            <a:ext cx="748905" cy="6518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795554" y="6688723"/>
            <a:ext cx="1348446" cy="1692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" b="1" dirty="0">
                <a:solidFill>
                  <a:schemeClr val="bg1">
                    <a:lumMod val="50000"/>
                  </a:schemeClr>
                </a:solidFill>
              </a:rPr>
              <a:t>www.free-ppt-templates-download.com</a:t>
            </a:r>
            <a:endParaRPr lang="en-IN" sz="5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1043878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>
            <a:off x="3632786" y="1046683"/>
            <a:ext cx="2387014" cy="3525219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7340"/>
            <a:ext cx="8981004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ПНИИДИТ: </a:t>
            </a:r>
            <a:r>
              <a:rPr lang="bg-BG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планирани за обявяване процедури</a:t>
            </a:r>
            <a:endParaRPr lang="bg-BG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104900" y="1024153"/>
            <a:ext cx="1966642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6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Freeform 16"/>
          <p:cNvSpPr/>
          <p:nvPr/>
        </p:nvSpPr>
        <p:spPr>
          <a:xfrm>
            <a:off x="6452085" y="1111285"/>
            <a:ext cx="1949315" cy="346061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endParaRPr lang="bg-BG" sz="1400" b="1" dirty="0">
              <a:solidFill>
                <a:srgbClr val="8D5397"/>
              </a:solidFill>
              <a:latin typeface="+mj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1305" y="1128436"/>
            <a:ext cx="2173832" cy="1862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Изграждане на национална мрежа от 12 цифрови и иновационни хъбове</a:t>
            </a:r>
          </a:p>
          <a:p>
            <a:pPr algn="ctr" defTabSz="1911350">
              <a:lnSpc>
                <a:spcPct val="114000"/>
              </a:lnSpc>
              <a:spcAft>
                <a:spcPct val="35000"/>
              </a:spcAft>
            </a:pPr>
            <a:r>
              <a:rPr lang="ru-RU" sz="1600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135.49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66543" y="3114125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</a:rPr>
              <a:t>П</a:t>
            </a:r>
            <a:r>
              <a:rPr lang="bg-BG" sz="1600" dirty="0">
                <a:solidFill>
                  <a:srgbClr val="8D5397"/>
                </a:solidFill>
                <a:latin typeface="+mn-lt"/>
                <a:cs typeface="Times New Roman" panose="02020603050405020304" pitchFamily="18" charset="0"/>
              </a:rPr>
              <a:t>редприятия, в т.ч. МСП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4073" y="1175372"/>
            <a:ext cx="19852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Развитие на Центровете за върхови постижения и Центровете за компетентност</a:t>
            </a:r>
          </a:p>
          <a:p>
            <a:pPr algn="ctr"/>
            <a:r>
              <a:rPr lang="ru-RU" sz="1600" dirty="0">
                <a:solidFill>
                  <a:srgbClr val="8D5397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277.33 млн. лева</a:t>
            </a:r>
            <a:endParaRPr lang="bg-BG" sz="16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05558" y="3167713"/>
            <a:ext cx="19852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ЦВП, ЦК и ключови обекти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52086" y="1196044"/>
            <a:ext cx="1949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b="1" dirty="0">
                <a:solidFill>
                  <a:srgbClr val="8D5397"/>
                </a:solidFill>
                <a:latin typeface="+mn-lt"/>
              </a:rPr>
              <a:t>Ваучерна схема за МСП</a:t>
            </a:r>
          </a:p>
          <a:p>
            <a:pPr algn="ctr"/>
            <a:r>
              <a:rPr lang="bg-BG" dirty="0">
                <a:solidFill>
                  <a:srgbClr val="8D5397"/>
                </a:solidFill>
                <a:latin typeface="+mn-lt"/>
              </a:rPr>
              <a:t>49 млн. лева </a:t>
            </a:r>
            <a:endParaRPr lang="bg-BG" sz="1400" dirty="0">
              <a:solidFill>
                <a:srgbClr val="8D5397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52084" y="2260137"/>
            <a:ext cx="19493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dirty="0">
                <a:solidFill>
                  <a:srgbClr val="8D5397"/>
                </a:solidFill>
                <a:latin typeface="+mn-lt"/>
              </a:rPr>
              <a:t>Целева група </a:t>
            </a:r>
            <a:r>
              <a:rPr lang="bg-BG" sz="1600" dirty="0">
                <a:solidFill>
                  <a:srgbClr val="8D5397"/>
                </a:solidFill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МСП, университети, научни организации и обектите от НПКНИ </a:t>
            </a:r>
            <a:endParaRPr lang="bg-BG" sz="1600" dirty="0">
              <a:solidFill>
                <a:srgbClr val="8D5397"/>
              </a:solidFill>
              <a:latin typeface="+mn-lt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65864" y="5098806"/>
            <a:ext cx="8229600" cy="999027"/>
          </a:xfrm>
          <a:custGeom>
            <a:avLst/>
            <a:gdLst>
              <a:gd name="connsiteX0" fmla="*/ 0 w 1695735"/>
              <a:gd name="connsiteY0" fmla="*/ 135659 h 1356588"/>
              <a:gd name="connsiteX1" fmla="*/ 135659 w 1695735"/>
              <a:gd name="connsiteY1" fmla="*/ 0 h 1356588"/>
              <a:gd name="connsiteX2" fmla="*/ 1560076 w 1695735"/>
              <a:gd name="connsiteY2" fmla="*/ 0 h 1356588"/>
              <a:gd name="connsiteX3" fmla="*/ 1695735 w 1695735"/>
              <a:gd name="connsiteY3" fmla="*/ 135659 h 1356588"/>
              <a:gd name="connsiteX4" fmla="*/ 1695735 w 1695735"/>
              <a:gd name="connsiteY4" fmla="*/ 1220929 h 1356588"/>
              <a:gd name="connsiteX5" fmla="*/ 1560076 w 1695735"/>
              <a:gd name="connsiteY5" fmla="*/ 1356588 h 1356588"/>
              <a:gd name="connsiteX6" fmla="*/ 135659 w 1695735"/>
              <a:gd name="connsiteY6" fmla="*/ 1356588 h 1356588"/>
              <a:gd name="connsiteX7" fmla="*/ 0 w 1695735"/>
              <a:gd name="connsiteY7" fmla="*/ 1220929 h 1356588"/>
              <a:gd name="connsiteX8" fmla="*/ 0 w 1695735"/>
              <a:gd name="connsiteY8" fmla="*/ 135659 h 1356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95735" h="1356588">
                <a:moveTo>
                  <a:pt x="0" y="135659"/>
                </a:moveTo>
                <a:cubicBezTo>
                  <a:pt x="0" y="60737"/>
                  <a:pt x="60737" y="0"/>
                  <a:pt x="135659" y="0"/>
                </a:cubicBezTo>
                <a:lnTo>
                  <a:pt x="1560076" y="0"/>
                </a:lnTo>
                <a:cubicBezTo>
                  <a:pt x="1634998" y="0"/>
                  <a:pt x="1695735" y="60737"/>
                  <a:pt x="1695735" y="135659"/>
                </a:cubicBezTo>
                <a:lnTo>
                  <a:pt x="1695735" y="1220929"/>
                </a:lnTo>
                <a:cubicBezTo>
                  <a:pt x="1695735" y="1295851"/>
                  <a:pt x="1634998" y="1356588"/>
                  <a:pt x="1560076" y="1356588"/>
                </a:cubicBezTo>
                <a:lnTo>
                  <a:pt x="135659" y="1356588"/>
                </a:lnTo>
                <a:cubicBezTo>
                  <a:pt x="60737" y="1356588"/>
                  <a:pt x="0" y="1295851"/>
                  <a:pt x="0" y="1220929"/>
                </a:cubicBezTo>
                <a:lnTo>
                  <a:pt x="0" y="135659"/>
                </a:lnTo>
                <a:close/>
              </a:path>
            </a:pathLst>
          </a:custGeom>
          <a:solidFill>
            <a:schemeClr val="tx2">
              <a:lumMod val="20000"/>
              <a:lumOff val="80000"/>
              <a:alpha val="50000"/>
            </a:schemeClr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648" tIns="121648" rIns="121648" bIns="121648" numCol="1" spcCol="1270" anchor="ctr" anchorCtr="0">
            <a:noAutofit/>
          </a:bodyPr>
          <a:lstStyle/>
          <a:p>
            <a:r>
              <a:rPr lang="ru-RU" sz="1600" i="1" dirty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Не е налице секторна ограниченост на </a:t>
            </a:r>
            <a:r>
              <a:rPr lang="ru-RU" sz="1600" i="1" dirty="0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подкрепата, </a:t>
            </a:r>
            <a:r>
              <a:rPr lang="ru-RU" sz="1600" b="1" i="1" dirty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т.е. могат да участват всички традиционни за </a:t>
            </a:r>
            <a:r>
              <a:rPr lang="ru-RU" sz="1600" b="1" i="1" dirty="0" err="1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област</a:t>
            </a:r>
            <a:r>
              <a:rPr lang="ru-RU" sz="1600" b="1" i="1" dirty="0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1600" b="1" i="1" dirty="0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Кюстендил</a:t>
            </a:r>
            <a:r>
              <a:rPr lang="ru-RU" sz="1600" b="1" i="1" dirty="0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i="1" dirty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сектори</a:t>
            </a:r>
            <a:r>
              <a:rPr lang="ru-RU" sz="1600" i="1" dirty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, като </a:t>
            </a:r>
            <a:r>
              <a:rPr lang="ru-RU" sz="1600" i="1" dirty="0" smtClean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проектите </a:t>
            </a:r>
            <a:r>
              <a:rPr lang="ru-RU" sz="1600" i="1" dirty="0">
                <a:solidFill>
                  <a:srgbClr val="8D5397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следва да попадат в една от тематичните области на ИСИС 2021-2027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17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2512818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b="1" dirty="0">
              <a:solidFill>
                <a:srgbClr val="1A3A8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Благодаря за вниманието!</a:t>
            </a: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Министерство на иновациите и растежа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www.mig.gov.bg</a:t>
            </a:r>
            <a:r>
              <a:rPr lang="en-US" sz="20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en-US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endParaRPr lang="bg-BG" sz="2400" b="1" dirty="0">
              <a:gradFill>
                <a:gsLst>
                  <a:gs pos="0">
                    <a:schemeClr val="tx1"/>
                  </a:gs>
                  <a:gs pos="4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tx2">
                      <a:alpha val="65000"/>
                    </a:schemeClr>
                  </a:gs>
                </a:gsLst>
                <a:lin ang="5400000" scaled="0"/>
              </a:gradFill>
              <a:effectLst>
                <a:reflection blurRad="6350" stA="55000" endA="300" endPos="45500" dir="5400000" sy="-100000" algn="bl" rotWithShape="0"/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4302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0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156" y="201351"/>
            <a:ext cx="7920880" cy="720080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  <a:defRPr/>
            </a:pPr>
            <a:r>
              <a:rPr lang="bg-BG" sz="2400" b="1" dirty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Инструменти в подкрепа на иновациите и конкурентоспособността</a:t>
            </a:r>
          </a:p>
        </p:txBody>
      </p:sp>
      <p:sp>
        <p:nvSpPr>
          <p:cNvPr id="33" name="Freeform: Shape 27">
            <a:extLst>
              <a:ext uri="{FF2B5EF4-FFF2-40B4-BE49-F238E27FC236}">
                <a16:creationId xmlns:a16="http://schemas.microsoft.com/office/drawing/2014/main" id="{62779791-3626-4CD8-B200-4D0FF97ECC70}"/>
              </a:ext>
            </a:extLst>
          </p:cNvPr>
          <p:cNvSpPr/>
          <p:nvPr/>
        </p:nvSpPr>
        <p:spPr>
          <a:xfrm rot="17280000" flipH="1">
            <a:off x="1887658" y="587089"/>
            <a:ext cx="2702664" cy="2828456"/>
          </a:xfrm>
          <a:custGeom>
            <a:avLst/>
            <a:gdLst>
              <a:gd name="connsiteX0" fmla="*/ 0 w 2232962"/>
              <a:gd name="connsiteY0" fmla="*/ 1623435 h 2015547"/>
              <a:gd name="connsiteX1" fmla="*/ 1206797 w 2232962"/>
              <a:gd name="connsiteY1" fmla="*/ 2015547 h 2015547"/>
              <a:gd name="connsiteX2" fmla="*/ 2232962 w 2232962"/>
              <a:gd name="connsiteY2" fmla="*/ 1267026 h 2015547"/>
              <a:gd name="connsiteX3" fmla="*/ 2232962 w 2232962"/>
              <a:gd name="connsiteY3" fmla="*/ 0 h 2015547"/>
              <a:gd name="connsiteX4" fmla="*/ 2069964 w 2232962"/>
              <a:gd name="connsiteY4" fmla="*/ 5984 h 2015547"/>
              <a:gd name="connsiteX5" fmla="*/ 73226 w 2232962"/>
              <a:gd name="connsiteY5" fmla="*/ 1431581 h 2015547"/>
              <a:gd name="connsiteX6" fmla="*/ 0 w 2232962"/>
              <a:gd name="connsiteY6" fmla="*/ 1623435 h 2015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2962" h="2015547">
                <a:moveTo>
                  <a:pt x="0" y="1623435"/>
                </a:moveTo>
                <a:lnTo>
                  <a:pt x="1206797" y="2015547"/>
                </a:lnTo>
                <a:lnTo>
                  <a:pt x="2232962" y="1267026"/>
                </a:lnTo>
                <a:lnTo>
                  <a:pt x="2232962" y="0"/>
                </a:lnTo>
                <a:lnTo>
                  <a:pt x="2069964" y="5984"/>
                </a:lnTo>
                <a:cubicBezTo>
                  <a:pt x="1212821" y="79869"/>
                  <a:pt x="434446" y="612540"/>
                  <a:pt x="73226" y="1431581"/>
                </a:cubicBezTo>
                <a:lnTo>
                  <a:pt x="0" y="1623435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4" name="Freeform: Shape 30">
            <a:extLst>
              <a:ext uri="{FF2B5EF4-FFF2-40B4-BE49-F238E27FC236}">
                <a16:creationId xmlns:a16="http://schemas.microsoft.com/office/drawing/2014/main" id="{AD5DBA64-BA38-437D-A9D5-12EED9DB5AD7}"/>
              </a:ext>
            </a:extLst>
          </p:cNvPr>
          <p:cNvSpPr/>
          <p:nvPr/>
        </p:nvSpPr>
        <p:spPr>
          <a:xfrm rot="17280000" flipH="1">
            <a:off x="5013664" y="529330"/>
            <a:ext cx="2055681" cy="3690291"/>
          </a:xfrm>
          <a:custGeom>
            <a:avLst/>
            <a:gdLst>
              <a:gd name="connsiteX0" fmla="*/ 107784 w 1703338"/>
              <a:gd name="connsiteY0" fmla="*/ 0 h 2629686"/>
              <a:gd name="connsiteX1" fmla="*/ 54256 w 1703338"/>
              <a:gd name="connsiteY1" fmla="*/ 198254 h 2629686"/>
              <a:gd name="connsiteX2" fmla="*/ 831706 w 1703338"/>
              <a:gd name="connsiteY2" fmla="*/ 2525240 h 2629686"/>
              <a:gd name="connsiteX3" fmla="*/ 964899 w 1703338"/>
              <a:gd name="connsiteY3" fmla="*/ 2629686 h 2629686"/>
              <a:gd name="connsiteX4" fmla="*/ 1703338 w 1703338"/>
              <a:gd name="connsiteY4" fmla="*/ 1613312 h 2629686"/>
              <a:gd name="connsiteX5" fmla="*/ 1308455 w 1703338"/>
              <a:gd name="connsiteY5" fmla="*/ 390122 h 2629686"/>
              <a:gd name="connsiteX6" fmla="*/ 107784 w 1703338"/>
              <a:gd name="connsiteY6" fmla="*/ 0 h 26296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03338" h="2629686">
                <a:moveTo>
                  <a:pt x="107784" y="0"/>
                </a:moveTo>
                <a:lnTo>
                  <a:pt x="54256" y="198254"/>
                </a:lnTo>
                <a:cubicBezTo>
                  <a:pt x="-134931" y="1073192"/>
                  <a:pt x="181691" y="1961650"/>
                  <a:pt x="831706" y="2525240"/>
                </a:cubicBezTo>
                <a:lnTo>
                  <a:pt x="964899" y="2629686"/>
                </a:lnTo>
                <a:lnTo>
                  <a:pt x="1703338" y="1613312"/>
                </a:lnTo>
                <a:lnTo>
                  <a:pt x="1308455" y="390122"/>
                </a:lnTo>
                <a:lnTo>
                  <a:pt x="10778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35" name="Freeform: Shape 38">
            <a:extLst>
              <a:ext uri="{FF2B5EF4-FFF2-40B4-BE49-F238E27FC236}">
                <a16:creationId xmlns:a16="http://schemas.microsoft.com/office/drawing/2014/main" id="{FA8F2D87-D48B-492D-9DA3-4952C627628D}"/>
              </a:ext>
            </a:extLst>
          </p:cNvPr>
          <p:cNvSpPr/>
          <p:nvPr/>
        </p:nvSpPr>
        <p:spPr>
          <a:xfrm rot="17280000" flipH="1">
            <a:off x="1049583" y="3204800"/>
            <a:ext cx="2622771" cy="2835037"/>
          </a:xfrm>
          <a:custGeom>
            <a:avLst/>
            <a:gdLst>
              <a:gd name="connsiteX0" fmla="*/ 1 w 2235926"/>
              <a:gd name="connsiteY0" fmla="*/ 0 h 2020236"/>
              <a:gd name="connsiteX1" fmla="*/ 0 w 2235926"/>
              <a:gd name="connsiteY1" fmla="*/ 1272954 h 2020236"/>
              <a:gd name="connsiteX2" fmla="*/ 1026016 w 2235926"/>
              <a:gd name="connsiteY2" fmla="*/ 2020236 h 2020236"/>
              <a:gd name="connsiteX3" fmla="*/ 2235926 w 2235926"/>
              <a:gd name="connsiteY3" fmla="*/ 1627112 h 2020236"/>
              <a:gd name="connsiteX4" fmla="*/ 2201362 w 2235926"/>
              <a:gd name="connsiteY4" fmla="*/ 1525516 h 2020236"/>
              <a:gd name="connsiteX5" fmla="*/ 704747 w 2235926"/>
              <a:gd name="connsiteY5" fmla="*/ 117718 h 2020236"/>
              <a:gd name="connsiteX6" fmla="*/ 228016 w 2235926"/>
              <a:gd name="connsiteY6" fmla="*/ 14266 h 2020236"/>
              <a:gd name="connsiteX7" fmla="*/ 1 w 2235926"/>
              <a:gd name="connsiteY7" fmla="*/ 0 h 2020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35926" h="2020236">
                <a:moveTo>
                  <a:pt x="1" y="0"/>
                </a:moveTo>
                <a:lnTo>
                  <a:pt x="0" y="1272954"/>
                </a:lnTo>
                <a:lnTo>
                  <a:pt x="1026016" y="2020236"/>
                </a:lnTo>
                <a:lnTo>
                  <a:pt x="2235926" y="1627112"/>
                </a:lnTo>
                <a:lnTo>
                  <a:pt x="2201362" y="1525516"/>
                </a:lnTo>
                <a:cubicBezTo>
                  <a:pt x="1946656" y="879962"/>
                  <a:pt x="1416306" y="348917"/>
                  <a:pt x="704747" y="117718"/>
                </a:cubicBezTo>
                <a:cubicBezTo>
                  <a:pt x="546622" y="66340"/>
                  <a:pt x="387034" y="32201"/>
                  <a:pt x="228016" y="14266"/>
                </a:cubicBezTo>
                <a:lnTo>
                  <a:pt x="1" y="0"/>
                </a:lnTo>
                <a:close/>
              </a:path>
            </a:pathLst>
          </a:custGeom>
          <a:solidFill>
            <a:srgbClr val="19A931"/>
          </a:solidFill>
          <a:ln>
            <a:noFill/>
          </a:ln>
          <a:effectLst>
            <a:outerShdw blurRad="76200" sx="102000" sy="102000" algn="ctr" rotWithShape="0">
              <a:prstClr val="black">
                <a:alpha val="5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 dirty="0">
              <a:latin typeface="Tw Cen MT" panose="020B0602020104020603" pitchFamily="34" charset="0"/>
            </a:endParaRPr>
          </a:p>
        </p:txBody>
      </p:sp>
      <p:sp>
        <p:nvSpPr>
          <p:cNvPr id="37" name="Freeform: Shape 40">
            <a:extLst>
              <a:ext uri="{FF2B5EF4-FFF2-40B4-BE49-F238E27FC236}">
                <a16:creationId xmlns:a16="http://schemas.microsoft.com/office/drawing/2014/main" id="{30DE8740-FCF1-4C8B-A185-41A683A8A5F6}"/>
              </a:ext>
            </a:extLst>
          </p:cNvPr>
          <p:cNvSpPr/>
          <p:nvPr/>
        </p:nvSpPr>
        <p:spPr>
          <a:xfrm rot="17280000" flipH="1">
            <a:off x="3883261" y="4061276"/>
            <a:ext cx="2015208" cy="3698937"/>
          </a:xfrm>
          <a:custGeom>
            <a:avLst/>
            <a:gdLst>
              <a:gd name="connsiteX0" fmla="*/ 396052 w 1717976"/>
              <a:gd name="connsiteY0" fmla="*/ 394724 h 2635847"/>
              <a:gd name="connsiteX1" fmla="*/ 0 w 1717976"/>
              <a:gd name="connsiteY1" fmla="*/ 1613649 h 2635847"/>
              <a:gd name="connsiteX2" fmla="*/ 742670 w 1717976"/>
              <a:gd name="connsiteY2" fmla="*/ 2635847 h 2635847"/>
              <a:gd name="connsiteX3" fmla="*/ 792175 w 1717976"/>
              <a:gd name="connsiteY3" fmla="*/ 2600910 h 2635847"/>
              <a:gd name="connsiteX4" fmla="*/ 1599453 w 1717976"/>
              <a:gd name="connsiteY4" fmla="*/ 1447385 h 2635847"/>
              <a:gd name="connsiteX5" fmla="*/ 1624377 w 1717976"/>
              <a:gd name="connsiteY5" fmla="*/ 39656 h 2635847"/>
              <a:gd name="connsiteX6" fmla="*/ 1610886 w 1717976"/>
              <a:gd name="connsiteY6" fmla="*/ 0 h 2635847"/>
              <a:gd name="connsiteX7" fmla="*/ 396052 w 1717976"/>
              <a:gd name="connsiteY7" fmla="*/ 394724 h 2635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17976" h="2635847">
                <a:moveTo>
                  <a:pt x="396052" y="394724"/>
                </a:moveTo>
                <a:lnTo>
                  <a:pt x="0" y="1613649"/>
                </a:lnTo>
                <a:lnTo>
                  <a:pt x="742670" y="2635847"/>
                </a:lnTo>
                <a:lnTo>
                  <a:pt x="792175" y="2600910"/>
                </a:lnTo>
                <a:cubicBezTo>
                  <a:pt x="1157922" y="2315593"/>
                  <a:pt x="1445320" y="1921757"/>
                  <a:pt x="1599453" y="1447385"/>
                </a:cubicBezTo>
                <a:cubicBezTo>
                  <a:pt x="1753586" y="973012"/>
                  <a:pt x="1752567" y="485464"/>
                  <a:pt x="1624377" y="39656"/>
                </a:cubicBezTo>
                <a:lnTo>
                  <a:pt x="1610886" y="0"/>
                </a:lnTo>
                <a:lnTo>
                  <a:pt x="396052" y="394724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8B49716A-5828-461D-9061-DE2DB26E8E24}"/>
              </a:ext>
            </a:extLst>
          </p:cNvPr>
          <p:cNvGrpSpPr/>
          <p:nvPr/>
        </p:nvGrpSpPr>
        <p:grpSpPr>
          <a:xfrm>
            <a:off x="3465846" y="2849030"/>
            <a:ext cx="2581656" cy="2026965"/>
            <a:chOff x="5239306" y="2783327"/>
            <a:chExt cx="1839677" cy="1728000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03F71298-79EF-4A8D-9E18-C81BA5985CDC}"/>
                </a:ext>
              </a:extLst>
            </p:cNvPr>
            <p:cNvSpPr/>
            <p:nvPr/>
          </p:nvSpPr>
          <p:spPr>
            <a:xfrm>
              <a:off x="5239306" y="2783327"/>
              <a:ext cx="1728000" cy="1728000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165100" sx="102000" sy="102000" algn="ctr" rotWithShape="0">
                <a:prstClr val="black">
                  <a:alpha val="8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endParaRPr lang="en-IN" sz="105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93A10EA-5DA4-4207-B890-BA9AF77B6590}"/>
                </a:ext>
              </a:extLst>
            </p:cNvPr>
            <p:cNvSpPr/>
            <p:nvPr/>
          </p:nvSpPr>
          <p:spPr>
            <a:xfrm>
              <a:off x="5253614" y="2948374"/>
              <a:ext cx="1825369" cy="12069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endParaRPr lang="en-US" sz="3200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bg-BG" b="1" dirty="0">
                  <a:solidFill>
                    <a:schemeClr val="bg2">
                      <a:lumMod val="25000"/>
                    </a:schemeClr>
                  </a:solidFill>
                  <a:latin typeface="Agency FB" panose="020B0503020202020204" pitchFamily="34" charset="0"/>
                </a:rPr>
                <a:t>Министерство на иновациите и растежа</a:t>
              </a:r>
              <a:endParaRPr lang="en-US" b="1" dirty="0">
                <a:solidFill>
                  <a:schemeClr val="bg2">
                    <a:lumMod val="25000"/>
                  </a:schemeClr>
                </a:solidFill>
                <a:latin typeface="Agency FB" panose="020B0503020202020204" pitchFamily="34" charset="0"/>
              </a:endParaRPr>
            </a:p>
            <a:p>
              <a:pPr algn="ctr"/>
              <a:r>
                <a:rPr lang="en-US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6 956.15 </a:t>
              </a:r>
              <a:r>
                <a:rPr lang="bg-BG" sz="1600" b="1" dirty="0">
                  <a:solidFill>
                    <a:schemeClr val="bg2">
                      <a:lumMod val="25000"/>
                    </a:schemeClr>
                  </a:solidFill>
                  <a:latin typeface="Trebuchet MS" panose="020B0603020202020204" pitchFamily="34" charset="0"/>
                </a:rPr>
                <a:t>млрд. лева</a:t>
              </a:r>
              <a:endParaRPr lang="en-IN" sz="1600" b="1" dirty="0">
                <a:solidFill>
                  <a:schemeClr val="bg2">
                    <a:lumMod val="25000"/>
                  </a:schemeClr>
                </a:solidFill>
                <a:latin typeface="Trebuchet MS" panose="020B0603020202020204" pitchFamily="34" charset="0"/>
              </a:endParaRPr>
            </a:p>
          </p:txBody>
        </p:sp>
      </p:grpSp>
      <p:sp>
        <p:nvSpPr>
          <p:cNvPr id="36" name="Freeform: Shape 39">
            <a:extLst>
              <a:ext uri="{FF2B5EF4-FFF2-40B4-BE49-F238E27FC236}">
                <a16:creationId xmlns:a16="http://schemas.microsoft.com/office/drawing/2014/main" id="{7D39E198-0EDE-4A2D-AE1D-0B0553334A3A}"/>
              </a:ext>
            </a:extLst>
          </p:cNvPr>
          <p:cNvSpPr/>
          <p:nvPr/>
        </p:nvSpPr>
        <p:spPr>
          <a:xfrm rot="17280000" flipH="1">
            <a:off x="5281752" y="3569476"/>
            <a:ext cx="3200306" cy="2089321"/>
          </a:xfrm>
          <a:custGeom>
            <a:avLst/>
            <a:gdLst>
              <a:gd name="connsiteX0" fmla="*/ 0 w 2744813"/>
              <a:gd name="connsiteY0" fmla="*/ 1026149 h 1460372"/>
              <a:gd name="connsiteX1" fmla="*/ 187654 w 2744813"/>
              <a:gd name="connsiteY1" fmla="*/ 1145329 h 1460372"/>
              <a:gd name="connsiteX2" fmla="*/ 634144 w 2744813"/>
              <a:gd name="connsiteY2" fmla="*/ 1341850 h 1460372"/>
              <a:gd name="connsiteX3" fmla="*/ 2672414 w 2744813"/>
              <a:gd name="connsiteY3" fmla="*/ 1082605 h 1460372"/>
              <a:gd name="connsiteX4" fmla="*/ 2744813 w 2744813"/>
              <a:gd name="connsiteY4" fmla="*/ 1031513 h 1460372"/>
              <a:gd name="connsiteX5" fmla="*/ 1995375 w 2744813"/>
              <a:gd name="connsiteY5" fmla="*/ 0 h 1460372"/>
              <a:gd name="connsiteX6" fmla="*/ 744476 w 2744813"/>
              <a:gd name="connsiteY6" fmla="*/ 1466 h 1460372"/>
              <a:gd name="connsiteX7" fmla="*/ 0 w 2744813"/>
              <a:gd name="connsiteY7" fmla="*/ 1026149 h 1460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44813" h="1460372">
                <a:moveTo>
                  <a:pt x="0" y="1026149"/>
                </a:moveTo>
                <a:lnTo>
                  <a:pt x="187654" y="1145329"/>
                </a:lnTo>
                <a:cubicBezTo>
                  <a:pt x="326844" y="1224287"/>
                  <a:pt x="476020" y="1290472"/>
                  <a:pt x="634144" y="1341850"/>
                </a:cubicBezTo>
                <a:cubicBezTo>
                  <a:pt x="1345704" y="1573049"/>
                  <a:pt x="2086906" y="1455157"/>
                  <a:pt x="2672414" y="1082605"/>
                </a:cubicBezTo>
                <a:lnTo>
                  <a:pt x="2744813" y="1031513"/>
                </a:lnTo>
                <a:lnTo>
                  <a:pt x="1995375" y="0"/>
                </a:lnTo>
                <a:lnTo>
                  <a:pt x="744476" y="1466"/>
                </a:lnTo>
                <a:lnTo>
                  <a:pt x="0" y="1026149"/>
                </a:lnTo>
                <a:close/>
              </a:path>
            </a:pathLst>
          </a:custGeom>
          <a:solidFill>
            <a:srgbClr val="8D5397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reflection blurRad="1270000" endPos="460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350">
              <a:latin typeface="Tw Cen MT" panose="020B0602020104020603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C99A6ED-98C7-484D-BA09-9B2F82840CAB}"/>
              </a:ext>
            </a:extLst>
          </p:cNvPr>
          <p:cNvSpPr txBox="1"/>
          <p:nvPr/>
        </p:nvSpPr>
        <p:spPr>
          <a:xfrm>
            <a:off x="4553263" y="1309680"/>
            <a:ext cx="24620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200" b="1" dirty="0">
              <a:solidFill>
                <a:schemeClr val="bg1"/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„Конкурентоспособност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 иновации </a:t>
            </a:r>
            <a:endParaRPr lang="en-US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в предприятията“ </a:t>
            </a:r>
          </a:p>
          <a:p>
            <a:pPr algn="ctr">
              <a:spcBef>
                <a:spcPts val="0"/>
              </a:spcBef>
            </a:pP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ПКИП 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2 932</a:t>
            </a:r>
            <a:r>
              <a:rPr lang="bg-BG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,95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млн.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лв.</a:t>
            </a: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70B6573-2E55-4B9E-A47A-7E680680B0EC}"/>
              </a:ext>
            </a:extLst>
          </p:cNvPr>
          <p:cNvSpPr txBox="1"/>
          <p:nvPr/>
        </p:nvSpPr>
        <p:spPr>
          <a:xfrm>
            <a:off x="5777550" y="3498119"/>
            <a:ext cx="2368759" cy="2369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научни изследвания,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иновации и дигитализация за интелигентна трансформация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2021-2027 г.</a:t>
            </a:r>
            <a:r>
              <a:rPr lang="en-US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,</a:t>
            </a: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spcBef>
                <a:spcPts val="0"/>
              </a:spcBef>
            </a:pPr>
            <a:r>
              <a:rPr lang="bg-BG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ПНИИДИТ</a:t>
            </a:r>
          </a:p>
          <a:p>
            <a:pPr algn="ctr">
              <a:spcBef>
                <a:spcPts val="0"/>
              </a:spcBef>
            </a:pPr>
            <a:endParaRPr lang="ru-RU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6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2 </a:t>
            </a:r>
            <a:r>
              <a:rPr lang="ru-RU" altLang="en-US" sz="16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138,59 </a:t>
            </a:r>
            <a:r>
              <a:rPr lang="ru-RU" altLang="en-US" sz="12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млн. лв.</a:t>
            </a: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endParaRPr lang="bg-BG" altLang="en-US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1253032" y="3862514"/>
            <a:ext cx="223289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 развитие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на индустриални зони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и паркове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AttractInvestBG,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          </a:t>
            </a:r>
            <a:r>
              <a:rPr lang="ru-RU" sz="1400" b="1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216,5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 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92879D4-350C-4831-9B3E-23AFA8C7FCE5}"/>
              </a:ext>
            </a:extLst>
          </p:cNvPr>
          <p:cNvSpPr txBox="1"/>
          <p:nvPr/>
        </p:nvSpPr>
        <p:spPr>
          <a:xfrm>
            <a:off x="3426912" y="5393234"/>
            <a:ext cx="263197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икономическа трансформация, ПВУ</a:t>
            </a:r>
          </a:p>
          <a:p>
            <a:pPr algn="ctr"/>
            <a:endParaRPr lang="bg-BG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>
              <a:spcBef>
                <a:spcPts val="0"/>
              </a:spcBef>
            </a:pPr>
            <a:r>
              <a:rPr lang="ru-RU" altLang="en-US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 </a:t>
            </a:r>
            <a:r>
              <a:rPr lang="ru-RU" altLang="en-US" sz="1400" b="1" dirty="0" smtClean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349,55 </a:t>
            </a:r>
            <a:r>
              <a:rPr lang="ru-RU" altLang="en-US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 лв.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BE2EB50-E3F3-4388-B173-F6D49D983D6D}"/>
              </a:ext>
            </a:extLst>
          </p:cNvPr>
          <p:cNvSpPr txBox="1"/>
          <p:nvPr/>
        </p:nvSpPr>
        <p:spPr>
          <a:xfrm>
            <a:off x="2035894" y="1503154"/>
            <a:ext cx="25583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Програма за </a:t>
            </a:r>
            <a:endParaRPr lang="en-US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bg-BG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ускоряване на икономическото възстановяване и трансформация чрез наука и иновации, ПВУ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118,56 </a:t>
            </a:r>
            <a:r>
              <a:rPr lang="ru-RU" sz="1200" b="1" dirty="0">
                <a:solidFill>
                  <a:schemeClr val="bg1"/>
                </a:solidFill>
                <a:latin typeface="Trebuchet MS" panose="020B0603020202020204" pitchFamily="34" charset="0"/>
                <a:cs typeface="Calibri" panose="020F0502020204030204" pitchFamily="34" charset="0"/>
              </a:rPr>
              <a:t>млн.‬‬ лв.</a:t>
            </a:r>
          </a:p>
          <a:p>
            <a:pPr algn="ctr"/>
            <a:endParaRPr lang="ru-RU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pPr algn="ctr"/>
            <a:endParaRPr lang="en-IN" sz="12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</a:t>
            </a:fld>
            <a:endParaRPr lang="bg-BG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824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за икономическа трансформация/НПВУ/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ФИНАНСОВ РЕСУРС ОТ ЕС ПО ФОНДОВЕ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64940" y="1295400"/>
            <a:ext cx="5410200" cy="5031048"/>
            <a:chOff x="1864940" y="1295400"/>
            <a:chExt cx="5410200" cy="5031048"/>
          </a:xfrm>
        </p:grpSpPr>
        <p:sp>
          <p:nvSpPr>
            <p:cNvPr id="44" name="Freeform: Shape 26">
              <a:extLst>
                <a:ext uri="{FF2B5EF4-FFF2-40B4-BE49-F238E27FC236}">
                  <a16:creationId xmlns:a16="http://schemas.microsoft.com/office/drawing/2014/main" id="{05712FAF-BAC7-4E18-A545-4ACCD9BE5814}"/>
                </a:ext>
              </a:extLst>
            </p:cNvPr>
            <p:cNvSpPr/>
            <p:nvPr/>
          </p:nvSpPr>
          <p:spPr>
            <a:xfrm>
              <a:off x="1864940" y="1295400"/>
              <a:ext cx="2679896" cy="3745088"/>
            </a:xfrm>
            <a:custGeom>
              <a:avLst/>
              <a:gdLst>
                <a:gd name="connsiteX0" fmla="*/ 2430568 w 2430568"/>
                <a:gd name="connsiteY0" fmla="*/ 0 h 3651780"/>
                <a:gd name="connsiteX1" fmla="*/ 2430568 w 2430568"/>
                <a:gd name="connsiteY1" fmla="*/ 1081444 h 3651780"/>
                <a:gd name="connsiteX2" fmla="*/ 1254630 w 2430568"/>
                <a:gd name="connsiteY2" fmla="*/ 3108925 h 3651780"/>
                <a:gd name="connsiteX3" fmla="*/ 314377 w 2430568"/>
                <a:gd name="connsiteY3" fmla="*/ 3651780 h 3651780"/>
                <a:gd name="connsiteX4" fmla="*/ 296115 w 2430568"/>
                <a:gd name="connsiteY4" fmla="*/ 3621721 h 3651780"/>
                <a:gd name="connsiteX5" fmla="*/ 0 w 2430568"/>
                <a:gd name="connsiteY5" fmla="*/ 2452272 h 3651780"/>
                <a:gd name="connsiteX6" fmla="*/ 2202577 w 2430568"/>
                <a:gd name="connsiteY6" fmla="*/ 11513 h 3651780"/>
                <a:gd name="connsiteX7" fmla="*/ 2430568 w 2430568"/>
                <a:gd name="connsiteY7" fmla="*/ 0 h 36517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8" h="3651780">
                  <a:moveTo>
                    <a:pt x="2430568" y="0"/>
                  </a:moveTo>
                  <a:lnTo>
                    <a:pt x="2430568" y="1081444"/>
                  </a:lnTo>
                  <a:lnTo>
                    <a:pt x="1254630" y="3108925"/>
                  </a:lnTo>
                  <a:lnTo>
                    <a:pt x="314377" y="3651780"/>
                  </a:lnTo>
                  <a:lnTo>
                    <a:pt x="296115" y="3621721"/>
                  </a:lnTo>
                  <a:cubicBezTo>
                    <a:pt x="107269" y="3274087"/>
                    <a:pt x="0" y="2875707"/>
                    <a:pt x="0" y="2452272"/>
                  </a:cubicBezTo>
                  <a:cubicBezTo>
                    <a:pt x="0" y="1181969"/>
                    <a:pt x="965423" y="137153"/>
                    <a:pt x="2202577" y="11513"/>
                  </a:cubicBezTo>
                  <a:lnTo>
                    <a:pt x="2430568" y="0"/>
                  </a:lnTo>
                  <a:close/>
                </a:path>
              </a:pathLst>
            </a:custGeom>
            <a:solidFill>
              <a:srgbClr val="FF8205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5" name="Freeform: Shape 27">
              <a:extLst>
                <a:ext uri="{FF2B5EF4-FFF2-40B4-BE49-F238E27FC236}">
                  <a16:creationId xmlns:a16="http://schemas.microsoft.com/office/drawing/2014/main" id="{7277A0BC-81D5-4114-8809-5A0905354582}"/>
                </a:ext>
              </a:extLst>
            </p:cNvPr>
            <p:cNvSpPr/>
            <p:nvPr/>
          </p:nvSpPr>
          <p:spPr>
            <a:xfrm>
              <a:off x="4595246" y="1295401"/>
              <a:ext cx="2679894" cy="3744607"/>
            </a:xfrm>
            <a:custGeom>
              <a:avLst/>
              <a:gdLst>
                <a:gd name="connsiteX0" fmla="*/ 0 w 2430565"/>
                <a:gd name="connsiteY0" fmla="*/ 0 h 3651309"/>
                <a:gd name="connsiteX1" fmla="*/ 227988 w 2430565"/>
                <a:gd name="connsiteY1" fmla="*/ 11513 h 3651309"/>
                <a:gd name="connsiteX2" fmla="*/ 2430565 w 2430565"/>
                <a:gd name="connsiteY2" fmla="*/ 2452272 h 3651309"/>
                <a:gd name="connsiteX3" fmla="*/ 2134450 w 2430565"/>
                <a:gd name="connsiteY3" fmla="*/ 3621721 h 3651309"/>
                <a:gd name="connsiteX4" fmla="*/ 2116475 w 2430565"/>
                <a:gd name="connsiteY4" fmla="*/ 3651309 h 3651309"/>
                <a:gd name="connsiteX5" fmla="*/ 1175380 w 2430565"/>
                <a:gd name="connsiteY5" fmla="*/ 3107967 h 3651309"/>
                <a:gd name="connsiteX6" fmla="*/ 0 w 2430565"/>
                <a:gd name="connsiteY6" fmla="*/ 1081450 h 3651309"/>
                <a:gd name="connsiteX7" fmla="*/ 0 w 2430565"/>
                <a:gd name="connsiteY7" fmla="*/ 0 h 36513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30565" h="3651309">
                  <a:moveTo>
                    <a:pt x="0" y="0"/>
                  </a:moveTo>
                  <a:lnTo>
                    <a:pt x="227988" y="11513"/>
                  </a:lnTo>
                  <a:cubicBezTo>
                    <a:pt x="1465143" y="137153"/>
                    <a:pt x="2430565" y="1181969"/>
                    <a:pt x="2430565" y="2452272"/>
                  </a:cubicBezTo>
                  <a:cubicBezTo>
                    <a:pt x="2430565" y="2875707"/>
                    <a:pt x="2323296" y="3274087"/>
                    <a:pt x="2134450" y="3621721"/>
                  </a:cubicBezTo>
                  <a:lnTo>
                    <a:pt x="2116475" y="3651309"/>
                  </a:lnTo>
                  <a:lnTo>
                    <a:pt x="1175380" y="3107967"/>
                  </a:lnTo>
                  <a:lnTo>
                    <a:pt x="0" y="10814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7" name="Freeform: Shape 28">
              <a:extLst>
                <a:ext uri="{FF2B5EF4-FFF2-40B4-BE49-F238E27FC236}">
                  <a16:creationId xmlns:a16="http://schemas.microsoft.com/office/drawing/2014/main" id="{CAAF7EBA-4567-4684-ABFF-B5CF869B7AA7}"/>
                </a:ext>
              </a:extLst>
            </p:cNvPr>
            <p:cNvSpPr/>
            <p:nvPr/>
          </p:nvSpPr>
          <p:spPr>
            <a:xfrm>
              <a:off x="2237746" y="4533551"/>
              <a:ext cx="4664906" cy="1792897"/>
            </a:xfrm>
            <a:custGeom>
              <a:avLst/>
              <a:gdLst>
                <a:gd name="connsiteX0" fmla="*/ 923861 w 4230899"/>
                <a:gd name="connsiteY0" fmla="*/ 0 h 1748226"/>
                <a:gd name="connsiteX1" fmla="*/ 3307855 w 4230899"/>
                <a:gd name="connsiteY1" fmla="*/ 0 h 1748226"/>
                <a:gd name="connsiteX2" fmla="*/ 4230899 w 4230899"/>
                <a:gd name="connsiteY2" fmla="*/ 532920 h 1748226"/>
                <a:gd name="connsiteX3" fmla="*/ 4149725 w 4230899"/>
                <a:gd name="connsiteY3" fmla="*/ 666534 h 1748226"/>
                <a:gd name="connsiteX4" fmla="*/ 2115306 w 4230899"/>
                <a:gd name="connsiteY4" fmla="*/ 1748226 h 1748226"/>
                <a:gd name="connsiteX5" fmla="*/ 80887 w 4230899"/>
                <a:gd name="connsiteY5" fmla="*/ 666534 h 1748226"/>
                <a:gd name="connsiteX6" fmla="*/ 0 w 4230899"/>
                <a:gd name="connsiteY6" fmla="*/ 533392 h 1748226"/>
                <a:gd name="connsiteX7" fmla="*/ 923861 w 4230899"/>
                <a:gd name="connsiteY7" fmla="*/ 0 h 174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30899" h="1748226">
                  <a:moveTo>
                    <a:pt x="923861" y="0"/>
                  </a:moveTo>
                  <a:lnTo>
                    <a:pt x="3307855" y="0"/>
                  </a:lnTo>
                  <a:lnTo>
                    <a:pt x="4230899" y="532920"/>
                  </a:lnTo>
                  <a:lnTo>
                    <a:pt x="4149725" y="666534"/>
                  </a:lnTo>
                  <a:cubicBezTo>
                    <a:pt x="3708827" y="1319150"/>
                    <a:pt x="2962175" y="1748226"/>
                    <a:pt x="2115306" y="1748226"/>
                  </a:cubicBezTo>
                  <a:cubicBezTo>
                    <a:pt x="1268437" y="1748226"/>
                    <a:pt x="521785" y="1319150"/>
                    <a:pt x="80887" y="666534"/>
                  </a:cubicBezTo>
                  <a:lnTo>
                    <a:pt x="0" y="533392"/>
                  </a:lnTo>
                  <a:lnTo>
                    <a:pt x="923861" y="0"/>
                  </a:lnTo>
                  <a:close/>
                </a:path>
              </a:pathLst>
            </a:custGeom>
            <a:solidFill>
              <a:srgbClr val="007A37"/>
            </a:solidFill>
            <a:ln>
              <a:noFill/>
            </a:ln>
            <a:effectLst>
              <a:outerShdw blurRad="241300" sx="104000" sy="104000" algn="ctr" rotWithShape="0">
                <a:prstClr val="black">
                  <a:alpha val="40000"/>
                </a:prstClr>
              </a:outerShdw>
              <a:reflection blurRad="22860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1350" b="1">
                <a:latin typeface="Tw Cen MT" panose="020B0602020104020603" pitchFamily="34" charset="0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7D5F77E6-61C9-41B2-8B0A-72D7DC0CB36A}"/>
                </a:ext>
              </a:extLst>
            </p:cNvPr>
            <p:cNvSpPr/>
            <p:nvPr/>
          </p:nvSpPr>
          <p:spPr>
            <a:xfrm>
              <a:off x="4718444" y="1462666"/>
              <a:ext cx="549608" cy="511212"/>
            </a:xfrm>
            <a:prstGeom prst="ellipse">
              <a:avLst/>
            </a:prstGeom>
            <a:solidFill>
              <a:srgbClr val="5B92F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1" hangingPunct="1"/>
              <a:r>
                <a:rPr lang="en-US" sz="2100" b="1" dirty="0">
                  <a:latin typeface="Tw Cen MT" panose="020B0602020104020603" pitchFamily="34" charset="0"/>
                </a:rPr>
                <a:t>1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F89E9F41-7E00-429F-8295-FCD5DACC09D3}"/>
                </a:ext>
              </a:extLst>
            </p:cNvPr>
            <p:cNvSpPr/>
            <p:nvPr/>
          </p:nvSpPr>
          <p:spPr>
            <a:xfrm>
              <a:off x="5935193" y="4896967"/>
              <a:ext cx="549608" cy="511212"/>
            </a:xfrm>
            <a:prstGeom prst="ellipse">
              <a:avLst/>
            </a:prstGeom>
            <a:solidFill>
              <a:srgbClr val="4FFF9F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solidFill>
                    <a:schemeClr val="tx1"/>
                  </a:solidFill>
                  <a:latin typeface="Tw Cen MT" panose="020B0602020104020603" pitchFamily="34" charset="0"/>
                </a:rPr>
                <a:t>2</a:t>
              </a:r>
              <a:endParaRPr lang="en-IN" sz="21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282A3B17-D2DF-4A05-BA74-EFB5A20C9E3D}"/>
                </a:ext>
              </a:extLst>
            </p:cNvPr>
            <p:cNvSpPr/>
            <p:nvPr/>
          </p:nvSpPr>
          <p:spPr>
            <a:xfrm>
              <a:off x="2187336" y="4243298"/>
              <a:ext cx="549608" cy="511212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2100" b="1" dirty="0">
                  <a:latin typeface="Tw Cen MT" panose="020B0602020104020603" pitchFamily="34" charset="0"/>
                </a:rPr>
                <a:t>3</a:t>
              </a:r>
              <a:endParaRPr lang="en-IN" sz="2100" b="1" dirty="0">
                <a:latin typeface="Tw Cen MT" panose="020B0602020104020603" pitchFamily="34" charset="0"/>
              </a:endParaRPr>
            </a:p>
          </p:txBody>
        </p:sp>
        <p:sp>
          <p:nvSpPr>
            <p:cNvPr id="55" name="TextBox 35">
              <a:extLst>
                <a:ext uri="{FF2B5EF4-FFF2-40B4-BE49-F238E27FC236}">
                  <a16:creationId xmlns:a16="http://schemas.microsoft.com/office/drawing/2014/main" id="{0171CC3F-3470-4CC9-8940-4D4F8B52E6CB}"/>
                </a:ext>
              </a:extLst>
            </p:cNvPr>
            <p:cNvSpPr txBox="1"/>
            <p:nvPr/>
          </p:nvSpPr>
          <p:spPr>
            <a:xfrm>
              <a:off x="2177257" y="2626263"/>
              <a:ext cx="1591813" cy="13388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ИНВЕСТИЦИИ В КЛИМАТИЧЕН НЕУТРАЛИТЕТ И ЦИФРОВА ТРАНСФОРМАЦИЯ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4.35%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57" name="TextBox 37">
              <a:extLst>
                <a:ext uri="{FF2B5EF4-FFF2-40B4-BE49-F238E27FC236}">
                  <a16:creationId xmlns:a16="http://schemas.microsoft.com/office/drawing/2014/main" id="{585AB47D-0C8F-487B-B987-49487E6E9AEE}"/>
                </a:ext>
              </a:extLst>
            </p:cNvPr>
            <p:cNvSpPr txBox="1"/>
            <p:nvPr/>
          </p:nvSpPr>
          <p:spPr>
            <a:xfrm>
              <a:off x="5341637" y="2630582"/>
              <a:ext cx="1505782" cy="715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РАСТЕЖ И ИНОВАЦИИ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54.14%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61" name="TextBox 45">
              <a:extLst>
                <a:ext uri="{FF2B5EF4-FFF2-40B4-BE49-F238E27FC236}">
                  <a16:creationId xmlns:a16="http://schemas.microsoft.com/office/drawing/2014/main" id="{85B53F7D-5575-4D82-996A-E18543031BA4}"/>
                </a:ext>
              </a:extLst>
            </p:cNvPr>
            <p:cNvSpPr txBox="1"/>
            <p:nvPr/>
          </p:nvSpPr>
          <p:spPr>
            <a:xfrm>
              <a:off x="3835855" y="5078343"/>
              <a:ext cx="150578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ЗЕЛЕН ПРЕХОД И КРЪГОВА ИКОНОМИКА</a:t>
              </a:r>
              <a:endParaRPr lang="en-US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  <a:p>
              <a:pPr algn="ctr"/>
              <a:r>
                <a:rPr lang="en-US" sz="1350" b="1" dirty="0">
                  <a:solidFill>
                    <a:schemeClr val="bg1"/>
                  </a:solidFill>
                  <a:latin typeface="Tw Cen MT" panose="020B0602020104020603" pitchFamily="34" charset="0"/>
                </a:rPr>
                <a:t>39.03%</a:t>
              </a:r>
              <a:endParaRPr lang="en-IN" sz="1350" b="1" dirty="0">
                <a:solidFill>
                  <a:schemeClr val="bg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1A0F666F-6001-4BB1-98CC-236043AC9BB8}"/>
                </a:ext>
              </a:extLst>
            </p:cNvPr>
            <p:cNvSpPr/>
            <p:nvPr/>
          </p:nvSpPr>
          <p:spPr>
            <a:xfrm>
              <a:off x="3862704" y="3048001"/>
              <a:ext cx="1405347" cy="1447216"/>
            </a:xfrm>
            <a:prstGeom prst="ellipse">
              <a:avLst/>
            </a:prstGeom>
            <a:gradFill>
              <a:gsLst>
                <a:gs pos="59000">
                  <a:schemeClr val="bg1">
                    <a:lumMod val="85000"/>
                  </a:schemeClr>
                </a:gs>
                <a:gs pos="0">
                  <a:schemeClr val="bg1"/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IN" sz="900" b="1" dirty="0">
                <a:solidFill>
                  <a:schemeClr val="tx1"/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ADB84FDA-9A8D-411E-9C3D-ACC08AC1260B}"/>
                </a:ext>
              </a:extLst>
            </p:cNvPr>
            <p:cNvSpPr/>
            <p:nvPr/>
          </p:nvSpPr>
          <p:spPr>
            <a:xfrm>
              <a:off x="3841096" y="3276600"/>
              <a:ext cx="1492904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bg-BG" sz="2400" b="1" dirty="0">
                  <a:latin typeface="+mj-lt"/>
                </a:rPr>
                <a:t>ПИТ</a:t>
              </a:r>
            </a:p>
            <a:p>
              <a:pPr algn="ctr"/>
              <a:r>
                <a:rPr lang="bg-BG" sz="1600" b="1" dirty="0">
                  <a:latin typeface="+mj-lt"/>
                </a:rPr>
                <a:t>1 349.55 млрд. лева</a:t>
              </a:r>
              <a:endParaRPr lang="en-IN" sz="1600" b="1" dirty="0">
                <a:latin typeface="+mj-lt"/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88607" y="3510125"/>
              <a:ext cx="992387" cy="991869"/>
            </a:xfrm>
            <a:prstGeom prst="ellipse">
              <a:avLst/>
            </a:prstGeom>
            <a:ln>
              <a:noFill/>
            </a:ln>
            <a:effectLst>
              <a:glow rad="203200">
                <a:schemeClr val="accent1">
                  <a:alpha val="40000"/>
                </a:schemeClr>
              </a:glow>
              <a:softEdge rad="112500"/>
            </a:effectLst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7747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85021" y="4816973"/>
              <a:ext cx="714555" cy="671012"/>
            </a:xfrm>
            <a:prstGeom prst="rect">
              <a:avLst/>
            </a:prstGeom>
            <a:effectLst>
              <a:glow rad="330200">
                <a:srgbClr val="A1F1AE">
                  <a:alpha val="40000"/>
                </a:srgbClr>
              </a:glow>
            </a:effectLst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58035" y="1363987"/>
              <a:ext cx="1175612" cy="783741"/>
            </a:xfrm>
            <a:prstGeom prst="ellipse">
              <a:avLst/>
            </a:prstGeom>
            <a:ln>
              <a:noFill/>
            </a:ln>
            <a:effectLst>
              <a:glow rad="12700">
                <a:schemeClr val="accent1">
                  <a:alpha val="7000"/>
                </a:schemeClr>
              </a:glow>
              <a:softEdge rad="112500"/>
            </a:effectLst>
          </p:spPr>
        </p:pic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01494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391400" cy="639762"/>
          </a:xfrm>
        </p:spPr>
        <p:txBody>
          <a:bodyPr>
            <a:noAutofit/>
          </a:bodyPr>
          <a:lstStyle/>
          <a:p>
            <a:pPr marL="0" indent="0" algn="ctr">
              <a:buNone/>
              <a:defRPr/>
            </a:pP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Първи процедури за предоставяне на БФП, </a:t>
            </a:r>
            <a:r>
              <a:rPr lang="bg-BG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обявени и планирани </a:t>
            </a:r>
            <a:r>
              <a:rPr lang="bg-BG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обявяване по ПИТ</a:t>
            </a:r>
          </a:p>
        </p:txBody>
      </p:sp>
      <p:sp>
        <p:nvSpPr>
          <p:cNvPr id="41" name="Freeform 40"/>
          <p:cNvSpPr/>
          <p:nvPr/>
        </p:nvSpPr>
        <p:spPr>
          <a:xfrm>
            <a:off x="2564064" y="5274234"/>
            <a:ext cx="2235211" cy="1354111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496321" y="5288982"/>
            <a:ext cx="2215060" cy="1299924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4579488" y="5288982"/>
            <a:ext cx="2224780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6598436" y="5276905"/>
            <a:ext cx="2393163" cy="1373666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488366" y="1446067"/>
            <a:ext cx="1930890" cy="3675453"/>
            <a:chOff x="220547" y="1446067"/>
            <a:chExt cx="1684453" cy="3675453"/>
          </a:xfrm>
          <a:solidFill>
            <a:srgbClr val="002060"/>
          </a:solidFill>
        </p:grpSpPr>
        <p:sp>
          <p:nvSpPr>
            <p:cNvPr id="38" name="Freeform 37"/>
            <p:cNvSpPr/>
            <p:nvPr/>
          </p:nvSpPr>
          <p:spPr>
            <a:xfrm>
              <a:off x="227486" y="1446067"/>
              <a:ext cx="1677514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20547" y="1752600"/>
              <a:ext cx="1669873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Технологична модернизация</a:t>
              </a:r>
            </a:p>
            <a:p>
              <a:pPr algn="ctr"/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260 млн. лева </a:t>
              </a: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914400" y="5274234"/>
            <a:ext cx="1629936" cy="14757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 smtClean="0">
              <a:solidFill>
                <a:srgbClr val="FF0000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srgbClr val="FF0000"/>
                </a:solidFill>
                <a:latin typeface="Trebuchet MS"/>
              </a:rPr>
              <a:t>Приключи </a:t>
            </a:r>
            <a:r>
              <a:rPr lang="bg-BG" sz="1600" b="1" kern="0" dirty="0">
                <a:solidFill>
                  <a:srgbClr val="FF0000"/>
                </a:solidFill>
                <a:latin typeface="Trebuchet MS"/>
              </a:rPr>
              <a:t>на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srgbClr val="FF0000"/>
                </a:solidFill>
                <a:latin typeface="Trebuchet MS"/>
              </a:rPr>
              <a:t>21.09.2022 г., </a:t>
            </a:r>
            <a:r>
              <a:rPr lang="bg-BG" sz="1600" b="1" kern="0" dirty="0">
                <a:solidFill>
                  <a:srgbClr val="FF0000"/>
                </a:solidFill>
                <a:latin typeface="Trebuchet MS"/>
              </a:rPr>
              <a:t>16,30 ч.</a:t>
            </a:r>
          </a:p>
          <a:p>
            <a:endParaRPr lang="bg-BG" dirty="0"/>
          </a:p>
        </p:txBody>
      </p:sp>
      <p:grpSp>
        <p:nvGrpSpPr>
          <p:cNvPr id="7" name="Group 6"/>
          <p:cNvGrpSpPr/>
          <p:nvPr/>
        </p:nvGrpSpPr>
        <p:grpSpPr>
          <a:xfrm>
            <a:off x="2544336" y="1446067"/>
            <a:ext cx="1924655" cy="3675453"/>
            <a:chOff x="1994081" y="1442962"/>
            <a:chExt cx="1663519" cy="3675453"/>
          </a:xfrm>
          <a:solidFill>
            <a:srgbClr val="002060"/>
          </a:solidFill>
        </p:grpSpPr>
        <p:sp>
          <p:nvSpPr>
            <p:cNvPr id="14" name="Freeform 13"/>
            <p:cNvSpPr/>
            <p:nvPr/>
          </p:nvSpPr>
          <p:spPr>
            <a:xfrm>
              <a:off x="2011132" y="1442962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994081" y="1673295"/>
              <a:ext cx="1663519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ИКТ решения и киберсигурност в МСП</a:t>
              </a:r>
            </a:p>
            <a:p>
              <a:pPr algn="ctr"/>
              <a:r>
                <a:rPr lang="ru-RU" sz="1600" kern="0" dirty="0">
                  <a:solidFill>
                    <a:prstClr val="white"/>
                  </a:solidFill>
                  <a:latin typeface="Trebuchet MS"/>
                </a:rPr>
                <a:t>30,6 млн. лева</a:t>
              </a: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028085" y="5583050"/>
            <a:ext cx="1650792" cy="84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bg-BG" sz="1600" b="1" kern="0" dirty="0">
                <a:solidFill>
                  <a:srgbClr val="FF0000"/>
                </a:solidFill>
                <a:latin typeface="Trebuchet MS"/>
              </a:rPr>
              <a:t>Приключи на</a:t>
            </a:r>
          </a:p>
          <a:p>
            <a:pPr lvl="0"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defRPr/>
            </a:pPr>
            <a:r>
              <a:rPr lang="bg-BG" sz="1600" b="1" kern="0" dirty="0" smtClean="0">
                <a:solidFill>
                  <a:srgbClr val="FF0000"/>
                </a:solidFill>
                <a:latin typeface="Trebuchet MS"/>
              </a:rPr>
              <a:t>19.12.2022 </a:t>
            </a:r>
            <a:r>
              <a:rPr lang="bg-BG" sz="1600" b="1" kern="0" dirty="0">
                <a:solidFill>
                  <a:srgbClr val="FF0000"/>
                </a:solidFill>
                <a:latin typeface="Trebuchet MS"/>
              </a:rPr>
              <a:t>г., 16,30 ч.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579490" y="1468189"/>
            <a:ext cx="1929249" cy="3675453"/>
            <a:chOff x="3809999" y="1438045"/>
            <a:chExt cx="1646467" cy="3675453"/>
          </a:xfrm>
          <a:solidFill>
            <a:srgbClr val="007A37"/>
          </a:solidFill>
        </p:grpSpPr>
        <p:sp>
          <p:nvSpPr>
            <p:cNvPr id="15" name="Freeform 14"/>
            <p:cNvSpPr/>
            <p:nvPr/>
          </p:nvSpPr>
          <p:spPr>
            <a:xfrm>
              <a:off x="3809999" y="1438045"/>
              <a:ext cx="1646467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22443" y="1570056"/>
              <a:ext cx="1634023" cy="156966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Изграждане на ВИ мощности със съоръжения за локално съхранение</a:t>
              </a:r>
            </a:p>
            <a:p>
              <a:pPr algn="ctr"/>
              <a:r>
                <a:rPr lang="bg-BG" sz="1600" kern="0" dirty="0">
                  <a:solidFill>
                    <a:prstClr val="white"/>
                  </a:solidFill>
                  <a:latin typeface="Trebuchet MS"/>
                </a:rPr>
                <a:t>200 млн. лева</a:t>
              </a:r>
            </a:p>
          </p:txBody>
        </p:sp>
      </p:grpSp>
      <p:sp>
        <p:nvSpPr>
          <p:cNvPr id="16" name="Freeform 15"/>
          <p:cNvSpPr/>
          <p:nvPr/>
        </p:nvSpPr>
        <p:spPr>
          <a:xfrm>
            <a:off x="6665221" y="1470296"/>
            <a:ext cx="1960331" cy="3675453"/>
          </a:xfrm>
          <a:custGeom>
            <a:avLst/>
            <a:gdLst>
              <a:gd name="connsiteX0" fmla="*/ 0 w 1991320"/>
              <a:gd name="connsiteY0" fmla="*/ 199132 h 4064000"/>
              <a:gd name="connsiteX1" fmla="*/ 199132 w 1991320"/>
              <a:gd name="connsiteY1" fmla="*/ 0 h 4064000"/>
              <a:gd name="connsiteX2" fmla="*/ 1792188 w 1991320"/>
              <a:gd name="connsiteY2" fmla="*/ 0 h 4064000"/>
              <a:gd name="connsiteX3" fmla="*/ 1991320 w 1991320"/>
              <a:gd name="connsiteY3" fmla="*/ 199132 h 4064000"/>
              <a:gd name="connsiteX4" fmla="*/ 1991320 w 1991320"/>
              <a:gd name="connsiteY4" fmla="*/ 3864868 h 4064000"/>
              <a:gd name="connsiteX5" fmla="*/ 1792188 w 1991320"/>
              <a:gd name="connsiteY5" fmla="*/ 4064000 h 4064000"/>
              <a:gd name="connsiteX6" fmla="*/ 199132 w 1991320"/>
              <a:gd name="connsiteY6" fmla="*/ 4064000 h 4064000"/>
              <a:gd name="connsiteX7" fmla="*/ 0 w 1991320"/>
              <a:gd name="connsiteY7" fmla="*/ 3864868 h 4064000"/>
              <a:gd name="connsiteX8" fmla="*/ 0 w 1991320"/>
              <a:gd name="connsiteY8" fmla="*/ 199132 h 40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991320" h="4064000">
                <a:moveTo>
                  <a:pt x="0" y="199132"/>
                </a:moveTo>
                <a:cubicBezTo>
                  <a:pt x="0" y="89154"/>
                  <a:pt x="89154" y="0"/>
                  <a:pt x="199132" y="0"/>
                </a:cubicBezTo>
                <a:lnTo>
                  <a:pt x="1792188" y="0"/>
                </a:lnTo>
                <a:cubicBezTo>
                  <a:pt x="1902166" y="0"/>
                  <a:pt x="1991320" y="89154"/>
                  <a:pt x="1991320" y="199132"/>
                </a:cubicBezTo>
                <a:lnTo>
                  <a:pt x="1991320" y="3864868"/>
                </a:lnTo>
                <a:cubicBezTo>
                  <a:pt x="1991320" y="3974846"/>
                  <a:pt x="1902166" y="4064000"/>
                  <a:pt x="1792188" y="4064000"/>
                </a:cubicBezTo>
                <a:lnTo>
                  <a:pt x="199132" y="4064000"/>
                </a:lnTo>
                <a:cubicBezTo>
                  <a:pt x="89154" y="4064000"/>
                  <a:pt x="0" y="3974846"/>
                  <a:pt x="0" y="3864868"/>
                </a:cubicBezTo>
                <a:lnTo>
                  <a:pt x="0" y="199132"/>
                </a:lnTo>
                <a:close/>
              </a:path>
            </a:pathLst>
          </a:custGeom>
          <a:solidFill>
            <a:srgbClr val="007A37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155629" y="5421096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1-во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2023 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2" name="TextBox 31"/>
          <p:cNvSpPr txBox="1"/>
          <p:nvPr/>
        </p:nvSpPr>
        <p:spPr>
          <a:xfrm>
            <a:off x="5067047" y="5401432"/>
            <a:ext cx="1447800" cy="1331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1-во </a:t>
            </a:r>
            <a:endParaRPr lang="bg-BG" sz="1600" b="1" kern="0" dirty="0">
              <a:solidFill>
                <a:prstClr val="white"/>
              </a:solidFill>
              <a:latin typeface="Trebuchet MS"/>
            </a:endParaRP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тримесечие </a:t>
            </a:r>
          </a:p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2023 г.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  <a:p>
            <a:endParaRPr lang="bg-BG" dirty="0"/>
          </a:p>
        </p:txBody>
      </p:sp>
      <p:sp>
        <p:nvSpPr>
          <p:cNvPr id="33" name="TextBox 32"/>
          <p:cNvSpPr txBox="1"/>
          <p:nvPr/>
        </p:nvSpPr>
        <p:spPr>
          <a:xfrm>
            <a:off x="6540141" y="1828800"/>
            <a:ext cx="20854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kern="0" dirty="0">
                <a:solidFill>
                  <a:prstClr val="white"/>
                </a:solidFill>
                <a:latin typeface="Trebuchet MS"/>
              </a:rPr>
              <a:t>Кръгова икономика</a:t>
            </a:r>
          </a:p>
          <a:p>
            <a:pPr algn="ctr"/>
            <a:r>
              <a:rPr lang="bg-BG" sz="1600" kern="0" dirty="0">
                <a:solidFill>
                  <a:prstClr val="white"/>
                </a:solidFill>
                <a:latin typeface="Trebuchet MS"/>
              </a:rPr>
              <a:t>180 млн. лева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96319" y="3213318"/>
            <a:ext cx="1942081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от приоритетните икономически сектори съгласно НСМСП </a:t>
            </a:r>
            <a:r>
              <a:rPr lang="bg-BG" sz="1600" i="1" kern="0" dirty="0" smtClean="0">
                <a:solidFill>
                  <a:prstClr val="white"/>
                </a:solidFill>
                <a:latin typeface="Trebuchet MS"/>
              </a:rPr>
              <a:t>2021-2027  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553719" y="3200400"/>
            <a:ext cx="2010819" cy="150810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от сектори, 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с изключение на сектор А, В, F,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J62 </a:t>
            </a:r>
            <a:r>
              <a:rPr lang="bg-BG" sz="1500" i="1" kern="0" dirty="0">
                <a:solidFill>
                  <a:prstClr val="white"/>
                </a:solidFill>
                <a:latin typeface="Trebuchet MS"/>
              </a:rPr>
              <a:t>и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 J63,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 </a:t>
            </a:r>
            <a:r>
              <a:rPr lang="en-US" sz="1500" i="1" kern="0" dirty="0">
                <a:solidFill>
                  <a:prstClr val="white"/>
                </a:solidFill>
                <a:latin typeface="Trebuchet MS"/>
              </a:rPr>
              <a:t>P</a:t>
            </a:r>
            <a:r>
              <a:rPr lang="ru-RU" sz="1500" i="1" kern="0" dirty="0">
                <a:solidFill>
                  <a:prstClr val="white"/>
                </a:solidFill>
                <a:latin typeface="Trebuchet MS"/>
              </a:rPr>
              <a:t> и </a:t>
            </a:r>
            <a:r>
              <a:rPr lang="ru-RU" sz="1500" i="1" kern="0" dirty="0" smtClean="0">
                <a:solidFill>
                  <a:prstClr val="white"/>
                </a:solidFill>
                <a:latin typeface="Trebuchet MS"/>
              </a:rPr>
              <a:t>Социални дейности</a:t>
            </a:r>
            <a:endParaRPr lang="bg-BG" sz="15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572000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МСП,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small mid-caps, mid-caps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от всички сектори, с изключение на сектор А и </a:t>
            </a:r>
            <a:r>
              <a:rPr lang="en-US" sz="1600" i="1" kern="0" dirty="0">
                <a:solidFill>
                  <a:prstClr val="white"/>
                </a:solidFill>
                <a:latin typeface="Trebuchet MS"/>
              </a:rPr>
              <a:t>D</a:t>
            </a:r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668519" y="3383340"/>
            <a:ext cx="1942081" cy="1569660"/>
          </a:xfrm>
          <a:prstGeom prst="rect">
            <a:avLst/>
          </a:prstGeom>
          <a:solidFill>
            <a:srgbClr val="007A37"/>
          </a:solidFill>
        </p:spPr>
        <p:txBody>
          <a:bodyPr wrap="square" rtlCol="0">
            <a:spAutoFit/>
          </a:bodyPr>
          <a:lstStyle/>
          <a:p>
            <a:pPr algn="ctr"/>
            <a:r>
              <a:rPr lang="bg-BG" sz="1600" b="1" i="1" kern="0" dirty="0">
                <a:solidFill>
                  <a:prstClr val="white"/>
                </a:solidFill>
                <a:latin typeface="Trebuchet MS"/>
              </a:rPr>
              <a:t>Целева група:</a:t>
            </a:r>
          </a:p>
          <a:p>
            <a:pPr algn="ctr"/>
            <a:r>
              <a:rPr lang="bg-BG" sz="1600" i="1" kern="0" dirty="0">
                <a:solidFill>
                  <a:prstClr val="white"/>
                </a:solidFill>
                <a:latin typeface="Trebuchet MS"/>
              </a:rPr>
              <a:t>МСП и големи предприятия от </a:t>
            </a:r>
            <a:r>
              <a:rPr lang="ru-RU" sz="1600" i="1" kern="0" dirty="0">
                <a:solidFill>
                  <a:prstClr val="white"/>
                </a:solidFill>
                <a:latin typeface="Trebuchet MS"/>
              </a:rPr>
              <a:t>сектор C “Преработваща промишленост“</a:t>
            </a:r>
            <a:endParaRPr lang="bg-BG" sz="1600" i="1" kern="0" dirty="0">
              <a:solidFill>
                <a:prstClr val="white"/>
              </a:solidFill>
              <a:latin typeface="Trebuchet M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8721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2000" y="435114"/>
            <a:ext cx="7620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Процедура 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BG-RRP-3.00</a:t>
            </a:r>
            <a:r>
              <a:rPr lang="bg-BG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en-GB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„Технологична</a:t>
            </a: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bg-BG" sz="2000" b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модернизация“</a:t>
            </a:r>
            <a:endParaRPr lang="bg-BG" sz="2000" dirty="0"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600200"/>
            <a:ext cx="777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rebuchet MS" panose="020B0603020202020204" pitchFamily="34" charset="0"/>
              </a:rPr>
              <a:t> Общ </a:t>
            </a:r>
            <a:r>
              <a:rPr lang="bg-BG" sz="2000" dirty="0">
                <a:latin typeface="Trebuchet MS" panose="020B0603020202020204" pitchFamily="34" charset="0"/>
              </a:rPr>
              <a:t>бюджет по процедурата – </a:t>
            </a:r>
            <a:r>
              <a:rPr lang="bg-BG" sz="2000" b="1" dirty="0">
                <a:latin typeface="Trebuchet MS" panose="020B0603020202020204" pitchFamily="34" charset="0"/>
              </a:rPr>
              <a:t>260 млн. лева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bg-BG" sz="2000" dirty="0">
                <a:latin typeface="Trebuchet MS" panose="020B0603020202020204" pitchFamily="34" charset="0"/>
              </a:rPr>
              <a:t>Общ брой на подадените проектни предложения </a:t>
            </a:r>
            <a:r>
              <a:rPr lang="bg-BG" sz="2000" b="1" dirty="0">
                <a:latin typeface="Trebuchet MS" panose="020B0603020202020204" pitchFamily="34" charset="0"/>
              </a:rPr>
              <a:t>– 2 539</a:t>
            </a:r>
            <a:endParaRPr lang="en-US" sz="2000" b="1" dirty="0"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bg-BG" sz="2000" dirty="0">
                <a:latin typeface="Trebuchet MS" panose="020B0603020202020204" pitchFamily="34" charset="0"/>
              </a:rPr>
              <a:t>Общ размер на заявеното финансиране - </a:t>
            </a:r>
            <a:r>
              <a:rPr lang="bg-BG" sz="2000" b="1" dirty="0">
                <a:latin typeface="Trebuchet MS" panose="020B0603020202020204" pitchFamily="34" charset="0"/>
              </a:rPr>
              <a:t>633 841 469 </a:t>
            </a:r>
            <a:r>
              <a:rPr lang="bg-BG" sz="2000" b="1" dirty="0" smtClean="0">
                <a:latin typeface="Trebuchet MS" panose="020B0603020202020204" pitchFamily="34" charset="0"/>
              </a:rPr>
              <a:t>лева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bg-BG" sz="2000" dirty="0" smtClean="0">
                <a:latin typeface="Trebuchet MS" panose="020B0603020202020204" pitchFamily="34" charset="0"/>
              </a:rPr>
              <a:t>Оценката приключи и в края на 2022 г. бяха публикувани резултатите.</a:t>
            </a:r>
            <a:endParaRPr lang="bg-BG" sz="2000" dirty="0">
              <a:latin typeface="Trebuchet MS" panose="020B0603020202020204" pitchFamily="34" charset="0"/>
            </a:endParaRPr>
          </a:p>
          <a:p>
            <a:endParaRPr lang="bg-BG" sz="2000" dirty="0">
              <a:latin typeface="Trebuchet MS" panose="020B0603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Брой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на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одобрените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проектни предложения от област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Кюстендил – 14 бр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.</a:t>
            </a:r>
          </a:p>
          <a:p>
            <a:endParaRPr lang="bg-BG" sz="2000" b="1" dirty="0">
              <a:solidFill>
                <a:schemeClr val="accent5">
                  <a:lumMod val="75000"/>
                </a:schemeClr>
              </a:solidFill>
              <a:latin typeface="Trebuchet MS" panose="020B0603020202020204" pitchFamily="34" charset="0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Размер на 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одобреното безвъзмездно </a:t>
            </a:r>
            <a:r>
              <a:rPr lang="bg-BG" sz="2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финансиране – 4 317 145,04 лв</a:t>
            </a:r>
            <a:r>
              <a:rPr lang="bg-BG" sz="2000" b="1" dirty="0" smtClean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.</a:t>
            </a:r>
            <a:endParaRPr lang="bg-BG" sz="2000" b="1" dirty="0">
              <a:solidFill>
                <a:schemeClr val="accent5">
                  <a:lumMod val="75000"/>
                </a:schemeClr>
              </a:solidFill>
              <a:latin typeface="Trebuchet MS" panose="020B0603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B31FB1-40C3-4AC6-AC21-027BC32FC02F}" type="slidenum">
              <a:rPr lang="bg-BG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bg-BG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58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33400" y="182909"/>
            <a:ext cx="822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>
                <a:solidFill>
                  <a:prstClr val="black">
                    <a:lumMod val="75000"/>
                    <a:lumOff val="25000"/>
                  </a:prstClr>
                </a:solidFill>
                <a:effectLst>
                  <a:reflection blurRad="6350" stA="55000" endA="300" endPos="45500" dir="5400000" sy="-100000" algn="bl" rotWithShape="0"/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Процедура BG-RRP-3.005 „Решения в областта на информационните и комуникационни технологии и киберсигурността в малките и средните предприятия”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232" y="1443623"/>
            <a:ext cx="837216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Общ </a:t>
            </a:r>
            <a:r>
              <a:rPr kumimoji="0" lang="bg-BG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бюджет по процедурата – </a:t>
            </a:r>
            <a:r>
              <a:rPr lang="bg-BG" sz="20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30,6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млн. лева</a:t>
            </a: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0" lang="bg-BG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Общ брой на подадените </a:t>
            </a:r>
            <a:r>
              <a:rPr kumimoji="0" lang="bg-BG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предложения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– </a:t>
            </a:r>
            <a:r>
              <a:rPr lang="bg-BG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7 </a:t>
            </a:r>
            <a:r>
              <a:rPr lang="bg-BG" sz="20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687</a:t>
            </a:r>
            <a:endParaRPr lang="en-US" sz="2000" b="1" dirty="0" smtClean="0">
              <a:solidFill>
                <a:prstClr val="black"/>
              </a:solidFill>
              <a:latin typeface="Trebuchet MS" panose="020B0603020202020204" pitchFamily="34" charset="0"/>
            </a:endParaRPr>
          </a:p>
          <a:p>
            <a:pPr marL="342900" lvl="0" indent="-342900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kumimoji="0" lang="bg-BG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Общ </a:t>
            </a:r>
            <a:r>
              <a:rPr kumimoji="0" lang="bg-BG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размер на заявеното финансиране - </a:t>
            </a:r>
            <a:r>
              <a:rPr lang="bg-BG" sz="2000" b="1" dirty="0">
                <a:solidFill>
                  <a:prstClr val="black"/>
                </a:solidFill>
                <a:latin typeface="Trebuchet MS" panose="020B0603020202020204" pitchFamily="34" charset="0"/>
              </a:rPr>
              <a:t>146 438 </a:t>
            </a:r>
            <a:r>
              <a:rPr lang="bg-BG" sz="20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923</a:t>
            </a:r>
            <a:r>
              <a:rPr lang="en-US" sz="20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 </a:t>
            </a:r>
            <a:r>
              <a:rPr lang="bg-BG" sz="2000" b="1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лева</a:t>
            </a:r>
            <a:endParaRPr kumimoji="0" lang="bg-BG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bg-BG" sz="2000" noProof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В процес е извършването на оценка на подадените предложенията </a:t>
            </a:r>
            <a:r>
              <a:rPr lang="bg-BG" sz="2000" b="1" noProof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в един етап </a:t>
            </a:r>
            <a:r>
              <a:rPr lang="bg-BG" sz="2000" noProof="0" dirty="0" smtClean="0">
                <a:solidFill>
                  <a:prstClr val="black"/>
                </a:solidFill>
                <a:latin typeface="Trebuchet MS" panose="020B0603020202020204" pitchFamily="34" charset="0"/>
              </a:rPr>
              <a:t>- оценка за административна допустимост и оценка на качеството</a:t>
            </a:r>
            <a:endParaRPr kumimoji="0" lang="bg-B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Брой на подадените проектни предложения от област 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Кюстендил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–  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62 бр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2000" b="1" i="0" u="none" strike="noStrike" kern="1200" cap="none" spc="0" normalizeH="0" baseline="0" noProof="0" dirty="0">
              <a:ln>
                <a:noFill/>
              </a:ln>
              <a:solidFill>
                <a:srgbClr val="FF8021">
                  <a:lumMod val="75000"/>
                </a:srgbClr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Размер на общо 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заявено безвъзмездно 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финансиране – 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1 206 810</a:t>
            </a:r>
            <a:r>
              <a:rPr lang="bg-BG" sz="2000" b="1" dirty="0">
                <a:solidFill>
                  <a:srgbClr val="FF8021">
                    <a:lumMod val="75000"/>
                  </a:srgbClr>
                </a:solidFill>
                <a:latin typeface="Trebuchet MS" panose="020B0603020202020204" pitchFamily="34" charset="0"/>
              </a:rPr>
              <a:t> </a:t>
            </a:r>
            <a:r>
              <a:rPr kumimoji="0" lang="bg-BG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лв</a:t>
            </a: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srgbClr val="FF8021">
                    <a:lumMod val="75000"/>
                  </a:srgbClr>
                </a:solidFill>
                <a:effectLst/>
                <a:uLnTx/>
                <a:uFillTx/>
                <a:latin typeface="Trebuchet MS" panose="020B06030202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B31FB1-40C3-4AC6-AC21-027BC32FC02F}" type="slidenum">
              <a:rPr kumimoji="0" lang="bg-BG" sz="1200" b="1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Palatino Linotype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bg-BG" sz="1200" b="1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Palatino Linotype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73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39023" y="1171424"/>
            <a:ext cx="8786989" cy="963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bg-BG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bg-B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Една от планираните мерки по Програмата за икономическа трансформация в изпълнение на Националния план за възстановяване и устойчивост</a:t>
            </a:r>
            <a:r>
              <a:rPr 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bg-BG" sz="1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общ бюджет </a:t>
            </a:r>
            <a:r>
              <a:rPr lang="bg-BG" sz="1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200 000 000 лева.</a:t>
            </a:r>
            <a:endParaRPr lang="bg-BG" sz="16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67928" y="2354375"/>
            <a:ext cx="8738420" cy="122702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bg-BG" sz="2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bg-BG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Процедурата е насочена към изг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раждането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нови възобновяеми енергийни източници (фотоволтаични системи) до 1 MW за собствено потребление, комбинирани с локални съоръжения за съхранение на енергия (батерии), с което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 цели да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 насърчи прехода на частния сектор към екосъобразна дейност.</a:t>
            </a:r>
            <a:endParaRPr lang="bg-BG" sz="1600" b="1" i="1" dirty="0">
              <a:solidFill>
                <a:srgbClr val="C00000"/>
              </a:solidFill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" name="Right Arrow 25"/>
          <p:cNvSpPr/>
          <p:nvPr/>
        </p:nvSpPr>
        <p:spPr>
          <a:xfrm>
            <a:off x="460842" y="1284906"/>
            <a:ext cx="255047" cy="216577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7" name="Right Arrow 26"/>
          <p:cNvSpPr/>
          <p:nvPr/>
        </p:nvSpPr>
        <p:spPr>
          <a:xfrm>
            <a:off x="505086" y="2581419"/>
            <a:ext cx="240891" cy="130054"/>
          </a:xfrm>
          <a:prstGeom prst="rightArrow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3" name="TextBox 2"/>
          <p:cNvSpPr txBox="1"/>
          <p:nvPr/>
        </p:nvSpPr>
        <p:spPr>
          <a:xfrm>
            <a:off x="267928" y="155761"/>
            <a:ext cx="8709516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BG-RRP-3.006 „Изграждане на нови ВЕИ за собствено потребление в комбинация с локални съоръжения за съхранение на енергия в предприятията”</a:t>
            </a:r>
            <a:endParaRPr lang="bg-BG" sz="17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67928" y="3776079"/>
            <a:ext cx="8738420" cy="11282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bg-BG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bg-B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Процедурата е обявена за обществено обсъждане на </a:t>
            </a:r>
            <a:r>
              <a:rPr lang="bg-B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12.12.2022 </a:t>
            </a:r>
            <a:r>
              <a:rPr lang="bg-B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г. със срок от един месец (до </a:t>
            </a:r>
            <a:r>
              <a:rPr lang="bg-B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12.01.2023 г</a:t>
            </a:r>
            <a:r>
              <a:rPr lang="bg-B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., включително) за получаване на коментари и </a:t>
            </a:r>
            <a:r>
              <a:rPr lang="bg-BG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предложения</a:t>
            </a:r>
            <a:r>
              <a:rPr lang="bg-BG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6" name="Right Arrow 15"/>
          <p:cNvSpPr/>
          <p:nvPr/>
        </p:nvSpPr>
        <p:spPr>
          <a:xfrm>
            <a:off x="460842" y="3999247"/>
            <a:ext cx="270979" cy="191753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3" name="Right Arrow 22"/>
          <p:cNvSpPr/>
          <p:nvPr/>
        </p:nvSpPr>
        <p:spPr>
          <a:xfrm>
            <a:off x="325692" y="5137147"/>
            <a:ext cx="2227008" cy="144780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b="1" i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Calibri" panose="020F0502020204030204" pitchFamily="34" charset="0"/>
              </a:rPr>
              <a:t>Размер на помощта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819400" y="5267320"/>
            <a:ext cx="6019800" cy="1187453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bg-BG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16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Минимален </a:t>
            </a:r>
            <a:r>
              <a:rPr lang="bg-BG" sz="16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размер на помощта: </a:t>
            </a:r>
            <a:r>
              <a:rPr lang="bg-BG" sz="1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100 </a:t>
            </a:r>
            <a:r>
              <a:rPr lang="bg-BG" sz="1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000 </a:t>
            </a:r>
            <a:r>
              <a:rPr lang="bg-BG" sz="1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лева.</a:t>
            </a:r>
            <a:endParaRPr lang="en-US" sz="1600" b="1" i="1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Calibri" panose="020F0502020204030204" pitchFamily="34" charset="0"/>
            </a:endParaRPr>
          </a:p>
          <a:p>
            <a:r>
              <a:rPr lang="bg-BG" sz="16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</a:t>
            </a:r>
            <a:endParaRPr lang="en-US" sz="1600" b="1" dirty="0">
              <a:solidFill>
                <a:schemeClr val="bg1"/>
              </a:solidFill>
              <a:latin typeface="+mj-lt"/>
              <a:cs typeface="Calibri" panose="020F0502020204030204" pitchFamily="34" charset="0"/>
            </a:endParaRPr>
          </a:p>
          <a:p>
            <a:r>
              <a:rPr lang="bg-BG" sz="1600" b="1" dirty="0" smtClean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 Максимален </a:t>
            </a:r>
            <a:r>
              <a:rPr lang="bg-BG" sz="1600" b="1" dirty="0">
                <a:solidFill>
                  <a:schemeClr val="bg1"/>
                </a:solidFill>
                <a:latin typeface="+mj-lt"/>
                <a:cs typeface="Calibri" panose="020F0502020204030204" pitchFamily="34" charset="0"/>
              </a:rPr>
              <a:t>размер на помощта: </a:t>
            </a:r>
            <a:r>
              <a:rPr lang="bg-BG" sz="1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1 000</a:t>
            </a:r>
            <a:r>
              <a:rPr lang="bg-BG" sz="1600" b="1" i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 000 </a:t>
            </a:r>
            <a:r>
              <a:rPr lang="bg-BG" sz="1600" b="1" i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Calibri" panose="020F0502020204030204" pitchFamily="34" charset="0"/>
              </a:rPr>
              <a:t>лева. </a:t>
            </a:r>
            <a:endParaRPr lang="bg-BG" sz="1600" dirty="0">
              <a:latin typeface="+mj-lt"/>
            </a:endParaRPr>
          </a:p>
          <a:p>
            <a:endParaRPr lang="bg-BG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718117" y="6492875"/>
            <a:ext cx="1828800" cy="365125"/>
          </a:xfrm>
        </p:spPr>
        <p:txBody>
          <a:bodyPr/>
          <a:lstStyle/>
          <a:p>
            <a:fld id="{6654DDAA-69BB-4BC9-A64E-D633361939AD}" type="slidenum">
              <a:rPr lang="bg-BG" smtClean="0"/>
              <a:pPr/>
              <a:t>7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5128143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981202" y="1250329"/>
            <a:ext cx="7033752" cy="253453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Микро</a:t>
            </a:r>
            <a:r>
              <a:rPr lang="ru-RU" sz="1600" b="1" dirty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малки и средни предприятия, малки дружества със средна пазарна капитализация (до 499 служители) и дружества със средна пазарна капитализация (до 1500 служители</a:t>
            </a:r>
            <a:r>
              <a:rPr lang="ru-RU" sz="1600" b="1" dirty="0" smtClean="0">
                <a:solidFill>
                  <a:schemeClr val="bg1"/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algn="just"/>
            <a:r>
              <a:rPr lang="ru-RU" sz="1600" b="1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 </a:t>
            </a:r>
            <a:r>
              <a:rPr lang="ru-RU" sz="16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могат да са от всички сектори </a:t>
            </a:r>
            <a:r>
              <a:rPr lang="ru-RU" sz="1600" b="1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икономиката </a:t>
            </a:r>
            <a:r>
              <a:rPr lang="ru-RU" sz="1600" b="1" dirty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изключение на „Селско, горско и рибно стопанство“, „Производство и разпределение на електрическа и топлинна енергия и на газообразни горива“, „Финансови и застрахователни дейности“ и част от „Преработваща промишленост“ (част от „Производство на хранителни продукти” и „Производство на напитки</a:t>
            </a:r>
            <a:r>
              <a:rPr lang="ru-RU" sz="1600" b="1" dirty="0" smtClean="0"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”).</a:t>
            </a:r>
            <a:endParaRPr lang="bg-BG" sz="1600" b="1" dirty="0">
              <a:latin typeface="Trebuchet MS" panose="020B060302020202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164079" y="1818274"/>
            <a:ext cx="1664721" cy="139863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Допустими кандидати</a:t>
            </a:r>
          </a:p>
        </p:txBody>
      </p:sp>
      <p:sp>
        <p:nvSpPr>
          <p:cNvPr id="23" name="Right Arrow 22"/>
          <p:cNvSpPr/>
          <p:nvPr/>
        </p:nvSpPr>
        <p:spPr>
          <a:xfrm>
            <a:off x="173603" y="4474636"/>
            <a:ext cx="1645671" cy="1398639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6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Допустими разходи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981202" y="3886200"/>
            <a:ext cx="7033752" cy="257551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Разходи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изграждане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фотоволтаична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система до 1 MW за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собствено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потребление в комбинация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със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съоръжения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за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локално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съхранение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произведената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енергия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батерии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които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могат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включват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придобиване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дълготрайни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материални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(ДМА);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придобиване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дълготрайни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нематериални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активи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(ДНА);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строително-монтажни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работи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покрив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/фасада/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прилежащ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имот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 и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консултантски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услуги от инженерно-технически характер.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Всички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посочени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разходи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следва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да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пряко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свързани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изгражданите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фотоволтаични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системи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комбинация с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батерии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bg-BG" sz="2000" b="1" dirty="0">
              <a:solidFill>
                <a:schemeClr val="bg1"/>
              </a:solidFill>
              <a:latin typeface="Trebuchet MS" panose="020B060302020202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5334" y="155761"/>
            <a:ext cx="83058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BG-RRP-3.006 „Изграждане на нови ВЕИ за собствено потребление в комбинация с локални съоръжения за съхранение на енергия в предприятията”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3697853" y="6461713"/>
            <a:ext cx="1828800" cy="365125"/>
          </a:xfrm>
        </p:spPr>
        <p:txBody>
          <a:bodyPr/>
          <a:lstStyle/>
          <a:p>
            <a:fld id="{6654DDAA-69BB-4BC9-A64E-D633361939AD}" type="slidenum">
              <a:rPr lang="bg-BG" smtClean="0"/>
              <a:pPr/>
              <a:t>8</a:t>
            </a:fld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1505964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43845"/>
            <a:ext cx="7920880" cy="72008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Програма за ускоряване на икономическото възстановяване и трансформация чрез наука и иновации</a:t>
            </a:r>
            <a:r>
              <a:rPr lang="bg-BG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/НПВУ/</a:t>
            </a:r>
          </a:p>
        </p:txBody>
      </p:sp>
      <p:sp>
        <p:nvSpPr>
          <p:cNvPr id="18" name="Freeform 17"/>
          <p:cNvSpPr/>
          <p:nvPr/>
        </p:nvSpPr>
        <p:spPr>
          <a:xfrm>
            <a:off x="1219200" y="5161557"/>
            <a:ext cx="7162800" cy="1035618"/>
          </a:xfrm>
          <a:custGeom>
            <a:avLst/>
            <a:gdLst>
              <a:gd name="connsiteX0" fmla="*/ 0 w 3249810"/>
              <a:gd name="connsiteY0" fmla="*/ 0 h 1299924"/>
              <a:gd name="connsiteX1" fmla="*/ 2599848 w 3249810"/>
              <a:gd name="connsiteY1" fmla="*/ 0 h 1299924"/>
              <a:gd name="connsiteX2" fmla="*/ 3249810 w 3249810"/>
              <a:gd name="connsiteY2" fmla="*/ 649962 h 1299924"/>
              <a:gd name="connsiteX3" fmla="*/ 2599848 w 3249810"/>
              <a:gd name="connsiteY3" fmla="*/ 1299924 h 1299924"/>
              <a:gd name="connsiteX4" fmla="*/ 0 w 3249810"/>
              <a:gd name="connsiteY4" fmla="*/ 1299924 h 1299924"/>
              <a:gd name="connsiteX5" fmla="*/ 649962 w 3249810"/>
              <a:gd name="connsiteY5" fmla="*/ 649962 h 1299924"/>
              <a:gd name="connsiteX6" fmla="*/ 0 w 3249810"/>
              <a:gd name="connsiteY6" fmla="*/ 0 h 129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9810" h="1299924">
                <a:moveTo>
                  <a:pt x="0" y="0"/>
                </a:moveTo>
                <a:lnTo>
                  <a:pt x="2599848" y="0"/>
                </a:lnTo>
                <a:lnTo>
                  <a:pt x="3249810" y="649962"/>
                </a:lnTo>
                <a:lnTo>
                  <a:pt x="2599848" y="1299924"/>
                </a:lnTo>
                <a:lnTo>
                  <a:pt x="0" y="1299924"/>
                </a:lnTo>
                <a:lnTo>
                  <a:pt x="649962" y="649962"/>
                </a:lnTo>
                <a:lnTo>
                  <a:pt x="0" y="0"/>
                </a:lnTo>
                <a:close/>
              </a:path>
            </a:pathLst>
          </a:custGeom>
          <a:solidFill>
            <a:srgbClr val="558ED5"/>
          </a:solidFill>
          <a:ln>
            <a:noFill/>
          </a:ln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/>
            <a:lightRig rig="flat" dir="t"/>
          </a:scene3d>
          <a:sp3d prstMaterial="plastic">
            <a:bevelT w="120900" h="88900"/>
            <a:bevelB w="88900" h="31750" prst="angle"/>
          </a:sp3d>
        </p:spPr>
        <p:txBody>
          <a:bodyPr spcFirstLastPara="0" vert="horz" wrap="square" lIns="721082" tIns="35560" rIns="649962" bIns="35560" numCol="1" spcCol="1270" anchor="ctr" anchorCtr="0">
            <a:noAutofit/>
          </a:bodyPr>
          <a:lstStyle/>
          <a:p>
            <a:pPr algn="ctr" defTabSz="2489200" eaLnBrk="1" fontAlgn="auto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</a:pPr>
            <a:endParaRPr lang="en-US" sz="1400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457200" y="1752601"/>
            <a:ext cx="8229600" cy="1066799"/>
            <a:chOff x="326562" y="1446067"/>
            <a:chExt cx="1578438" cy="3675453"/>
          </a:xfrm>
          <a:solidFill>
            <a:srgbClr val="558ED5"/>
          </a:solidFill>
        </p:grpSpPr>
        <p:sp>
          <p:nvSpPr>
            <p:cNvPr id="20" name="Freeform 19"/>
            <p:cNvSpPr/>
            <p:nvPr/>
          </p:nvSpPr>
          <p:spPr>
            <a:xfrm>
              <a:off x="326562" y="1446067"/>
              <a:ext cx="1578438" cy="367545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6562" y="1587428"/>
              <a:ext cx="1563858" cy="318115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ru-RU" b="1" kern="0" dirty="0">
                  <a:solidFill>
                    <a:prstClr val="white"/>
                  </a:solidFill>
                  <a:latin typeface="Trebuchet MS"/>
                </a:rPr>
                <a:t>Процедура за директно предоставяне на средства на иновативни МСП, получили знака за качество „Печат за </a:t>
              </a:r>
              <a:r>
                <a:rPr lang="ru-RU" b="1" kern="0" dirty="0" smtClean="0">
                  <a:solidFill>
                    <a:prstClr val="white"/>
                  </a:solidFill>
                  <a:latin typeface="Trebuchet MS"/>
                </a:rPr>
                <a:t>високи постижения</a:t>
              </a:r>
              <a:r>
                <a:rPr lang="en-US" b="1" kern="0" dirty="0" smtClean="0">
                  <a:solidFill>
                    <a:prstClr val="white"/>
                  </a:solidFill>
                  <a:latin typeface="Trebuchet MS"/>
                </a:rPr>
                <a:t>”</a:t>
              </a:r>
              <a:endParaRPr lang="bg-BG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590800" y="5198893"/>
            <a:ext cx="4724400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248920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Общественото обсъждане на процедурата приключи на 02.12.</a:t>
            </a:r>
            <a:r>
              <a:rPr lang="en-US" sz="1600" b="1" kern="0" dirty="0" smtClean="0">
                <a:solidFill>
                  <a:prstClr val="white"/>
                </a:solidFill>
                <a:latin typeface="Trebuchet MS"/>
              </a:rPr>
              <a:t>2022 </a:t>
            </a: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г. Предвижда се да бъде отворена за кандидатстване до края на м.</a:t>
            </a:r>
            <a:r>
              <a:rPr lang="en-US" sz="1600" b="1" kern="0" dirty="0" smtClean="0">
                <a:solidFill>
                  <a:prstClr val="white"/>
                </a:solidFill>
                <a:latin typeface="Trebuchet MS"/>
              </a:rPr>
              <a:t> </a:t>
            </a:r>
            <a:r>
              <a:rPr lang="bg-BG" sz="1600" b="1" kern="0" dirty="0" smtClean="0">
                <a:solidFill>
                  <a:prstClr val="white"/>
                </a:solidFill>
                <a:latin typeface="Trebuchet MS"/>
              </a:rPr>
              <a:t>януари тази година</a:t>
            </a:r>
            <a:endParaRPr lang="en-US" sz="1600" b="1" kern="0" dirty="0">
              <a:solidFill>
                <a:prstClr val="white"/>
              </a:solidFill>
              <a:latin typeface="Trebuchet M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57200" y="3124200"/>
            <a:ext cx="5463904" cy="1875922"/>
            <a:chOff x="326562" y="1446067"/>
            <a:chExt cx="1578438" cy="5250649"/>
          </a:xfrm>
          <a:solidFill>
            <a:srgbClr val="558ED5"/>
          </a:solidFill>
        </p:grpSpPr>
        <p:sp>
          <p:nvSpPr>
            <p:cNvPr id="9" name="Freeform 8"/>
            <p:cNvSpPr/>
            <p:nvPr/>
          </p:nvSpPr>
          <p:spPr>
            <a:xfrm>
              <a:off x="326562" y="1446067"/>
              <a:ext cx="1578438" cy="5250649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6562" y="1587429"/>
              <a:ext cx="1563858" cy="444700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>
                  <a:solidFill>
                    <a:prstClr val="white"/>
                  </a:solidFill>
                  <a:latin typeface="Trebuchet MS"/>
                </a:rPr>
                <a:t>Целева група</a:t>
              </a: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: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иновативни МСП, получили „Печат за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високи постижения</a:t>
              </a:r>
              <a:r>
                <a:rPr lang="en-US" sz="1600" b="1" kern="0" dirty="0" smtClean="0">
                  <a:solidFill>
                    <a:prstClr val="white"/>
                  </a:solidFill>
                  <a:latin typeface="Trebuchet MS"/>
                </a:rPr>
                <a:t>”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от конкурсите по Рамковите програми „Хоризонт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2020</a:t>
              </a:r>
              <a:r>
                <a:rPr lang="en-US" sz="1600" b="1" kern="0" dirty="0" smtClean="0">
                  <a:solidFill>
                    <a:prstClr val="white"/>
                  </a:solidFill>
                  <a:latin typeface="Trebuchet MS"/>
                </a:rPr>
                <a:t>”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и „Хоризонт 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Европа</a:t>
              </a:r>
              <a:r>
                <a:rPr lang="en-US" sz="1600" b="1" kern="0" dirty="0" smtClean="0">
                  <a:solidFill>
                    <a:prstClr val="white"/>
                  </a:solidFill>
                  <a:latin typeface="Trebuchet MS"/>
                </a:rPr>
                <a:t>”</a:t>
              </a:r>
              <a:r>
                <a:rPr lang="ru-RU" sz="1600" b="1" kern="0" dirty="0" smtClean="0">
                  <a:solidFill>
                    <a:prstClr val="white"/>
                  </a:solidFill>
                  <a:latin typeface="Trebuchet MS"/>
                </a:rPr>
                <a:t> </a:t>
              </a:r>
              <a:r>
                <a:rPr lang="ru-RU" sz="1600" b="1" kern="0" dirty="0">
                  <a:solidFill>
                    <a:prstClr val="white"/>
                  </a:solidFill>
                  <a:latin typeface="Trebuchet MS"/>
                </a:rPr>
                <a:t>на Европейския иновационен съвет</a:t>
              </a:r>
              <a:endParaRPr lang="bg-BG" sz="1600" b="1" kern="0" dirty="0">
                <a:solidFill>
                  <a:prstClr val="white"/>
                </a:solidFill>
                <a:latin typeface="Trebuchet MS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095215" y="3324721"/>
            <a:ext cx="2588443" cy="1474880"/>
            <a:chOff x="302934" y="4140978"/>
            <a:chExt cx="1578438" cy="13041883"/>
          </a:xfrm>
          <a:solidFill>
            <a:srgbClr val="558ED5"/>
          </a:solidFill>
        </p:grpSpPr>
        <p:sp>
          <p:nvSpPr>
            <p:cNvPr id="12" name="Freeform 11"/>
            <p:cNvSpPr/>
            <p:nvPr/>
          </p:nvSpPr>
          <p:spPr>
            <a:xfrm>
              <a:off x="302934" y="4140978"/>
              <a:ext cx="1578438" cy="13041883"/>
            </a:xfrm>
            <a:custGeom>
              <a:avLst/>
              <a:gdLst>
                <a:gd name="connsiteX0" fmla="*/ 0 w 1991320"/>
                <a:gd name="connsiteY0" fmla="*/ 199132 h 4064000"/>
                <a:gd name="connsiteX1" fmla="*/ 199132 w 1991320"/>
                <a:gd name="connsiteY1" fmla="*/ 0 h 4064000"/>
                <a:gd name="connsiteX2" fmla="*/ 1792188 w 1991320"/>
                <a:gd name="connsiteY2" fmla="*/ 0 h 4064000"/>
                <a:gd name="connsiteX3" fmla="*/ 1991320 w 1991320"/>
                <a:gd name="connsiteY3" fmla="*/ 199132 h 4064000"/>
                <a:gd name="connsiteX4" fmla="*/ 1991320 w 1991320"/>
                <a:gd name="connsiteY4" fmla="*/ 3864868 h 4064000"/>
                <a:gd name="connsiteX5" fmla="*/ 1792188 w 1991320"/>
                <a:gd name="connsiteY5" fmla="*/ 4064000 h 4064000"/>
                <a:gd name="connsiteX6" fmla="*/ 199132 w 1991320"/>
                <a:gd name="connsiteY6" fmla="*/ 4064000 h 4064000"/>
                <a:gd name="connsiteX7" fmla="*/ 0 w 1991320"/>
                <a:gd name="connsiteY7" fmla="*/ 3864868 h 4064000"/>
                <a:gd name="connsiteX8" fmla="*/ 0 w 1991320"/>
                <a:gd name="connsiteY8" fmla="*/ 199132 h 406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91320" h="4064000">
                  <a:moveTo>
                    <a:pt x="0" y="199132"/>
                  </a:moveTo>
                  <a:cubicBezTo>
                    <a:pt x="0" y="89154"/>
                    <a:pt x="89154" y="0"/>
                    <a:pt x="199132" y="0"/>
                  </a:cubicBezTo>
                  <a:lnTo>
                    <a:pt x="1792188" y="0"/>
                  </a:lnTo>
                  <a:cubicBezTo>
                    <a:pt x="1902166" y="0"/>
                    <a:pt x="1991320" y="89154"/>
                    <a:pt x="1991320" y="199132"/>
                  </a:cubicBezTo>
                  <a:lnTo>
                    <a:pt x="1991320" y="3864868"/>
                  </a:lnTo>
                  <a:cubicBezTo>
                    <a:pt x="1991320" y="3974846"/>
                    <a:pt x="1902166" y="4064000"/>
                    <a:pt x="1792188" y="4064000"/>
                  </a:cubicBezTo>
                  <a:lnTo>
                    <a:pt x="199132" y="4064000"/>
                  </a:lnTo>
                  <a:cubicBezTo>
                    <a:pt x="89154" y="4064000"/>
                    <a:pt x="0" y="3974846"/>
                    <a:pt x="0" y="3864868"/>
                  </a:cubicBezTo>
                  <a:lnTo>
                    <a:pt x="0" y="199132"/>
                  </a:lnTo>
                  <a:close/>
                </a:path>
              </a:pathLst>
            </a:custGeom>
            <a:grpFill/>
            <a:ln>
              <a:noFill/>
            </a:ln>
            <a:effectLst>
              <a:outerShdw blurRad="40005" dist="22984" dir="5400000" rotWithShape="0">
                <a:srgbClr val="000000">
                  <a:alpha val="45000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txBody>
            <a:bodyPr spcFirstLastPara="0" vert="horz" wrap="square" lIns="721082" tIns="35560" rIns="649962" bIns="35560" numCol="1" spcCol="1270" anchor="ctr" anchorCtr="0">
              <a:noAutofit/>
            </a:bodyPr>
            <a:lstStyle/>
            <a:p>
              <a:pPr algn="ctr" defTabSz="2489200" eaLnBrk="1" fontAlgn="auto" hangingPunct="1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</a:pPr>
              <a:endParaRPr lang="en-US" sz="1400" kern="0" dirty="0">
                <a:solidFill>
                  <a:prstClr val="white"/>
                </a:solidFill>
                <a:latin typeface="Trebuchet MS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9585" y="5568495"/>
              <a:ext cx="1365136" cy="6948511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bg-BG" sz="1600" b="1" u="sng" kern="0" dirty="0">
                  <a:solidFill>
                    <a:prstClr val="white"/>
                  </a:solidFill>
                  <a:latin typeface="Trebuchet MS"/>
                </a:rPr>
                <a:t>Общо финансиране</a:t>
              </a: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:</a:t>
              </a:r>
            </a:p>
            <a:p>
              <a:pPr algn="ctr">
                <a:lnSpc>
                  <a:spcPct val="150000"/>
                </a:lnSpc>
              </a:pPr>
              <a:r>
                <a:rPr lang="bg-BG" sz="1600" b="1" kern="0" dirty="0">
                  <a:solidFill>
                    <a:prstClr val="white"/>
                  </a:solidFill>
                  <a:latin typeface="Trebuchet MS"/>
                </a:rPr>
                <a:t>118 560 000 лева</a:t>
              </a: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DDAA-69BB-4BC9-A64E-D633361939AD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566880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PIK-Portrait_Transperant_14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Blue Red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entury Gothic-Palatino Linotyp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0</TotalTime>
  <Words>1603</Words>
  <Application>Microsoft Office PowerPoint</Application>
  <PresentationFormat>Презентация на цял екран (4:3)</PresentationFormat>
  <Paragraphs>257</Paragraphs>
  <Slides>18</Slides>
  <Notes>7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10</vt:i4>
      </vt:variant>
      <vt:variant>
        <vt:lpstr>Тема</vt:lpstr>
      </vt:variant>
      <vt:variant>
        <vt:i4>3</vt:i4>
      </vt:variant>
      <vt:variant>
        <vt:lpstr>Заглавия на слайдовете</vt:lpstr>
      </vt:variant>
      <vt:variant>
        <vt:i4>18</vt:i4>
      </vt:variant>
    </vt:vector>
  </HeadingPairs>
  <TitlesOfParts>
    <vt:vector size="31" baseType="lpstr">
      <vt:lpstr>Agency FB</vt:lpstr>
      <vt:lpstr>Arial</vt:lpstr>
      <vt:lpstr>Calibri</vt:lpstr>
      <vt:lpstr>Georgia</vt:lpstr>
      <vt:lpstr>Palatino Linotype</vt:lpstr>
      <vt:lpstr>Tahoma</vt:lpstr>
      <vt:lpstr>Times New Roman</vt:lpstr>
      <vt:lpstr>Trebuchet MS</vt:lpstr>
      <vt:lpstr>Tw Cen MT</vt:lpstr>
      <vt:lpstr>Wingdings</vt:lpstr>
      <vt:lpstr>2_Office Theme</vt:lpstr>
      <vt:lpstr>11_OPIK-Portrait_Transperant_14</vt:lpstr>
      <vt:lpstr>1_OPIK-Portrait_Transperant_14</vt:lpstr>
      <vt:lpstr>Презентация на PowerPoint</vt:lpstr>
      <vt:lpstr>Инструменти в подкрепа на иновациите и конкурентоспособността</vt:lpstr>
      <vt:lpstr>Програма за икономическа трансформация/НПВУ/ ФИНАНСОВ РЕСУРС ОТ ЕС ПО ФОНДОВЕ</vt:lpstr>
      <vt:lpstr>Първи процедури за предоставяне на БФП, обявени и планирани за обявяване по ПИТ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Програма за ускоряване на икономическото възстановяване и трансформация чрез наука и иновации/НПВУ/</vt:lpstr>
      <vt:lpstr>Допустимост на предприятията от област Кюстендил по предстоящите процедури по НПВУ  </vt:lpstr>
      <vt:lpstr>Програма „Конкурентоспособност и иновации в предприятията“ 2021-2027 (ПКИП) </vt:lpstr>
      <vt:lpstr>ПКИП: ОСНОВНИ ОБЛАСТИ НА ПОДКРЕПА </vt:lpstr>
      <vt:lpstr>Първи процедури за предоставяне на БФП, планирани за обявяване по ПКИП</vt:lpstr>
      <vt:lpstr>Допустимост на предприятията от традиционните за област Кюстендил сектори по предстоящите процедури по ПКИП 2021-2027  </vt:lpstr>
      <vt:lpstr>Програма „Научни изследвания, иновации и дигитализация за интелигентна трансформация“ 2021-2027 (ПНИИДИТ) </vt:lpstr>
      <vt:lpstr>ПНИИДИТ: ОСНОВНИ ОБЛАСТИ НА ПОДКРЕПА </vt:lpstr>
      <vt:lpstr>ПНИИДИТ: Първи планирани за обявяване процедури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2015-11-12T16:10:40Z</dcterms:created>
  <dcterms:modified xsi:type="dcterms:W3CDTF">2023-01-06T07:32:00Z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TC034606639991</vt:lpwstr>
  </property>
</Properties>
</file>