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35" r:id="rId1"/>
  </p:sldMasterIdLst>
  <p:notesMasterIdLst>
    <p:notesMasterId r:id="rId38"/>
  </p:notesMasterIdLst>
  <p:handoutMasterIdLst>
    <p:handoutMasterId r:id="rId39"/>
  </p:handoutMasterIdLst>
  <p:sldIdLst>
    <p:sldId id="513" r:id="rId2"/>
    <p:sldId id="521" r:id="rId3"/>
    <p:sldId id="542" r:id="rId4"/>
    <p:sldId id="564" r:id="rId5"/>
    <p:sldId id="520" r:id="rId6"/>
    <p:sldId id="544" r:id="rId7"/>
    <p:sldId id="545" r:id="rId8"/>
    <p:sldId id="573" r:id="rId9"/>
    <p:sldId id="565" r:id="rId10"/>
    <p:sldId id="566" r:id="rId11"/>
    <p:sldId id="519" r:id="rId12"/>
    <p:sldId id="516" r:id="rId13"/>
    <p:sldId id="567" r:id="rId14"/>
    <p:sldId id="514" r:id="rId15"/>
    <p:sldId id="511" r:id="rId16"/>
    <p:sldId id="546" r:id="rId17"/>
    <p:sldId id="574" r:id="rId18"/>
    <p:sldId id="541" r:id="rId19"/>
    <p:sldId id="548" r:id="rId20"/>
    <p:sldId id="547" r:id="rId21"/>
    <p:sldId id="506" r:id="rId22"/>
    <p:sldId id="568" r:id="rId23"/>
    <p:sldId id="550" r:id="rId24"/>
    <p:sldId id="551" r:id="rId25"/>
    <p:sldId id="569" r:id="rId26"/>
    <p:sldId id="552" r:id="rId27"/>
    <p:sldId id="554" r:id="rId28"/>
    <p:sldId id="522" r:id="rId29"/>
    <p:sldId id="556" r:id="rId30"/>
    <p:sldId id="576" r:id="rId31"/>
    <p:sldId id="558" r:id="rId32"/>
    <p:sldId id="559" r:id="rId33"/>
    <p:sldId id="561" r:id="rId34"/>
    <p:sldId id="570" r:id="rId35"/>
    <p:sldId id="562" r:id="rId36"/>
    <p:sldId id="563" r:id="rId3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30CADBF-04BA-4467-8A3E-73F931118898}">
          <p14:sldIdLst>
            <p14:sldId id="513"/>
            <p14:sldId id="521"/>
            <p14:sldId id="542"/>
            <p14:sldId id="564"/>
            <p14:sldId id="520"/>
            <p14:sldId id="544"/>
            <p14:sldId id="545"/>
            <p14:sldId id="573"/>
            <p14:sldId id="565"/>
            <p14:sldId id="566"/>
            <p14:sldId id="519"/>
            <p14:sldId id="516"/>
            <p14:sldId id="567"/>
            <p14:sldId id="514"/>
            <p14:sldId id="511"/>
            <p14:sldId id="546"/>
            <p14:sldId id="574"/>
            <p14:sldId id="541"/>
            <p14:sldId id="548"/>
            <p14:sldId id="547"/>
            <p14:sldId id="506"/>
            <p14:sldId id="568"/>
            <p14:sldId id="550"/>
            <p14:sldId id="551"/>
            <p14:sldId id="569"/>
            <p14:sldId id="552"/>
            <p14:sldId id="554"/>
            <p14:sldId id="522"/>
            <p14:sldId id="556"/>
            <p14:sldId id="576"/>
            <p14:sldId id="558"/>
            <p14:sldId id="559"/>
            <p14:sldId id="561"/>
            <p14:sldId id="570"/>
            <p14:sldId id="562"/>
            <p14:sldId id="563"/>
          </p14:sldIdLst>
        </p14:section>
        <p14:section name="Untitled Section" id="{8E2C7D31-E409-4204-9C53-8B22DD18A75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Станислава Соколова" initials="СС" lastIdx="1" clrIdx="0">
    <p:extLst>
      <p:ext uri="{19B8F6BF-5375-455C-9EA6-DF929625EA0E}">
        <p15:presenceInfo xmlns:p15="http://schemas.microsoft.com/office/powerpoint/2012/main" userId="S::SSOKOLOVA@blsbg.com::c5417ea1-f8a8-4ef8-8733-ab852d20f3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00"/>
    <a:srgbClr val="E8E6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2" autoAdjust="0"/>
    <p:restoredTop sz="93724" autoAdjust="0"/>
  </p:normalViewPr>
  <p:slideViewPr>
    <p:cSldViewPr snapToGrid="0">
      <p:cViewPr varScale="1">
        <p:scale>
          <a:sx n="80" d="100"/>
          <a:sy n="80" d="100"/>
        </p:scale>
        <p:origin x="7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orka Kostova" userId="96178d03-fd73-442a-ad9c-bb9515140b86" providerId="ADAL" clId="{26EEE53C-C3A2-4EB6-B0C7-6436542FB2A1}"/>
    <pc:docChg chg="modSld">
      <pc:chgData name="Todorka Kostova" userId="96178d03-fd73-442a-ad9c-bb9515140b86" providerId="ADAL" clId="{26EEE53C-C3A2-4EB6-B0C7-6436542FB2A1}" dt="2022-12-19T11:42:22.047" v="1" actId="20577"/>
      <pc:docMkLst>
        <pc:docMk/>
      </pc:docMkLst>
      <pc:sldChg chg="modSp mod">
        <pc:chgData name="Todorka Kostova" userId="96178d03-fd73-442a-ad9c-bb9515140b86" providerId="ADAL" clId="{26EEE53C-C3A2-4EB6-B0C7-6436542FB2A1}" dt="2022-12-19T11:42:22.047" v="1" actId="20577"/>
        <pc:sldMkLst>
          <pc:docMk/>
          <pc:sldMk cId="3181447377" sldId="552"/>
        </pc:sldMkLst>
        <pc:graphicFrameChg chg="modGraphic">
          <ac:chgData name="Todorka Kostova" userId="96178d03-fd73-442a-ad9c-bb9515140b86" providerId="ADAL" clId="{26EEE53C-C3A2-4EB6-B0C7-6436542FB2A1}" dt="2022-12-19T11:42:22.047" v="1" actId="20577"/>
          <ac:graphicFrameMkLst>
            <pc:docMk/>
            <pc:sldMk cId="3181447377" sldId="552"/>
            <ac:graphicFrameMk id="4" creationId="{658C986B-3A81-CDCA-19AE-B4629BB4019C}"/>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5E164EA-A707-4898-9FBC-C24142368067}" type="datetimeFigureOut">
              <a:rPr lang="en-US" smtClean="0"/>
              <a:t>12/19/2022</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ru-RU"/>
              <a:t>Министерство на здравеопазването</a:t>
            </a:r>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B9236AB-06F0-4A6A-B7D7-3F3E08BEE940}" type="slidenum">
              <a:rPr lang="en-US" smtClean="0"/>
              <a:t>‹#›</a:t>
            </a:fld>
            <a:endParaRPr lang="en-US"/>
          </a:p>
        </p:txBody>
      </p:sp>
    </p:spTree>
    <p:extLst>
      <p:ext uri="{BB962C8B-B14F-4D97-AF65-F5344CB8AC3E}">
        <p14:creationId xmlns:p14="http://schemas.microsoft.com/office/powerpoint/2010/main" val="17176071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8A93FE4-8BF4-4CF6-8C29-AB7D501B0984}" type="datetimeFigureOut">
              <a:rPr lang="en-US" smtClean="0"/>
              <a:t>12/19/2022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ru-RU"/>
              <a:t>Министерство на здравеопазването</a:t>
            </a:r>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2B9F4CC-EFAF-4CEE-819F-C22E0BFC0535}" type="slidenum">
              <a:rPr lang="en-US" smtClean="0"/>
              <a:t>‹#›</a:t>
            </a:fld>
            <a:endParaRPr lang="en-US"/>
          </a:p>
        </p:txBody>
      </p:sp>
    </p:spTree>
    <p:extLst>
      <p:ext uri="{BB962C8B-B14F-4D97-AF65-F5344CB8AC3E}">
        <p14:creationId xmlns:p14="http://schemas.microsoft.com/office/powerpoint/2010/main" val="32917354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black"/>
                </a:solidFill>
                <a:effectLst/>
                <a:uLnTx/>
                <a:uFillTx/>
                <a:latin typeface="Calibri" panose="020F0502020204030204"/>
                <a:ea typeface="+mn-ea"/>
                <a:cs typeface="+mn-cs"/>
              </a:rPr>
              <a:t>Министерство на здравеопазването</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B9F4CC-EFAF-4CEE-819F-C22E0BFC0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78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ru-RU"/>
              <a:t>Министерство на здравеопазването</a:t>
            </a:r>
            <a:endParaRPr lang="en-US"/>
          </a:p>
        </p:txBody>
      </p:sp>
      <p:sp>
        <p:nvSpPr>
          <p:cNvPr id="5" name="Slide Number Placeholder 4"/>
          <p:cNvSpPr>
            <a:spLocks noGrp="1"/>
          </p:cNvSpPr>
          <p:nvPr>
            <p:ph type="sldNum" sz="quarter" idx="5"/>
          </p:nvPr>
        </p:nvSpPr>
        <p:spPr/>
        <p:txBody>
          <a:bodyPr/>
          <a:lstStyle/>
          <a:p>
            <a:fld id="{62B9F4CC-EFAF-4CEE-819F-C22E0BFC0535}" type="slidenum">
              <a:rPr lang="en-US" smtClean="0"/>
              <a:t>32</a:t>
            </a:fld>
            <a:endParaRPr lang="en-US"/>
          </a:p>
        </p:txBody>
      </p:sp>
    </p:spTree>
    <p:extLst>
      <p:ext uri="{BB962C8B-B14F-4D97-AF65-F5344CB8AC3E}">
        <p14:creationId xmlns:p14="http://schemas.microsoft.com/office/powerpoint/2010/main" val="3864080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ru-RU"/>
              <a:t>Министерство на здравеопазването</a:t>
            </a:r>
            <a:endParaRPr lang="en-US"/>
          </a:p>
        </p:txBody>
      </p:sp>
      <p:sp>
        <p:nvSpPr>
          <p:cNvPr id="5" name="Slide Number Placeholder 4"/>
          <p:cNvSpPr>
            <a:spLocks noGrp="1"/>
          </p:cNvSpPr>
          <p:nvPr>
            <p:ph type="sldNum" sz="quarter" idx="5"/>
          </p:nvPr>
        </p:nvSpPr>
        <p:spPr/>
        <p:txBody>
          <a:bodyPr/>
          <a:lstStyle/>
          <a:p>
            <a:fld id="{62B9F4CC-EFAF-4CEE-819F-C22E0BFC0535}" type="slidenum">
              <a:rPr lang="en-US" smtClean="0"/>
              <a:t>35</a:t>
            </a:fld>
            <a:endParaRPr lang="en-US"/>
          </a:p>
        </p:txBody>
      </p:sp>
    </p:spTree>
    <p:extLst>
      <p:ext uri="{BB962C8B-B14F-4D97-AF65-F5344CB8AC3E}">
        <p14:creationId xmlns:p14="http://schemas.microsoft.com/office/powerpoint/2010/main" val="2143214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a:ln>
                  <a:noFill/>
                </a:ln>
                <a:solidFill>
                  <a:prstClr val="black"/>
                </a:solidFill>
                <a:effectLst/>
                <a:uLnTx/>
                <a:uFillTx/>
                <a:latin typeface="Calibri" panose="020F0502020204030204"/>
                <a:ea typeface="+mn-ea"/>
                <a:cs typeface="+mn-cs"/>
              </a:rPr>
              <a:t>Министерство на здравеопазването</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B9F4CC-EFAF-4CEE-819F-C22E0BFC05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81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ru-RU"/>
              <a:t>Министерство на здравеопазването</a:t>
            </a:r>
            <a:endParaRPr lang="en-US"/>
          </a:p>
        </p:txBody>
      </p:sp>
      <p:sp>
        <p:nvSpPr>
          <p:cNvPr id="5" name="Slide Number Placeholder 4"/>
          <p:cNvSpPr>
            <a:spLocks noGrp="1"/>
          </p:cNvSpPr>
          <p:nvPr>
            <p:ph type="sldNum" sz="quarter" idx="5"/>
          </p:nvPr>
        </p:nvSpPr>
        <p:spPr/>
        <p:txBody>
          <a:bodyPr/>
          <a:lstStyle/>
          <a:p>
            <a:fld id="{62B9F4CC-EFAF-4CEE-819F-C22E0BFC0535}" type="slidenum">
              <a:rPr lang="en-US" smtClean="0"/>
              <a:t>5</a:t>
            </a:fld>
            <a:endParaRPr lang="en-US"/>
          </a:p>
        </p:txBody>
      </p:sp>
    </p:spTree>
    <p:extLst>
      <p:ext uri="{BB962C8B-B14F-4D97-AF65-F5344CB8AC3E}">
        <p14:creationId xmlns:p14="http://schemas.microsoft.com/office/powerpoint/2010/main" val="101514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ru-RU"/>
              <a:t>Министерство на здравеопазването</a:t>
            </a:r>
            <a:endParaRPr lang="en-US"/>
          </a:p>
        </p:txBody>
      </p:sp>
      <p:sp>
        <p:nvSpPr>
          <p:cNvPr id="5" name="Slide Number Placeholder 4"/>
          <p:cNvSpPr>
            <a:spLocks noGrp="1"/>
          </p:cNvSpPr>
          <p:nvPr>
            <p:ph type="sldNum" sz="quarter" idx="5"/>
          </p:nvPr>
        </p:nvSpPr>
        <p:spPr/>
        <p:txBody>
          <a:bodyPr/>
          <a:lstStyle/>
          <a:p>
            <a:fld id="{62B9F4CC-EFAF-4CEE-819F-C22E0BFC0535}" type="slidenum">
              <a:rPr lang="en-US" smtClean="0"/>
              <a:t>7</a:t>
            </a:fld>
            <a:endParaRPr lang="en-US"/>
          </a:p>
        </p:txBody>
      </p:sp>
    </p:spTree>
    <p:extLst>
      <p:ext uri="{BB962C8B-B14F-4D97-AF65-F5344CB8AC3E}">
        <p14:creationId xmlns:p14="http://schemas.microsoft.com/office/powerpoint/2010/main" val="193016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Footer Placeholder 3"/>
          <p:cNvSpPr>
            <a:spLocks noGrp="1"/>
          </p:cNvSpPr>
          <p:nvPr>
            <p:ph type="ftr" sz="quarter" idx="10"/>
          </p:nvPr>
        </p:nvSpPr>
        <p:spPr/>
        <p:txBody>
          <a:bodyPr/>
          <a:lstStyle/>
          <a:p>
            <a:r>
              <a:rPr lang="ru-RU"/>
              <a:t>Министерство на здравеопазването</a:t>
            </a:r>
            <a:endParaRPr lang="en-US" dirty="0"/>
          </a:p>
        </p:txBody>
      </p:sp>
      <p:sp>
        <p:nvSpPr>
          <p:cNvPr id="5" name="Slide Number Placeholder 4"/>
          <p:cNvSpPr>
            <a:spLocks noGrp="1"/>
          </p:cNvSpPr>
          <p:nvPr>
            <p:ph type="sldNum" sz="quarter" idx="11"/>
          </p:nvPr>
        </p:nvSpPr>
        <p:spPr/>
        <p:txBody>
          <a:bodyPr/>
          <a:lstStyle/>
          <a:p>
            <a:fld id="{62B9F4CC-EFAF-4CEE-819F-C22E0BFC0535}" type="slidenum">
              <a:rPr lang="en-US" smtClean="0"/>
              <a:t>14</a:t>
            </a:fld>
            <a:endParaRPr lang="en-US" dirty="0"/>
          </a:p>
        </p:txBody>
      </p:sp>
    </p:spTree>
    <p:extLst>
      <p:ext uri="{BB962C8B-B14F-4D97-AF65-F5344CB8AC3E}">
        <p14:creationId xmlns:p14="http://schemas.microsoft.com/office/powerpoint/2010/main" val="115795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rtl="0"/>
            <a:endParaRPr lang="bg-BG" dirty="0"/>
          </a:p>
        </p:txBody>
      </p:sp>
      <p:sp>
        <p:nvSpPr>
          <p:cNvPr id="4" name="Контейнер за номер на слайд 3"/>
          <p:cNvSpPr>
            <a:spLocks noGrp="1"/>
          </p:cNvSpPr>
          <p:nvPr>
            <p:ph type="sldNum" sz="quarter" idx="5"/>
          </p:nvPr>
        </p:nvSpPr>
        <p:spPr/>
        <p:txBody>
          <a:bodyPr rtlCol="0"/>
          <a:lstStyle/>
          <a:p>
            <a:pPr rtl="0"/>
            <a:fld id="{918CCA95-4F40-4CDD-BF1E-B8C9EB86EE73}" type="slidenum">
              <a:rPr lang="bg-BG" smtClean="0"/>
              <a:t>21</a:t>
            </a:fld>
            <a:endParaRPr lang="bg-BG"/>
          </a:p>
        </p:txBody>
      </p:sp>
    </p:spTree>
    <p:extLst>
      <p:ext uri="{BB962C8B-B14F-4D97-AF65-F5344CB8AC3E}">
        <p14:creationId xmlns:p14="http://schemas.microsoft.com/office/powerpoint/2010/main" val="303180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rtl="0"/>
            <a:endParaRPr lang="bg-BG" dirty="0"/>
          </a:p>
        </p:txBody>
      </p:sp>
      <p:sp>
        <p:nvSpPr>
          <p:cNvPr id="4" name="Контейнер за номер на слайд 3"/>
          <p:cNvSpPr>
            <a:spLocks noGrp="1"/>
          </p:cNvSpPr>
          <p:nvPr>
            <p:ph type="sldNum" sz="quarter" idx="5"/>
          </p:nvPr>
        </p:nvSpPr>
        <p:spPr/>
        <p:txBody>
          <a:bodyPr rtlCol="0"/>
          <a:lstStyle/>
          <a:p>
            <a:pPr rtl="0"/>
            <a:fld id="{918CCA95-4F40-4CDD-BF1E-B8C9EB86EE73}" type="slidenum">
              <a:rPr lang="bg-BG" smtClean="0"/>
              <a:t>22</a:t>
            </a:fld>
            <a:endParaRPr lang="bg-BG"/>
          </a:p>
        </p:txBody>
      </p:sp>
    </p:spTree>
    <p:extLst>
      <p:ext uri="{BB962C8B-B14F-4D97-AF65-F5344CB8AC3E}">
        <p14:creationId xmlns:p14="http://schemas.microsoft.com/office/powerpoint/2010/main" val="381641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rtl="0"/>
            <a:endParaRPr lang="bg-BG" dirty="0"/>
          </a:p>
        </p:txBody>
      </p:sp>
      <p:sp>
        <p:nvSpPr>
          <p:cNvPr id="4" name="Контейнер за номер на слайд 3"/>
          <p:cNvSpPr>
            <a:spLocks noGrp="1"/>
          </p:cNvSpPr>
          <p:nvPr>
            <p:ph type="sldNum" sz="quarter" idx="5"/>
          </p:nvPr>
        </p:nvSpPr>
        <p:spPr/>
        <p:txBody>
          <a:bodyPr rtlCol="0"/>
          <a:lstStyle/>
          <a:p>
            <a:pPr rtl="0"/>
            <a:fld id="{918CCA95-4F40-4CDD-BF1E-B8C9EB86EE73}" type="slidenum">
              <a:rPr lang="bg-BG" smtClean="0"/>
              <a:t>23</a:t>
            </a:fld>
            <a:endParaRPr lang="bg-BG"/>
          </a:p>
        </p:txBody>
      </p:sp>
    </p:spTree>
    <p:extLst>
      <p:ext uri="{BB962C8B-B14F-4D97-AF65-F5344CB8AC3E}">
        <p14:creationId xmlns:p14="http://schemas.microsoft.com/office/powerpoint/2010/main" val="269994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rtl="0"/>
            <a:endParaRPr lang="bg-BG" dirty="0"/>
          </a:p>
        </p:txBody>
      </p:sp>
      <p:sp>
        <p:nvSpPr>
          <p:cNvPr id="4" name="Контейнер за номер на слайд 3"/>
          <p:cNvSpPr>
            <a:spLocks noGrp="1"/>
          </p:cNvSpPr>
          <p:nvPr>
            <p:ph type="sldNum" sz="quarter" idx="5"/>
          </p:nvPr>
        </p:nvSpPr>
        <p:spPr/>
        <p:txBody>
          <a:bodyPr rtlCol="0"/>
          <a:lstStyle/>
          <a:p>
            <a:pPr rtl="0"/>
            <a:fld id="{918CCA95-4F40-4CDD-BF1E-B8C9EB86EE73}" type="slidenum">
              <a:rPr lang="bg-BG" smtClean="0"/>
              <a:t>25</a:t>
            </a:fld>
            <a:endParaRPr lang="bg-BG"/>
          </a:p>
        </p:txBody>
      </p:sp>
    </p:spTree>
    <p:extLst>
      <p:ext uri="{BB962C8B-B14F-4D97-AF65-F5344CB8AC3E}">
        <p14:creationId xmlns:p14="http://schemas.microsoft.com/office/powerpoint/2010/main" val="176357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rtl="0"/>
            <a:endParaRPr lang="bg-BG" dirty="0"/>
          </a:p>
        </p:txBody>
      </p:sp>
      <p:sp>
        <p:nvSpPr>
          <p:cNvPr id="4" name="Контейнер за номер на слайд 3"/>
          <p:cNvSpPr>
            <a:spLocks noGrp="1"/>
          </p:cNvSpPr>
          <p:nvPr>
            <p:ph type="sldNum" sz="quarter" idx="5"/>
          </p:nvPr>
        </p:nvSpPr>
        <p:spPr/>
        <p:txBody>
          <a:bodyPr rtlCol="0"/>
          <a:lstStyle/>
          <a:p>
            <a:pPr rtl="0"/>
            <a:fld id="{918CCA95-4F40-4CDD-BF1E-B8C9EB86EE73}" type="slidenum">
              <a:rPr lang="bg-BG" smtClean="0"/>
              <a:t>27</a:t>
            </a:fld>
            <a:endParaRPr lang="bg-BG"/>
          </a:p>
        </p:txBody>
      </p:sp>
    </p:spTree>
    <p:extLst>
      <p:ext uri="{BB962C8B-B14F-4D97-AF65-F5344CB8AC3E}">
        <p14:creationId xmlns:p14="http://schemas.microsoft.com/office/powerpoint/2010/main" val="57427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D0D829-A425-4858-9680-DFD9C5F83382}" type="datetime1">
              <a:rPr lang="en-US" smtClean="0"/>
              <a:t>12/19/2022</a:t>
            </a:fld>
            <a:endParaRPr lang="en-US" dirty="0"/>
          </a:p>
        </p:txBody>
      </p:sp>
      <p:sp>
        <p:nvSpPr>
          <p:cNvPr id="5" name="Footer Placeholder 4"/>
          <p:cNvSpPr>
            <a:spLocks noGrp="1"/>
          </p:cNvSpPr>
          <p:nvPr>
            <p:ph type="ftr" sz="quarter" idx="11"/>
          </p:nvPr>
        </p:nvSpPr>
        <p:spPr/>
        <p:txBody>
          <a:bodyPr/>
          <a:lstStyle/>
          <a:p>
            <a:r>
              <a:rPr lang="ru-RU"/>
              <a:t>Министерство на здравеопазването</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322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56FB08-5E67-43C0-887E-E109701ACCC7}" type="datetime1">
              <a:rPr lang="en-US" smtClean="0"/>
              <a:t>12/19/2022</a:t>
            </a:fld>
            <a:endParaRPr lang="en-US" dirty="0"/>
          </a:p>
        </p:txBody>
      </p:sp>
      <p:sp>
        <p:nvSpPr>
          <p:cNvPr id="5" name="Footer Placeholder 4"/>
          <p:cNvSpPr>
            <a:spLocks noGrp="1"/>
          </p:cNvSpPr>
          <p:nvPr>
            <p:ph type="ftr" sz="quarter" idx="11"/>
          </p:nvPr>
        </p:nvSpPr>
        <p:spPr/>
        <p:txBody>
          <a:bodyPr/>
          <a:lstStyle/>
          <a:p>
            <a:r>
              <a:rPr lang="ru-RU"/>
              <a:t>Министерство на здравеопазването</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0678375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56FB08-5E67-43C0-887E-E109701ACCC7}" type="datetime1">
              <a:rPr lang="en-US" smtClean="0"/>
              <a:t>12/19/2022</a:t>
            </a:fld>
            <a:endParaRPr lang="en-US" dirty="0"/>
          </a:p>
        </p:txBody>
      </p:sp>
      <p:sp>
        <p:nvSpPr>
          <p:cNvPr id="5" name="Footer Placeholder 4"/>
          <p:cNvSpPr>
            <a:spLocks noGrp="1"/>
          </p:cNvSpPr>
          <p:nvPr>
            <p:ph type="ftr" sz="quarter" idx="11"/>
          </p:nvPr>
        </p:nvSpPr>
        <p:spPr/>
        <p:txBody>
          <a:bodyPr/>
          <a:lstStyle/>
          <a:p>
            <a:r>
              <a:rPr lang="ru-RU"/>
              <a:t>Министерство на здравеопазването</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3209688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56FB08-5E67-43C0-887E-E109701ACCC7}" type="datetime1">
              <a:rPr lang="en-US" smtClean="0"/>
              <a:t>12/19/2022</a:t>
            </a:fld>
            <a:endParaRPr lang="en-US" dirty="0"/>
          </a:p>
        </p:txBody>
      </p:sp>
      <p:sp>
        <p:nvSpPr>
          <p:cNvPr id="5" name="Footer Placeholder 4"/>
          <p:cNvSpPr>
            <a:spLocks noGrp="1"/>
          </p:cNvSpPr>
          <p:nvPr>
            <p:ph type="ftr" sz="quarter" idx="11"/>
          </p:nvPr>
        </p:nvSpPr>
        <p:spPr/>
        <p:txBody>
          <a:bodyPr/>
          <a:lstStyle/>
          <a:p>
            <a:r>
              <a:rPr lang="ru-RU"/>
              <a:t>Министерство на здравеопазването</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2185804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56FB08-5E67-43C0-887E-E109701ACCC7}" type="datetime1">
              <a:rPr lang="en-US" smtClean="0"/>
              <a:t>12/19/2022</a:t>
            </a:fld>
            <a:endParaRPr lang="en-US" dirty="0"/>
          </a:p>
        </p:txBody>
      </p:sp>
      <p:sp>
        <p:nvSpPr>
          <p:cNvPr id="5" name="Footer Placeholder 4"/>
          <p:cNvSpPr>
            <a:spLocks noGrp="1"/>
          </p:cNvSpPr>
          <p:nvPr>
            <p:ph type="ftr" sz="quarter" idx="11"/>
          </p:nvPr>
        </p:nvSpPr>
        <p:spPr/>
        <p:txBody>
          <a:bodyPr/>
          <a:lstStyle/>
          <a:p>
            <a:r>
              <a:rPr lang="ru-RU"/>
              <a:t>Министерство на здравеопазването</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049343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56FB08-5E67-43C0-887E-E109701ACCC7}" type="datetime1">
              <a:rPr lang="en-US" smtClean="0"/>
              <a:t>12/19/2022</a:t>
            </a:fld>
            <a:endParaRPr lang="en-US" dirty="0"/>
          </a:p>
        </p:txBody>
      </p:sp>
      <p:sp>
        <p:nvSpPr>
          <p:cNvPr id="5" name="Footer Placeholder 4"/>
          <p:cNvSpPr>
            <a:spLocks noGrp="1"/>
          </p:cNvSpPr>
          <p:nvPr>
            <p:ph type="ftr" sz="quarter" idx="11"/>
          </p:nvPr>
        </p:nvSpPr>
        <p:spPr/>
        <p:txBody>
          <a:bodyPr/>
          <a:lstStyle/>
          <a:p>
            <a:r>
              <a:rPr lang="ru-RU"/>
              <a:t>Министерство на здравеопазването</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3157392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EBB66-4C89-4906-AFBE-4E29358D8E37}" type="datetime1">
              <a:rPr lang="en-US" smtClean="0"/>
              <a:t>12/19/2022</a:t>
            </a:fld>
            <a:endParaRPr lang="en-US" dirty="0"/>
          </a:p>
        </p:txBody>
      </p:sp>
      <p:sp>
        <p:nvSpPr>
          <p:cNvPr id="5" name="Footer Placeholder 4"/>
          <p:cNvSpPr>
            <a:spLocks noGrp="1"/>
          </p:cNvSpPr>
          <p:nvPr>
            <p:ph type="ftr" sz="quarter" idx="11"/>
          </p:nvPr>
        </p:nvSpPr>
        <p:spPr/>
        <p:txBody>
          <a:bodyPr/>
          <a:lstStyle/>
          <a:p>
            <a:r>
              <a:rPr lang="ru-RU"/>
              <a:t>Министерство на здравеопазването</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2170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AEE5E-4B2B-4AF3-AE72-8E57B41DE652}" type="datetime1">
              <a:rPr lang="en-US" smtClean="0"/>
              <a:t>12/19/2022</a:t>
            </a:fld>
            <a:endParaRPr lang="en-US" dirty="0"/>
          </a:p>
        </p:txBody>
      </p:sp>
      <p:sp>
        <p:nvSpPr>
          <p:cNvPr id="5" name="Footer Placeholder 4"/>
          <p:cNvSpPr>
            <a:spLocks noGrp="1"/>
          </p:cNvSpPr>
          <p:nvPr>
            <p:ph type="ftr" sz="quarter" idx="11"/>
          </p:nvPr>
        </p:nvSpPr>
        <p:spPr/>
        <p:txBody>
          <a:bodyPr/>
          <a:lstStyle/>
          <a:p>
            <a:r>
              <a:rPr lang="ru-RU"/>
              <a:t>Министерство на здравеопазването</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816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C04055-615E-41B0-AAED-61C424FD419B}" type="datetime1">
              <a:rPr lang="en-US" smtClean="0"/>
              <a:t>12/19/2022</a:t>
            </a:fld>
            <a:endParaRPr lang="en-US" dirty="0"/>
          </a:p>
        </p:txBody>
      </p:sp>
      <p:sp>
        <p:nvSpPr>
          <p:cNvPr id="5" name="Footer Placeholder 4"/>
          <p:cNvSpPr>
            <a:spLocks noGrp="1"/>
          </p:cNvSpPr>
          <p:nvPr>
            <p:ph type="ftr" sz="quarter" idx="11"/>
          </p:nvPr>
        </p:nvSpPr>
        <p:spPr/>
        <p:txBody>
          <a:bodyPr/>
          <a:lstStyle/>
          <a:p>
            <a:r>
              <a:rPr lang="ru-RU"/>
              <a:t>Министерство на здравеопазването</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850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EF57FD-AE6A-4B92-A845-89994244ABE6}" type="datetime1">
              <a:rPr lang="en-US" smtClean="0"/>
              <a:t>12/19/2022</a:t>
            </a:fld>
            <a:endParaRPr lang="en-US" dirty="0"/>
          </a:p>
        </p:txBody>
      </p:sp>
      <p:sp>
        <p:nvSpPr>
          <p:cNvPr id="5" name="Footer Placeholder 4"/>
          <p:cNvSpPr>
            <a:spLocks noGrp="1"/>
          </p:cNvSpPr>
          <p:nvPr>
            <p:ph type="ftr" sz="quarter" idx="11"/>
          </p:nvPr>
        </p:nvSpPr>
        <p:spPr/>
        <p:txBody>
          <a:bodyPr/>
          <a:lstStyle/>
          <a:p>
            <a:r>
              <a:rPr lang="ru-RU"/>
              <a:t>Министерство на здравеопазването</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87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613157-DB0F-4835-8253-D1996D66EDBF}" type="datetime1">
              <a:rPr lang="en-US" smtClean="0"/>
              <a:t>12/19/2022</a:t>
            </a:fld>
            <a:endParaRPr lang="en-US" dirty="0"/>
          </a:p>
        </p:txBody>
      </p:sp>
      <p:sp>
        <p:nvSpPr>
          <p:cNvPr id="6" name="Footer Placeholder 5"/>
          <p:cNvSpPr>
            <a:spLocks noGrp="1"/>
          </p:cNvSpPr>
          <p:nvPr>
            <p:ph type="ftr" sz="quarter" idx="11"/>
          </p:nvPr>
        </p:nvSpPr>
        <p:spPr/>
        <p:txBody>
          <a:bodyPr/>
          <a:lstStyle/>
          <a:p>
            <a:r>
              <a:rPr lang="ru-RU"/>
              <a:t>Министерство на здравеопазването</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432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7E1B3F-ACDF-407C-90CB-90769C03D477}" type="datetime1">
              <a:rPr lang="en-US" smtClean="0"/>
              <a:t>12/19/2022</a:t>
            </a:fld>
            <a:endParaRPr lang="en-US" dirty="0"/>
          </a:p>
        </p:txBody>
      </p:sp>
      <p:sp>
        <p:nvSpPr>
          <p:cNvPr id="8" name="Footer Placeholder 7"/>
          <p:cNvSpPr>
            <a:spLocks noGrp="1"/>
          </p:cNvSpPr>
          <p:nvPr>
            <p:ph type="ftr" sz="quarter" idx="11"/>
          </p:nvPr>
        </p:nvSpPr>
        <p:spPr/>
        <p:txBody>
          <a:bodyPr/>
          <a:lstStyle/>
          <a:p>
            <a:r>
              <a:rPr lang="ru-RU"/>
              <a:t>Министерство на здравеопазването</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642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C4175A-AAAC-45F1-87D8-504C4A53D4DB}" type="datetime1">
              <a:rPr lang="en-US" smtClean="0"/>
              <a:t>12/19/2022</a:t>
            </a:fld>
            <a:endParaRPr lang="en-US" dirty="0"/>
          </a:p>
        </p:txBody>
      </p:sp>
      <p:sp>
        <p:nvSpPr>
          <p:cNvPr id="4" name="Footer Placeholder 3"/>
          <p:cNvSpPr>
            <a:spLocks noGrp="1"/>
          </p:cNvSpPr>
          <p:nvPr>
            <p:ph type="ftr" sz="quarter" idx="11"/>
          </p:nvPr>
        </p:nvSpPr>
        <p:spPr/>
        <p:txBody>
          <a:bodyPr/>
          <a:lstStyle/>
          <a:p>
            <a:r>
              <a:rPr lang="ru-RU"/>
              <a:t>Министерство на здравеопазването</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229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2EB2D-4C59-4FCC-8211-000E4035CFEB}" type="datetime1">
              <a:rPr lang="en-US" smtClean="0"/>
              <a:t>12/19/2022</a:t>
            </a:fld>
            <a:endParaRPr lang="en-US" dirty="0"/>
          </a:p>
        </p:txBody>
      </p:sp>
      <p:sp>
        <p:nvSpPr>
          <p:cNvPr id="3" name="Footer Placeholder 2"/>
          <p:cNvSpPr>
            <a:spLocks noGrp="1"/>
          </p:cNvSpPr>
          <p:nvPr>
            <p:ph type="ftr" sz="quarter" idx="11"/>
          </p:nvPr>
        </p:nvSpPr>
        <p:spPr/>
        <p:txBody>
          <a:bodyPr/>
          <a:lstStyle/>
          <a:p>
            <a:r>
              <a:rPr lang="ru-RU"/>
              <a:t>Министерство на здравеопазването</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208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7D1DB0-80E6-4ED8-B143-2A02EEF042EE}" type="datetime1">
              <a:rPr lang="en-US" smtClean="0"/>
              <a:t>12/19/2022</a:t>
            </a:fld>
            <a:endParaRPr lang="en-US" dirty="0"/>
          </a:p>
        </p:txBody>
      </p:sp>
      <p:sp>
        <p:nvSpPr>
          <p:cNvPr id="6" name="Footer Placeholder 5"/>
          <p:cNvSpPr>
            <a:spLocks noGrp="1"/>
          </p:cNvSpPr>
          <p:nvPr>
            <p:ph type="ftr" sz="quarter" idx="11"/>
          </p:nvPr>
        </p:nvSpPr>
        <p:spPr/>
        <p:txBody>
          <a:bodyPr/>
          <a:lstStyle/>
          <a:p>
            <a:r>
              <a:rPr lang="ru-RU"/>
              <a:t>Министерство на здравеопазването</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321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ru-RU"/>
              <a:t>Министерство на здравеопазването</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 name="Date Placeholder 4"/>
          <p:cNvSpPr>
            <a:spLocks noGrp="1"/>
          </p:cNvSpPr>
          <p:nvPr>
            <p:ph type="dt" sz="half" idx="10"/>
          </p:nvPr>
        </p:nvSpPr>
        <p:spPr/>
        <p:txBody>
          <a:bodyPr/>
          <a:lstStyle/>
          <a:p>
            <a:fld id="{3C46B74D-3681-45F4-BB61-1245EF0117C0}" type="datetime1">
              <a:rPr lang="en-US" smtClean="0"/>
              <a:t>12/19/2022</a:t>
            </a:fld>
            <a:endParaRPr lang="en-US" dirty="0"/>
          </a:p>
        </p:txBody>
      </p:sp>
    </p:spTree>
    <p:extLst>
      <p:ext uri="{BB962C8B-B14F-4D97-AF65-F5344CB8AC3E}">
        <p14:creationId xmlns:p14="http://schemas.microsoft.com/office/powerpoint/2010/main" val="203690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56FB08-5E67-43C0-887E-E109701ACCC7}" type="datetime1">
              <a:rPr lang="en-US" smtClean="0"/>
              <a:t>12/19/2022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ru-RU"/>
              <a:t>Министерство на здравеопазването</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3874812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hyperlink" Target="http://publications.europa.eu/resource/celex/32006H096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c.europa.eu/eurostat/databrowser/view/TGS00005__custom_3714216/default/table?lang=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ec.europa.eu/eurostat/databrowser/view/TGS00005__custom_3714216/default/table?lang=e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02454" y="3429000"/>
            <a:ext cx="8596668" cy="195072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bg-BG" sz="4000" b="0" i="0" u="none" strike="noStrike" kern="1200" cap="none" spc="0" normalizeH="0" baseline="0" noProof="0" dirty="0">
              <a:ln>
                <a:noFill/>
              </a:ln>
              <a:solidFill>
                <a:srgbClr val="5FCBEF"/>
              </a:solidFill>
              <a:effectLst/>
              <a:uLnTx/>
              <a:uFillTx/>
              <a:latin typeface="Times New Roman" panose="02020603050405020304" pitchFamily="18" charset="0"/>
              <a:ea typeface="+mj-ea"/>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358" y="478917"/>
            <a:ext cx="1812860" cy="1116851"/>
          </a:xfrm>
          <a:prstGeom prst="rect">
            <a:avLst/>
          </a:prstGeom>
        </p:spPr>
      </p:pic>
      <p:pic>
        <p:nvPicPr>
          <p:cNvPr id="4" name="image.png" descr="image.png"/>
          <p:cNvPicPr>
            <a:picLocks noChangeAspect="1"/>
          </p:cNvPicPr>
          <p:nvPr/>
        </p:nvPicPr>
        <p:blipFill>
          <a:blip r:embed="rId4">
            <a:alphaModFix amt="15000"/>
          </a:blip>
          <a:srcRect l="97" t="10204" b="54930"/>
          <a:stretch>
            <a:fillRect/>
          </a:stretch>
        </p:blipFill>
        <p:spPr>
          <a:xfrm>
            <a:off x="0" y="0"/>
            <a:ext cx="12191999" cy="2021368"/>
          </a:xfrm>
          <a:prstGeom prst="rect">
            <a:avLst/>
          </a:prstGeom>
          <a:ln w="12700">
            <a:miter lim="400000"/>
          </a:ln>
        </p:spPr>
      </p:pic>
      <p:sp>
        <p:nvSpPr>
          <p:cNvPr id="12" name="Заглавие 11">
            <a:extLst>
              <a:ext uri="{FF2B5EF4-FFF2-40B4-BE49-F238E27FC236}">
                <a16:creationId xmlns:a16="http://schemas.microsoft.com/office/drawing/2014/main" id="{A8CECFF1-5526-4A63-A564-0FB1C16A813B}"/>
              </a:ext>
            </a:extLst>
          </p:cNvPr>
          <p:cNvSpPr>
            <a:spLocks noGrp="1"/>
          </p:cNvSpPr>
          <p:nvPr>
            <p:ph type="title"/>
          </p:nvPr>
        </p:nvSpPr>
        <p:spPr>
          <a:xfrm>
            <a:off x="-1" y="2074685"/>
            <a:ext cx="10023677" cy="2761948"/>
          </a:xfrm>
        </p:spPr>
        <p:txBody>
          <a:bodyPr>
            <a:noAutofit/>
          </a:bodyPr>
          <a:lstStyle/>
          <a:p>
            <a:pPr algn="ctr"/>
            <a:r>
              <a:rPr kumimoji="0" lang="bg-BG" sz="36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cs typeface="Times New Roman" panose="02020603050405020304" pitchFamily="18" charset="0"/>
              </a:rPr>
              <a:t>М</a:t>
            </a:r>
            <a:r>
              <a:rPr kumimoji="0" lang="ru-RU" sz="36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cs typeface="Times New Roman" panose="02020603050405020304" pitchFamily="18" charset="0"/>
              </a:rPr>
              <a:t>ОДЕЛ НА ОПРЕДЕЛЯНЕ НА МИНИМАЛНО ЗАПЛАЩАНЕ НА ЛЕКАРИТЕ </a:t>
            </a:r>
            <a:r>
              <a:rPr kumimoji="0" lang="en-US" sz="36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cs typeface="Times New Roman" panose="02020603050405020304" pitchFamily="18" charset="0"/>
              </a:rPr>
              <a:t>/</a:t>
            </a:r>
            <a:r>
              <a:rPr kumimoji="0" lang="ru-RU" sz="36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cs typeface="Times New Roman" panose="02020603050405020304" pitchFamily="18" charset="0"/>
              </a:rPr>
              <a:t>В БОЛНИЧНАТА ПОМОЩ</a:t>
            </a:r>
            <a:r>
              <a:rPr kumimoji="0" lang="en-US" sz="36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cs typeface="Times New Roman" panose="02020603050405020304" pitchFamily="18" charset="0"/>
              </a:rPr>
              <a:t>/</a:t>
            </a:r>
            <a:endParaRPr lang="bg-BG" sz="4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327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pic>
        <p:nvPicPr>
          <p:cNvPr id="7" name="image.png" descr="image.png"/>
          <p:cNvPicPr>
            <a:picLocks noChangeAspect="1"/>
          </p:cNvPicPr>
          <p:nvPr/>
        </p:nvPicPr>
        <p:blipFill rotWithShape="1">
          <a:blip r:embed="rId2">
            <a:alphaModFix amt="15000"/>
          </a:blip>
          <a:srcRect l="97" t="10204" r="-1" b="68718"/>
          <a:stretch/>
        </p:blipFill>
        <p:spPr>
          <a:xfrm>
            <a:off x="0" y="1"/>
            <a:ext cx="12193139" cy="1178560"/>
          </a:xfrm>
          <a:prstGeom prst="rect">
            <a:avLst/>
          </a:prstGeom>
          <a:ln w="12700">
            <a:miter lim="400000"/>
          </a:ln>
        </p:spPr>
      </p:pic>
      <p:sp>
        <p:nvSpPr>
          <p:cNvPr id="6" name="Content Placeholder 5">
            <a:extLst>
              <a:ext uri="{FF2B5EF4-FFF2-40B4-BE49-F238E27FC236}">
                <a16:creationId xmlns:a16="http://schemas.microsoft.com/office/drawing/2014/main" id="{147B3047-93FA-5678-AFA1-33B48516BEDF}"/>
              </a:ext>
            </a:extLst>
          </p:cNvPr>
          <p:cNvSpPr>
            <a:spLocks noGrp="1"/>
          </p:cNvSpPr>
          <p:nvPr>
            <p:ph idx="1"/>
          </p:nvPr>
        </p:nvSpPr>
        <p:spPr>
          <a:xfrm>
            <a:off x="211873" y="1494263"/>
            <a:ext cx="9578898" cy="4912223"/>
          </a:xfrm>
        </p:spPr>
        <p:txBody>
          <a:bodyPr>
            <a:normAutofit fontScale="32500" lnSpcReduction="20000"/>
          </a:bodyPr>
          <a:lstStyle/>
          <a:p>
            <a:pPr marL="0" indent="0">
              <a:buNone/>
            </a:pPr>
            <a:r>
              <a:rPr lang="bg-BG" sz="11200" b="1" u="sng" dirty="0">
                <a:solidFill>
                  <a:schemeClr val="tx1"/>
                </a:solidFill>
                <a:effectLst/>
                <a:latin typeface="Times New Roman" panose="02020603050405020304" pitchFamily="18" charset="0"/>
                <a:ea typeface="Times New Roman" panose="02020603050405020304" pitchFamily="18" charset="0"/>
                <a:cs typeface="Arial Unicode MS"/>
              </a:rPr>
              <a:t>Заемането на съответните рангове за длъжностите се предлага да бъде основано на две условия:</a:t>
            </a:r>
          </a:p>
          <a:p>
            <a:endParaRPr lang="bg-BG" sz="11200" dirty="0">
              <a:latin typeface="Times New Roman" panose="02020603050405020304" pitchFamily="18" charset="0"/>
              <a:ea typeface="Times New Roman" panose="02020603050405020304" pitchFamily="18" charset="0"/>
              <a:cs typeface="Arial Unicode MS"/>
            </a:endParaRPr>
          </a:p>
          <a:p>
            <a:pPr>
              <a:buFont typeface="Wingdings" panose="05000000000000000000" pitchFamily="2" charset="2"/>
              <a:buChar char="Ø"/>
            </a:pPr>
            <a:r>
              <a:rPr lang="bg-BG" sz="11200" b="1" dirty="0">
                <a:solidFill>
                  <a:schemeClr val="tx1"/>
                </a:solidFill>
                <a:effectLst/>
                <a:latin typeface="Times New Roman" panose="02020603050405020304" pitchFamily="18" charset="0"/>
                <a:ea typeface="Times New Roman" panose="02020603050405020304" pitchFamily="18" charset="0"/>
                <a:cs typeface="Arial Unicode MS"/>
              </a:rPr>
              <a:t>на професионалния опит натрупан на съответната длъжност</a:t>
            </a:r>
            <a:endParaRPr lang="bg-BG" sz="11200" b="1" dirty="0">
              <a:solidFill>
                <a:schemeClr val="tx1"/>
              </a:solidFill>
              <a:latin typeface="Times New Roman" panose="02020603050405020304" pitchFamily="18" charset="0"/>
              <a:ea typeface="Times New Roman" panose="02020603050405020304" pitchFamily="18" charset="0"/>
              <a:cs typeface="Arial Unicode MS"/>
            </a:endParaRPr>
          </a:p>
          <a:p>
            <a:pPr marL="0" indent="0">
              <a:buNone/>
            </a:pPr>
            <a:r>
              <a:rPr lang="bg-BG" sz="11200" b="1" dirty="0">
                <a:solidFill>
                  <a:schemeClr val="tx1"/>
                </a:solidFill>
                <a:effectLst/>
                <a:latin typeface="Times New Roman" panose="02020603050405020304" pitchFamily="18" charset="0"/>
                <a:ea typeface="Times New Roman" panose="02020603050405020304" pitchFamily="18" charset="0"/>
                <a:cs typeface="Arial Unicode MS"/>
              </a:rPr>
              <a:t>                                         </a:t>
            </a:r>
            <a:r>
              <a:rPr lang="bg-BG" sz="11200" dirty="0">
                <a:solidFill>
                  <a:schemeClr val="tx1"/>
                </a:solidFill>
                <a:effectLst/>
                <a:latin typeface="Times New Roman" panose="02020603050405020304" pitchFamily="18" charset="0"/>
                <a:ea typeface="Times New Roman" panose="02020603050405020304" pitchFamily="18" charset="0"/>
                <a:cs typeface="Arial Unicode MS"/>
              </a:rPr>
              <a:t>и</a:t>
            </a:r>
            <a:endParaRPr lang="bg-BG" sz="11200" b="1" dirty="0">
              <a:solidFill>
                <a:schemeClr val="tx1"/>
              </a:solidFill>
              <a:effectLst/>
              <a:latin typeface="Times New Roman" panose="02020603050405020304" pitchFamily="18" charset="0"/>
              <a:ea typeface="Times New Roman" panose="02020603050405020304" pitchFamily="18" charset="0"/>
              <a:cs typeface="Arial Unicode MS"/>
            </a:endParaRPr>
          </a:p>
          <a:p>
            <a:pPr>
              <a:buFont typeface="Wingdings" panose="05000000000000000000" pitchFamily="2" charset="2"/>
              <a:buChar char="Ø"/>
            </a:pPr>
            <a:r>
              <a:rPr lang="bg-BG" sz="11200" b="1" dirty="0">
                <a:solidFill>
                  <a:schemeClr val="tx1"/>
                </a:solidFill>
                <a:effectLst/>
                <a:latin typeface="Times New Roman" panose="02020603050405020304" pitchFamily="18" charset="0"/>
                <a:ea typeface="Times New Roman" panose="02020603050405020304" pitchFamily="18" charset="0"/>
                <a:cs typeface="Arial Unicode MS"/>
              </a:rPr>
              <a:t>нa натрупани CPD точки за професионална квалификация. </a:t>
            </a:r>
            <a:endParaRPr lang="en-US" sz="11200" b="1" dirty="0">
              <a:solidFill>
                <a:schemeClr val="tx1"/>
              </a:solidFill>
              <a:effectLst/>
              <a:latin typeface="Times New Roman" panose="02020603050405020304" pitchFamily="18" charset="0"/>
              <a:ea typeface="Times New Roman" panose="02020603050405020304" pitchFamily="18" charset="0"/>
              <a:cs typeface="Arial Unicode MS"/>
            </a:endParaRPr>
          </a:p>
          <a:p>
            <a:pPr marL="0" indent="0">
              <a:buNone/>
            </a:pPr>
            <a:endParaRPr lang="en-US" sz="2800" dirty="0">
              <a:effectLst/>
              <a:latin typeface="Times New Roman" panose="02020603050405020304" pitchFamily="18" charset="0"/>
              <a:ea typeface="Times New Roman" panose="02020603050405020304" pitchFamily="18" charset="0"/>
              <a:cs typeface="Arial Unicode MS"/>
            </a:endParaRPr>
          </a:p>
          <a:p>
            <a:pPr algn="just">
              <a:buFont typeface="Wingdings" pitchFamily="2" charset="2"/>
              <a:buChar char="Ø"/>
            </a:pP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497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
        <p:nvSpPr>
          <p:cNvPr id="6" name="Content Placeholder 5">
            <a:extLst>
              <a:ext uri="{FF2B5EF4-FFF2-40B4-BE49-F238E27FC236}">
                <a16:creationId xmlns:a16="http://schemas.microsoft.com/office/drawing/2014/main" id="{3F040884-2CA4-35DC-9943-A01E265992BB}"/>
              </a:ext>
            </a:extLst>
          </p:cNvPr>
          <p:cNvSpPr>
            <a:spLocks noGrp="1"/>
          </p:cNvSpPr>
          <p:nvPr>
            <p:ph idx="1"/>
          </p:nvPr>
        </p:nvSpPr>
        <p:spPr>
          <a:xfrm>
            <a:off x="193964" y="1662545"/>
            <a:ext cx="9080038" cy="4378817"/>
          </a:xfrm>
        </p:spPr>
        <p:txBody>
          <a:bodyPr>
            <a:normAutofit/>
          </a:bodyPr>
          <a:lstStyle/>
          <a:p>
            <a:pPr marL="0" indent="0">
              <a:buNone/>
            </a:pPr>
            <a:endParaRPr lang="bg-BG" sz="2800" dirty="0">
              <a:solidFill>
                <a:schemeClr val="tx1"/>
              </a:solidFill>
              <a:latin typeface="Cambria" panose="02040503050406030204" pitchFamily="18" charset="0"/>
            </a:endParaRPr>
          </a:p>
          <a:p>
            <a:pPr algn="just"/>
            <a:endParaRPr lang="en-US" sz="3500" dirty="0">
              <a:solidFill>
                <a:schemeClr val="tx1"/>
              </a:solidFill>
            </a:endParaRPr>
          </a:p>
        </p:txBody>
      </p:sp>
      <p:graphicFrame>
        <p:nvGraphicFramePr>
          <p:cNvPr id="9" name="Table 8">
            <a:extLst>
              <a:ext uri="{FF2B5EF4-FFF2-40B4-BE49-F238E27FC236}">
                <a16:creationId xmlns:a16="http://schemas.microsoft.com/office/drawing/2014/main" id="{E279D332-F08F-C52A-3C4D-133821EECA10}"/>
              </a:ext>
            </a:extLst>
          </p:cNvPr>
          <p:cNvGraphicFramePr>
            <a:graphicFrameLocks noGrp="1"/>
          </p:cNvGraphicFramePr>
          <p:nvPr>
            <p:extLst>
              <p:ext uri="{D42A27DB-BD31-4B8C-83A1-F6EECF244321}">
                <p14:modId xmlns:p14="http://schemas.microsoft.com/office/powerpoint/2010/main" val="2322275639"/>
              </p:ext>
            </p:extLst>
          </p:nvPr>
        </p:nvGraphicFramePr>
        <p:xfrm>
          <a:off x="306051" y="1334497"/>
          <a:ext cx="10376592" cy="5365155"/>
        </p:xfrm>
        <a:graphic>
          <a:graphicData uri="http://schemas.openxmlformats.org/drawingml/2006/table">
            <a:tbl>
              <a:tblPr firstRow="1" firstCol="1" bandRow="1">
                <a:tableStyleId>{5C22544A-7EE6-4342-B048-85BDC9FD1C3A}</a:tableStyleId>
              </a:tblPr>
              <a:tblGrid>
                <a:gridCol w="2123701">
                  <a:extLst>
                    <a:ext uri="{9D8B030D-6E8A-4147-A177-3AD203B41FA5}">
                      <a16:colId xmlns:a16="http://schemas.microsoft.com/office/drawing/2014/main" val="1711056047"/>
                    </a:ext>
                  </a:extLst>
                </a:gridCol>
                <a:gridCol w="1945653">
                  <a:extLst>
                    <a:ext uri="{9D8B030D-6E8A-4147-A177-3AD203B41FA5}">
                      <a16:colId xmlns:a16="http://schemas.microsoft.com/office/drawing/2014/main" val="1776879879"/>
                    </a:ext>
                  </a:extLst>
                </a:gridCol>
                <a:gridCol w="1167448">
                  <a:extLst>
                    <a:ext uri="{9D8B030D-6E8A-4147-A177-3AD203B41FA5}">
                      <a16:colId xmlns:a16="http://schemas.microsoft.com/office/drawing/2014/main" val="417721846"/>
                    </a:ext>
                  </a:extLst>
                </a:gridCol>
                <a:gridCol w="1307470">
                  <a:extLst>
                    <a:ext uri="{9D8B030D-6E8A-4147-A177-3AD203B41FA5}">
                      <a16:colId xmlns:a16="http://schemas.microsoft.com/office/drawing/2014/main" val="2263738280"/>
                    </a:ext>
                  </a:extLst>
                </a:gridCol>
                <a:gridCol w="1277440">
                  <a:extLst>
                    <a:ext uri="{9D8B030D-6E8A-4147-A177-3AD203B41FA5}">
                      <a16:colId xmlns:a16="http://schemas.microsoft.com/office/drawing/2014/main" val="3534027866"/>
                    </a:ext>
                  </a:extLst>
                </a:gridCol>
                <a:gridCol w="1277440">
                  <a:extLst>
                    <a:ext uri="{9D8B030D-6E8A-4147-A177-3AD203B41FA5}">
                      <a16:colId xmlns:a16="http://schemas.microsoft.com/office/drawing/2014/main" val="653894196"/>
                    </a:ext>
                  </a:extLst>
                </a:gridCol>
                <a:gridCol w="1277440">
                  <a:extLst>
                    <a:ext uri="{9D8B030D-6E8A-4147-A177-3AD203B41FA5}">
                      <a16:colId xmlns:a16="http://schemas.microsoft.com/office/drawing/2014/main" val="131226252"/>
                    </a:ext>
                  </a:extLst>
                </a:gridCol>
              </a:tblGrid>
              <a:tr h="442516">
                <a:tc rowSpan="2">
                  <a:txBody>
                    <a:bodyPr/>
                    <a:lstStyle/>
                    <a:p>
                      <a:r>
                        <a:rPr lang="bg-BG" sz="1600" dirty="0">
                          <a:effectLst/>
                        </a:rPr>
                        <a:t>Длъжност</a:t>
                      </a:r>
                      <a:endParaRPr lang="en-US" sz="1600" dirty="0">
                        <a:effectLst/>
                        <a:latin typeface="Times New Roman" panose="02020603050405020304" pitchFamily="18" charset="0"/>
                        <a:ea typeface="Times New Roman" panose="02020603050405020304" pitchFamily="18" charset="0"/>
                        <a:cs typeface="Arial Unicode MS"/>
                      </a:endParaRPr>
                    </a:p>
                  </a:txBody>
                  <a:tcPr marL="68580" marR="68580" marT="0" marB="0"/>
                </a:tc>
                <a:tc gridSpan="6">
                  <a:txBody>
                    <a:bodyPr/>
                    <a:lstStyle/>
                    <a:p>
                      <a:r>
                        <a:rPr lang="bg-BG" sz="1600">
                          <a:effectLst/>
                        </a:rPr>
                        <a:t>Ранг</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7766180"/>
                  </a:ext>
                </a:extLst>
              </a:tr>
              <a:tr h="442516">
                <a:tc vMerge="1">
                  <a:txBody>
                    <a:bodyPr/>
                    <a:lstStyle/>
                    <a:p>
                      <a:endParaRPr lang="en-US"/>
                    </a:p>
                  </a:txBody>
                  <a:tcPr/>
                </a:tc>
                <a:tc>
                  <a:txBody>
                    <a:bodyPr/>
                    <a:lstStyle/>
                    <a:p>
                      <a:r>
                        <a:rPr lang="bg-BG" sz="1600">
                          <a:effectLst/>
                        </a:rPr>
                        <a:t>1</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2</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3</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4</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5</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6</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extLst>
                  <a:ext uri="{0D108BD9-81ED-4DB2-BD59-A6C34878D82A}">
                    <a16:rowId xmlns:a16="http://schemas.microsoft.com/office/drawing/2014/main" val="1666542124"/>
                  </a:ext>
                </a:extLst>
              </a:tr>
              <a:tr h="1167907">
                <a:tc>
                  <a:txBody>
                    <a:bodyPr/>
                    <a:lstStyle/>
                    <a:p>
                      <a:r>
                        <a:rPr lang="bg-BG" sz="1600">
                          <a:effectLst/>
                        </a:rPr>
                        <a:t>Ординатор/ Специализант</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dirty="0">
                          <a:effectLst/>
                        </a:rPr>
                        <a:t>При заемане на длъжност</a:t>
                      </a:r>
                      <a:endParaRPr lang="en-US" sz="16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endParaRPr lang="en-US" sz="1600" dirty="0">
                        <a:effectLst/>
                      </a:endParaRPr>
                    </a:p>
                    <a:p>
                      <a:r>
                        <a:rPr lang="bg-BG" sz="1600" dirty="0">
                          <a:effectLst/>
                        </a:rPr>
                        <a:t>1 г. +</a:t>
                      </a:r>
                      <a:endParaRPr lang="en-US" sz="1600" dirty="0">
                        <a:effectLst/>
                      </a:endParaRPr>
                    </a:p>
                    <a:p>
                      <a:endParaRPr lang="en-US" sz="1600" dirty="0">
                        <a:effectLst/>
                      </a:endParaRPr>
                    </a:p>
                    <a:p>
                      <a:r>
                        <a:rPr lang="bg-BG" sz="1600" dirty="0">
                          <a:effectLst/>
                        </a:rPr>
                        <a:t> </a:t>
                      </a:r>
                      <a:r>
                        <a:rPr lang="en-US" sz="1600" dirty="0">
                          <a:effectLst/>
                        </a:rPr>
                        <a:t>         CPD</a:t>
                      </a:r>
                      <a:endParaRPr lang="en-US" sz="16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endParaRPr lang="en-US" sz="1600" dirty="0">
                        <a:effectLst/>
                      </a:endParaRPr>
                    </a:p>
                    <a:p>
                      <a:r>
                        <a:rPr lang="bg-BG" sz="1600" dirty="0">
                          <a:effectLst/>
                        </a:rPr>
                        <a:t>2 г.</a:t>
                      </a:r>
                      <a:r>
                        <a:rPr lang="en-US" sz="1600" dirty="0">
                          <a:effectLst/>
                        </a:rPr>
                        <a:t>+</a:t>
                      </a:r>
                    </a:p>
                    <a:p>
                      <a:r>
                        <a:rPr lang="en-US" sz="1600" dirty="0">
                          <a:effectLst/>
                          <a:latin typeface="Times New Roman" panose="02020603050405020304" pitchFamily="18" charset="0"/>
                          <a:ea typeface="Times New Roman" panose="02020603050405020304" pitchFamily="18" charset="0"/>
                          <a:cs typeface="Arial Unicode MS"/>
                        </a:rPr>
                        <a:t>          </a:t>
                      </a:r>
                    </a:p>
                    <a:p>
                      <a:r>
                        <a:rPr lang="en-US" sz="1600" dirty="0">
                          <a:effectLst/>
                          <a:latin typeface="Times New Roman" panose="02020603050405020304" pitchFamily="18" charset="0"/>
                          <a:ea typeface="Times New Roman" panose="02020603050405020304" pitchFamily="18" charset="0"/>
                          <a:cs typeface="Arial Unicode MS"/>
                        </a:rPr>
                        <a:t>          CPD</a:t>
                      </a:r>
                    </a:p>
                  </a:txBody>
                  <a:tcPr marL="68580" marR="68580" marT="0" marB="0"/>
                </a:tc>
                <a:tc>
                  <a:txBody>
                    <a:bodyPr/>
                    <a:lstStyle/>
                    <a:p>
                      <a:endParaRPr lang="en-US" sz="1600" dirty="0">
                        <a:effectLst/>
                      </a:endParaRPr>
                    </a:p>
                    <a:p>
                      <a:r>
                        <a:rPr lang="bg-BG" sz="1600" dirty="0">
                          <a:effectLst/>
                        </a:rPr>
                        <a:t>3 г.</a:t>
                      </a:r>
                      <a:r>
                        <a:rPr lang="en-US" sz="1600" dirty="0">
                          <a:effectLst/>
                        </a:rPr>
                        <a:t>+</a:t>
                      </a:r>
                      <a:endParaRPr lang="en-US" sz="1600" dirty="0">
                        <a:effectLst/>
                        <a:highlight>
                          <a:srgbClr val="FFFF00"/>
                        </a:highlight>
                      </a:endParaRPr>
                    </a:p>
                    <a:p>
                      <a:r>
                        <a:rPr lang="en-US" sz="1600" dirty="0">
                          <a:effectLst/>
                          <a:latin typeface="Times New Roman" panose="02020603050405020304" pitchFamily="18" charset="0"/>
                          <a:ea typeface="Times New Roman" panose="02020603050405020304" pitchFamily="18" charset="0"/>
                          <a:cs typeface="Arial Unicode MS"/>
                        </a:rPr>
                        <a:t>          CPD</a:t>
                      </a:r>
                    </a:p>
                  </a:txBody>
                  <a:tcPr marL="68580" marR="68580" marT="0" marB="0"/>
                </a:tc>
                <a:tc>
                  <a:txBody>
                    <a:bodyPr/>
                    <a:lstStyle/>
                    <a:p>
                      <a:endParaRPr lang="en-US" sz="1600" dirty="0">
                        <a:effectLst/>
                      </a:endParaRPr>
                    </a:p>
                    <a:p>
                      <a:r>
                        <a:rPr lang="bg-BG" sz="1600" dirty="0">
                          <a:effectLst/>
                        </a:rPr>
                        <a:t>4 г.</a:t>
                      </a:r>
                      <a:r>
                        <a:rPr lang="en-US" sz="1600" dirty="0">
                          <a:effectLst/>
                        </a:rPr>
                        <a:t>+</a:t>
                      </a:r>
                      <a:endParaRPr lang="en-US" sz="1600" dirty="0">
                        <a:effectLst/>
                        <a:highlight>
                          <a:srgbClr val="FFFF00"/>
                        </a:highlight>
                      </a:endParaRPr>
                    </a:p>
                    <a:p>
                      <a:r>
                        <a:rPr lang="en-US" sz="1600" dirty="0">
                          <a:effectLst/>
                          <a:latin typeface="Times New Roman" panose="02020603050405020304" pitchFamily="18" charset="0"/>
                          <a:ea typeface="Times New Roman" panose="02020603050405020304" pitchFamily="18" charset="0"/>
                          <a:cs typeface="Arial Unicode MS"/>
                        </a:rPr>
                        <a:t>          CPD</a:t>
                      </a:r>
                    </a:p>
                  </a:txBody>
                  <a:tcPr marL="68580" marR="68580" marT="0" marB="0"/>
                </a:tc>
                <a:tc>
                  <a:txBody>
                    <a:bodyPr/>
                    <a:lstStyle/>
                    <a:p>
                      <a:endParaRPr lang="en-US" sz="1600" dirty="0">
                        <a:effectLst/>
                      </a:endParaRPr>
                    </a:p>
                    <a:p>
                      <a:r>
                        <a:rPr lang="bg-BG" sz="1600" dirty="0">
                          <a:effectLst/>
                        </a:rPr>
                        <a:t>5 г.</a:t>
                      </a:r>
                      <a:r>
                        <a:rPr lang="en-US" sz="1600" dirty="0">
                          <a:effectLst/>
                        </a:rPr>
                        <a:t>+</a:t>
                      </a:r>
                      <a:endParaRPr lang="en-US" sz="1600" dirty="0">
                        <a:effectLst/>
                        <a:highlight>
                          <a:srgbClr val="FFFF00"/>
                        </a:highlight>
                      </a:endParaRPr>
                    </a:p>
                    <a:p>
                      <a:r>
                        <a:rPr lang="en-US" sz="1600" dirty="0">
                          <a:effectLst/>
                          <a:latin typeface="Times New Roman" panose="02020603050405020304" pitchFamily="18" charset="0"/>
                          <a:ea typeface="Times New Roman" panose="02020603050405020304" pitchFamily="18" charset="0"/>
                          <a:cs typeface="Arial Unicode MS"/>
                        </a:rPr>
                        <a:t>          CPD</a:t>
                      </a:r>
                    </a:p>
                  </a:txBody>
                  <a:tcPr marL="68580" marR="68580" marT="0" marB="0"/>
                </a:tc>
                <a:extLst>
                  <a:ext uri="{0D108BD9-81ED-4DB2-BD59-A6C34878D82A}">
                    <a16:rowId xmlns:a16="http://schemas.microsoft.com/office/drawing/2014/main" val="289484545"/>
                  </a:ext>
                </a:extLst>
              </a:tr>
              <a:tr h="983355">
                <a:tc>
                  <a:txBody>
                    <a:bodyPr/>
                    <a:lstStyle/>
                    <a:p>
                      <a:r>
                        <a:rPr lang="bg-BG" sz="1600">
                          <a:effectLst/>
                        </a:rPr>
                        <a:t>Лекар – специалист</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dirty="0">
                          <a:effectLst/>
                        </a:rPr>
                        <a:t>При заемане на длъжност</a:t>
                      </a:r>
                      <a:endParaRPr lang="en-US" sz="16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endParaRPr lang="en-US" sz="1600" dirty="0">
                        <a:effectLst/>
                      </a:endParaRPr>
                    </a:p>
                    <a:p>
                      <a:r>
                        <a:rPr lang="bg-BG" sz="1600" dirty="0">
                          <a:effectLst/>
                        </a:rPr>
                        <a:t>3 г.</a:t>
                      </a:r>
                      <a:r>
                        <a:rPr lang="en-US" sz="1600" dirty="0">
                          <a:effectLst/>
                        </a:rPr>
                        <a:t> +</a:t>
                      </a:r>
                    </a:p>
                    <a:p>
                      <a:r>
                        <a:rPr lang="en-US" sz="1600" dirty="0">
                          <a:effectLst/>
                        </a:rPr>
                        <a:t>         CPD </a:t>
                      </a:r>
                      <a:endParaRPr lang="en-US" sz="16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endParaRPr lang="en-US" sz="1600" dirty="0">
                        <a:effectLst/>
                      </a:endParaRPr>
                    </a:p>
                    <a:p>
                      <a:r>
                        <a:rPr lang="bg-BG" sz="1600" dirty="0">
                          <a:effectLst/>
                        </a:rPr>
                        <a:t>6 г.</a:t>
                      </a:r>
                      <a:r>
                        <a:rPr lang="en-US" sz="1600" dirty="0">
                          <a:effectLst/>
                        </a:rPr>
                        <a:t> + </a:t>
                      </a:r>
                    </a:p>
                    <a:p>
                      <a:r>
                        <a:rPr lang="en-US" sz="1600" dirty="0">
                          <a:solidFill>
                            <a:schemeClr val="tx1"/>
                          </a:solidFill>
                          <a:effectLst/>
                          <a:latin typeface="Times New Roman" panose="02020603050405020304" pitchFamily="18" charset="0"/>
                          <a:ea typeface="Times New Roman" panose="02020603050405020304" pitchFamily="18" charset="0"/>
                          <a:cs typeface="Arial Unicode MS"/>
                        </a:rPr>
                        <a:t>            CPD</a:t>
                      </a:r>
                    </a:p>
                  </a:txBody>
                  <a:tcPr marL="68580" marR="68580" marT="0" marB="0"/>
                </a:tc>
                <a:tc>
                  <a:txBody>
                    <a:bodyPr/>
                    <a:lstStyle/>
                    <a:p>
                      <a:endParaRPr lang="en-US" sz="1600" dirty="0">
                        <a:effectLst/>
                      </a:endParaRPr>
                    </a:p>
                    <a:p>
                      <a:r>
                        <a:rPr lang="bg-BG" sz="1600" dirty="0">
                          <a:effectLst/>
                        </a:rPr>
                        <a:t>8 г.</a:t>
                      </a:r>
                      <a:r>
                        <a:rPr lang="en-US" sz="1600" dirty="0">
                          <a:effectLst/>
                        </a:rPr>
                        <a:t>+</a:t>
                      </a:r>
                    </a:p>
                    <a:p>
                      <a:r>
                        <a:rPr lang="en-US" sz="1600" dirty="0">
                          <a:effectLst/>
                        </a:rPr>
                        <a:t>         CPD</a:t>
                      </a:r>
                    </a:p>
                  </a:txBody>
                  <a:tcPr marL="68580" marR="68580" marT="0" marB="0"/>
                </a:tc>
                <a:tc>
                  <a:txBody>
                    <a:bodyPr/>
                    <a:lstStyle/>
                    <a:p>
                      <a:endParaRPr lang="en-US" sz="1600" dirty="0">
                        <a:effectLst/>
                      </a:endParaRPr>
                    </a:p>
                    <a:p>
                      <a:r>
                        <a:rPr lang="bg-BG" sz="1600" dirty="0">
                          <a:effectLst/>
                        </a:rPr>
                        <a:t>10 г.</a:t>
                      </a:r>
                      <a:r>
                        <a:rPr lang="en-US" sz="1600" dirty="0">
                          <a:effectLst/>
                        </a:rPr>
                        <a:t>+</a:t>
                      </a:r>
                    </a:p>
                    <a:p>
                      <a:r>
                        <a:rPr lang="en-US" sz="1600" dirty="0">
                          <a:effectLst/>
                          <a:latin typeface="Times New Roman" panose="02020603050405020304" pitchFamily="18" charset="0"/>
                          <a:ea typeface="Times New Roman" panose="02020603050405020304" pitchFamily="18" charset="0"/>
                          <a:cs typeface="Arial Unicode MS"/>
                        </a:rPr>
                        <a:t>             CPD</a:t>
                      </a:r>
                    </a:p>
                  </a:txBody>
                  <a:tcPr marL="68580" marR="68580" marT="0" marB="0"/>
                </a:tc>
                <a:tc>
                  <a:txBody>
                    <a:bodyPr/>
                    <a:lstStyle/>
                    <a:p>
                      <a:endParaRPr lang="en-US" sz="1600" dirty="0">
                        <a:effectLst/>
                      </a:endParaRPr>
                    </a:p>
                    <a:p>
                      <a:r>
                        <a:rPr lang="bg-BG" sz="1600" dirty="0">
                          <a:effectLst/>
                        </a:rPr>
                        <a:t>12 г.</a:t>
                      </a:r>
                      <a:r>
                        <a:rPr lang="en-US" sz="1600" dirty="0">
                          <a:effectLst/>
                        </a:rPr>
                        <a:t>+</a:t>
                      </a:r>
                      <a:r>
                        <a:rPr lang="en-US" sz="1600" dirty="0">
                          <a:effectLst/>
                          <a:highlight>
                            <a:srgbClr val="FFFF00"/>
                          </a:highlight>
                        </a:rPr>
                        <a:t> </a:t>
                      </a:r>
                    </a:p>
                    <a:p>
                      <a:r>
                        <a:rPr lang="en-US" sz="1600" dirty="0">
                          <a:effectLst/>
                          <a:latin typeface="Times New Roman" panose="02020603050405020304" pitchFamily="18" charset="0"/>
                          <a:ea typeface="Times New Roman" panose="02020603050405020304" pitchFamily="18" charset="0"/>
                          <a:cs typeface="Arial Unicode MS"/>
                        </a:rPr>
                        <a:t>           CPD</a:t>
                      </a:r>
                    </a:p>
                  </a:txBody>
                  <a:tcPr marL="68580" marR="68580" marT="0" marB="0"/>
                </a:tc>
                <a:extLst>
                  <a:ext uri="{0D108BD9-81ED-4DB2-BD59-A6C34878D82A}">
                    <a16:rowId xmlns:a16="http://schemas.microsoft.com/office/drawing/2014/main" val="1422790879"/>
                  </a:ext>
                </a:extLst>
              </a:tr>
              <a:tr h="1001309">
                <a:tc>
                  <a:txBody>
                    <a:bodyPr/>
                    <a:lstStyle/>
                    <a:p>
                      <a:r>
                        <a:rPr lang="bg-BG" sz="1600">
                          <a:effectLst/>
                        </a:rPr>
                        <a:t>Старши лекар</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dirty="0">
                          <a:effectLst/>
                        </a:rPr>
                        <a:t>При заемане на длъжност</a:t>
                      </a:r>
                      <a:endParaRPr lang="en-US" sz="1600" dirty="0">
                        <a:effectLst/>
                      </a:endParaRPr>
                    </a:p>
                    <a:p>
                      <a:endParaRPr lang="en-US" sz="16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endParaRPr lang="en-US" sz="1600" dirty="0">
                        <a:effectLst/>
                      </a:endParaRPr>
                    </a:p>
                    <a:p>
                      <a:r>
                        <a:rPr lang="bg-BG" sz="1600" dirty="0">
                          <a:effectLst/>
                        </a:rPr>
                        <a:t>3 г.</a:t>
                      </a:r>
                      <a:r>
                        <a:rPr lang="en-US" sz="1600" dirty="0">
                          <a:effectLst/>
                        </a:rPr>
                        <a:t>+ </a:t>
                      </a:r>
                    </a:p>
                    <a:p>
                      <a:r>
                        <a:rPr lang="en-US" sz="1600" dirty="0">
                          <a:effectLst/>
                        </a:rPr>
                        <a:t>         CPD</a:t>
                      </a:r>
                      <a:endParaRPr lang="en-US" sz="16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endParaRPr lang="en-US" sz="1600" dirty="0">
                        <a:effectLst/>
                      </a:endParaRPr>
                    </a:p>
                    <a:p>
                      <a:r>
                        <a:rPr lang="bg-BG" sz="1600" dirty="0">
                          <a:effectLst/>
                        </a:rPr>
                        <a:t>6 г.</a:t>
                      </a:r>
                      <a:r>
                        <a:rPr lang="en-US" sz="1600" dirty="0">
                          <a:effectLst/>
                        </a:rPr>
                        <a:t>+</a:t>
                      </a:r>
                      <a:r>
                        <a:rPr lang="bg-BG" sz="1600" dirty="0">
                          <a:effectLst/>
                          <a:highlight>
                            <a:srgbClr val="FFFF00"/>
                          </a:highlight>
                        </a:rPr>
                        <a:t> </a:t>
                      </a:r>
                      <a:endParaRPr lang="en-US" sz="1600" dirty="0">
                        <a:effectLst/>
                        <a:highlight>
                          <a:srgbClr val="FFFF00"/>
                        </a:highlight>
                      </a:endParaRPr>
                    </a:p>
                    <a:p>
                      <a:r>
                        <a:rPr lang="en-US" sz="1600" dirty="0">
                          <a:effectLst/>
                          <a:latin typeface="Times New Roman" panose="02020603050405020304" pitchFamily="18" charset="0"/>
                          <a:ea typeface="Times New Roman" panose="02020603050405020304" pitchFamily="18" charset="0"/>
                          <a:cs typeface="Arial Unicode MS"/>
                        </a:rPr>
                        <a:t>           CPD</a:t>
                      </a:r>
                    </a:p>
                  </a:txBody>
                  <a:tcPr marL="68580" marR="68580" marT="0" marB="0"/>
                </a:tc>
                <a:tc gridSpan="3">
                  <a:txBody>
                    <a:bodyPr/>
                    <a:lstStyle/>
                    <a:p>
                      <a:r>
                        <a:rPr lang="bg-BG" sz="1600" dirty="0">
                          <a:effectLst/>
                        </a:rPr>
                        <a:t>-</a:t>
                      </a:r>
                      <a:endParaRPr lang="en-US" sz="1600" dirty="0">
                        <a:effectLst/>
                        <a:latin typeface="Times New Roman" panose="02020603050405020304" pitchFamily="18" charset="0"/>
                        <a:ea typeface="Times New Roman" panose="02020603050405020304" pitchFamily="18" charset="0"/>
                        <a:cs typeface="Arial Unicode MS"/>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2757333"/>
                  </a:ext>
                </a:extLst>
              </a:tr>
              <a:tr h="1327552">
                <a:tc>
                  <a:txBody>
                    <a:bodyPr/>
                    <a:lstStyle/>
                    <a:p>
                      <a:r>
                        <a:rPr lang="bg-BG" sz="1600">
                          <a:effectLst/>
                        </a:rPr>
                        <a:t>Началник клиника/отделение</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При заемане на длъжност</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endParaRPr lang="en-US" sz="1600" dirty="0">
                        <a:effectLst/>
                      </a:endParaRPr>
                    </a:p>
                    <a:p>
                      <a:endParaRPr lang="en-US" sz="1600" dirty="0">
                        <a:effectLst/>
                      </a:endParaRPr>
                    </a:p>
                    <a:p>
                      <a:r>
                        <a:rPr lang="bg-BG" sz="1600" dirty="0">
                          <a:effectLst/>
                        </a:rPr>
                        <a:t>3 г.</a:t>
                      </a:r>
                      <a:r>
                        <a:rPr lang="en-US" sz="1600" dirty="0">
                          <a:effectLst/>
                        </a:rPr>
                        <a:t>+ </a:t>
                      </a:r>
                    </a:p>
                    <a:p>
                      <a:r>
                        <a:rPr lang="en-US" sz="1600" dirty="0">
                          <a:effectLst/>
                        </a:rPr>
                        <a:t>         CPD</a:t>
                      </a:r>
                      <a:endParaRPr lang="en-US" sz="16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endParaRPr lang="en-US" sz="1600" dirty="0">
                        <a:effectLst/>
                      </a:endParaRPr>
                    </a:p>
                    <a:p>
                      <a:endParaRPr lang="en-US" sz="1600" dirty="0">
                        <a:effectLst/>
                      </a:endParaRPr>
                    </a:p>
                    <a:p>
                      <a:r>
                        <a:rPr lang="bg-BG" sz="1600" dirty="0">
                          <a:effectLst/>
                        </a:rPr>
                        <a:t>6 г.</a:t>
                      </a:r>
                      <a:r>
                        <a:rPr lang="en-US" sz="1600" dirty="0">
                          <a:effectLst/>
                        </a:rPr>
                        <a:t>+</a:t>
                      </a:r>
                    </a:p>
                    <a:p>
                      <a:r>
                        <a:rPr lang="en-US" sz="1600" dirty="0">
                          <a:effectLst/>
                          <a:latin typeface="Times New Roman" panose="02020603050405020304" pitchFamily="18" charset="0"/>
                          <a:ea typeface="Times New Roman" panose="02020603050405020304" pitchFamily="18" charset="0"/>
                          <a:cs typeface="Arial Unicode MS"/>
                        </a:rPr>
                        <a:t>          CPD</a:t>
                      </a:r>
                    </a:p>
                  </a:txBody>
                  <a:tcPr marL="68580" marR="68580" marT="0" marB="0"/>
                </a:tc>
                <a:tc gridSpan="3">
                  <a:txBody>
                    <a:bodyPr/>
                    <a:lstStyle/>
                    <a:p>
                      <a:r>
                        <a:rPr lang="bg-BG" sz="1600" dirty="0">
                          <a:effectLst/>
                        </a:rPr>
                        <a:t>-</a:t>
                      </a:r>
                      <a:endParaRPr lang="en-US" sz="1600" dirty="0">
                        <a:effectLst/>
                        <a:latin typeface="Times New Roman" panose="02020603050405020304" pitchFamily="18" charset="0"/>
                        <a:ea typeface="Times New Roman" panose="02020603050405020304" pitchFamily="18" charset="0"/>
                        <a:cs typeface="Arial Unicode MS"/>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0542701"/>
                  </a:ext>
                </a:extLst>
              </a:tr>
            </a:tbl>
          </a:graphicData>
        </a:graphic>
      </p:graphicFrame>
      <p:sp>
        <p:nvSpPr>
          <p:cNvPr id="10" name="TextBox 9">
            <a:extLst>
              <a:ext uri="{FF2B5EF4-FFF2-40B4-BE49-F238E27FC236}">
                <a16:creationId xmlns:a16="http://schemas.microsoft.com/office/drawing/2014/main" id="{A6F93BDC-E139-EEB5-CC85-45F981847CAC}"/>
              </a:ext>
            </a:extLst>
          </p:cNvPr>
          <p:cNvSpPr txBox="1"/>
          <p:nvPr/>
        </p:nvSpPr>
        <p:spPr>
          <a:xfrm>
            <a:off x="289932" y="312234"/>
            <a:ext cx="9244361" cy="923330"/>
          </a:xfrm>
          <a:prstGeom prst="rect">
            <a:avLst/>
          </a:prstGeom>
          <a:noFill/>
        </p:spPr>
        <p:txBody>
          <a:bodyPr wrap="square" rtlCol="0">
            <a:spAutoFit/>
          </a:bodyPr>
          <a:lstStyle/>
          <a:p>
            <a:r>
              <a:rPr lang="bg-BG" b="1" dirty="0">
                <a:effectLst/>
                <a:latin typeface="Times New Roman" panose="02020603050405020304" pitchFamily="18" charset="0"/>
                <a:ea typeface="Times New Roman" panose="02020603050405020304" pitchFamily="18" charset="0"/>
                <a:cs typeface="Arial Unicode MS"/>
              </a:rPr>
              <a:t>Таблица № 2: Предложение за класификатор на длъжностите на лекарите с включени рангове с изискване за стаж и професионален опит + продължаващо медицинско обучение</a:t>
            </a:r>
            <a:endParaRPr lang="en-US" b="1" dirty="0">
              <a:effectLst/>
              <a:latin typeface="Times New Roman" panose="02020603050405020304" pitchFamily="18" charset="0"/>
              <a:ea typeface="Times New Roman" panose="02020603050405020304" pitchFamily="18" charset="0"/>
              <a:cs typeface="Arial Unicode MS"/>
            </a:endParaRPr>
          </a:p>
        </p:txBody>
      </p:sp>
      <p:pic>
        <p:nvPicPr>
          <p:cNvPr id="3" name="Graphic 2" descr="A stack of books">
            <a:extLst>
              <a:ext uri="{FF2B5EF4-FFF2-40B4-BE49-F238E27FC236}">
                <a16:creationId xmlns:a16="http://schemas.microsoft.com/office/drawing/2014/main" id="{7BBAA816-3958-8BF3-28AC-83DC60A44D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56980" y="2338594"/>
            <a:ext cx="712104" cy="712104"/>
          </a:xfrm>
          <a:prstGeom prst="rect">
            <a:avLst/>
          </a:prstGeom>
        </p:spPr>
      </p:pic>
      <p:pic>
        <p:nvPicPr>
          <p:cNvPr id="7" name="Graphic 6" descr="Circle with left arrow outline">
            <a:extLst>
              <a:ext uri="{FF2B5EF4-FFF2-40B4-BE49-F238E27FC236}">
                <a16:creationId xmlns:a16="http://schemas.microsoft.com/office/drawing/2014/main" id="{7BDF6823-1275-461E-F529-0BD147E1CD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3702" y="2978232"/>
            <a:ext cx="470763" cy="470763"/>
          </a:xfrm>
          <a:prstGeom prst="rect">
            <a:avLst/>
          </a:prstGeom>
        </p:spPr>
      </p:pic>
      <p:pic>
        <p:nvPicPr>
          <p:cNvPr id="8" name="Picture 7">
            <a:extLst>
              <a:ext uri="{FF2B5EF4-FFF2-40B4-BE49-F238E27FC236}">
                <a16:creationId xmlns:a16="http://schemas.microsoft.com/office/drawing/2014/main" id="{6FEBC7D2-788F-6C6A-2FE8-5A2D7EF0B656}"/>
              </a:ext>
            </a:extLst>
          </p:cNvPr>
          <p:cNvPicPr>
            <a:picLocks noChangeAspect="1"/>
          </p:cNvPicPr>
          <p:nvPr/>
        </p:nvPicPr>
        <p:blipFill>
          <a:blip r:embed="rId6"/>
          <a:stretch>
            <a:fillRect/>
          </a:stretch>
        </p:blipFill>
        <p:spPr>
          <a:xfrm>
            <a:off x="4856980" y="3378746"/>
            <a:ext cx="662549" cy="603073"/>
          </a:xfrm>
          <a:prstGeom prst="rect">
            <a:avLst/>
          </a:prstGeom>
        </p:spPr>
      </p:pic>
      <p:pic>
        <p:nvPicPr>
          <p:cNvPr id="11" name="Picture 10">
            <a:extLst>
              <a:ext uri="{FF2B5EF4-FFF2-40B4-BE49-F238E27FC236}">
                <a16:creationId xmlns:a16="http://schemas.microsoft.com/office/drawing/2014/main" id="{0B99CB30-BC9F-F3F0-8EE2-A74C40E5C03A}"/>
              </a:ext>
            </a:extLst>
          </p:cNvPr>
          <p:cNvPicPr>
            <a:picLocks noChangeAspect="1"/>
          </p:cNvPicPr>
          <p:nvPr/>
        </p:nvPicPr>
        <p:blipFill>
          <a:blip r:embed="rId6"/>
          <a:stretch>
            <a:fillRect/>
          </a:stretch>
        </p:blipFill>
        <p:spPr>
          <a:xfrm>
            <a:off x="4929407" y="4402328"/>
            <a:ext cx="540398" cy="540398"/>
          </a:xfrm>
          <a:prstGeom prst="rect">
            <a:avLst/>
          </a:prstGeom>
        </p:spPr>
      </p:pic>
      <p:pic>
        <p:nvPicPr>
          <p:cNvPr id="12" name="Picture 11">
            <a:extLst>
              <a:ext uri="{FF2B5EF4-FFF2-40B4-BE49-F238E27FC236}">
                <a16:creationId xmlns:a16="http://schemas.microsoft.com/office/drawing/2014/main" id="{71E1A380-1D50-6F82-D252-ECAFBB3D5DC8}"/>
              </a:ext>
            </a:extLst>
          </p:cNvPr>
          <p:cNvPicPr>
            <a:picLocks noChangeAspect="1"/>
          </p:cNvPicPr>
          <p:nvPr/>
        </p:nvPicPr>
        <p:blipFill>
          <a:blip r:embed="rId6"/>
          <a:stretch>
            <a:fillRect/>
          </a:stretch>
        </p:blipFill>
        <p:spPr>
          <a:xfrm>
            <a:off x="4886215" y="5549762"/>
            <a:ext cx="603073" cy="603073"/>
          </a:xfrm>
          <a:prstGeom prst="rect">
            <a:avLst/>
          </a:prstGeom>
        </p:spPr>
      </p:pic>
      <p:pic>
        <p:nvPicPr>
          <p:cNvPr id="13" name="Picture 12">
            <a:extLst>
              <a:ext uri="{FF2B5EF4-FFF2-40B4-BE49-F238E27FC236}">
                <a16:creationId xmlns:a16="http://schemas.microsoft.com/office/drawing/2014/main" id="{85515923-2AAF-BB14-543B-A945F060DB58}"/>
              </a:ext>
            </a:extLst>
          </p:cNvPr>
          <p:cNvPicPr>
            <a:picLocks noChangeAspect="1"/>
          </p:cNvPicPr>
          <p:nvPr/>
        </p:nvPicPr>
        <p:blipFill>
          <a:blip r:embed="rId7"/>
          <a:stretch>
            <a:fillRect/>
          </a:stretch>
        </p:blipFill>
        <p:spPr>
          <a:xfrm>
            <a:off x="6011412" y="2323710"/>
            <a:ext cx="616527" cy="614601"/>
          </a:xfrm>
          <a:prstGeom prst="rect">
            <a:avLst/>
          </a:prstGeom>
        </p:spPr>
      </p:pic>
      <p:pic>
        <p:nvPicPr>
          <p:cNvPr id="14" name="Picture 13">
            <a:extLst>
              <a:ext uri="{FF2B5EF4-FFF2-40B4-BE49-F238E27FC236}">
                <a16:creationId xmlns:a16="http://schemas.microsoft.com/office/drawing/2014/main" id="{92E6E5CB-0BE9-2FEC-1021-B72385A93134}"/>
              </a:ext>
            </a:extLst>
          </p:cNvPr>
          <p:cNvPicPr>
            <a:picLocks noChangeAspect="1"/>
          </p:cNvPicPr>
          <p:nvPr/>
        </p:nvPicPr>
        <p:blipFill>
          <a:blip r:embed="rId7"/>
          <a:stretch>
            <a:fillRect/>
          </a:stretch>
        </p:blipFill>
        <p:spPr>
          <a:xfrm>
            <a:off x="6121784" y="3365292"/>
            <a:ext cx="621665" cy="616527"/>
          </a:xfrm>
          <a:prstGeom prst="rect">
            <a:avLst/>
          </a:prstGeom>
        </p:spPr>
      </p:pic>
      <p:pic>
        <p:nvPicPr>
          <p:cNvPr id="15" name="Picture 14">
            <a:extLst>
              <a:ext uri="{FF2B5EF4-FFF2-40B4-BE49-F238E27FC236}">
                <a16:creationId xmlns:a16="http://schemas.microsoft.com/office/drawing/2014/main" id="{2948FE97-3F6A-BC74-6130-3898B3169CD5}"/>
              </a:ext>
            </a:extLst>
          </p:cNvPr>
          <p:cNvPicPr>
            <a:picLocks noChangeAspect="1"/>
          </p:cNvPicPr>
          <p:nvPr/>
        </p:nvPicPr>
        <p:blipFill>
          <a:blip r:embed="rId7"/>
          <a:stretch>
            <a:fillRect/>
          </a:stretch>
        </p:blipFill>
        <p:spPr>
          <a:xfrm>
            <a:off x="6094716" y="4408800"/>
            <a:ext cx="540398" cy="535932"/>
          </a:xfrm>
          <a:prstGeom prst="rect">
            <a:avLst/>
          </a:prstGeom>
        </p:spPr>
      </p:pic>
      <p:pic>
        <p:nvPicPr>
          <p:cNvPr id="16" name="Picture 15">
            <a:extLst>
              <a:ext uri="{FF2B5EF4-FFF2-40B4-BE49-F238E27FC236}">
                <a16:creationId xmlns:a16="http://schemas.microsoft.com/office/drawing/2014/main" id="{0995CE45-C241-F217-7830-B583FAAD9D38}"/>
              </a:ext>
            </a:extLst>
          </p:cNvPr>
          <p:cNvPicPr>
            <a:picLocks noChangeAspect="1"/>
          </p:cNvPicPr>
          <p:nvPr/>
        </p:nvPicPr>
        <p:blipFill>
          <a:blip r:embed="rId7"/>
          <a:stretch>
            <a:fillRect/>
          </a:stretch>
        </p:blipFill>
        <p:spPr>
          <a:xfrm>
            <a:off x="5996075" y="5612493"/>
            <a:ext cx="616527" cy="611431"/>
          </a:xfrm>
          <a:prstGeom prst="rect">
            <a:avLst/>
          </a:prstGeom>
        </p:spPr>
      </p:pic>
      <p:pic>
        <p:nvPicPr>
          <p:cNvPr id="17" name="Picture 16">
            <a:extLst>
              <a:ext uri="{FF2B5EF4-FFF2-40B4-BE49-F238E27FC236}">
                <a16:creationId xmlns:a16="http://schemas.microsoft.com/office/drawing/2014/main" id="{62932ACA-43E1-96D6-93A9-4DE5004245BE}"/>
              </a:ext>
            </a:extLst>
          </p:cNvPr>
          <p:cNvPicPr>
            <a:picLocks noChangeAspect="1"/>
          </p:cNvPicPr>
          <p:nvPr/>
        </p:nvPicPr>
        <p:blipFill>
          <a:blip r:embed="rId8"/>
          <a:stretch>
            <a:fillRect/>
          </a:stretch>
        </p:blipFill>
        <p:spPr>
          <a:xfrm>
            <a:off x="5333702" y="3913124"/>
            <a:ext cx="469433" cy="469433"/>
          </a:xfrm>
          <a:prstGeom prst="rect">
            <a:avLst/>
          </a:prstGeom>
        </p:spPr>
      </p:pic>
      <p:pic>
        <p:nvPicPr>
          <p:cNvPr id="18" name="Picture 17">
            <a:extLst>
              <a:ext uri="{FF2B5EF4-FFF2-40B4-BE49-F238E27FC236}">
                <a16:creationId xmlns:a16="http://schemas.microsoft.com/office/drawing/2014/main" id="{61EF090D-CB1A-BC8B-9D99-0C80F8F220A0}"/>
              </a:ext>
            </a:extLst>
          </p:cNvPr>
          <p:cNvPicPr>
            <a:picLocks noChangeAspect="1"/>
          </p:cNvPicPr>
          <p:nvPr/>
        </p:nvPicPr>
        <p:blipFill>
          <a:blip r:embed="rId8"/>
          <a:stretch>
            <a:fillRect/>
          </a:stretch>
        </p:blipFill>
        <p:spPr>
          <a:xfrm>
            <a:off x="5312827" y="4949920"/>
            <a:ext cx="469433" cy="469433"/>
          </a:xfrm>
          <a:prstGeom prst="rect">
            <a:avLst/>
          </a:prstGeom>
        </p:spPr>
      </p:pic>
      <p:pic>
        <p:nvPicPr>
          <p:cNvPr id="19" name="Picture 18">
            <a:extLst>
              <a:ext uri="{FF2B5EF4-FFF2-40B4-BE49-F238E27FC236}">
                <a16:creationId xmlns:a16="http://schemas.microsoft.com/office/drawing/2014/main" id="{7CF520D0-D0FA-CD25-D5B9-BF50764B2F50}"/>
              </a:ext>
            </a:extLst>
          </p:cNvPr>
          <p:cNvPicPr>
            <a:picLocks noChangeAspect="1"/>
          </p:cNvPicPr>
          <p:nvPr/>
        </p:nvPicPr>
        <p:blipFill>
          <a:blip r:embed="rId8"/>
          <a:stretch>
            <a:fillRect/>
          </a:stretch>
        </p:blipFill>
        <p:spPr>
          <a:xfrm>
            <a:off x="5313441" y="6270774"/>
            <a:ext cx="469433" cy="469433"/>
          </a:xfrm>
          <a:prstGeom prst="rect">
            <a:avLst/>
          </a:prstGeom>
        </p:spPr>
      </p:pic>
      <p:pic>
        <p:nvPicPr>
          <p:cNvPr id="20" name="Picture 19">
            <a:extLst>
              <a:ext uri="{FF2B5EF4-FFF2-40B4-BE49-F238E27FC236}">
                <a16:creationId xmlns:a16="http://schemas.microsoft.com/office/drawing/2014/main" id="{DCB55043-149C-7EC4-A97B-A8BD3517C865}"/>
              </a:ext>
            </a:extLst>
          </p:cNvPr>
          <p:cNvPicPr>
            <a:picLocks noChangeAspect="1"/>
          </p:cNvPicPr>
          <p:nvPr/>
        </p:nvPicPr>
        <p:blipFill>
          <a:blip r:embed="rId8"/>
          <a:stretch>
            <a:fillRect/>
          </a:stretch>
        </p:blipFill>
        <p:spPr>
          <a:xfrm>
            <a:off x="6635310" y="2948013"/>
            <a:ext cx="469433" cy="469433"/>
          </a:xfrm>
          <a:prstGeom prst="rect">
            <a:avLst/>
          </a:prstGeom>
        </p:spPr>
      </p:pic>
      <p:pic>
        <p:nvPicPr>
          <p:cNvPr id="21" name="Picture 20">
            <a:extLst>
              <a:ext uri="{FF2B5EF4-FFF2-40B4-BE49-F238E27FC236}">
                <a16:creationId xmlns:a16="http://schemas.microsoft.com/office/drawing/2014/main" id="{502FCD02-6673-85A0-CEFB-5833CD93D3CA}"/>
              </a:ext>
            </a:extLst>
          </p:cNvPr>
          <p:cNvPicPr>
            <a:picLocks noChangeAspect="1"/>
          </p:cNvPicPr>
          <p:nvPr/>
        </p:nvPicPr>
        <p:blipFill>
          <a:blip r:embed="rId8"/>
          <a:stretch>
            <a:fillRect/>
          </a:stretch>
        </p:blipFill>
        <p:spPr>
          <a:xfrm>
            <a:off x="6620819" y="3939367"/>
            <a:ext cx="469433" cy="469433"/>
          </a:xfrm>
          <a:prstGeom prst="rect">
            <a:avLst/>
          </a:prstGeom>
        </p:spPr>
      </p:pic>
      <p:pic>
        <p:nvPicPr>
          <p:cNvPr id="22" name="Picture 21">
            <a:extLst>
              <a:ext uri="{FF2B5EF4-FFF2-40B4-BE49-F238E27FC236}">
                <a16:creationId xmlns:a16="http://schemas.microsoft.com/office/drawing/2014/main" id="{9DF61F2A-046A-A6A9-1FAA-EE32E03446DF}"/>
              </a:ext>
            </a:extLst>
          </p:cNvPr>
          <p:cNvPicPr>
            <a:picLocks noChangeAspect="1"/>
          </p:cNvPicPr>
          <p:nvPr/>
        </p:nvPicPr>
        <p:blipFill>
          <a:blip r:embed="rId9"/>
          <a:stretch>
            <a:fillRect/>
          </a:stretch>
        </p:blipFill>
        <p:spPr>
          <a:xfrm>
            <a:off x="7335221" y="2260024"/>
            <a:ext cx="615749" cy="552060"/>
          </a:xfrm>
          <a:prstGeom prst="rect">
            <a:avLst/>
          </a:prstGeom>
        </p:spPr>
      </p:pic>
      <p:pic>
        <p:nvPicPr>
          <p:cNvPr id="23" name="Picture 22">
            <a:extLst>
              <a:ext uri="{FF2B5EF4-FFF2-40B4-BE49-F238E27FC236}">
                <a16:creationId xmlns:a16="http://schemas.microsoft.com/office/drawing/2014/main" id="{B528F0DF-BD96-70CF-E124-AF443F73D5F7}"/>
              </a:ext>
            </a:extLst>
          </p:cNvPr>
          <p:cNvPicPr>
            <a:picLocks noChangeAspect="1"/>
          </p:cNvPicPr>
          <p:nvPr/>
        </p:nvPicPr>
        <p:blipFill>
          <a:blip r:embed="rId9"/>
          <a:stretch>
            <a:fillRect/>
          </a:stretch>
        </p:blipFill>
        <p:spPr>
          <a:xfrm>
            <a:off x="8624457" y="2260023"/>
            <a:ext cx="615749" cy="552060"/>
          </a:xfrm>
          <a:prstGeom prst="rect">
            <a:avLst/>
          </a:prstGeom>
        </p:spPr>
      </p:pic>
      <p:pic>
        <p:nvPicPr>
          <p:cNvPr id="24" name="Picture 23">
            <a:extLst>
              <a:ext uri="{FF2B5EF4-FFF2-40B4-BE49-F238E27FC236}">
                <a16:creationId xmlns:a16="http://schemas.microsoft.com/office/drawing/2014/main" id="{192619E9-6D7B-280C-2532-669D7B5A3E28}"/>
              </a:ext>
            </a:extLst>
          </p:cNvPr>
          <p:cNvPicPr>
            <a:picLocks noChangeAspect="1"/>
          </p:cNvPicPr>
          <p:nvPr/>
        </p:nvPicPr>
        <p:blipFill>
          <a:blip r:embed="rId10"/>
          <a:stretch>
            <a:fillRect/>
          </a:stretch>
        </p:blipFill>
        <p:spPr>
          <a:xfrm>
            <a:off x="7351347" y="3428326"/>
            <a:ext cx="615749" cy="548688"/>
          </a:xfrm>
          <a:prstGeom prst="rect">
            <a:avLst/>
          </a:prstGeom>
        </p:spPr>
      </p:pic>
      <p:pic>
        <p:nvPicPr>
          <p:cNvPr id="25" name="Picture 24">
            <a:extLst>
              <a:ext uri="{FF2B5EF4-FFF2-40B4-BE49-F238E27FC236}">
                <a16:creationId xmlns:a16="http://schemas.microsoft.com/office/drawing/2014/main" id="{89F258A0-0D85-AE96-679B-2EFFC9E43074}"/>
              </a:ext>
            </a:extLst>
          </p:cNvPr>
          <p:cNvPicPr>
            <a:picLocks noChangeAspect="1"/>
          </p:cNvPicPr>
          <p:nvPr/>
        </p:nvPicPr>
        <p:blipFill>
          <a:blip r:embed="rId10"/>
          <a:stretch>
            <a:fillRect/>
          </a:stretch>
        </p:blipFill>
        <p:spPr>
          <a:xfrm>
            <a:off x="8754472" y="3417446"/>
            <a:ext cx="615749" cy="548688"/>
          </a:xfrm>
          <a:prstGeom prst="rect">
            <a:avLst/>
          </a:prstGeom>
        </p:spPr>
      </p:pic>
      <p:pic>
        <p:nvPicPr>
          <p:cNvPr id="26" name="Picture 25">
            <a:extLst>
              <a:ext uri="{FF2B5EF4-FFF2-40B4-BE49-F238E27FC236}">
                <a16:creationId xmlns:a16="http://schemas.microsoft.com/office/drawing/2014/main" id="{1EB92914-3444-F64C-CD78-96C83BC72712}"/>
              </a:ext>
            </a:extLst>
          </p:cNvPr>
          <p:cNvPicPr>
            <a:picLocks noChangeAspect="1"/>
          </p:cNvPicPr>
          <p:nvPr/>
        </p:nvPicPr>
        <p:blipFill>
          <a:blip r:embed="rId10"/>
          <a:stretch>
            <a:fillRect/>
          </a:stretch>
        </p:blipFill>
        <p:spPr>
          <a:xfrm>
            <a:off x="9876710" y="2267587"/>
            <a:ext cx="615749" cy="548688"/>
          </a:xfrm>
          <a:prstGeom prst="rect">
            <a:avLst/>
          </a:prstGeom>
        </p:spPr>
      </p:pic>
      <p:pic>
        <p:nvPicPr>
          <p:cNvPr id="27" name="Picture 26">
            <a:extLst>
              <a:ext uri="{FF2B5EF4-FFF2-40B4-BE49-F238E27FC236}">
                <a16:creationId xmlns:a16="http://schemas.microsoft.com/office/drawing/2014/main" id="{4E82F46F-9E8C-BB05-8490-F7B8E4D21862}"/>
              </a:ext>
            </a:extLst>
          </p:cNvPr>
          <p:cNvPicPr>
            <a:picLocks noChangeAspect="1"/>
          </p:cNvPicPr>
          <p:nvPr/>
        </p:nvPicPr>
        <p:blipFill>
          <a:blip r:embed="rId10"/>
          <a:stretch>
            <a:fillRect/>
          </a:stretch>
        </p:blipFill>
        <p:spPr>
          <a:xfrm>
            <a:off x="9926915" y="3405938"/>
            <a:ext cx="615749" cy="548688"/>
          </a:xfrm>
          <a:prstGeom prst="rect">
            <a:avLst/>
          </a:prstGeom>
        </p:spPr>
      </p:pic>
      <p:pic>
        <p:nvPicPr>
          <p:cNvPr id="28" name="Picture 27">
            <a:extLst>
              <a:ext uri="{FF2B5EF4-FFF2-40B4-BE49-F238E27FC236}">
                <a16:creationId xmlns:a16="http://schemas.microsoft.com/office/drawing/2014/main" id="{37449DE3-B531-EECD-0134-B58A5D3245E9}"/>
              </a:ext>
            </a:extLst>
          </p:cNvPr>
          <p:cNvPicPr>
            <a:picLocks noChangeAspect="1"/>
          </p:cNvPicPr>
          <p:nvPr/>
        </p:nvPicPr>
        <p:blipFill>
          <a:blip r:embed="rId8"/>
          <a:stretch>
            <a:fillRect/>
          </a:stretch>
        </p:blipFill>
        <p:spPr>
          <a:xfrm>
            <a:off x="7917047" y="2947715"/>
            <a:ext cx="469433" cy="469433"/>
          </a:xfrm>
          <a:prstGeom prst="rect">
            <a:avLst/>
          </a:prstGeom>
        </p:spPr>
      </p:pic>
      <p:pic>
        <p:nvPicPr>
          <p:cNvPr id="29" name="Picture 28">
            <a:extLst>
              <a:ext uri="{FF2B5EF4-FFF2-40B4-BE49-F238E27FC236}">
                <a16:creationId xmlns:a16="http://schemas.microsoft.com/office/drawing/2014/main" id="{5BCB2039-830D-6D1B-2B8E-263DFBA50870}"/>
              </a:ext>
            </a:extLst>
          </p:cNvPr>
          <p:cNvPicPr>
            <a:picLocks noChangeAspect="1"/>
          </p:cNvPicPr>
          <p:nvPr/>
        </p:nvPicPr>
        <p:blipFill>
          <a:blip r:embed="rId8"/>
          <a:stretch>
            <a:fillRect/>
          </a:stretch>
        </p:blipFill>
        <p:spPr>
          <a:xfrm>
            <a:off x="9210720" y="2935718"/>
            <a:ext cx="469433" cy="469433"/>
          </a:xfrm>
          <a:prstGeom prst="rect">
            <a:avLst/>
          </a:prstGeom>
        </p:spPr>
      </p:pic>
      <p:pic>
        <p:nvPicPr>
          <p:cNvPr id="30" name="Picture 29">
            <a:extLst>
              <a:ext uri="{FF2B5EF4-FFF2-40B4-BE49-F238E27FC236}">
                <a16:creationId xmlns:a16="http://schemas.microsoft.com/office/drawing/2014/main" id="{9E345296-750B-6408-EA75-B7DF9901F8BF}"/>
              </a:ext>
            </a:extLst>
          </p:cNvPr>
          <p:cNvPicPr>
            <a:picLocks noChangeAspect="1"/>
          </p:cNvPicPr>
          <p:nvPr/>
        </p:nvPicPr>
        <p:blipFill>
          <a:blip r:embed="rId8"/>
          <a:stretch>
            <a:fillRect/>
          </a:stretch>
        </p:blipFill>
        <p:spPr>
          <a:xfrm>
            <a:off x="7925306" y="3953942"/>
            <a:ext cx="469433" cy="469433"/>
          </a:xfrm>
          <a:prstGeom prst="rect">
            <a:avLst/>
          </a:prstGeom>
        </p:spPr>
      </p:pic>
      <p:pic>
        <p:nvPicPr>
          <p:cNvPr id="31" name="Picture 30">
            <a:extLst>
              <a:ext uri="{FF2B5EF4-FFF2-40B4-BE49-F238E27FC236}">
                <a16:creationId xmlns:a16="http://schemas.microsoft.com/office/drawing/2014/main" id="{75B889E6-21CA-1FFE-C66E-B24E5250DAE5}"/>
              </a:ext>
            </a:extLst>
          </p:cNvPr>
          <p:cNvPicPr>
            <a:picLocks noChangeAspect="1"/>
          </p:cNvPicPr>
          <p:nvPr/>
        </p:nvPicPr>
        <p:blipFill>
          <a:blip r:embed="rId8"/>
          <a:stretch>
            <a:fillRect/>
          </a:stretch>
        </p:blipFill>
        <p:spPr>
          <a:xfrm>
            <a:off x="9245849" y="3932895"/>
            <a:ext cx="469433" cy="469433"/>
          </a:xfrm>
          <a:prstGeom prst="rect">
            <a:avLst/>
          </a:prstGeom>
        </p:spPr>
      </p:pic>
    </p:spTree>
    <p:extLst>
      <p:ext uri="{BB962C8B-B14F-4D97-AF65-F5344CB8AC3E}">
        <p14:creationId xmlns:p14="http://schemas.microsoft.com/office/powerpoint/2010/main" val="233197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22F896-40B5-4ADD-8801-0D06FADFA095}" type="slidenum">
              <a:rPr lang="en-US" smtClean="0"/>
              <a:t>12</a:t>
            </a:fld>
            <a:endParaRPr lang="en-US" dirty="0"/>
          </a:p>
        </p:txBody>
      </p:sp>
      <p:sp>
        <p:nvSpPr>
          <p:cNvPr id="6" name="Content Placeholder 5">
            <a:extLst>
              <a:ext uri="{FF2B5EF4-FFF2-40B4-BE49-F238E27FC236}">
                <a16:creationId xmlns:a16="http://schemas.microsoft.com/office/drawing/2014/main" id="{147B3047-93FA-5678-AFA1-33B48516BEDF}"/>
              </a:ext>
            </a:extLst>
          </p:cNvPr>
          <p:cNvSpPr>
            <a:spLocks noGrp="1"/>
          </p:cNvSpPr>
          <p:nvPr>
            <p:ph idx="1"/>
          </p:nvPr>
        </p:nvSpPr>
        <p:spPr>
          <a:xfrm>
            <a:off x="234176" y="345687"/>
            <a:ext cx="9723863" cy="6060799"/>
          </a:xfrm>
        </p:spPr>
        <p:txBody>
          <a:bodyPr>
            <a:normAutofit/>
          </a:bodyPr>
          <a:lstStyle/>
          <a:p>
            <a:pPr marL="0" indent="0">
              <a:buNone/>
            </a:pPr>
            <a:r>
              <a:rPr lang="bg-BG" sz="2800" dirty="0">
                <a:solidFill>
                  <a:srgbClr val="000000"/>
                </a:solidFill>
                <a:effectLst/>
                <a:latin typeface="Times New Roman" panose="02020603050405020304" pitchFamily="18" charset="0"/>
                <a:ea typeface="Times New Roman" panose="02020603050405020304" pitchFamily="18" charset="0"/>
                <a:cs typeface="Arial Unicode MS"/>
              </a:rPr>
              <a:t>Български лекарски съюз (БЛС), съвместно с професионалните асоциации на отделните лекарски специалности и центровете за следдипломна квалификация към медицинските университети трябва да разработи единна методология за присъждане на CPD точки на базата на стандартни обучения за повишаване на квалификацията. </a:t>
            </a:r>
          </a:p>
          <a:p>
            <a:pPr marL="0" indent="0">
              <a:buNone/>
            </a:pPr>
            <a:r>
              <a:rPr lang="bg-BG" sz="2800" dirty="0">
                <a:solidFill>
                  <a:srgbClr val="000000"/>
                </a:solidFill>
                <a:effectLst/>
                <a:latin typeface="Times New Roman" panose="02020603050405020304" pitchFamily="18" charset="0"/>
                <a:ea typeface="Times New Roman" panose="02020603050405020304" pitchFamily="18" charset="0"/>
                <a:cs typeface="Arial Unicode MS"/>
              </a:rPr>
              <a:t>За целта към БЛС следва да се създаде публично достъпен регистър по УИН номер, който да послужи като основа за преминаването от ранг в ранг на посочените длъжности. </a:t>
            </a:r>
            <a:endParaRPr lang="bg-BG" sz="2800" dirty="0">
              <a:solidFill>
                <a:srgbClr val="000000"/>
              </a:solidFill>
              <a:latin typeface="Times New Roman" panose="02020603050405020304" pitchFamily="18" charset="0"/>
              <a:ea typeface="Times New Roman" panose="02020603050405020304" pitchFamily="18" charset="0"/>
              <a:cs typeface="Arial Unicode MS"/>
            </a:endParaRPr>
          </a:p>
          <a:p>
            <a:pPr marL="0" indent="0">
              <a:buNone/>
            </a:pPr>
            <a:r>
              <a:rPr lang="bg-BG" sz="2800" dirty="0">
                <a:solidFill>
                  <a:srgbClr val="000000"/>
                </a:solidFill>
                <a:effectLst/>
                <a:latin typeface="Times New Roman" panose="02020603050405020304" pitchFamily="18" charset="0"/>
                <a:ea typeface="Times New Roman" panose="02020603050405020304" pitchFamily="18" charset="0"/>
                <a:cs typeface="Arial Unicode MS"/>
              </a:rPr>
              <a:t>Това предложение е и в унисон с Препоръка </a:t>
            </a:r>
            <a:r>
              <a:rPr lang="bg-BG" sz="2800" u="none" strike="noStrike" dirty="0">
                <a:solidFill>
                  <a:srgbClr val="000000"/>
                </a:solidFill>
                <a:effectLst/>
                <a:latin typeface="Times New Roman" panose="02020603050405020304" pitchFamily="18" charset="0"/>
                <a:ea typeface="Times New Roman" panose="02020603050405020304" pitchFamily="18" charset="0"/>
                <a:cs typeface="Arial Unicode MS"/>
                <a:hlinkClick r:id="rId2"/>
              </a:rPr>
              <a:t>2006/962/EО</a:t>
            </a:r>
            <a:r>
              <a:rPr lang="bg-BG" sz="2800" dirty="0">
                <a:solidFill>
                  <a:srgbClr val="000000"/>
                </a:solidFill>
                <a:effectLst/>
                <a:latin typeface="Times New Roman" panose="02020603050405020304" pitchFamily="18" charset="0"/>
                <a:ea typeface="Times New Roman" panose="02020603050405020304" pitchFamily="18" charset="0"/>
                <a:cs typeface="Arial Unicode MS"/>
              </a:rPr>
              <a:t> на Европейския парламент и на Съвета от 18 декември 2006 година относно ключовите компетентности за учене през целия живот (OВ L 394, 30.12.2006 г.). </a:t>
            </a:r>
          </a:p>
          <a:p>
            <a:pPr marL="0" indent="0">
              <a:buNone/>
            </a:pPr>
            <a:endParaRPr lang="bg-BG" sz="2800" dirty="0">
              <a:solidFill>
                <a:srgbClr val="000000"/>
              </a:solidFill>
              <a:latin typeface="Times New Roman" panose="02020603050405020304" pitchFamily="18" charset="0"/>
              <a:ea typeface="Times New Roman" panose="02020603050405020304" pitchFamily="18" charset="0"/>
              <a:cs typeface="Arial Unicode MS"/>
            </a:endParaRPr>
          </a:p>
          <a:p>
            <a:pPr algn="just">
              <a:buFont typeface="Wingdings" pitchFamily="2" charset="2"/>
              <a:buChar char="Ø"/>
            </a:pP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91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A320B7-00A0-0CAE-56E9-7DB24A4FD900}"/>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9" name="TextBox 8">
            <a:extLst>
              <a:ext uri="{FF2B5EF4-FFF2-40B4-BE49-F238E27FC236}">
                <a16:creationId xmlns:a16="http://schemas.microsoft.com/office/drawing/2014/main" id="{4830D43F-7D3F-EAD6-487C-168CC0D80F4D}"/>
              </a:ext>
            </a:extLst>
          </p:cNvPr>
          <p:cNvSpPr txBox="1"/>
          <p:nvPr/>
        </p:nvSpPr>
        <p:spPr>
          <a:xfrm>
            <a:off x="390293" y="0"/>
            <a:ext cx="9701561" cy="2308324"/>
          </a:xfrm>
          <a:prstGeom prst="rect">
            <a:avLst/>
          </a:prstGeom>
          <a:noFill/>
        </p:spPr>
        <p:txBody>
          <a:bodyPr wrap="square" rtlCol="0">
            <a:spAutoFit/>
          </a:bodyPr>
          <a:lstStyle/>
          <a:p>
            <a:endParaRPr kumimoji="0" lang="bg-BG" sz="24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Unicode MS"/>
            </a:endParaRPr>
          </a:p>
          <a:p>
            <a:endParaRPr lang="bg-BG" sz="2400" dirty="0">
              <a:latin typeface="Times New Roman" panose="02020603050405020304" pitchFamily="18" charset="0"/>
              <a:ea typeface="Times New Roman" panose="02020603050405020304" pitchFamily="18" charset="0"/>
              <a:cs typeface="Arial Unicode MS"/>
            </a:endParaRPr>
          </a:p>
          <a:p>
            <a:endParaRPr kumimoji="0" lang="bg-BG" sz="24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Unicode MS"/>
            </a:endParaRPr>
          </a:p>
          <a:p>
            <a:endParaRPr lang="bg-BG" sz="2400" dirty="0">
              <a:latin typeface="Times New Roman" panose="02020603050405020304" pitchFamily="18" charset="0"/>
              <a:ea typeface="Times New Roman" panose="02020603050405020304" pitchFamily="18" charset="0"/>
              <a:cs typeface="Arial Unicode MS"/>
            </a:endParaRPr>
          </a:p>
          <a:p>
            <a:endParaRPr kumimoji="0" lang="bg-BG" sz="240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Unicode MS"/>
            </a:endParaRPr>
          </a:p>
          <a:p>
            <a:endParaRPr lang="bg-BG" sz="2400" noProof="0" dirty="0">
              <a:latin typeface="Times New Roman" panose="02020603050405020304" pitchFamily="18" charset="0"/>
              <a:ea typeface="Times New Roman" panose="02020603050405020304" pitchFamily="18" charset="0"/>
              <a:cs typeface="Arial Unicode MS"/>
            </a:endParaRPr>
          </a:p>
        </p:txBody>
      </p:sp>
      <p:sp>
        <p:nvSpPr>
          <p:cNvPr id="3" name="TextBox 2">
            <a:extLst>
              <a:ext uri="{FF2B5EF4-FFF2-40B4-BE49-F238E27FC236}">
                <a16:creationId xmlns:a16="http://schemas.microsoft.com/office/drawing/2014/main" id="{0FA22053-B1FE-AFF2-5172-0EDB9827614F}"/>
              </a:ext>
            </a:extLst>
          </p:cNvPr>
          <p:cNvSpPr txBox="1"/>
          <p:nvPr/>
        </p:nvSpPr>
        <p:spPr>
          <a:xfrm>
            <a:off x="289932" y="2321005"/>
            <a:ext cx="9255512" cy="2246769"/>
          </a:xfrm>
          <a:prstGeom prst="rect">
            <a:avLst/>
          </a:prstGeom>
          <a:noFill/>
        </p:spPr>
        <p:txBody>
          <a:bodyPr wrap="square">
            <a:spAutoFit/>
          </a:bodyPr>
          <a:lstStyle/>
          <a:p>
            <a:r>
              <a:rPr kumimoji="0" lang="bg-BG"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За базовото скалиране на нивата на заплащане спрямо предложените длъжности и рангове </a:t>
            </a:r>
            <a:r>
              <a:rPr lang="bg-BG" sz="2800" b="1" dirty="0">
                <a:solidFill>
                  <a:prstClr val="black"/>
                </a:solidFill>
                <a:latin typeface="Times New Roman" panose="02020603050405020304" pitchFamily="18" charset="0"/>
                <a:ea typeface="Times New Roman" panose="02020603050405020304" pitchFamily="18" charset="0"/>
                <a:cs typeface="Arial Unicode MS"/>
              </a:rPr>
              <a:t>е взет предвид</a:t>
            </a:r>
            <a:r>
              <a:rPr kumimoji="0" lang="bg-BG"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 постигнатият диапазон, заложен отново в немския модел на кариерен класификатор. </a:t>
            </a:r>
            <a:br>
              <a:rPr kumimoji="0" lang="bg-BG"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br>
            <a:endParaRPr lang="en-US" sz="2800" dirty="0"/>
          </a:p>
        </p:txBody>
      </p:sp>
      <p:pic>
        <p:nvPicPr>
          <p:cNvPr id="4" name="Picture 3">
            <a:extLst>
              <a:ext uri="{FF2B5EF4-FFF2-40B4-BE49-F238E27FC236}">
                <a16:creationId xmlns:a16="http://schemas.microsoft.com/office/drawing/2014/main" id="{2BF124C7-A52E-68B7-4673-3514DFDD1F07}"/>
              </a:ext>
            </a:extLst>
          </p:cNvPr>
          <p:cNvPicPr>
            <a:picLocks noChangeAspect="1"/>
          </p:cNvPicPr>
          <p:nvPr/>
        </p:nvPicPr>
        <p:blipFill>
          <a:blip r:embed="rId2"/>
          <a:stretch>
            <a:fillRect/>
          </a:stretch>
        </p:blipFill>
        <p:spPr>
          <a:xfrm>
            <a:off x="0" y="0"/>
            <a:ext cx="12192000" cy="1176528"/>
          </a:xfrm>
          <a:prstGeom prst="rect">
            <a:avLst/>
          </a:prstGeom>
        </p:spPr>
      </p:pic>
    </p:spTree>
    <p:extLst>
      <p:ext uri="{BB962C8B-B14F-4D97-AF65-F5344CB8AC3E}">
        <p14:creationId xmlns:p14="http://schemas.microsoft.com/office/powerpoint/2010/main" val="2774064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02454" y="3373120"/>
            <a:ext cx="8596668" cy="195072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bg-BG" sz="4000" dirty="0">
              <a:latin typeface="Times New Roman" panose="02020603050405020304" pitchFamily="18" charset="0"/>
              <a:cs typeface="Times New Roman" panose="02020603050405020304" pitchFamily="18" charset="0"/>
            </a:endParaRPr>
          </a:p>
        </p:txBody>
      </p:sp>
      <p:sp>
        <p:nvSpPr>
          <p:cNvPr id="12" name="Заглавие 11">
            <a:extLst>
              <a:ext uri="{FF2B5EF4-FFF2-40B4-BE49-F238E27FC236}">
                <a16:creationId xmlns:a16="http://schemas.microsoft.com/office/drawing/2014/main" id="{A8CECFF1-5526-4A63-A564-0FB1C16A813B}"/>
              </a:ext>
            </a:extLst>
          </p:cNvPr>
          <p:cNvSpPr>
            <a:spLocks noGrp="1"/>
          </p:cNvSpPr>
          <p:nvPr>
            <p:ph type="title"/>
          </p:nvPr>
        </p:nvSpPr>
        <p:spPr>
          <a:xfrm>
            <a:off x="278780" y="1237784"/>
            <a:ext cx="9656957" cy="1037065"/>
          </a:xfrm>
        </p:spPr>
        <p:txBody>
          <a:bodyPr>
            <a:noAutofit/>
          </a:bodyPr>
          <a:lstStyle/>
          <a:p>
            <a:br>
              <a:rPr lang="bg-BG" sz="2400" dirty="0">
                <a:solidFill>
                  <a:schemeClr val="tx1"/>
                </a:solidFill>
                <a:effectLst/>
                <a:latin typeface="Times New Roman" panose="02020603050405020304" pitchFamily="18" charset="0"/>
                <a:ea typeface="Times New Roman" panose="02020603050405020304" pitchFamily="18" charset="0"/>
                <a:cs typeface="Arial Unicode MS"/>
              </a:rPr>
            </a:br>
            <a:br>
              <a:rPr lang="bg-BG" sz="2400" dirty="0">
                <a:solidFill>
                  <a:schemeClr val="tx1"/>
                </a:solidFill>
                <a:effectLst/>
                <a:latin typeface="Times New Roman" panose="02020603050405020304" pitchFamily="18" charset="0"/>
                <a:ea typeface="Times New Roman" panose="02020603050405020304" pitchFamily="18" charset="0"/>
                <a:cs typeface="Arial Unicode MS"/>
              </a:rPr>
            </a:br>
            <a:br>
              <a:rPr lang="bg-BG" sz="2400" dirty="0">
                <a:solidFill>
                  <a:schemeClr val="tx1"/>
                </a:solidFill>
                <a:effectLst/>
                <a:latin typeface="Times New Roman" panose="02020603050405020304" pitchFamily="18" charset="0"/>
                <a:ea typeface="Times New Roman" panose="02020603050405020304" pitchFamily="18" charset="0"/>
                <a:cs typeface="Arial Unicode MS"/>
              </a:rPr>
            </a:br>
            <a:br>
              <a:rPr lang="bg-BG" sz="2400" dirty="0">
                <a:solidFill>
                  <a:schemeClr val="tx1"/>
                </a:solidFill>
                <a:effectLst/>
                <a:latin typeface="Times New Roman" panose="02020603050405020304" pitchFamily="18" charset="0"/>
                <a:ea typeface="Times New Roman" panose="02020603050405020304" pitchFamily="18" charset="0"/>
                <a:cs typeface="Arial Unicode MS"/>
              </a:rPr>
            </a:br>
            <a:br>
              <a:rPr lang="bg-BG" sz="2400" dirty="0">
                <a:solidFill>
                  <a:schemeClr val="tx1"/>
                </a:solidFill>
                <a:effectLst/>
                <a:latin typeface="Times New Roman" panose="02020603050405020304" pitchFamily="18" charset="0"/>
                <a:ea typeface="Times New Roman" panose="02020603050405020304" pitchFamily="18" charset="0"/>
                <a:cs typeface="Arial Unicode MS"/>
              </a:rPr>
            </a:br>
            <a:br>
              <a:rPr lang="bg-BG" sz="2400" dirty="0">
                <a:solidFill>
                  <a:schemeClr val="tx1"/>
                </a:solidFill>
                <a:effectLst/>
                <a:latin typeface="Times New Roman" panose="02020603050405020304" pitchFamily="18" charset="0"/>
                <a:ea typeface="Times New Roman" panose="02020603050405020304" pitchFamily="18" charset="0"/>
                <a:cs typeface="Arial Unicode MS"/>
              </a:rPr>
            </a:br>
            <a:r>
              <a:rPr kumimoji="0" lang="bg-BG"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Таблица № 3: Предложение за диференциал на заплащане в класификатора на длъжностите на лекарите</a:t>
            </a:r>
            <a:br>
              <a:rPr lang="bg-BG" sz="2400" dirty="0">
                <a:solidFill>
                  <a:schemeClr val="tx1"/>
                </a:solidFill>
                <a:effectLst/>
                <a:latin typeface="Times New Roman" panose="02020603050405020304" pitchFamily="18" charset="0"/>
                <a:ea typeface="Times New Roman" panose="02020603050405020304" pitchFamily="18" charset="0"/>
                <a:cs typeface="Arial Unicode MS"/>
              </a:rPr>
            </a:br>
            <a:br>
              <a:rPr lang="en-US" sz="2400" dirty="0">
                <a:effectLst/>
                <a:latin typeface="Times New Roman" panose="02020603050405020304" pitchFamily="18" charset="0"/>
                <a:ea typeface="Times New Roman" panose="02020603050405020304" pitchFamily="18" charset="0"/>
                <a:cs typeface="Arial Unicode MS"/>
              </a:rPr>
            </a:br>
            <a:endParaRPr lang="bg-BG"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E72D0D9-8A74-2627-9887-B59A3EABAF9E}"/>
              </a:ext>
            </a:extLst>
          </p:cNvPr>
          <p:cNvGraphicFramePr>
            <a:graphicFrameLocks noGrp="1"/>
          </p:cNvGraphicFramePr>
          <p:nvPr>
            <p:extLst>
              <p:ext uri="{D42A27DB-BD31-4B8C-83A1-F6EECF244321}">
                <p14:modId xmlns:p14="http://schemas.microsoft.com/office/powerpoint/2010/main" val="2143187974"/>
              </p:ext>
            </p:extLst>
          </p:nvPr>
        </p:nvGraphicFramePr>
        <p:xfrm>
          <a:off x="379141" y="1534160"/>
          <a:ext cx="9556596" cy="3789680"/>
        </p:xfrm>
        <a:graphic>
          <a:graphicData uri="http://schemas.openxmlformats.org/drawingml/2006/table">
            <a:tbl>
              <a:tblPr firstRow="1" firstCol="1" bandRow="1">
                <a:tableStyleId>{5C22544A-7EE6-4342-B048-85BDC9FD1C3A}</a:tableStyleId>
              </a:tblPr>
              <a:tblGrid>
                <a:gridCol w="1932210">
                  <a:extLst>
                    <a:ext uri="{9D8B030D-6E8A-4147-A177-3AD203B41FA5}">
                      <a16:colId xmlns:a16="http://schemas.microsoft.com/office/drawing/2014/main" val="4024846170"/>
                    </a:ext>
                  </a:extLst>
                </a:gridCol>
                <a:gridCol w="1790649">
                  <a:extLst>
                    <a:ext uri="{9D8B030D-6E8A-4147-A177-3AD203B41FA5}">
                      <a16:colId xmlns:a16="http://schemas.microsoft.com/office/drawing/2014/main" val="3388469736"/>
                    </a:ext>
                  </a:extLst>
                </a:gridCol>
                <a:gridCol w="1175668">
                  <a:extLst>
                    <a:ext uri="{9D8B030D-6E8A-4147-A177-3AD203B41FA5}">
                      <a16:colId xmlns:a16="http://schemas.microsoft.com/office/drawing/2014/main" val="2530420232"/>
                    </a:ext>
                  </a:extLst>
                </a:gridCol>
                <a:gridCol w="1175668">
                  <a:extLst>
                    <a:ext uri="{9D8B030D-6E8A-4147-A177-3AD203B41FA5}">
                      <a16:colId xmlns:a16="http://schemas.microsoft.com/office/drawing/2014/main" val="400187734"/>
                    </a:ext>
                  </a:extLst>
                </a:gridCol>
                <a:gridCol w="1175668">
                  <a:extLst>
                    <a:ext uri="{9D8B030D-6E8A-4147-A177-3AD203B41FA5}">
                      <a16:colId xmlns:a16="http://schemas.microsoft.com/office/drawing/2014/main" val="1721564362"/>
                    </a:ext>
                  </a:extLst>
                </a:gridCol>
                <a:gridCol w="1175668">
                  <a:extLst>
                    <a:ext uri="{9D8B030D-6E8A-4147-A177-3AD203B41FA5}">
                      <a16:colId xmlns:a16="http://schemas.microsoft.com/office/drawing/2014/main" val="2692189930"/>
                    </a:ext>
                  </a:extLst>
                </a:gridCol>
                <a:gridCol w="1131065">
                  <a:extLst>
                    <a:ext uri="{9D8B030D-6E8A-4147-A177-3AD203B41FA5}">
                      <a16:colId xmlns:a16="http://schemas.microsoft.com/office/drawing/2014/main" val="513556421"/>
                    </a:ext>
                  </a:extLst>
                </a:gridCol>
              </a:tblGrid>
              <a:tr h="378968">
                <a:tc rowSpan="2">
                  <a:txBody>
                    <a:bodyPr/>
                    <a:lstStyle/>
                    <a:p>
                      <a:r>
                        <a:rPr lang="bg-BG" sz="1600" dirty="0">
                          <a:effectLst/>
                        </a:rPr>
                        <a:t>Длъжност</a:t>
                      </a:r>
                      <a:endParaRPr lang="en-US" sz="1600" dirty="0">
                        <a:effectLst/>
                        <a:latin typeface="Times New Roman" panose="02020603050405020304" pitchFamily="18" charset="0"/>
                        <a:ea typeface="Times New Roman" panose="02020603050405020304" pitchFamily="18" charset="0"/>
                        <a:cs typeface="Arial Unicode MS"/>
                      </a:endParaRPr>
                    </a:p>
                  </a:txBody>
                  <a:tcPr marL="68580" marR="68580" marT="0" marB="0"/>
                </a:tc>
                <a:tc gridSpan="6">
                  <a:txBody>
                    <a:bodyPr/>
                    <a:lstStyle/>
                    <a:p>
                      <a:r>
                        <a:rPr lang="bg-BG" sz="1600" dirty="0">
                          <a:effectLst/>
                        </a:rPr>
                        <a:t>Ранг</a:t>
                      </a:r>
                      <a:endParaRPr lang="en-US" sz="1600" dirty="0">
                        <a:effectLst/>
                        <a:latin typeface="Times New Roman" panose="02020603050405020304" pitchFamily="18" charset="0"/>
                        <a:ea typeface="Times New Roman" panose="02020603050405020304" pitchFamily="18" charset="0"/>
                        <a:cs typeface="Arial Unicode MS"/>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5959319"/>
                  </a:ext>
                </a:extLst>
              </a:tr>
              <a:tr h="378968">
                <a:tc vMerge="1">
                  <a:txBody>
                    <a:bodyPr/>
                    <a:lstStyle/>
                    <a:p>
                      <a:endParaRPr lang="en-US"/>
                    </a:p>
                  </a:txBody>
                  <a:tcPr/>
                </a:tc>
                <a:tc>
                  <a:txBody>
                    <a:bodyPr/>
                    <a:lstStyle/>
                    <a:p>
                      <a:r>
                        <a:rPr lang="bg-BG" sz="1600">
                          <a:effectLst/>
                        </a:rPr>
                        <a:t>1</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2</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3</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4</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5</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6</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extLst>
                  <a:ext uri="{0D108BD9-81ED-4DB2-BD59-A6C34878D82A}">
                    <a16:rowId xmlns:a16="http://schemas.microsoft.com/office/drawing/2014/main" val="214303072"/>
                  </a:ext>
                </a:extLst>
              </a:tr>
              <a:tr h="757936">
                <a:tc>
                  <a:txBody>
                    <a:bodyPr/>
                    <a:lstStyle/>
                    <a:p>
                      <a:r>
                        <a:rPr lang="bg-BG" sz="1600" dirty="0">
                          <a:effectLst/>
                        </a:rPr>
                        <a:t>Ординатор/ Специализант</a:t>
                      </a:r>
                      <a:endParaRPr lang="en-US" sz="16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100%</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106%</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110%</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117%</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125%</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129%</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extLst>
                  <a:ext uri="{0D108BD9-81ED-4DB2-BD59-A6C34878D82A}">
                    <a16:rowId xmlns:a16="http://schemas.microsoft.com/office/drawing/2014/main" val="2949667819"/>
                  </a:ext>
                </a:extLst>
              </a:tr>
              <a:tr h="757936">
                <a:tc>
                  <a:txBody>
                    <a:bodyPr/>
                    <a:lstStyle/>
                    <a:p>
                      <a:r>
                        <a:rPr lang="bg-BG" sz="1600">
                          <a:effectLst/>
                        </a:rPr>
                        <a:t>Лекар – специалист</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132%</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143%</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153%</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158%</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164%</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dirty="0">
                          <a:effectLst/>
                        </a:rPr>
                        <a:t>170%</a:t>
                      </a:r>
                      <a:endParaRPr lang="en-US" sz="1600" dirty="0">
                        <a:effectLst/>
                        <a:latin typeface="Times New Roman" panose="02020603050405020304" pitchFamily="18" charset="0"/>
                        <a:ea typeface="Times New Roman" panose="02020603050405020304" pitchFamily="18" charset="0"/>
                        <a:cs typeface="Arial Unicode MS"/>
                      </a:endParaRPr>
                    </a:p>
                  </a:txBody>
                  <a:tcPr marL="68580" marR="68580" marT="0" marB="0"/>
                </a:tc>
                <a:extLst>
                  <a:ext uri="{0D108BD9-81ED-4DB2-BD59-A6C34878D82A}">
                    <a16:rowId xmlns:a16="http://schemas.microsoft.com/office/drawing/2014/main" val="2765512362"/>
                  </a:ext>
                </a:extLst>
              </a:tr>
              <a:tr h="378968">
                <a:tc>
                  <a:txBody>
                    <a:bodyPr/>
                    <a:lstStyle/>
                    <a:p>
                      <a:r>
                        <a:rPr lang="bg-BG" sz="1600">
                          <a:effectLst/>
                        </a:rPr>
                        <a:t>Старши лекар</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165%</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nchor="ctr"/>
                </a:tc>
                <a:tc>
                  <a:txBody>
                    <a:bodyPr/>
                    <a:lstStyle/>
                    <a:p>
                      <a:r>
                        <a:rPr lang="bg-BG" sz="1600">
                          <a:effectLst/>
                        </a:rPr>
                        <a:t>175%</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nchor="ctr"/>
                </a:tc>
                <a:tc>
                  <a:txBody>
                    <a:bodyPr/>
                    <a:lstStyle/>
                    <a:p>
                      <a:r>
                        <a:rPr lang="bg-BG" sz="1600">
                          <a:effectLst/>
                        </a:rPr>
                        <a:t>189%</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nchor="ctr"/>
                </a:tc>
                <a:tc gridSpan="3">
                  <a:txBody>
                    <a:bodyPr/>
                    <a:lstStyle/>
                    <a:p>
                      <a:r>
                        <a:rPr lang="bg-BG" sz="1600">
                          <a:effectLst/>
                        </a:rPr>
                        <a:t>-</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9118631"/>
                  </a:ext>
                </a:extLst>
              </a:tr>
              <a:tr h="1136904">
                <a:tc>
                  <a:txBody>
                    <a:bodyPr/>
                    <a:lstStyle/>
                    <a:p>
                      <a:r>
                        <a:rPr lang="bg-BG" sz="1600">
                          <a:effectLst/>
                        </a:rPr>
                        <a:t>Началник клиника/отделение</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600">
                          <a:effectLst/>
                        </a:rPr>
                        <a:t>189%</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nchor="ctr"/>
                </a:tc>
                <a:tc>
                  <a:txBody>
                    <a:bodyPr/>
                    <a:lstStyle/>
                    <a:p>
                      <a:r>
                        <a:rPr lang="bg-BG" sz="1600">
                          <a:effectLst/>
                        </a:rPr>
                        <a:t>194%</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nchor="ctr"/>
                </a:tc>
                <a:tc>
                  <a:txBody>
                    <a:bodyPr/>
                    <a:lstStyle/>
                    <a:p>
                      <a:r>
                        <a:rPr lang="bg-BG" sz="1600">
                          <a:effectLst/>
                        </a:rPr>
                        <a:t>208%</a:t>
                      </a:r>
                      <a:endParaRPr lang="en-US" sz="1600">
                        <a:effectLst/>
                        <a:latin typeface="Times New Roman" panose="02020603050405020304" pitchFamily="18" charset="0"/>
                        <a:ea typeface="Times New Roman" panose="02020603050405020304" pitchFamily="18" charset="0"/>
                        <a:cs typeface="Arial Unicode MS"/>
                      </a:endParaRPr>
                    </a:p>
                  </a:txBody>
                  <a:tcPr marL="68580" marR="68580" marT="0" marB="0" anchor="ctr"/>
                </a:tc>
                <a:tc gridSpan="3">
                  <a:txBody>
                    <a:bodyPr/>
                    <a:lstStyle/>
                    <a:p>
                      <a:r>
                        <a:rPr lang="bg-BG" sz="1600" dirty="0">
                          <a:effectLst/>
                        </a:rPr>
                        <a:t>-</a:t>
                      </a:r>
                      <a:endParaRPr lang="en-US" sz="1600" dirty="0">
                        <a:effectLst/>
                        <a:latin typeface="Times New Roman" panose="02020603050405020304" pitchFamily="18" charset="0"/>
                        <a:ea typeface="Times New Roman" panose="02020603050405020304" pitchFamily="18" charset="0"/>
                        <a:cs typeface="Arial Unicode MS"/>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4548912"/>
                  </a:ext>
                </a:extLst>
              </a:tr>
            </a:tbl>
          </a:graphicData>
        </a:graphic>
      </p:graphicFrame>
      <p:sp>
        <p:nvSpPr>
          <p:cNvPr id="7" name="TextBox 6">
            <a:extLst>
              <a:ext uri="{FF2B5EF4-FFF2-40B4-BE49-F238E27FC236}">
                <a16:creationId xmlns:a16="http://schemas.microsoft.com/office/drawing/2014/main" id="{28EA63A8-E91C-1BF2-4673-1CBA19BFC2F2}"/>
              </a:ext>
            </a:extLst>
          </p:cNvPr>
          <p:cNvSpPr txBox="1"/>
          <p:nvPr/>
        </p:nvSpPr>
        <p:spPr>
          <a:xfrm>
            <a:off x="6579220" y="5401899"/>
            <a:ext cx="3643215" cy="307777"/>
          </a:xfrm>
          <a:prstGeom prst="rect">
            <a:avLst/>
          </a:prstGeom>
          <a:noFill/>
        </p:spPr>
        <p:txBody>
          <a:bodyPr wrap="square" rtlCol="0">
            <a:spAutoFit/>
          </a:bodyPr>
          <a:lstStyle/>
          <a:p>
            <a:r>
              <a:rPr lang="bg-BG" sz="1400" b="1" dirty="0">
                <a:effectLst/>
                <a:latin typeface="Times New Roman" panose="02020603050405020304" pitchFamily="18" charset="0"/>
                <a:ea typeface="Times New Roman" panose="02020603050405020304" pitchFamily="18" charset="0"/>
                <a:cs typeface="Arial Unicode MS"/>
              </a:rPr>
              <a:t>Източник: Адаптирано от TV-Ärzte VKA.</a:t>
            </a:r>
            <a:endParaRPr lang="en-US" sz="1400" b="1" dirty="0">
              <a:effectLst/>
              <a:latin typeface="Times New Roman" panose="02020603050405020304" pitchFamily="18" charset="0"/>
              <a:ea typeface="Times New Roman" panose="02020603050405020304" pitchFamily="18" charset="0"/>
              <a:cs typeface="Arial Unicode MS"/>
            </a:endParaRPr>
          </a:p>
        </p:txBody>
      </p:sp>
    </p:spTree>
    <p:extLst>
      <p:ext uri="{BB962C8B-B14F-4D97-AF65-F5344CB8AC3E}">
        <p14:creationId xmlns:p14="http://schemas.microsoft.com/office/powerpoint/2010/main" val="122478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5AD1-1427-4D89-A65F-3131AF433D2A}"/>
              </a:ext>
            </a:extLst>
          </p:cNvPr>
          <p:cNvSpPr>
            <a:spLocks noGrp="1"/>
          </p:cNvSpPr>
          <p:nvPr>
            <p:ph type="title"/>
          </p:nvPr>
        </p:nvSpPr>
        <p:spPr/>
        <p:txBody>
          <a:bodyPr>
            <a:normAutofit/>
          </a:bodyPr>
          <a:lstStyle/>
          <a:p>
            <a:pPr marL="342900" marR="0" lvl="0" indent="-342900">
              <a:lnSpc>
                <a:spcPct val="115000"/>
              </a:lnSpc>
              <a:spcBef>
                <a:spcPts val="0"/>
              </a:spcBef>
              <a:spcAft>
                <a:spcPts val="800"/>
              </a:spcAft>
              <a:tabLst>
                <a:tab pos="0" algn="l"/>
              </a:tabLst>
            </a:pPr>
            <a:br>
              <a:rPr lang="bg-BG" dirty="0"/>
            </a:br>
            <a:endParaRPr lang="en-US" dirty="0"/>
          </a:p>
        </p:txBody>
      </p:sp>
      <p:sp>
        <p:nvSpPr>
          <p:cNvPr id="3" name="Content Placeholder 2">
            <a:extLst>
              <a:ext uri="{FF2B5EF4-FFF2-40B4-BE49-F238E27FC236}">
                <a16:creationId xmlns:a16="http://schemas.microsoft.com/office/drawing/2014/main" id="{D223C2E1-9A95-4CF1-A361-675F20C42DC7}"/>
              </a:ext>
            </a:extLst>
          </p:cNvPr>
          <p:cNvSpPr>
            <a:spLocks noGrp="1"/>
          </p:cNvSpPr>
          <p:nvPr>
            <p:ph idx="1"/>
          </p:nvPr>
        </p:nvSpPr>
        <p:spPr>
          <a:xfrm>
            <a:off x="180109" y="451513"/>
            <a:ext cx="9755628" cy="6138858"/>
          </a:xfrm>
        </p:spPr>
        <p:txBody>
          <a:bodyPr>
            <a:normAutofit fontScale="92500" lnSpcReduction="20000"/>
          </a:bodyPr>
          <a:lstStyle/>
          <a:p>
            <a:pPr marL="0" indent="0">
              <a:buNone/>
            </a:pPr>
            <a:r>
              <a:rPr lang="bg-BG" sz="2600" b="1" dirty="0">
                <a:effectLst/>
                <a:latin typeface="Times New Roman" panose="02020603050405020304" pitchFamily="18" charset="0"/>
                <a:ea typeface="Times New Roman" panose="02020603050405020304" pitchFamily="18" charset="0"/>
                <a:cs typeface="Arial Unicode MS"/>
              </a:rPr>
              <a:t>За по-нататъшното развитие на предложението </a:t>
            </a:r>
            <a:r>
              <a:rPr lang="bg-BG" sz="2600" b="1" dirty="0">
                <a:latin typeface="Times New Roman" panose="02020603050405020304" pitchFamily="18" charset="0"/>
                <a:ea typeface="Times New Roman" panose="02020603050405020304" pitchFamily="18" charset="0"/>
                <a:cs typeface="Arial Unicode MS"/>
              </a:rPr>
              <a:t>е </a:t>
            </a:r>
            <a:r>
              <a:rPr lang="bg-BG" sz="2600" b="1" dirty="0">
                <a:effectLst/>
                <a:latin typeface="Times New Roman" panose="02020603050405020304" pitchFamily="18" charset="0"/>
                <a:ea typeface="Times New Roman" panose="02020603050405020304" pitchFamily="18" charset="0"/>
                <a:cs typeface="Arial Unicode MS"/>
              </a:rPr>
              <a:t>взет предвид диференциалът на заплащането на различните лекарски специалности. </a:t>
            </a:r>
            <a:endParaRPr lang="en-US" sz="2600" b="1" dirty="0">
              <a:effectLst/>
              <a:latin typeface="Times New Roman" panose="02020603050405020304" pitchFamily="18" charset="0"/>
              <a:ea typeface="Times New Roman" panose="02020603050405020304" pitchFamily="18" charset="0"/>
              <a:cs typeface="Arial Unicode MS"/>
            </a:endParaRPr>
          </a:p>
          <a:p>
            <a:pPr marL="0" indent="0">
              <a:buNone/>
            </a:pPr>
            <a:endParaRPr lang="bg-BG" sz="2600" dirty="0">
              <a:effectLst/>
              <a:latin typeface="Times New Roman" panose="02020603050405020304" pitchFamily="18" charset="0"/>
              <a:ea typeface="Times New Roman" panose="02020603050405020304" pitchFamily="18" charset="0"/>
              <a:cs typeface="Arial Unicode MS"/>
            </a:endParaRPr>
          </a:p>
          <a:p>
            <a:pPr marL="0" indent="0">
              <a:buNone/>
            </a:pPr>
            <a:r>
              <a:rPr lang="bg-BG" sz="2600" u="sng" dirty="0">
                <a:effectLst/>
                <a:latin typeface="Times New Roman" panose="02020603050405020304" pitchFamily="18" charset="0"/>
                <a:ea typeface="Times New Roman" panose="02020603050405020304" pitchFamily="18" charset="0"/>
                <a:cs typeface="Arial Unicode MS"/>
              </a:rPr>
              <a:t>В разработката авторите са обърнали внимание и на съществените разлики в заплащането на лекарите по специалности, които според тях са многопластови и включват компоненти, сред които:</a:t>
            </a:r>
          </a:p>
          <a:p>
            <a:pPr>
              <a:buFont typeface="Wingdings" panose="05000000000000000000" pitchFamily="2" charset="2"/>
              <a:buChar char="Ø"/>
            </a:pPr>
            <a:r>
              <a:rPr lang="bg-BG" sz="2600" b="1" dirty="0">
                <a:effectLst/>
                <a:latin typeface="Times New Roman" panose="02020603050405020304" pitchFamily="18" charset="0"/>
                <a:ea typeface="Times New Roman" panose="02020603050405020304" pitchFamily="18" charset="0"/>
                <a:cs typeface="Arial Unicode MS"/>
              </a:rPr>
              <a:t>надценяването или подценяването на реимбурсната стойност на клиничните пътеки, </a:t>
            </a:r>
          </a:p>
          <a:p>
            <a:pPr>
              <a:buFont typeface="Wingdings" panose="05000000000000000000" pitchFamily="2" charset="2"/>
              <a:buChar char="Ø"/>
            </a:pPr>
            <a:r>
              <a:rPr lang="bg-BG" sz="2600" b="1" dirty="0">
                <a:effectLst/>
                <a:latin typeface="Times New Roman" panose="02020603050405020304" pitchFamily="18" charset="0"/>
                <a:ea typeface="Times New Roman" panose="02020603050405020304" pitchFamily="18" charset="0"/>
                <a:cs typeface="Arial Unicode MS"/>
              </a:rPr>
              <a:t>регионалните икономически различия, </a:t>
            </a:r>
          </a:p>
          <a:p>
            <a:pPr>
              <a:buFont typeface="Wingdings" panose="05000000000000000000" pitchFamily="2" charset="2"/>
              <a:buChar char="Ø"/>
            </a:pPr>
            <a:r>
              <a:rPr lang="bg-BG" sz="2600" b="1" dirty="0">
                <a:effectLst/>
                <a:latin typeface="Times New Roman" panose="02020603050405020304" pitchFamily="18" charset="0"/>
                <a:ea typeface="Times New Roman" panose="02020603050405020304" pitchFamily="18" charset="0"/>
                <a:cs typeface="Arial Unicode MS"/>
              </a:rPr>
              <a:t>типа и специализацията на лечебните заведения, в които съответните лекари са заети, </a:t>
            </a:r>
          </a:p>
          <a:p>
            <a:pPr>
              <a:buFont typeface="Wingdings" panose="05000000000000000000" pitchFamily="2" charset="2"/>
              <a:buChar char="Ø"/>
            </a:pPr>
            <a:r>
              <a:rPr lang="bg-BG" sz="2600" b="1" dirty="0">
                <a:effectLst/>
                <a:latin typeface="Times New Roman" panose="02020603050405020304" pitchFamily="18" charset="0"/>
                <a:ea typeface="Times New Roman" panose="02020603050405020304" pitchFamily="18" charset="0"/>
                <a:cs typeface="Arial Unicode MS"/>
              </a:rPr>
              <a:t>обема и сложността на различните дейности в различните специалности,</a:t>
            </a:r>
          </a:p>
          <a:p>
            <a:pPr>
              <a:buFont typeface="Wingdings" panose="05000000000000000000" pitchFamily="2" charset="2"/>
              <a:buChar char="Ø"/>
            </a:pPr>
            <a:r>
              <a:rPr lang="bg-BG" sz="2600" b="1" dirty="0">
                <a:effectLst/>
                <a:latin typeface="Times New Roman" panose="02020603050405020304" pitchFamily="18" charset="0"/>
                <a:ea typeface="Times New Roman" panose="02020603050405020304" pitchFamily="18" charset="0"/>
                <a:cs typeface="Arial Unicode MS"/>
              </a:rPr>
              <a:t>пазарни фактори на търсене и предлагане на определени лекарски специалности. </a:t>
            </a:r>
            <a:endParaRPr lang="en-US" sz="2600" b="1" dirty="0">
              <a:effectLst/>
              <a:latin typeface="Times New Roman" panose="02020603050405020304" pitchFamily="18" charset="0"/>
              <a:ea typeface="Times New Roman" panose="02020603050405020304" pitchFamily="18" charset="0"/>
              <a:cs typeface="Arial Unicode MS"/>
            </a:endParaRPr>
          </a:p>
          <a:p>
            <a:endParaRPr lang="en-US" sz="1800" dirty="0">
              <a:effectLst/>
              <a:latin typeface="Times New Roman" panose="02020603050405020304" pitchFamily="18" charset="0"/>
              <a:ea typeface="Times New Roman" panose="02020603050405020304" pitchFamily="18" charset="0"/>
              <a:cs typeface="Arial Unicode MS"/>
            </a:endParaRPr>
          </a:p>
          <a:p>
            <a:pPr marL="0" indent="0">
              <a:lnSpc>
                <a:spcPct val="115000"/>
              </a:lnSpc>
              <a:spcBef>
                <a:spcPts val="0"/>
              </a:spcBef>
              <a:spcAft>
                <a:spcPts val="800"/>
              </a:spcAft>
              <a:buNone/>
            </a:pPr>
            <a:endParaRPr lang="bg-BG" sz="2800" dirty="0">
              <a:effectLst/>
              <a:latin typeface="Cambria" panose="02040503050406030204" pitchFamily="18" charset="0"/>
            </a:endParaRPr>
          </a:p>
          <a:p>
            <a:pPr marL="0" marR="0" indent="0" algn="ctr">
              <a:lnSpc>
                <a:spcPct val="115000"/>
              </a:lnSpc>
              <a:spcBef>
                <a:spcPts val="0"/>
              </a:spcBef>
              <a:spcAft>
                <a:spcPts val="800"/>
              </a:spcAft>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B531843-9E50-4006-B198-BF5C9FB8760D}"/>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810622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5AD1-1427-4D89-A65F-3131AF433D2A}"/>
              </a:ext>
            </a:extLst>
          </p:cNvPr>
          <p:cNvSpPr>
            <a:spLocks noGrp="1"/>
          </p:cNvSpPr>
          <p:nvPr>
            <p:ph type="title"/>
          </p:nvPr>
        </p:nvSpPr>
        <p:spPr/>
        <p:txBody>
          <a:bodyPr>
            <a:normAutofit/>
          </a:bodyPr>
          <a:lstStyle/>
          <a:p>
            <a:pPr marL="342900" marR="0" lvl="0" indent="-342900">
              <a:lnSpc>
                <a:spcPct val="115000"/>
              </a:lnSpc>
              <a:spcBef>
                <a:spcPts val="0"/>
              </a:spcBef>
              <a:spcAft>
                <a:spcPts val="800"/>
              </a:spcAft>
              <a:tabLst>
                <a:tab pos="0" algn="l"/>
              </a:tabLst>
            </a:pPr>
            <a:br>
              <a:rPr lang="bg-BG" dirty="0"/>
            </a:br>
            <a:endParaRPr lang="en-US" dirty="0"/>
          </a:p>
        </p:txBody>
      </p:sp>
      <p:sp>
        <p:nvSpPr>
          <p:cNvPr id="3" name="Content Placeholder 2">
            <a:extLst>
              <a:ext uri="{FF2B5EF4-FFF2-40B4-BE49-F238E27FC236}">
                <a16:creationId xmlns:a16="http://schemas.microsoft.com/office/drawing/2014/main" id="{D223C2E1-9A95-4CF1-A361-675F20C42DC7}"/>
              </a:ext>
            </a:extLst>
          </p:cNvPr>
          <p:cNvSpPr>
            <a:spLocks noGrp="1"/>
          </p:cNvSpPr>
          <p:nvPr>
            <p:ph idx="1"/>
          </p:nvPr>
        </p:nvSpPr>
        <p:spPr>
          <a:xfrm>
            <a:off x="312233" y="1548245"/>
            <a:ext cx="9991493" cy="4607227"/>
          </a:xfrm>
        </p:spPr>
        <p:txBody>
          <a:bodyPr>
            <a:noAutofit/>
          </a:bodyPr>
          <a:lstStyle/>
          <a:p>
            <a:pPr marL="0" indent="0">
              <a:buNone/>
            </a:pPr>
            <a:r>
              <a:rPr lang="bg-BG" sz="2800" b="1" dirty="0">
                <a:latin typeface="Times New Roman" panose="02020603050405020304" pitchFamily="18" charset="0"/>
                <a:ea typeface="Times New Roman" panose="02020603050405020304" pitchFamily="18" charset="0"/>
                <a:cs typeface="Arial Unicode MS"/>
              </a:rPr>
              <a:t>А</a:t>
            </a:r>
            <a:r>
              <a:rPr lang="bg-BG" sz="2800" b="1" dirty="0">
                <a:effectLst/>
                <a:latin typeface="Times New Roman" panose="02020603050405020304" pitchFamily="18" charset="0"/>
                <a:ea typeface="Times New Roman" panose="02020603050405020304" pitchFamily="18" charset="0"/>
                <a:cs typeface="Arial Unicode MS"/>
              </a:rPr>
              <a:t>вторите предлагат, съгласно предложения модел за определяне на минимални заплати на лекарите в болничната помощ, </a:t>
            </a:r>
            <a:r>
              <a:rPr lang="bg-BG" sz="2800" b="1" u="sng" dirty="0">
                <a:effectLst/>
                <a:latin typeface="Times New Roman" panose="02020603050405020304" pitchFamily="18" charset="0"/>
                <a:ea typeface="Times New Roman" panose="02020603050405020304" pitchFamily="18" charset="0"/>
                <a:cs typeface="Arial Unicode MS"/>
              </a:rPr>
              <a:t>експерти да изготвят диференцирани минимални заплати в класификатора на длъжностите на лекарите за всяка една лекарска специалност </a:t>
            </a:r>
            <a:r>
              <a:rPr lang="bg-BG" sz="2800" u="sng" dirty="0">
                <a:effectLst/>
                <a:latin typeface="Times New Roman" panose="02020603050405020304" pitchFamily="18" charset="0"/>
                <a:ea typeface="Times New Roman" panose="02020603050405020304" pitchFamily="18" charset="0"/>
                <a:cs typeface="Arial Unicode MS"/>
              </a:rPr>
              <a:t>съгласно Приложение № 1 към чл. 1, ал. 2 на Наредба № 1 от 22 януари 2015 г. за придобиване на специалност в системата на здравеопазването.</a:t>
            </a:r>
            <a:endParaRPr lang="bg-BG" sz="2800" u="sng" dirty="0">
              <a:latin typeface="Times New Roman" panose="02020603050405020304" pitchFamily="18" charset="0"/>
              <a:ea typeface="Times New Roman" panose="02020603050405020304" pitchFamily="18" charset="0"/>
              <a:cs typeface="Arial Unicode MS"/>
            </a:endParaRPr>
          </a:p>
          <a:p>
            <a:pPr marL="0" indent="0">
              <a:buNone/>
            </a:pPr>
            <a:endParaRPr lang="en-US" sz="2800" dirty="0">
              <a:effectLst/>
              <a:highlight>
                <a:srgbClr val="FFFF00"/>
              </a:highlight>
              <a:latin typeface="Times New Roman" panose="02020603050405020304" pitchFamily="18" charset="0"/>
              <a:ea typeface="Times New Roman" panose="02020603050405020304" pitchFamily="18" charset="0"/>
              <a:cs typeface="Arial Unicode MS"/>
            </a:endParaRPr>
          </a:p>
          <a:p>
            <a:pPr marL="0" indent="0">
              <a:lnSpc>
                <a:spcPct val="115000"/>
              </a:lnSpc>
              <a:spcBef>
                <a:spcPts val="0"/>
              </a:spcBef>
              <a:spcAft>
                <a:spcPts val="800"/>
              </a:spcAft>
              <a:buNone/>
            </a:pPr>
            <a:endParaRPr lang="bg-BG" sz="2800" dirty="0">
              <a:effectLst/>
              <a:latin typeface="Cambria" panose="02040503050406030204" pitchFamily="18" charset="0"/>
            </a:endParaRPr>
          </a:p>
          <a:p>
            <a:pPr marL="0" marR="0" indent="0" algn="ctr">
              <a:lnSpc>
                <a:spcPct val="115000"/>
              </a:lnSpc>
              <a:spcBef>
                <a:spcPts val="0"/>
              </a:spcBef>
              <a:spcAft>
                <a:spcPts val="800"/>
              </a:spcAft>
              <a:buNone/>
            </a:pPr>
            <a:endParaRPr lang="en-US" sz="2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B531843-9E50-4006-B198-BF5C9FB8760D}"/>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4" name="Picture 3">
            <a:extLst>
              <a:ext uri="{FF2B5EF4-FFF2-40B4-BE49-F238E27FC236}">
                <a16:creationId xmlns:a16="http://schemas.microsoft.com/office/drawing/2014/main" id="{442437FD-B570-5C5A-9512-A4B23F35CD95}"/>
              </a:ext>
            </a:extLst>
          </p:cNvPr>
          <p:cNvPicPr>
            <a:picLocks noChangeAspect="1"/>
          </p:cNvPicPr>
          <p:nvPr/>
        </p:nvPicPr>
        <p:blipFill>
          <a:blip r:embed="rId2"/>
          <a:stretch>
            <a:fillRect/>
          </a:stretch>
        </p:blipFill>
        <p:spPr>
          <a:xfrm>
            <a:off x="0" y="0"/>
            <a:ext cx="12192000" cy="1176528"/>
          </a:xfrm>
          <a:prstGeom prst="rect">
            <a:avLst/>
          </a:prstGeom>
        </p:spPr>
      </p:pic>
    </p:spTree>
    <p:extLst>
      <p:ext uri="{BB962C8B-B14F-4D97-AF65-F5344CB8AC3E}">
        <p14:creationId xmlns:p14="http://schemas.microsoft.com/office/powerpoint/2010/main" val="1713327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5AD1-1427-4D89-A65F-3131AF433D2A}"/>
              </a:ext>
            </a:extLst>
          </p:cNvPr>
          <p:cNvSpPr>
            <a:spLocks noGrp="1"/>
          </p:cNvSpPr>
          <p:nvPr>
            <p:ph type="title"/>
          </p:nvPr>
        </p:nvSpPr>
        <p:spPr/>
        <p:txBody>
          <a:bodyPr>
            <a:normAutofit/>
          </a:bodyPr>
          <a:lstStyle/>
          <a:p>
            <a:pPr marL="342900" marR="0" lvl="0" indent="-342900">
              <a:lnSpc>
                <a:spcPct val="115000"/>
              </a:lnSpc>
              <a:spcBef>
                <a:spcPts val="0"/>
              </a:spcBef>
              <a:spcAft>
                <a:spcPts val="800"/>
              </a:spcAft>
              <a:tabLst>
                <a:tab pos="0" algn="l"/>
              </a:tabLst>
            </a:pPr>
            <a:br>
              <a:rPr lang="bg-BG" dirty="0"/>
            </a:br>
            <a:endParaRPr lang="en-US" dirty="0"/>
          </a:p>
        </p:txBody>
      </p:sp>
      <p:sp>
        <p:nvSpPr>
          <p:cNvPr id="3" name="Content Placeholder 2">
            <a:extLst>
              <a:ext uri="{FF2B5EF4-FFF2-40B4-BE49-F238E27FC236}">
                <a16:creationId xmlns:a16="http://schemas.microsoft.com/office/drawing/2014/main" id="{D223C2E1-9A95-4CF1-A361-675F20C42DC7}"/>
              </a:ext>
            </a:extLst>
          </p:cNvPr>
          <p:cNvSpPr>
            <a:spLocks noGrp="1"/>
          </p:cNvSpPr>
          <p:nvPr>
            <p:ph idx="1"/>
          </p:nvPr>
        </p:nvSpPr>
        <p:spPr>
          <a:xfrm>
            <a:off x="270669" y="1176528"/>
            <a:ext cx="9991493" cy="4984595"/>
          </a:xfrm>
        </p:spPr>
        <p:txBody>
          <a:bodyPr>
            <a:noAutofit/>
          </a:bodyPr>
          <a:lstStyle/>
          <a:p>
            <a:pPr marL="0" lvl="0" indent="0" algn="just">
              <a:lnSpc>
                <a:spcPct val="115000"/>
              </a:lnSpc>
              <a:spcAft>
                <a:spcPts val="1000"/>
              </a:spcAft>
              <a:buNone/>
            </a:pP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spcAft>
                <a:spcPts val="1000"/>
              </a:spcAft>
              <a:buNone/>
            </a:pPr>
            <a:r>
              <a:rPr lang="bg-BG"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Предлага се заплащането да е диференцирано на база специалност, ниво на компетентност на лечебното заведение и регион на планиране на ниво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NUTS II; </a:t>
            </a:r>
            <a:r>
              <a:rPr lang="bg-BG"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НАП трябва да даде информация – основно заплащане по специалности в различните региони. След предоставянето й ще е необходима допълнителна обработка.</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spcAft>
                <a:spcPts val="800"/>
              </a:spcAft>
              <a:buNone/>
            </a:pPr>
            <a:endParaRPr lang="bg-BG" sz="2800" dirty="0">
              <a:effectLst/>
              <a:latin typeface="Cambria" panose="02040503050406030204" pitchFamily="18" charset="0"/>
            </a:endParaRPr>
          </a:p>
          <a:p>
            <a:pPr marL="0" marR="0" indent="0" algn="ctr">
              <a:lnSpc>
                <a:spcPct val="115000"/>
              </a:lnSpc>
              <a:spcBef>
                <a:spcPts val="0"/>
              </a:spcBef>
              <a:spcAft>
                <a:spcPts val="800"/>
              </a:spcAft>
              <a:buNone/>
            </a:pPr>
            <a:endParaRPr lang="en-US" sz="2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B531843-9E50-4006-B198-BF5C9FB8760D}"/>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4" name="Picture 3">
            <a:extLst>
              <a:ext uri="{FF2B5EF4-FFF2-40B4-BE49-F238E27FC236}">
                <a16:creationId xmlns:a16="http://schemas.microsoft.com/office/drawing/2014/main" id="{442437FD-B570-5C5A-9512-A4B23F35CD95}"/>
              </a:ext>
            </a:extLst>
          </p:cNvPr>
          <p:cNvPicPr>
            <a:picLocks noChangeAspect="1"/>
          </p:cNvPicPr>
          <p:nvPr/>
        </p:nvPicPr>
        <p:blipFill>
          <a:blip r:embed="rId2"/>
          <a:stretch>
            <a:fillRect/>
          </a:stretch>
        </p:blipFill>
        <p:spPr>
          <a:xfrm>
            <a:off x="0" y="0"/>
            <a:ext cx="12192000" cy="1176528"/>
          </a:xfrm>
          <a:prstGeom prst="rect">
            <a:avLst/>
          </a:prstGeom>
        </p:spPr>
      </p:pic>
    </p:spTree>
    <p:extLst>
      <p:ext uri="{BB962C8B-B14F-4D97-AF65-F5344CB8AC3E}">
        <p14:creationId xmlns:p14="http://schemas.microsoft.com/office/powerpoint/2010/main" val="305168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3AC00A-B06D-573E-A64D-3784E98639DE}"/>
              </a:ext>
            </a:extLst>
          </p:cNvPr>
          <p:cNvSpPr>
            <a:spLocks noGrp="1"/>
          </p:cNvSpPr>
          <p:nvPr>
            <p:ph idx="1"/>
          </p:nvPr>
        </p:nvSpPr>
        <p:spPr>
          <a:xfrm>
            <a:off x="290945" y="831273"/>
            <a:ext cx="9573491" cy="5210089"/>
          </a:xfrm>
        </p:spPr>
        <p:txBody>
          <a:bodyPr/>
          <a:lstStyle/>
          <a:p>
            <a:pPr marL="0" indent="0">
              <a:buNone/>
            </a:pPr>
            <a:r>
              <a:rPr lang="bg-BG" sz="1600" b="1" dirty="0">
                <a:effectLst/>
                <a:latin typeface="Times New Roman" panose="02020603050405020304" pitchFamily="18" charset="0"/>
                <a:ea typeface="Times New Roman" panose="02020603050405020304" pitchFamily="18" charset="0"/>
                <a:cs typeface="Arial Unicode MS"/>
              </a:rPr>
              <a:t>Таблица № 4: Регионален брутен вътрешен продукт (по стандарт на покупателната способност на жител) по региони NUTS 2 за 2019 г. и 2020 г. в Р. България</a:t>
            </a: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pPr marL="0" indent="0">
              <a:buNone/>
            </a:pPr>
            <a:r>
              <a:rPr lang="bg-BG" sz="1400" b="1" dirty="0">
                <a:effectLst/>
                <a:latin typeface="Times New Roman" panose="02020603050405020304" pitchFamily="18" charset="0"/>
                <a:ea typeface="Times New Roman" panose="02020603050405020304" pitchFamily="18" charset="0"/>
                <a:cs typeface="Arial Unicode MS"/>
              </a:rPr>
              <a:t>                                                                                                    Източник: Евростат, </a:t>
            </a:r>
            <a:r>
              <a:rPr lang="bg-BG" sz="1400" b="1"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https://ec.europa.eu/eurostat/databrowser/</a:t>
            </a:r>
            <a:r>
              <a:rPr lang="bg-BG" sz="1400" b="1" dirty="0">
                <a:effectLst/>
                <a:latin typeface="Times New Roman" panose="02020603050405020304" pitchFamily="18" charset="0"/>
                <a:ea typeface="Times New Roman" panose="02020603050405020304" pitchFamily="18" charset="0"/>
                <a:cs typeface="Arial Unicode MS"/>
              </a:rPr>
              <a:t>  </a:t>
            </a:r>
            <a:endParaRPr lang="en-US" sz="1400" b="1" dirty="0">
              <a:effectLst/>
              <a:latin typeface="Times New Roman" panose="02020603050405020304" pitchFamily="18" charset="0"/>
              <a:ea typeface="Times New Roman" panose="02020603050405020304" pitchFamily="18" charset="0"/>
              <a:cs typeface="Arial Unicode MS"/>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en-BG" dirty="0"/>
          </a:p>
        </p:txBody>
      </p:sp>
      <p:sp>
        <p:nvSpPr>
          <p:cNvPr id="5" name="Slide Number Placeholder 4">
            <a:extLst>
              <a:ext uri="{FF2B5EF4-FFF2-40B4-BE49-F238E27FC236}">
                <a16:creationId xmlns:a16="http://schemas.microsoft.com/office/drawing/2014/main" id="{46685EAE-A7A0-6DC1-E442-C61C100FF56B}"/>
              </a:ext>
            </a:extLst>
          </p:cNvPr>
          <p:cNvSpPr>
            <a:spLocks noGrp="1"/>
          </p:cNvSpPr>
          <p:nvPr>
            <p:ph type="sldNum" sz="quarter" idx="12"/>
          </p:nvPr>
        </p:nvSpPr>
        <p:spPr/>
        <p:txBody>
          <a:bodyPr/>
          <a:lstStyle/>
          <a:p>
            <a:fld id="{6D22F896-40B5-4ADD-8801-0D06FADFA095}" type="slidenum">
              <a:rPr lang="en-US" smtClean="0"/>
              <a:t>18</a:t>
            </a:fld>
            <a:endParaRPr lang="en-US" dirty="0"/>
          </a:p>
        </p:txBody>
      </p:sp>
      <p:graphicFrame>
        <p:nvGraphicFramePr>
          <p:cNvPr id="2" name="Table 1">
            <a:extLst>
              <a:ext uri="{FF2B5EF4-FFF2-40B4-BE49-F238E27FC236}">
                <a16:creationId xmlns:a16="http://schemas.microsoft.com/office/drawing/2014/main" id="{B53CC2A7-A676-5EB6-E20F-E1485C36499A}"/>
              </a:ext>
            </a:extLst>
          </p:cNvPr>
          <p:cNvGraphicFramePr>
            <a:graphicFrameLocks noGrp="1"/>
          </p:cNvGraphicFramePr>
          <p:nvPr>
            <p:extLst>
              <p:ext uri="{D42A27DB-BD31-4B8C-83A1-F6EECF244321}">
                <p14:modId xmlns:p14="http://schemas.microsoft.com/office/powerpoint/2010/main" val="2253632151"/>
              </p:ext>
            </p:extLst>
          </p:nvPr>
        </p:nvGraphicFramePr>
        <p:xfrm>
          <a:off x="401445" y="1538868"/>
          <a:ext cx="9322417" cy="3925232"/>
        </p:xfrm>
        <a:graphic>
          <a:graphicData uri="http://schemas.openxmlformats.org/drawingml/2006/table">
            <a:tbl>
              <a:tblPr firstRow="1" firstCol="1" bandRow="1">
                <a:tableStyleId>{5C22544A-7EE6-4342-B048-85BDC9FD1C3A}</a:tableStyleId>
              </a:tblPr>
              <a:tblGrid>
                <a:gridCol w="5100241">
                  <a:extLst>
                    <a:ext uri="{9D8B030D-6E8A-4147-A177-3AD203B41FA5}">
                      <a16:colId xmlns:a16="http://schemas.microsoft.com/office/drawing/2014/main" val="2751110276"/>
                    </a:ext>
                  </a:extLst>
                </a:gridCol>
                <a:gridCol w="2111088">
                  <a:extLst>
                    <a:ext uri="{9D8B030D-6E8A-4147-A177-3AD203B41FA5}">
                      <a16:colId xmlns:a16="http://schemas.microsoft.com/office/drawing/2014/main" val="4197919161"/>
                    </a:ext>
                  </a:extLst>
                </a:gridCol>
                <a:gridCol w="2111088">
                  <a:extLst>
                    <a:ext uri="{9D8B030D-6E8A-4147-A177-3AD203B41FA5}">
                      <a16:colId xmlns:a16="http://schemas.microsoft.com/office/drawing/2014/main" val="340123428"/>
                    </a:ext>
                  </a:extLst>
                </a:gridCol>
              </a:tblGrid>
              <a:tr h="490654">
                <a:tc>
                  <a:txBody>
                    <a:bodyPr/>
                    <a:lstStyle/>
                    <a:p>
                      <a:r>
                        <a:rPr lang="bg-BG" sz="1800">
                          <a:effectLst/>
                        </a:rPr>
                        <a:t>Година</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rowSpan="2">
                  <a:txBody>
                    <a:bodyPr/>
                    <a:lstStyle/>
                    <a:p>
                      <a:r>
                        <a:rPr lang="bg-BG" sz="1800">
                          <a:effectLst/>
                        </a:rPr>
                        <a:t>2019 г.</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rowSpan="2">
                  <a:txBody>
                    <a:bodyPr/>
                    <a:lstStyle/>
                    <a:p>
                      <a:r>
                        <a:rPr lang="bg-BG" sz="1800">
                          <a:effectLst/>
                        </a:rPr>
                        <a:t>2020 г.</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extLst>
                  <a:ext uri="{0D108BD9-81ED-4DB2-BD59-A6C34878D82A}">
                    <a16:rowId xmlns:a16="http://schemas.microsoft.com/office/drawing/2014/main" val="4255020168"/>
                  </a:ext>
                </a:extLst>
              </a:tr>
              <a:tr h="490654">
                <a:tc>
                  <a:txBody>
                    <a:bodyPr/>
                    <a:lstStyle/>
                    <a:p>
                      <a:r>
                        <a:rPr lang="bg-BG" sz="1800" dirty="0">
                          <a:effectLst/>
                        </a:rPr>
                        <a:t>Регион по NUTS 2</a:t>
                      </a:r>
                      <a:endParaRPr lang="en-US" sz="1800" dirty="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09126952"/>
                  </a:ext>
                </a:extLst>
              </a:tr>
              <a:tr h="490654">
                <a:tc>
                  <a:txBody>
                    <a:bodyPr/>
                    <a:lstStyle/>
                    <a:p>
                      <a:r>
                        <a:rPr lang="bg-BG" sz="1800">
                          <a:effectLst/>
                        </a:rPr>
                        <a:t>Северозападен</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10 200</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10 700</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extLst>
                  <a:ext uri="{0D108BD9-81ED-4DB2-BD59-A6C34878D82A}">
                    <a16:rowId xmlns:a16="http://schemas.microsoft.com/office/drawing/2014/main" val="3345379994"/>
                  </a:ext>
                </a:extLst>
              </a:tr>
              <a:tr h="490654">
                <a:tc>
                  <a:txBody>
                    <a:bodyPr/>
                    <a:lstStyle/>
                    <a:p>
                      <a:r>
                        <a:rPr lang="bg-BG" sz="1800">
                          <a:effectLst/>
                        </a:rPr>
                        <a:t>Северен централен</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11 100</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11 100</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extLst>
                  <a:ext uri="{0D108BD9-81ED-4DB2-BD59-A6C34878D82A}">
                    <a16:rowId xmlns:a16="http://schemas.microsoft.com/office/drawing/2014/main" val="1949599988"/>
                  </a:ext>
                </a:extLst>
              </a:tr>
              <a:tr h="490654">
                <a:tc>
                  <a:txBody>
                    <a:bodyPr/>
                    <a:lstStyle/>
                    <a:p>
                      <a:r>
                        <a:rPr lang="bg-BG" sz="1800" dirty="0">
                          <a:effectLst/>
                        </a:rPr>
                        <a:t>Североизточен</a:t>
                      </a:r>
                      <a:endParaRPr lang="en-US" sz="1800" dirty="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12 900</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12 400</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extLst>
                  <a:ext uri="{0D108BD9-81ED-4DB2-BD59-A6C34878D82A}">
                    <a16:rowId xmlns:a16="http://schemas.microsoft.com/office/drawing/2014/main" val="3249386812"/>
                  </a:ext>
                </a:extLst>
              </a:tr>
              <a:tr h="490654">
                <a:tc>
                  <a:txBody>
                    <a:bodyPr/>
                    <a:lstStyle/>
                    <a:p>
                      <a:r>
                        <a:rPr lang="bg-BG" sz="1800" dirty="0">
                          <a:effectLst/>
                        </a:rPr>
                        <a:t>Югоизточен</a:t>
                      </a:r>
                      <a:endParaRPr lang="en-US" sz="1800" dirty="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12 600</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11 600</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extLst>
                  <a:ext uri="{0D108BD9-81ED-4DB2-BD59-A6C34878D82A}">
                    <a16:rowId xmlns:a16="http://schemas.microsoft.com/office/drawing/2014/main" val="977763322"/>
                  </a:ext>
                </a:extLst>
              </a:tr>
              <a:tr h="490654">
                <a:tc>
                  <a:txBody>
                    <a:bodyPr/>
                    <a:lstStyle/>
                    <a:p>
                      <a:r>
                        <a:rPr lang="bg-BG" sz="1800">
                          <a:effectLst/>
                        </a:rPr>
                        <a:t>Югозападен</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28 000</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27 500</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extLst>
                  <a:ext uri="{0D108BD9-81ED-4DB2-BD59-A6C34878D82A}">
                    <a16:rowId xmlns:a16="http://schemas.microsoft.com/office/drawing/2014/main" val="202303892"/>
                  </a:ext>
                </a:extLst>
              </a:tr>
              <a:tr h="490654">
                <a:tc>
                  <a:txBody>
                    <a:bodyPr/>
                    <a:lstStyle/>
                    <a:p>
                      <a:r>
                        <a:rPr lang="bg-BG" sz="1800">
                          <a:effectLst/>
                        </a:rPr>
                        <a:t>Южен централен</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11 700</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dirty="0">
                          <a:effectLst/>
                        </a:rPr>
                        <a:t>11 900</a:t>
                      </a:r>
                      <a:endParaRPr lang="en-US" sz="1800" dirty="0">
                        <a:effectLst/>
                        <a:latin typeface="Times New Roman" panose="02020603050405020304" pitchFamily="18" charset="0"/>
                        <a:ea typeface="Times New Roman" panose="02020603050405020304" pitchFamily="18" charset="0"/>
                        <a:cs typeface="Arial Unicode MS"/>
                      </a:endParaRPr>
                    </a:p>
                  </a:txBody>
                  <a:tcPr marL="44450" marR="44450" marT="0" marB="0" anchor="ctr"/>
                </a:tc>
                <a:extLst>
                  <a:ext uri="{0D108BD9-81ED-4DB2-BD59-A6C34878D82A}">
                    <a16:rowId xmlns:a16="http://schemas.microsoft.com/office/drawing/2014/main" val="1866690996"/>
                  </a:ext>
                </a:extLst>
              </a:tr>
            </a:tbl>
          </a:graphicData>
        </a:graphic>
      </p:graphicFrame>
    </p:spTree>
    <p:extLst>
      <p:ext uri="{BB962C8B-B14F-4D97-AF65-F5344CB8AC3E}">
        <p14:creationId xmlns:p14="http://schemas.microsoft.com/office/powerpoint/2010/main" val="2872447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5AD1-1427-4D89-A65F-3131AF433D2A}"/>
              </a:ext>
            </a:extLst>
          </p:cNvPr>
          <p:cNvSpPr>
            <a:spLocks noGrp="1"/>
          </p:cNvSpPr>
          <p:nvPr>
            <p:ph type="title"/>
          </p:nvPr>
        </p:nvSpPr>
        <p:spPr/>
        <p:txBody>
          <a:bodyPr>
            <a:normAutofit/>
          </a:bodyPr>
          <a:lstStyle/>
          <a:p>
            <a:pPr marL="342900" marR="0" lvl="0" indent="-342900">
              <a:lnSpc>
                <a:spcPct val="115000"/>
              </a:lnSpc>
              <a:spcBef>
                <a:spcPts val="0"/>
              </a:spcBef>
              <a:spcAft>
                <a:spcPts val="800"/>
              </a:spcAft>
              <a:tabLst>
                <a:tab pos="0" algn="l"/>
              </a:tabLst>
            </a:pPr>
            <a:br>
              <a:rPr lang="bg-BG" dirty="0"/>
            </a:br>
            <a:endParaRPr lang="en-US" dirty="0"/>
          </a:p>
        </p:txBody>
      </p:sp>
      <p:sp>
        <p:nvSpPr>
          <p:cNvPr id="3" name="Content Placeholder 2">
            <a:extLst>
              <a:ext uri="{FF2B5EF4-FFF2-40B4-BE49-F238E27FC236}">
                <a16:creationId xmlns:a16="http://schemas.microsoft.com/office/drawing/2014/main" id="{D223C2E1-9A95-4CF1-A361-675F20C42DC7}"/>
              </a:ext>
            </a:extLst>
          </p:cNvPr>
          <p:cNvSpPr>
            <a:spLocks noGrp="1"/>
          </p:cNvSpPr>
          <p:nvPr>
            <p:ph idx="1"/>
          </p:nvPr>
        </p:nvSpPr>
        <p:spPr>
          <a:xfrm>
            <a:off x="180110" y="451513"/>
            <a:ext cx="10145920" cy="6038497"/>
          </a:xfrm>
        </p:spPr>
        <p:txBody>
          <a:bodyPr>
            <a:normAutofit fontScale="85000" lnSpcReduction="20000"/>
          </a:bodyPr>
          <a:lstStyle/>
          <a:p>
            <a:pPr marL="0" indent="0" algn="ctr">
              <a:lnSpc>
                <a:spcPct val="115000"/>
              </a:lnSpc>
              <a:spcBef>
                <a:spcPts val="0"/>
              </a:spcBef>
              <a:spcAft>
                <a:spcPts val="800"/>
              </a:spcAft>
              <a:buNone/>
            </a:pPr>
            <a:endParaRPr lang="bg-BG" sz="2800" dirty="0">
              <a:effectLst/>
              <a:latin typeface="Helvetica Neue" panose="02000503000000020004" pitchFamily="2" charset="0"/>
            </a:endParaRPr>
          </a:p>
          <a:p>
            <a:pPr marL="0" indent="0">
              <a:buNone/>
            </a:pPr>
            <a:endParaRPr lang="bg-BG" sz="1800" dirty="0">
              <a:effectLst/>
              <a:latin typeface="Times New Roman" panose="02020603050405020304" pitchFamily="18" charset="0"/>
              <a:ea typeface="Times New Roman" panose="02020603050405020304" pitchFamily="18" charset="0"/>
              <a:cs typeface="Arial Unicode MS"/>
            </a:endParaRPr>
          </a:p>
          <a:p>
            <a:pPr marL="0" indent="0">
              <a:buNone/>
            </a:pPr>
            <a:r>
              <a:rPr lang="bg-BG" sz="3000" b="1" dirty="0">
                <a:latin typeface="Times New Roman" panose="02020603050405020304" pitchFamily="18" charset="0"/>
                <a:ea typeface="Times New Roman" panose="02020603050405020304" pitchFamily="18" charset="0"/>
                <a:cs typeface="Times New Roman" panose="02020603050405020304" pitchFamily="18" charset="0"/>
              </a:rPr>
              <a:t>Стандартът на покупателната способност, съкратено PPS, е изкуствена валутна единица. Теоретично един PPS може да закупи същото количество стоки и услуги във всяка държава от ЕС, или респективно във всеки регион на ниво NUTS 2. </a:t>
            </a:r>
          </a:p>
          <a:p>
            <a:pPr marL="0" indent="0">
              <a:buNone/>
            </a:pPr>
            <a:r>
              <a:rPr lang="bg-BG" sz="3000" dirty="0">
                <a:effectLst/>
                <a:latin typeface="Times New Roman" panose="02020603050405020304" pitchFamily="18" charset="0"/>
                <a:ea typeface="Times New Roman" panose="02020603050405020304" pitchFamily="18" charset="0"/>
                <a:cs typeface="Arial Unicode MS"/>
              </a:rPr>
              <a:t>Виждате и данните за регионалните различия по отношение на разполагаемия доход на домакинствата в Р. България по региони NUTS 2 по стандарт на покупателната способност.</a:t>
            </a:r>
            <a:endParaRPr lang="en-US" sz="3000" dirty="0">
              <a:effectLst/>
              <a:latin typeface="Times New Roman" panose="02020603050405020304" pitchFamily="18" charset="0"/>
              <a:ea typeface="Times New Roman" panose="02020603050405020304" pitchFamily="18" charset="0"/>
              <a:cs typeface="Arial Unicode MS"/>
            </a:endParaRPr>
          </a:p>
          <a:p>
            <a:pPr marL="0" indent="0">
              <a:buNone/>
            </a:pPr>
            <a:r>
              <a:rPr lang="bg-BG" sz="3000" b="1" u="sng" dirty="0">
                <a:latin typeface="Times New Roman" panose="02020603050405020304" pitchFamily="18" charset="0"/>
                <a:ea typeface="Times New Roman" panose="02020603050405020304" pitchFamily="18" charset="0"/>
                <a:cs typeface="Times New Roman" panose="02020603050405020304" pitchFamily="18" charset="0"/>
              </a:rPr>
              <a:t>Разликите в стойностите означават, че са необходими различни количества национални валутни единици за едни и същи стоки и услуги в зависимост от региона. </a:t>
            </a:r>
            <a:r>
              <a:rPr lang="bg-BG" sz="3000" dirty="0">
                <a:latin typeface="Times New Roman" panose="02020603050405020304" pitchFamily="18" charset="0"/>
                <a:ea typeface="Times New Roman" panose="02020603050405020304" pitchFamily="18" charset="0"/>
                <a:cs typeface="Times New Roman" panose="02020603050405020304" pitchFamily="18" charset="0"/>
              </a:rPr>
              <a:t>PPS се извлича чрез разделяне на всеки икономически агрегат на дадена държава в национална валута на съответния й паритет на покупателна способност.</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bg-BG"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bg-BG"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15000"/>
              </a:lnSpc>
              <a:spcBef>
                <a:spcPts val="0"/>
              </a:spcBef>
              <a:spcAft>
                <a:spcPts val="800"/>
              </a:spcAft>
              <a:buNone/>
            </a:pPr>
            <a:endParaRPr lang="bg-BG" sz="2800" dirty="0">
              <a:effectLst/>
              <a:latin typeface="Cambria" panose="02040503050406030204" pitchFamily="18" charset="0"/>
            </a:endParaRPr>
          </a:p>
          <a:p>
            <a:pPr marL="0" marR="0" indent="0" algn="ctr">
              <a:lnSpc>
                <a:spcPct val="115000"/>
              </a:lnSpc>
              <a:spcBef>
                <a:spcPts val="0"/>
              </a:spcBef>
              <a:spcAft>
                <a:spcPts val="800"/>
              </a:spcAft>
              <a:buNone/>
            </a:pPr>
            <a:endParaRPr lang="en-US"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B531843-9E50-4006-B198-BF5C9FB8760D}"/>
              </a:ext>
            </a:extLst>
          </p:cNvPr>
          <p:cNvSpPr>
            <a:spLocks noGrp="1"/>
          </p:cNvSpPr>
          <p:nvPr>
            <p:ph type="sldNum" sz="quarter" idx="12"/>
          </p:nvPr>
        </p:nvSpPr>
        <p:spPr/>
        <p:txBody>
          <a:bodyPr/>
          <a:lstStyle/>
          <a:p>
            <a:fld id="{6D22F896-40B5-4ADD-8801-0D06FADFA095}" type="slidenum">
              <a:rPr lang="en-US" smtClean="0"/>
              <a:t>19</a:t>
            </a:fld>
            <a:endParaRPr lang="en-US" dirty="0"/>
          </a:p>
        </p:txBody>
      </p:sp>
      <p:pic>
        <p:nvPicPr>
          <p:cNvPr id="4" name="Picture 3">
            <a:extLst>
              <a:ext uri="{FF2B5EF4-FFF2-40B4-BE49-F238E27FC236}">
                <a16:creationId xmlns:a16="http://schemas.microsoft.com/office/drawing/2014/main" id="{BAE6C796-2AB4-56A2-67D0-C866394A7E20}"/>
              </a:ext>
            </a:extLst>
          </p:cNvPr>
          <p:cNvPicPr>
            <a:picLocks noChangeAspect="1"/>
          </p:cNvPicPr>
          <p:nvPr/>
        </p:nvPicPr>
        <p:blipFill>
          <a:blip r:embed="rId2"/>
          <a:stretch>
            <a:fillRect/>
          </a:stretch>
        </p:blipFill>
        <p:spPr>
          <a:xfrm>
            <a:off x="0" y="-48031"/>
            <a:ext cx="12192000" cy="1176528"/>
          </a:xfrm>
          <a:prstGeom prst="rect">
            <a:avLst/>
          </a:prstGeom>
        </p:spPr>
      </p:pic>
    </p:spTree>
    <p:extLst>
      <p:ext uri="{BB962C8B-B14F-4D97-AF65-F5344CB8AC3E}">
        <p14:creationId xmlns:p14="http://schemas.microsoft.com/office/powerpoint/2010/main" val="294726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4F9673-D419-48C4-801F-A4FCC4C01796}"/>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7" name="TextBox 6">
            <a:extLst>
              <a:ext uri="{FF2B5EF4-FFF2-40B4-BE49-F238E27FC236}">
                <a16:creationId xmlns:a16="http://schemas.microsoft.com/office/drawing/2014/main" id="{B006EE59-6D96-2792-AFD7-29BF72C64CD6}"/>
              </a:ext>
            </a:extLst>
          </p:cNvPr>
          <p:cNvSpPr txBox="1"/>
          <p:nvPr/>
        </p:nvSpPr>
        <p:spPr>
          <a:xfrm>
            <a:off x="266338" y="451513"/>
            <a:ext cx="10093145" cy="7232749"/>
          </a:xfrm>
          <a:prstGeom prst="rect">
            <a:avLst/>
          </a:prstGeom>
          <a:noFill/>
        </p:spPr>
        <p:txBody>
          <a:bodyPr wrap="square">
            <a:spAutoFit/>
          </a:bodyPr>
          <a:lstStyle/>
          <a:p>
            <a:pPr algn="ctr"/>
            <a:r>
              <a:rPr lang="bg-BG" sz="2400" b="1" u="sng" dirty="0">
                <a:latin typeface="Times New Roman" panose="02020603050405020304" pitchFamily="18" charset="0"/>
                <a:ea typeface="Calibri" panose="020F0502020204030204" pitchFamily="34" charset="0"/>
                <a:cs typeface="Arial Unicode MS"/>
              </a:rPr>
              <a:t>ЗАДАЧАТА ПОСТАВЕНА</a:t>
            </a:r>
            <a:r>
              <a:rPr lang="bg-BG" sz="2400" b="1" u="sng" dirty="0">
                <a:effectLst/>
                <a:latin typeface="Times New Roman" panose="02020603050405020304" pitchFamily="18" charset="0"/>
                <a:ea typeface="Calibri" panose="020F0502020204030204" pitchFamily="34" charset="0"/>
                <a:cs typeface="Arial Unicode MS"/>
              </a:rPr>
              <a:t> ОТ БЛС</a:t>
            </a:r>
            <a:r>
              <a:rPr lang="en-US" sz="2400" b="1" u="sng" dirty="0">
                <a:effectLst/>
                <a:latin typeface="Times New Roman" panose="02020603050405020304" pitchFamily="18" charset="0"/>
                <a:ea typeface="Calibri" panose="020F0502020204030204" pitchFamily="34" charset="0"/>
                <a:cs typeface="Arial Unicode MS"/>
              </a:rPr>
              <a:t>:</a:t>
            </a:r>
          </a:p>
          <a:p>
            <a:pPr algn="just"/>
            <a:endParaRPr lang="en-US" sz="2400" dirty="0">
              <a:latin typeface="Times New Roman" panose="02020603050405020304" pitchFamily="18" charset="0"/>
              <a:ea typeface="Calibri" panose="020F0502020204030204" pitchFamily="34" charset="0"/>
              <a:cs typeface="Arial Unicode MS"/>
            </a:endParaRPr>
          </a:p>
          <a:p>
            <a:r>
              <a:rPr lang="bg-BG" sz="2400" b="1" dirty="0">
                <a:effectLst/>
                <a:latin typeface="Times New Roman" panose="02020603050405020304" pitchFamily="18" charset="0"/>
                <a:ea typeface="Calibri" panose="020F0502020204030204" pitchFamily="34" charset="0"/>
                <a:cs typeface="Arial Unicode MS"/>
              </a:rPr>
              <a:t>Икономически издържан модел, който трудно може да бъде компрометиран и атакуван, модел, който може да се надгражда и доразвива, но в същото време да бъде устойчив във времето.</a:t>
            </a:r>
          </a:p>
          <a:p>
            <a:endParaRPr lang="en-US" sz="2400" dirty="0">
              <a:effectLst/>
              <a:latin typeface="Times New Roman" panose="02020603050405020304" pitchFamily="18" charset="0"/>
              <a:ea typeface="Times New Roman" panose="02020603050405020304" pitchFamily="18" charset="0"/>
              <a:cs typeface="Arial Unicode MS"/>
            </a:endParaRPr>
          </a:p>
          <a:p>
            <a:r>
              <a:rPr lang="bg-BG" sz="2400" dirty="0">
                <a:effectLst/>
                <a:latin typeface="Times New Roman" panose="02020603050405020304" pitchFamily="18" charset="0"/>
                <a:ea typeface="Times New Roman" panose="02020603050405020304" pitchFamily="18" charset="0"/>
                <a:cs typeface="Arial Unicode MS"/>
              </a:rPr>
              <a:t> </a:t>
            </a:r>
            <a:endParaRPr lang="en-US" sz="2400" dirty="0">
              <a:effectLst/>
              <a:latin typeface="Times New Roman" panose="02020603050405020304" pitchFamily="18" charset="0"/>
              <a:ea typeface="Times New Roman" panose="02020603050405020304" pitchFamily="18" charset="0"/>
              <a:cs typeface="Arial Unicode MS"/>
            </a:endParaRPr>
          </a:p>
          <a:p>
            <a:r>
              <a:rPr lang="bg-BG" sz="2400" dirty="0">
                <a:effectLst/>
                <a:latin typeface="Times New Roman" panose="02020603050405020304" pitchFamily="18" charset="0"/>
                <a:ea typeface="Times New Roman" panose="02020603050405020304" pitchFamily="18" charset="0"/>
                <a:cs typeface="Arial Unicode MS"/>
              </a:rPr>
              <a:t>След предварително проучване задачата беше възложена на </a:t>
            </a:r>
            <a:r>
              <a:rPr lang="en-US" sz="2400" b="1" dirty="0" err="1">
                <a:effectLst/>
                <a:latin typeface="Times New Roman" panose="02020603050405020304" pitchFamily="18" charset="0"/>
                <a:ea typeface="Calibri" panose="020F0502020204030204" pitchFamily="34" charset="0"/>
                <a:cs typeface="Arial Unicode MS"/>
              </a:rPr>
              <a:t>Съвет</a:t>
            </a:r>
            <a:r>
              <a:rPr lang="bg-BG" sz="2400" b="1" dirty="0">
                <a:effectLst/>
                <a:latin typeface="Times New Roman" panose="02020603050405020304" pitchFamily="18" charset="0"/>
                <a:ea typeface="Calibri" panose="020F0502020204030204" pitchFamily="34" charset="0"/>
                <a:cs typeface="Arial Unicode MS"/>
              </a:rPr>
              <a:t>а</a:t>
            </a:r>
            <a:r>
              <a:rPr lang="en-US" sz="2400" b="1" dirty="0">
                <a:effectLst/>
                <a:latin typeface="Times New Roman" panose="02020603050405020304" pitchFamily="18" charset="0"/>
                <a:ea typeface="Calibri" panose="020F0502020204030204" pitchFamily="34" charset="0"/>
                <a:cs typeface="Arial Unicode MS"/>
              </a:rPr>
              <a:t> </a:t>
            </a:r>
            <a:r>
              <a:rPr lang="en-US" sz="2400" b="1" dirty="0" err="1">
                <a:effectLst/>
                <a:latin typeface="Times New Roman" panose="02020603050405020304" pitchFamily="18" charset="0"/>
                <a:ea typeface="Calibri" panose="020F0502020204030204" pitchFamily="34" charset="0"/>
                <a:cs typeface="Arial Unicode MS"/>
              </a:rPr>
              <a:t>по</a:t>
            </a:r>
            <a:r>
              <a:rPr lang="en-US" sz="2400" b="1" dirty="0">
                <a:effectLst/>
                <a:latin typeface="Times New Roman" panose="02020603050405020304" pitchFamily="18" charset="0"/>
                <a:ea typeface="Calibri" panose="020F0502020204030204" pitchFamily="34" charset="0"/>
                <a:cs typeface="Arial Unicode MS"/>
              </a:rPr>
              <a:t> </a:t>
            </a:r>
            <a:r>
              <a:rPr lang="en-US" sz="2400" b="1" dirty="0" err="1">
                <a:effectLst/>
                <a:latin typeface="Times New Roman" panose="02020603050405020304" pitchFamily="18" charset="0"/>
                <a:ea typeface="Calibri" panose="020F0502020204030204" pitchFamily="34" charset="0"/>
                <a:cs typeface="Arial Unicode MS"/>
              </a:rPr>
              <a:t>икономически</a:t>
            </a:r>
            <a:r>
              <a:rPr lang="en-US" sz="2400" b="1" dirty="0">
                <a:effectLst/>
                <a:latin typeface="Times New Roman" panose="02020603050405020304" pitchFamily="18" charset="0"/>
                <a:ea typeface="Calibri" panose="020F0502020204030204" pitchFamily="34" charset="0"/>
                <a:cs typeface="Arial Unicode MS"/>
              </a:rPr>
              <a:t> и </a:t>
            </a:r>
            <a:r>
              <a:rPr lang="en-US" sz="2400" b="1" dirty="0" err="1">
                <a:effectLst/>
                <a:latin typeface="Times New Roman" panose="02020603050405020304" pitchFamily="18" charset="0"/>
                <a:ea typeface="Calibri" panose="020F0502020204030204" pitchFamily="34" charset="0"/>
                <a:cs typeface="Arial Unicode MS"/>
              </a:rPr>
              <a:t>публични</a:t>
            </a:r>
            <a:r>
              <a:rPr lang="en-US" sz="2400" b="1" dirty="0">
                <a:effectLst/>
                <a:latin typeface="Times New Roman" panose="02020603050405020304" pitchFamily="18" charset="0"/>
                <a:ea typeface="Calibri" panose="020F0502020204030204" pitchFamily="34" charset="0"/>
                <a:cs typeface="Arial Unicode MS"/>
              </a:rPr>
              <a:t> </a:t>
            </a:r>
            <a:r>
              <a:rPr lang="en-US" sz="2400" b="1" dirty="0" err="1">
                <a:effectLst/>
                <a:latin typeface="Times New Roman" panose="02020603050405020304" pitchFamily="18" charset="0"/>
                <a:ea typeface="Calibri" panose="020F0502020204030204" pitchFamily="34" charset="0"/>
                <a:cs typeface="Arial Unicode MS"/>
              </a:rPr>
              <a:t>политики</a:t>
            </a:r>
            <a:r>
              <a:rPr lang="bg-BG" sz="2400" b="1" dirty="0">
                <a:effectLst/>
                <a:latin typeface="Times New Roman" panose="02020603050405020304" pitchFamily="18" charset="0"/>
                <a:ea typeface="Calibri" panose="020F0502020204030204" pitchFamily="34" charset="0"/>
                <a:cs typeface="Arial Unicode MS"/>
              </a:rPr>
              <a:t>, който е </a:t>
            </a:r>
            <a:r>
              <a:rPr lang="en-US" sz="2400" b="1" dirty="0" err="1">
                <a:effectLst/>
                <a:latin typeface="Times New Roman" panose="02020603050405020304" pitchFamily="18" charset="0"/>
                <a:ea typeface="Calibri" panose="020F0502020204030204" pitchFamily="34" charset="0"/>
                <a:cs typeface="Arial Unicode MS"/>
              </a:rPr>
              <a:t>изследователска</a:t>
            </a:r>
            <a:r>
              <a:rPr lang="en-US" sz="2400" b="1" dirty="0">
                <a:effectLst/>
                <a:latin typeface="Times New Roman" panose="02020603050405020304" pitchFamily="18" charset="0"/>
                <a:ea typeface="Calibri" panose="020F0502020204030204" pitchFamily="34" charset="0"/>
                <a:cs typeface="Arial Unicode MS"/>
              </a:rPr>
              <a:t> и </a:t>
            </a:r>
            <a:r>
              <a:rPr lang="en-US" sz="2400" b="1" dirty="0" err="1">
                <a:effectLst/>
                <a:latin typeface="Times New Roman" panose="02020603050405020304" pitchFamily="18" charset="0"/>
                <a:ea typeface="Calibri" panose="020F0502020204030204" pitchFamily="34" charset="0"/>
                <a:cs typeface="Arial Unicode MS"/>
              </a:rPr>
              <a:t>консултантска</a:t>
            </a:r>
            <a:r>
              <a:rPr lang="en-US" sz="2400" b="1" dirty="0">
                <a:effectLst/>
                <a:latin typeface="Times New Roman" panose="02020603050405020304" pitchFamily="18" charset="0"/>
                <a:ea typeface="Calibri" panose="020F0502020204030204" pitchFamily="34" charset="0"/>
                <a:cs typeface="Arial Unicode MS"/>
              </a:rPr>
              <a:t> </a:t>
            </a:r>
            <a:r>
              <a:rPr lang="en-US" sz="2400" b="1" dirty="0" err="1">
                <a:effectLst/>
                <a:latin typeface="Times New Roman" panose="02020603050405020304" pitchFamily="18" charset="0"/>
                <a:ea typeface="Calibri" panose="020F0502020204030204" pitchFamily="34" charset="0"/>
                <a:cs typeface="Arial Unicode MS"/>
              </a:rPr>
              <a:t>мрежа</a:t>
            </a:r>
            <a:r>
              <a:rPr lang="en-US" sz="2400" b="1" dirty="0">
                <a:effectLst/>
                <a:latin typeface="Times New Roman" panose="02020603050405020304" pitchFamily="18" charset="0"/>
                <a:ea typeface="Calibri" panose="020F0502020204030204" pitchFamily="34" charset="0"/>
                <a:cs typeface="Arial Unicode MS"/>
              </a:rPr>
              <a:t> </a:t>
            </a:r>
            <a:r>
              <a:rPr lang="en-US" sz="2400" b="1" dirty="0" err="1">
                <a:effectLst/>
                <a:latin typeface="Times New Roman" panose="02020603050405020304" pitchFamily="18" charset="0"/>
                <a:ea typeface="Calibri" panose="020F0502020204030204" pitchFamily="34" charset="0"/>
                <a:cs typeface="Arial Unicode MS"/>
              </a:rPr>
              <a:t>към</a:t>
            </a:r>
            <a:r>
              <a:rPr lang="en-US" sz="2400" b="1" dirty="0">
                <a:effectLst/>
                <a:latin typeface="Times New Roman" panose="02020603050405020304" pitchFamily="18" charset="0"/>
                <a:ea typeface="Calibri" panose="020F0502020204030204" pitchFamily="34" charset="0"/>
                <a:cs typeface="Arial Unicode MS"/>
              </a:rPr>
              <a:t> </a:t>
            </a:r>
            <a:r>
              <a:rPr lang="en-US" sz="2400" b="1" dirty="0" err="1">
                <a:effectLst/>
                <a:latin typeface="Times New Roman" panose="02020603050405020304" pitchFamily="18" charset="0"/>
                <a:ea typeface="Calibri" panose="020F0502020204030204" pitchFamily="34" charset="0"/>
                <a:cs typeface="Arial Unicode MS"/>
              </a:rPr>
              <a:t>Институт</a:t>
            </a:r>
            <a:r>
              <a:rPr lang="bg-BG" sz="2400" b="1" dirty="0">
                <a:effectLst/>
                <a:latin typeface="Times New Roman" panose="02020603050405020304" pitchFamily="18" charset="0"/>
                <a:ea typeface="Calibri" panose="020F0502020204030204" pitchFamily="34" charset="0"/>
                <a:cs typeface="Arial Unicode MS"/>
              </a:rPr>
              <a:t>а</a:t>
            </a:r>
            <a:r>
              <a:rPr lang="en-US" sz="2400" b="1" dirty="0">
                <a:effectLst/>
                <a:latin typeface="Times New Roman" panose="02020603050405020304" pitchFamily="18" charset="0"/>
                <a:ea typeface="Calibri" panose="020F0502020204030204" pitchFamily="34" charset="0"/>
                <a:cs typeface="Arial Unicode MS"/>
              </a:rPr>
              <a:t> </a:t>
            </a:r>
            <a:r>
              <a:rPr lang="en-US" sz="2400" b="1" dirty="0" err="1">
                <a:effectLst/>
                <a:latin typeface="Times New Roman" panose="02020603050405020304" pitchFamily="18" charset="0"/>
                <a:ea typeface="Calibri" panose="020F0502020204030204" pitchFamily="34" charset="0"/>
                <a:cs typeface="Arial Unicode MS"/>
              </a:rPr>
              <a:t>по</a:t>
            </a:r>
            <a:r>
              <a:rPr lang="en-US" sz="2400" b="1" dirty="0">
                <a:effectLst/>
                <a:latin typeface="Times New Roman" panose="02020603050405020304" pitchFamily="18" charset="0"/>
                <a:ea typeface="Calibri" panose="020F0502020204030204" pitchFamily="34" charset="0"/>
                <a:cs typeface="Arial Unicode MS"/>
              </a:rPr>
              <a:t> </a:t>
            </a:r>
            <a:r>
              <a:rPr lang="en-US" sz="2400" b="1" dirty="0" err="1">
                <a:effectLst/>
                <a:latin typeface="Times New Roman" panose="02020603050405020304" pitchFamily="18" charset="0"/>
                <a:ea typeface="Calibri" panose="020F0502020204030204" pitchFamily="34" charset="0"/>
                <a:cs typeface="Arial Unicode MS"/>
              </a:rPr>
              <a:t>икономика</a:t>
            </a:r>
            <a:r>
              <a:rPr lang="en-US" sz="2400" b="1" dirty="0">
                <a:effectLst/>
                <a:latin typeface="Times New Roman" panose="02020603050405020304" pitchFamily="18" charset="0"/>
                <a:ea typeface="Calibri" panose="020F0502020204030204" pitchFamily="34" charset="0"/>
                <a:cs typeface="Arial Unicode MS"/>
              </a:rPr>
              <a:t> и </a:t>
            </a:r>
            <a:r>
              <a:rPr lang="en-US" sz="2400" b="1" dirty="0" err="1">
                <a:effectLst/>
                <a:latin typeface="Times New Roman" panose="02020603050405020304" pitchFamily="18" charset="0"/>
                <a:ea typeface="Calibri" panose="020F0502020204030204" pitchFamily="34" charset="0"/>
                <a:cs typeface="Arial Unicode MS"/>
              </a:rPr>
              <a:t>политики</a:t>
            </a:r>
            <a:r>
              <a:rPr lang="en-US" sz="2400" b="1" dirty="0">
                <a:effectLst/>
                <a:latin typeface="Times New Roman" panose="02020603050405020304" pitchFamily="18" charset="0"/>
                <a:ea typeface="Calibri" panose="020F0502020204030204" pitchFamily="34" charset="0"/>
                <a:cs typeface="Arial Unicode MS"/>
              </a:rPr>
              <a:t> (УНСС).</a:t>
            </a:r>
            <a:r>
              <a:rPr lang="bg-BG" sz="2400" b="1" dirty="0">
                <a:effectLst/>
                <a:latin typeface="Times New Roman" panose="02020603050405020304" pitchFamily="18" charset="0"/>
                <a:ea typeface="Calibri" panose="020F0502020204030204" pitchFamily="34" charset="0"/>
                <a:cs typeface="Arial Unicode MS"/>
              </a:rPr>
              <a:t> </a:t>
            </a:r>
          </a:p>
          <a:p>
            <a:pPr algn="just"/>
            <a:r>
              <a:rPr lang="bg-BG" sz="2400" dirty="0">
                <a:effectLst/>
                <a:latin typeface="Times New Roman" panose="02020603050405020304" pitchFamily="18" charset="0"/>
                <a:ea typeface="Calibri" panose="020F0502020204030204" pitchFamily="34" charset="0"/>
                <a:cs typeface="Arial Unicode MS"/>
              </a:rPr>
              <a:t> </a:t>
            </a:r>
            <a:r>
              <a:rPr lang="bg-BG" sz="2400" dirty="0">
                <a:latin typeface="Times New Roman" panose="02020603050405020304" pitchFamily="18" charset="0"/>
                <a:ea typeface="Calibri" panose="020F0502020204030204" pitchFamily="34" charset="0"/>
                <a:cs typeface="Arial Unicode MS"/>
              </a:rPr>
              <a:t>                  </a:t>
            </a:r>
            <a:r>
              <a:rPr lang="bg-BG" sz="2000" b="1" dirty="0">
                <a:latin typeface="Times New Roman" panose="02020603050405020304" pitchFamily="18" charset="0"/>
                <a:ea typeface="Calibri" panose="020F0502020204030204" pitchFamily="34" charset="0"/>
                <a:cs typeface="Arial Unicode MS"/>
              </a:rPr>
              <a:t>Автори:                                                                     Редактор: </a:t>
            </a:r>
          </a:p>
          <a:p>
            <a:pPr algn="ctr"/>
            <a:endParaRPr lang="bg-BG" sz="2000" dirty="0">
              <a:latin typeface="Times New Roman" panose="02020603050405020304" pitchFamily="18" charset="0"/>
              <a:ea typeface="Calibri" panose="020F0502020204030204" pitchFamily="34" charset="0"/>
              <a:cs typeface="Arial Unicode MS"/>
            </a:endParaRPr>
          </a:p>
          <a:p>
            <a:pPr algn="ctr"/>
            <a:r>
              <a:rPr lang="bg-BG" sz="2000" dirty="0">
                <a:latin typeface="Times New Roman" panose="02020603050405020304" pitchFamily="18" charset="0"/>
                <a:ea typeface="Calibri" panose="020F0502020204030204" pitchFamily="34" charset="0"/>
                <a:cs typeface="Arial Unicode MS"/>
              </a:rPr>
              <a:t>д</a:t>
            </a:r>
            <a:r>
              <a:rPr lang="en-US" sz="2000" dirty="0">
                <a:latin typeface="Times New Roman" panose="02020603050405020304" pitchFamily="18" charset="0"/>
                <a:ea typeface="Calibri" panose="020F0502020204030204" pitchFamily="34" charset="0"/>
                <a:cs typeface="Arial Unicode MS"/>
              </a:rPr>
              <a:t>-р </a:t>
            </a:r>
            <a:r>
              <a:rPr lang="en-US" sz="2000" dirty="0" err="1">
                <a:latin typeface="Times New Roman" panose="02020603050405020304" pitchFamily="18" charset="0"/>
                <a:ea typeface="Calibri" panose="020F0502020204030204" pitchFamily="34" charset="0"/>
                <a:cs typeface="Arial Unicode MS"/>
              </a:rPr>
              <a:t>Йосиф</a:t>
            </a:r>
            <a:r>
              <a:rPr lang="en-US" sz="2000" dirty="0">
                <a:latin typeface="Times New Roman" panose="02020603050405020304" pitchFamily="18" charset="0"/>
                <a:ea typeface="Calibri" panose="020F0502020204030204" pitchFamily="34" charset="0"/>
                <a:cs typeface="Arial Unicode MS"/>
              </a:rPr>
              <a:t> </a:t>
            </a:r>
            <a:r>
              <a:rPr lang="en-US" sz="2000" dirty="0" err="1">
                <a:latin typeface="Times New Roman" panose="02020603050405020304" pitchFamily="18" charset="0"/>
                <a:ea typeface="Calibri" panose="020F0502020204030204" pitchFamily="34" charset="0"/>
                <a:cs typeface="Arial Unicode MS"/>
              </a:rPr>
              <a:t>Йосифов</a:t>
            </a:r>
            <a:r>
              <a:rPr lang="en-US" sz="2000" dirty="0">
                <a:latin typeface="Times New Roman" panose="02020603050405020304" pitchFamily="18" charset="0"/>
                <a:ea typeface="Calibri" panose="020F0502020204030204" pitchFamily="34" charset="0"/>
                <a:cs typeface="Arial Unicode MS"/>
              </a:rPr>
              <a:t>, д</a:t>
            </a:r>
            <a:r>
              <a:rPr lang="bg-BG" sz="2000" dirty="0">
                <a:latin typeface="Times New Roman" panose="02020603050405020304" pitchFamily="18" charset="0"/>
                <a:ea typeface="Calibri" panose="020F0502020204030204" pitchFamily="34" charset="0"/>
                <a:cs typeface="Arial Unicode MS"/>
              </a:rPr>
              <a:t>.</a:t>
            </a:r>
            <a:r>
              <a:rPr lang="en-US" sz="2000" dirty="0">
                <a:latin typeface="Times New Roman" panose="02020603050405020304" pitchFamily="18" charset="0"/>
                <a:ea typeface="Calibri" panose="020F0502020204030204" pitchFamily="34" charset="0"/>
                <a:cs typeface="Arial Unicode MS"/>
              </a:rPr>
              <a:t>м</a:t>
            </a:r>
            <a:r>
              <a:rPr lang="bg-BG" sz="2000" dirty="0">
                <a:latin typeface="Times New Roman" panose="02020603050405020304" pitchFamily="18" charset="0"/>
                <a:ea typeface="Calibri" panose="020F0502020204030204" pitchFamily="34" charset="0"/>
                <a:cs typeface="Arial Unicode MS"/>
              </a:rPr>
              <a:t>.                                        д</a:t>
            </a:r>
            <a:r>
              <a:rPr lang="en-US" sz="2000" dirty="0">
                <a:effectLst/>
                <a:latin typeface="Times New Roman" panose="02020603050405020304" pitchFamily="18" charset="0"/>
                <a:ea typeface="Calibri" panose="020F0502020204030204" pitchFamily="34" charset="0"/>
                <a:cs typeface="Arial Unicode MS"/>
              </a:rPr>
              <a:t>-р </a:t>
            </a:r>
            <a:r>
              <a:rPr lang="en-US" sz="2000" dirty="0" err="1">
                <a:effectLst/>
                <a:latin typeface="Times New Roman" panose="02020603050405020304" pitchFamily="18" charset="0"/>
                <a:ea typeface="Calibri" panose="020F0502020204030204" pitchFamily="34" charset="0"/>
                <a:cs typeface="Arial Unicode MS"/>
              </a:rPr>
              <a:t>Йосиф</a:t>
            </a:r>
            <a:r>
              <a:rPr lang="en-US" sz="2000" dirty="0">
                <a:effectLst/>
                <a:latin typeface="Times New Roman" panose="02020603050405020304" pitchFamily="18" charset="0"/>
                <a:ea typeface="Calibri" panose="020F0502020204030204" pitchFamily="34" charset="0"/>
                <a:cs typeface="Arial Unicode MS"/>
              </a:rPr>
              <a:t> </a:t>
            </a:r>
            <a:r>
              <a:rPr lang="en-US" sz="2000" dirty="0" err="1">
                <a:effectLst/>
                <a:latin typeface="Times New Roman" panose="02020603050405020304" pitchFamily="18" charset="0"/>
                <a:ea typeface="Calibri" panose="020F0502020204030204" pitchFamily="34" charset="0"/>
                <a:cs typeface="Arial Unicode MS"/>
              </a:rPr>
              <a:t>Йосифов</a:t>
            </a:r>
            <a:r>
              <a:rPr lang="en-US" sz="2000" dirty="0">
                <a:effectLst/>
                <a:latin typeface="Times New Roman" panose="02020603050405020304" pitchFamily="18" charset="0"/>
                <a:ea typeface="Calibri" panose="020F0502020204030204" pitchFamily="34" charset="0"/>
                <a:cs typeface="Arial Unicode MS"/>
              </a:rPr>
              <a:t>, д</a:t>
            </a:r>
            <a:r>
              <a:rPr lang="bg-BG" sz="2000" dirty="0">
                <a:effectLst/>
                <a:latin typeface="Times New Roman" panose="02020603050405020304" pitchFamily="18" charset="0"/>
                <a:ea typeface="Calibri" panose="020F0502020204030204" pitchFamily="34" charset="0"/>
                <a:cs typeface="Arial Unicode MS"/>
              </a:rPr>
              <a:t>.</a:t>
            </a:r>
            <a:r>
              <a:rPr lang="en-US" sz="2000" dirty="0">
                <a:effectLst/>
                <a:latin typeface="Times New Roman" panose="02020603050405020304" pitchFamily="18" charset="0"/>
                <a:ea typeface="Calibri" panose="020F0502020204030204" pitchFamily="34" charset="0"/>
                <a:cs typeface="Arial Unicode MS"/>
              </a:rPr>
              <a:t>м</a:t>
            </a:r>
            <a:r>
              <a:rPr lang="bg-BG" sz="2000" dirty="0">
                <a:latin typeface="Times New Roman" panose="02020603050405020304" pitchFamily="18" charset="0"/>
                <a:ea typeface="Calibri" panose="020F0502020204030204" pitchFamily="34" charset="0"/>
                <a:cs typeface="Arial Unicode MS"/>
              </a:rPr>
              <a:t>.</a:t>
            </a:r>
            <a:endParaRPr lang="bg-BG" sz="2000" dirty="0">
              <a:effectLst/>
              <a:latin typeface="Times New Roman" panose="02020603050405020304" pitchFamily="18" charset="0"/>
              <a:ea typeface="Times New Roman" panose="02020603050405020304" pitchFamily="18" charset="0"/>
              <a:cs typeface="Arial Unicode MS"/>
            </a:endParaRPr>
          </a:p>
          <a:p>
            <a:r>
              <a:rPr lang="bg-BG" sz="2000" dirty="0">
                <a:effectLst/>
                <a:latin typeface="Times New Roman" panose="02020603050405020304" pitchFamily="18" charset="0"/>
                <a:ea typeface="Calibri" panose="020F0502020204030204" pitchFamily="34" charset="0"/>
                <a:cs typeface="Arial Unicode MS"/>
              </a:rPr>
              <a:t>               </a:t>
            </a:r>
            <a:r>
              <a:rPr lang="en-US" sz="2000" dirty="0" err="1">
                <a:effectLst/>
                <a:latin typeface="Times New Roman" panose="02020603050405020304" pitchFamily="18" charset="0"/>
                <a:ea typeface="Calibri" panose="020F0502020204030204" pitchFamily="34" charset="0"/>
                <a:cs typeface="Arial Unicode MS"/>
              </a:rPr>
              <a:t>Кузман</a:t>
            </a:r>
            <a:r>
              <a:rPr lang="en-US" sz="2000" dirty="0">
                <a:effectLst/>
                <a:latin typeface="Times New Roman" panose="02020603050405020304" pitchFamily="18" charset="0"/>
                <a:ea typeface="Calibri" panose="020F0502020204030204" pitchFamily="34" charset="0"/>
                <a:cs typeface="Arial Unicode MS"/>
              </a:rPr>
              <a:t> </a:t>
            </a:r>
            <a:r>
              <a:rPr lang="en-US" sz="2000" dirty="0" err="1">
                <a:effectLst/>
                <a:latin typeface="Times New Roman" panose="02020603050405020304" pitchFamily="18" charset="0"/>
                <a:ea typeface="Calibri" panose="020F0502020204030204" pitchFamily="34" charset="0"/>
                <a:cs typeface="Arial Unicode MS"/>
              </a:rPr>
              <a:t>Илиев</a:t>
            </a:r>
            <a:endParaRPr lang="bg-BG" sz="2000" dirty="0">
              <a:effectLst/>
              <a:latin typeface="Times New Roman" panose="02020603050405020304" pitchFamily="18" charset="0"/>
              <a:ea typeface="Calibri" panose="020F0502020204030204" pitchFamily="34" charset="0"/>
              <a:cs typeface="Arial Unicode MS"/>
            </a:endParaRPr>
          </a:p>
          <a:p>
            <a:r>
              <a:rPr lang="bg-BG" sz="2000" dirty="0">
                <a:effectLst/>
                <a:latin typeface="Times New Roman" panose="02020603050405020304" pitchFamily="18" charset="0"/>
                <a:ea typeface="Calibri" panose="020F0502020204030204" pitchFamily="34" charset="0"/>
                <a:cs typeface="Arial Unicode MS"/>
              </a:rPr>
              <a:t>               д-р </a:t>
            </a:r>
            <a:r>
              <a:rPr lang="en-US" sz="2000" dirty="0" err="1">
                <a:effectLst/>
                <a:latin typeface="Times New Roman" panose="02020603050405020304" pitchFamily="18" charset="0"/>
                <a:ea typeface="Calibri" panose="020F0502020204030204" pitchFamily="34" charset="0"/>
                <a:cs typeface="Arial Unicode MS"/>
              </a:rPr>
              <a:t>Владимир</a:t>
            </a:r>
            <a:r>
              <a:rPr lang="en-US" sz="2000" dirty="0">
                <a:effectLst/>
                <a:latin typeface="Times New Roman" panose="02020603050405020304" pitchFamily="18" charset="0"/>
                <a:ea typeface="Calibri" panose="020F0502020204030204" pitchFamily="34" charset="0"/>
                <a:cs typeface="Arial Unicode MS"/>
              </a:rPr>
              <a:t> </a:t>
            </a:r>
            <a:r>
              <a:rPr lang="en-US" sz="2000" dirty="0" err="1">
                <a:effectLst/>
                <a:latin typeface="Times New Roman" panose="02020603050405020304" pitchFamily="18" charset="0"/>
                <a:ea typeface="Calibri" panose="020F0502020204030204" pitchFamily="34" charset="0"/>
                <a:cs typeface="Arial Unicode MS"/>
              </a:rPr>
              <a:t>Сиркаров</a:t>
            </a:r>
            <a:endParaRPr lang="bg-BG" sz="2000" dirty="0">
              <a:effectLst/>
              <a:latin typeface="Times New Roman" panose="02020603050405020304" pitchFamily="18" charset="0"/>
              <a:ea typeface="Calibri" panose="020F0502020204030204" pitchFamily="34" charset="0"/>
              <a:cs typeface="Arial Unicode MS"/>
            </a:endParaRPr>
          </a:p>
          <a:p>
            <a:r>
              <a:rPr lang="bg-BG" sz="2000" dirty="0">
                <a:latin typeface="Times New Roman" panose="02020603050405020304" pitchFamily="18" charset="0"/>
                <a:ea typeface="Calibri" panose="020F0502020204030204" pitchFamily="34" charset="0"/>
                <a:cs typeface="Arial Unicode MS"/>
              </a:rPr>
              <a:t>               </a:t>
            </a:r>
            <a:r>
              <a:rPr lang="bg-BG" sz="2000" dirty="0">
                <a:effectLst/>
                <a:latin typeface="Times New Roman" panose="02020603050405020304" pitchFamily="18" charset="0"/>
                <a:ea typeface="Calibri" panose="020F0502020204030204" pitchFamily="34" charset="0"/>
                <a:cs typeface="Arial Unicode MS"/>
              </a:rPr>
              <a:t>Никола Филипов</a:t>
            </a:r>
            <a:r>
              <a:rPr lang="bg-BG" sz="2000" dirty="0">
                <a:effectLst/>
                <a:latin typeface="Times New Roman" panose="02020603050405020304" pitchFamily="18" charset="0"/>
                <a:ea typeface="Times New Roman" panose="02020603050405020304" pitchFamily="18" charset="0"/>
                <a:cs typeface="Arial Unicode MS"/>
              </a:rPr>
              <a:t> </a:t>
            </a:r>
            <a:endParaRPr lang="bg-BG" sz="2000" dirty="0">
              <a:latin typeface="Times New Roman" panose="02020603050405020304" pitchFamily="18" charset="0"/>
              <a:ea typeface="Times New Roman" panose="02020603050405020304" pitchFamily="18" charset="0"/>
              <a:cs typeface="Arial Unicode MS"/>
            </a:endParaRPr>
          </a:p>
          <a:p>
            <a:r>
              <a:rPr lang="bg-BG" sz="2000" dirty="0">
                <a:effectLst/>
                <a:latin typeface="Times New Roman" panose="02020603050405020304" pitchFamily="18" charset="0"/>
                <a:ea typeface="Calibri" panose="020F0502020204030204" pitchFamily="34" charset="0"/>
                <a:cs typeface="Arial Unicode MS"/>
              </a:rPr>
              <a:t>               </a:t>
            </a:r>
            <a:r>
              <a:rPr lang="en-US" sz="2000" dirty="0" err="1">
                <a:effectLst/>
                <a:latin typeface="Times New Roman" panose="02020603050405020304" pitchFamily="18" charset="0"/>
                <a:ea typeface="Calibri" panose="020F0502020204030204" pitchFamily="34" charset="0"/>
                <a:cs typeface="Arial Unicode MS"/>
              </a:rPr>
              <a:t>Михаил</a:t>
            </a:r>
            <a:r>
              <a:rPr lang="en-US" sz="2000" dirty="0">
                <a:effectLst/>
                <a:latin typeface="Times New Roman" panose="02020603050405020304" pitchFamily="18" charset="0"/>
                <a:ea typeface="Calibri" panose="020F0502020204030204" pitchFamily="34" charset="0"/>
                <a:cs typeface="Arial Unicode MS"/>
              </a:rPr>
              <a:t> </a:t>
            </a:r>
            <a:r>
              <a:rPr lang="en-US" sz="2000" dirty="0" err="1">
                <a:effectLst/>
                <a:latin typeface="Times New Roman" panose="02020603050405020304" pitchFamily="18" charset="0"/>
                <a:ea typeface="Calibri" panose="020F0502020204030204" pitchFamily="34" charset="0"/>
                <a:cs typeface="Arial Unicode MS"/>
              </a:rPr>
              <a:t>Кръстев</a:t>
            </a:r>
            <a:r>
              <a:rPr lang="en-US" sz="2000" dirty="0">
                <a:effectLst/>
                <a:latin typeface="Times New Roman" panose="02020603050405020304" pitchFamily="18" charset="0"/>
                <a:ea typeface="Calibri" panose="020F0502020204030204" pitchFamily="34" charset="0"/>
                <a:cs typeface="Arial Unicode MS"/>
              </a:rPr>
              <a:t> </a:t>
            </a:r>
            <a:endParaRPr lang="bg-BG" sz="2000" dirty="0">
              <a:latin typeface="Times New Roman" panose="02020603050405020304" pitchFamily="18" charset="0"/>
              <a:ea typeface="Calibri" panose="020F0502020204030204" pitchFamily="34" charset="0"/>
              <a:cs typeface="Arial Unicode MS"/>
            </a:endParaRPr>
          </a:p>
          <a:p>
            <a:endParaRPr lang="bg-BG" sz="2000" dirty="0">
              <a:effectLst/>
              <a:latin typeface="Times New Roman" panose="02020603050405020304" pitchFamily="18" charset="0"/>
              <a:ea typeface="Calibri" panose="020F0502020204030204" pitchFamily="34" charset="0"/>
              <a:cs typeface="Arial Unicode MS"/>
            </a:endParaRPr>
          </a:p>
          <a:p>
            <a:r>
              <a:rPr lang="bg-BG" sz="2000" dirty="0">
                <a:effectLst/>
                <a:latin typeface="Times New Roman" panose="02020603050405020304" pitchFamily="18" charset="0"/>
                <a:ea typeface="Calibri" panose="020F0502020204030204" pitchFamily="34" charset="0"/>
                <a:cs typeface="Arial Unicode MS"/>
              </a:rPr>
              <a:t> </a:t>
            </a:r>
            <a:endParaRPr lang="en-US" sz="2000" dirty="0">
              <a:effectLst/>
              <a:latin typeface="Times New Roman" panose="02020603050405020304" pitchFamily="18" charset="0"/>
              <a:ea typeface="Times New Roman" panose="02020603050405020304" pitchFamily="18" charset="0"/>
              <a:cs typeface="Arial Unicode MS"/>
            </a:endParaRPr>
          </a:p>
          <a:p>
            <a:r>
              <a:rPr lang="bg-BG" sz="2000" dirty="0">
                <a:effectLst/>
                <a:latin typeface="Times New Roman" panose="02020603050405020304" pitchFamily="18" charset="0"/>
                <a:ea typeface="Calibri" panose="020F0502020204030204" pitchFamily="34" charset="0"/>
                <a:cs typeface="Arial Unicode MS"/>
              </a:rPr>
              <a:t> </a:t>
            </a:r>
            <a:endParaRPr lang="en-US" sz="2000" dirty="0">
              <a:effectLst/>
              <a:latin typeface="Times New Roman" panose="02020603050405020304" pitchFamily="18" charset="0"/>
              <a:ea typeface="Times New Roman" panose="02020603050405020304" pitchFamily="18" charset="0"/>
              <a:cs typeface="Arial Unicode MS"/>
            </a:endParaRPr>
          </a:p>
        </p:txBody>
      </p:sp>
    </p:spTree>
    <p:extLst>
      <p:ext uri="{BB962C8B-B14F-4D97-AF65-F5344CB8AC3E}">
        <p14:creationId xmlns:p14="http://schemas.microsoft.com/office/powerpoint/2010/main" val="4217582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3AC00A-B06D-573E-A64D-3784E98639DE}"/>
              </a:ext>
            </a:extLst>
          </p:cNvPr>
          <p:cNvSpPr>
            <a:spLocks noGrp="1"/>
          </p:cNvSpPr>
          <p:nvPr>
            <p:ph idx="1"/>
          </p:nvPr>
        </p:nvSpPr>
        <p:spPr>
          <a:xfrm>
            <a:off x="200723" y="451513"/>
            <a:ext cx="9663714" cy="5589849"/>
          </a:xfrm>
        </p:spPr>
        <p:txBody>
          <a:bodyPr>
            <a:normAutofit/>
          </a:bodyPr>
          <a:lstStyle/>
          <a:p>
            <a:endParaRPr lang="bg-BG" sz="1800" dirty="0">
              <a:effectLst/>
              <a:highlight>
                <a:srgbClr val="FFFF00"/>
              </a:highlight>
              <a:latin typeface="Times New Roman" panose="02020603050405020304" pitchFamily="18" charset="0"/>
              <a:ea typeface="Times New Roman" panose="02020603050405020304" pitchFamily="18" charset="0"/>
              <a:cs typeface="Arial Unicode MS"/>
            </a:endParaRPr>
          </a:p>
          <a:p>
            <a:pPr marL="0" indent="0">
              <a:buNone/>
            </a:pPr>
            <a:r>
              <a:rPr lang="bg-BG" sz="1800" b="1" dirty="0">
                <a:effectLst/>
                <a:latin typeface="Times New Roman" panose="02020603050405020304" pitchFamily="18" charset="0"/>
                <a:ea typeface="Times New Roman" panose="02020603050405020304" pitchFamily="18" charset="0"/>
                <a:cs typeface="Arial Unicode MS"/>
              </a:rPr>
              <a:t>Таблица № 5: Разполагаем доход на домакинствата (по стандарт на покупателната способност на жител) по региони NUTS 2 за 2019 г. в Р. България </a:t>
            </a:r>
            <a:endParaRPr lang="en-US" sz="1800" b="1" dirty="0">
              <a:effectLst/>
              <a:latin typeface="Times New Roman" panose="02020603050405020304" pitchFamily="18" charset="0"/>
              <a:ea typeface="Times New Roman" panose="02020603050405020304" pitchFamily="18" charset="0"/>
              <a:cs typeface="Arial Unicode MS"/>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pPr marL="0" indent="0">
              <a:buNone/>
            </a:pPr>
            <a:r>
              <a:rPr lang="bg-BG" dirty="0">
                <a:latin typeface="Times New Roman" panose="02020603050405020304" pitchFamily="18" charset="0"/>
              </a:rPr>
              <a:t>                                                                         </a:t>
            </a:r>
          </a:p>
          <a:p>
            <a:pPr marL="0" indent="0">
              <a:buNone/>
            </a:pPr>
            <a:r>
              <a:rPr lang="bg-BG" sz="1400" b="1" dirty="0">
                <a:effectLst/>
                <a:latin typeface="Times New Roman" panose="02020603050405020304" pitchFamily="18" charset="0"/>
                <a:ea typeface="Times New Roman" panose="02020603050405020304" pitchFamily="18" charset="0"/>
                <a:cs typeface="Arial Unicode MS"/>
              </a:rPr>
              <a:t>                                                                                                    Източник: Евростат, </a:t>
            </a:r>
            <a:r>
              <a:rPr lang="bg-BG" sz="1400" b="1"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https://ec.europa.eu/eurostat/databrowser/</a:t>
            </a:r>
            <a:endParaRPr lang="en-US" sz="1400" b="1" dirty="0">
              <a:effectLst/>
              <a:latin typeface="Times New Roman" panose="02020603050405020304" pitchFamily="18" charset="0"/>
              <a:ea typeface="Times New Roman" panose="02020603050405020304" pitchFamily="18" charset="0"/>
              <a:cs typeface="Arial Unicode MS"/>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en-BG" dirty="0"/>
          </a:p>
        </p:txBody>
      </p:sp>
      <p:sp>
        <p:nvSpPr>
          <p:cNvPr id="5" name="Slide Number Placeholder 4">
            <a:extLst>
              <a:ext uri="{FF2B5EF4-FFF2-40B4-BE49-F238E27FC236}">
                <a16:creationId xmlns:a16="http://schemas.microsoft.com/office/drawing/2014/main" id="{46685EAE-A7A0-6DC1-E442-C61C100FF56B}"/>
              </a:ext>
            </a:extLst>
          </p:cNvPr>
          <p:cNvSpPr>
            <a:spLocks noGrp="1"/>
          </p:cNvSpPr>
          <p:nvPr>
            <p:ph type="sldNum" sz="quarter" idx="12"/>
          </p:nvPr>
        </p:nvSpPr>
        <p:spPr/>
        <p:txBody>
          <a:bodyPr/>
          <a:lstStyle/>
          <a:p>
            <a:fld id="{6D22F896-40B5-4ADD-8801-0D06FADFA095}" type="slidenum">
              <a:rPr lang="en-US" smtClean="0"/>
              <a:t>20</a:t>
            </a:fld>
            <a:endParaRPr lang="en-US" dirty="0"/>
          </a:p>
        </p:txBody>
      </p:sp>
      <p:graphicFrame>
        <p:nvGraphicFramePr>
          <p:cNvPr id="4" name="Table 3">
            <a:extLst>
              <a:ext uri="{FF2B5EF4-FFF2-40B4-BE49-F238E27FC236}">
                <a16:creationId xmlns:a16="http://schemas.microsoft.com/office/drawing/2014/main" id="{75949BE5-1C03-E6C6-A84F-A42E979BCA9E}"/>
              </a:ext>
            </a:extLst>
          </p:cNvPr>
          <p:cNvGraphicFramePr>
            <a:graphicFrameLocks noGrp="1"/>
          </p:cNvGraphicFramePr>
          <p:nvPr>
            <p:extLst>
              <p:ext uri="{D42A27DB-BD31-4B8C-83A1-F6EECF244321}">
                <p14:modId xmlns:p14="http://schemas.microsoft.com/office/powerpoint/2010/main" val="3459265420"/>
              </p:ext>
            </p:extLst>
          </p:nvPr>
        </p:nvGraphicFramePr>
        <p:xfrm>
          <a:off x="323384" y="1494263"/>
          <a:ext cx="9311270" cy="4025593"/>
        </p:xfrm>
        <a:graphic>
          <a:graphicData uri="http://schemas.openxmlformats.org/drawingml/2006/table">
            <a:tbl>
              <a:tblPr firstRow="1" firstCol="1" bandRow="1">
                <a:tableStyleId>{5C22544A-7EE6-4342-B048-85BDC9FD1C3A}</a:tableStyleId>
              </a:tblPr>
              <a:tblGrid>
                <a:gridCol w="4655635">
                  <a:extLst>
                    <a:ext uri="{9D8B030D-6E8A-4147-A177-3AD203B41FA5}">
                      <a16:colId xmlns:a16="http://schemas.microsoft.com/office/drawing/2014/main" val="3976884834"/>
                    </a:ext>
                  </a:extLst>
                </a:gridCol>
                <a:gridCol w="4655635">
                  <a:extLst>
                    <a:ext uri="{9D8B030D-6E8A-4147-A177-3AD203B41FA5}">
                      <a16:colId xmlns:a16="http://schemas.microsoft.com/office/drawing/2014/main" val="3627379654"/>
                    </a:ext>
                  </a:extLst>
                </a:gridCol>
              </a:tblGrid>
              <a:tr h="386801">
                <a:tc>
                  <a:txBody>
                    <a:bodyPr/>
                    <a:lstStyle/>
                    <a:p>
                      <a:r>
                        <a:rPr lang="bg-BG" sz="1800">
                          <a:effectLst/>
                        </a:rPr>
                        <a:t>Година</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rowSpan="2">
                  <a:txBody>
                    <a:bodyPr/>
                    <a:lstStyle/>
                    <a:p>
                      <a:r>
                        <a:rPr lang="bg-BG" sz="1800">
                          <a:effectLst/>
                        </a:rPr>
                        <a:t>2019 г.</a:t>
                      </a:r>
                      <a:endParaRPr lang="en-US" sz="1800">
                        <a:effectLst/>
                      </a:endParaRPr>
                    </a:p>
                    <a:p>
                      <a:r>
                        <a:rPr lang="bg-BG" sz="1800">
                          <a:effectLst/>
                        </a:rPr>
                        <a:t> </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extLst>
                  <a:ext uri="{0D108BD9-81ED-4DB2-BD59-A6C34878D82A}">
                    <a16:rowId xmlns:a16="http://schemas.microsoft.com/office/drawing/2014/main" val="4279756583"/>
                  </a:ext>
                </a:extLst>
              </a:tr>
              <a:tr h="573038">
                <a:tc>
                  <a:txBody>
                    <a:bodyPr/>
                    <a:lstStyle/>
                    <a:p>
                      <a:r>
                        <a:rPr lang="bg-BG" sz="1800">
                          <a:effectLst/>
                        </a:rPr>
                        <a:t>Регион по NUTS 2</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vMerge="1">
                  <a:txBody>
                    <a:bodyPr/>
                    <a:lstStyle/>
                    <a:p>
                      <a:endParaRPr lang="en-US"/>
                    </a:p>
                  </a:txBody>
                  <a:tcPr/>
                </a:tc>
                <a:extLst>
                  <a:ext uri="{0D108BD9-81ED-4DB2-BD59-A6C34878D82A}">
                    <a16:rowId xmlns:a16="http://schemas.microsoft.com/office/drawing/2014/main" val="3956220685"/>
                  </a:ext>
                </a:extLst>
              </a:tr>
              <a:tr h="573038">
                <a:tc>
                  <a:txBody>
                    <a:bodyPr/>
                    <a:lstStyle/>
                    <a:p>
                      <a:r>
                        <a:rPr lang="bg-BG" sz="1800" dirty="0">
                          <a:effectLst/>
                        </a:rPr>
                        <a:t>Северозападен</a:t>
                      </a:r>
                      <a:endParaRPr lang="en-US" sz="1800" dirty="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7 100</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extLst>
                  <a:ext uri="{0D108BD9-81ED-4DB2-BD59-A6C34878D82A}">
                    <a16:rowId xmlns:a16="http://schemas.microsoft.com/office/drawing/2014/main" val="3532965618"/>
                  </a:ext>
                </a:extLst>
              </a:tr>
              <a:tr h="573038">
                <a:tc>
                  <a:txBody>
                    <a:bodyPr/>
                    <a:lstStyle/>
                    <a:p>
                      <a:r>
                        <a:rPr lang="bg-BG" sz="1800">
                          <a:effectLst/>
                        </a:rPr>
                        <a:t>Северен централен</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7 700</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extLst>
                  <a:ext uri="{0D108BD9-81ED-4DB2-BD59-A6C34878D82A}">
                    <a16:rowId xmlns:a16="http://schemas.microsoft.com/office/drawing/2014/main" val="2841523293"/>
                  </a:ext>
                </a:extLst>
              </a:tr>
              <a:tr h="573038">
                <a:tc>
                  <a:txBody>
                    <a:bodyPr/>
                    <a:lstStyle/>
                    <a:p>
                      <a:r>
                        <a:rPr lang="bg-BG" sz="1800">
                          <a:effectLst/>
                        </a:rPr>
                        <a:t>Североизточен</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7 400</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extLst>
                  <a:ext uri="{0D108BD9-81ED-4DB2-BD59-A6C34878D82A}">
                    <a16:rowId xmlns:a16="http://schemas.microsoft.com/office/drawing/2014/main" val="88412558"/>
                  </a:ext>
                </a:extLst>
              </a:tr>
              <a:tr h="386801">
                <a:tc>
                  <a:txBody>
                    <a:bodyPr/>
                    <a:lstStyle/>
                    <a:p>
                      <a:r>
                        <a:rPr lang="bg-BG" sz="1800">
                          <a:effectLst/>
                        </a:rPr>
                        <a:t>Югоизточен</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7 500</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extLst>
                  <a:ext uri="{0D108BD9-81ED-4DB2-BD59-A6C34878D82A}">
                    <a16:rowId xmlns:a16="http://schemas.microsoft.com/office/drawing/2014/main" val="3616222363"/>
                  </a:ext>
                </a:extLst>
              </a:tr>
              <a:tr h="386801">
                <a:tc>
                  <a:txBody>
                    <a:bodyPr/>
                    <a:lstStyle/>
                    <a:p>
                      <a:r>
                        <a:rPr lang="bg-BG" sz="1800">
                          <a:effectLst/>
                        </a:rPr>
                        <a:t>Югозападен</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dirty="0">
                          <a:effectLst/>
                        </a:rPr>
                        <a:t>13 700</a:t>
                      </a:r>
                      <a:endParaRPr lang="en-US" sz="1800" dirty="0">
                        <a:effectLst/>
                        <a:latin typeface="Times New Roman" panose="02020603050405020304" pitchFamily="18" charset="0"/>
                        <a:ea typeface="Times New Roman" panose="02020603050405020304" pitchFamily="18" charset="0"/>
                        <a:cs typeface="Arial Unicode MS"/>
                      </a:endParaRPr>
                    </a:p>
                  </a:txBody>
                  <a:tcPr marL="44450" marR="44450" marT="0" marB="0" anchor="ctr"/>
                </a:tc>
                <a:extLst>
                  <a:ext uri="{0D108BD9-81ED-4DB2-BD59-A6C34878D82A}">
                    <a16:rowId xmlns:a16="http://schemas.microsoft.com/office/drawing/2014/main" val="868449251"/>
                  </a:ext>
                </a:extLst>
              </a:tr>
              <a:tr h="573038">
                <a:tc>
                  <a:txBody>
                    <a:bodyPr/>
                    <a:lstStyle/>
                    <a:p>
                      <a:r>
                        <a:rPr lang="bg-BG" sz="1800" dirty="0">
                          <a:effectLst/>
                        </a:rPr>
                        <a:t>Южен централен</a:t>
                      </a:r>
                      <a:endParaRPr lang="en-US" sz="1800" dirty="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dirty="0">
                          <a:effectLst/>
                        </a:rPr>
                        <a:t>7 700</a:t>
                      </a:r>
                      <a:endParaRPr lang="en-US" sz="1800" dirty="0">
                        <a:effectLst/>
                        <a:latin typeface="Times New Roman" panose="02020603050405020304" pitchFamily="18" charset="0"/>
                        <a:ea typeface="Times New Roman" panose="02020603050405020304" pitchFamily="18" charset="0"/>
                        <a:cs typeface="Arial Unicode MS"/>
                      </a:endParaRPr>
                    </a:p>
                  </a:txBody>
                  <a:tcPr marL="44450" marR="44450" marT="0" marB="0" anchor="ctr"/>
                </a:tc>
                <a:extLst>
                  <a:ext uri="{0D108BD9-81ED-4DB2-BD59-A6C34878D82A}">
                    <a16:rowId xmlns:a16="http://schemas.microsoft.com/office/drawing/2014/main" val="3141416394"/>
                  </a:ext>
                </a:extLst>
              </a:tr>
            </a:tbl>
          </a:graphicData>
        </a:graphic>
      </p:graphicFrame>
    </p:spTree>
    <p:extLst>
      <p:ext uri="{BB962C8B-B14F-4D97-AF65-F5344CB8AC3E}">
        <p14:creationId xmlns:p14="http://schemas.microsoft.com/office/powerpoint/2010/main" val="1827201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8D5000-9C9F-197E-CF10-50B7D4653577}"/>
              </a:ext>
            </a:extLst>
          </p:cNvPr>
          <p:cNvSpPr>
            <a:spLocks noGrp="1"/>
          </p:cNvSpPr>
          <p:nvPr>
            <p:ph idx="1"/>
          </p:nvPr>
        </p:nvSpPr>
        <p:spPr>
          <a:xfrm>
            <a:off x="156117" y="1672683"/>
            <a:ext cx="10281424" cy="3831008"/>
          </a:xfrm>
        </p:spPr>
        <p:txBody>
          <a:bodyPr>
            <a:normAutofit/>
          </a:bodyPr>
          <a:lstStyle/>
          <a:p>
            <a:pPr marL="0" indent="0">
              <a:buNone/>
            </a:pPr>
            <a:endParaRPr lang="bg-BG" sz="2800" dirty="0">
              <a:effectLst/>
              <a:latin typeface="Times New Roman" panose="02020603050405020304" pitchFamily="18" charset="0"/>
              <a:ea typeface="Times New Roman" panose="02020603050405020304" pitchFamily="18" charset="0"/>
              <a:cs typeface="Arial Unicode MS"/>
            </a:endParaRPr>
          </a:p>
          <a:p>
            <a:pPr marL="0" indent="0">
              <a:buNone/>
            </a:pPr>
            <a:r>
              <a:rPr lang="bg-BG" sz="2800" dirty="0">
                <a:effectLst/>
                <a:latin typeface="Times New Roman" panose="02020603050405020304" pitchFamily="18" charset="0"/>
                <a:ea typeface="Times New Roman" panose="02020603050405020304" pitchFamily="18" charset="0"/>
                <a:cs typeface="Arial Unicode MS"/>
              </a:rPr>
              <a:t>От посочените различия авторите правят логичното заключение, че докато Северозападният, Северният централен, Североизточният, Югоизточният и Южният централен регион са съпоставими по доходи и производителност на труда, то Югозападният регион е значително по-развит. </a:t>
            </a:r>
            <a:endParaRPr lang="en-US" sz="2800" b="1" dirty="0">
              <a:latin typeface="Cambria" panose="02040503050406030204" pitchFamily="18" charset="0"/>
            </a:endParaRPr>
          </a:p>
        </p:txBody>
      </p:sp>
      <p:pic>
        <p:nvPicPr>
          <p:cNvPr id="2" name="Picture 1">
            <a:extLst>
              <a:ext uri="{FF2B5EF4-FFF2-40B4-BE49-F238E27FC236}">
                <a16:creationId xmlns:a16="http://schemas.microsoft.com/office/drawing/2014/main" id="{0C59C85C-48F1-7E69-3A49-6C41C81FBB4F}"/>
              </a:ext>
            </a:extLst>
          </p:cNvPr>
          <p:cNvPicPr>
            <a:picLocks noChangeAspect="1"/>
          </p:cNvPicPr>
          <p:nvPr/>
        </p:nvPicPr>
        <p:blipFill>
          <a:blip r:embed="rId3"/>
          <a:stretch>
            <a:fillRect/>
          </a:stretch>
        </p:blipFill>
        <p:spPr>
          <a:xfrm>
            <a:off x="0" y="0"/>
            <a:ext cx="12192000" cy="1176528"/>
          </a:xfrm>
          <a:prstGeom prst="rect">
            <a:avLst/>
          </a:prstGeom>
        </p:spPr>
      </p:pic>
    </p:spTree>
    <p:extLst>
      <p:ext uri="{BB962C8B-B14F-4D97-AF65-F5344CB8AC3E}">
        <p14:creationId xmlns:p14="http://schemas.microsoft.com/office/powerpoint/2010/main" val="553726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8D5000-9C9F-197E-CF10-50B7D4653577}"/>
              </a:ext>
            </a:extLst>
          </p:cNvPr>
          <p:cNvSpPr>
            <a:spLocks noGrp="1"/>
          </p:cNvSpPr>
          <p:nvPr>
            <p:ph idx="1"/>
          </p:nvPr>
        </p:nvSpPr>
        <p:spPr>
          <a:xfrm>
            <a:off x="289932" y="345688"/>
            <a:ext cx="10013795" cy="5977053"/>
          </a:xfrm>
        </p:spPr>
        <p:txBody>
          <a:bodyPr>
            <a:normAutofit lnSpcReduction="10000"/>
          </a:bodyPr>
          <a:lstStyle/>
          <a:p>
            <a:pPr marL="0" indent="0">
              <a:buNone/>
            </a:pPr>
            <a:r>
              <a:rPr lang="bg-BG" sz="2400" dirty="0">
                <a:effectLst/>
                <a:latin typeface="Times New Roman" panose="02020603050405020304" pitchFamily="18" charset="0"/>
                <a:ea typeface="Times New Roman" panose="02020603050405020304" pitchFamily="18" charset="0"/>
                <a:cs typeface="Arial Unicode MS"/>
              </a:rPr>
              <a:t>Всичко това налага схващането, че </a:t>
            </a:r>
            <a:r>
              <a:rPr lang="bg-BG" sz="2400" b="1" dirty="0">
                <a:effectLst/>
                <a:latin typeface="Times New Roman" panose="02020603050405020304" pitchFamily="18" charset="0"/>
                <a:ea typeface="Times New Roman" panose="02020603050405020304" pitchFamily="18" charset="0"/>
                <a:cs typeface="Arial Unicode MS"/>
              </a:rPr>
              <a:t>поради съществуващите регионални различия минималните нива на заплащане следва да бъдат диференцирани и на регионално ниво. </a:t>
            </a:r>
          </a:p>
          <a:p>
            <a:pPr marL="0" indent="0">
              <a:buNone/>
            </a:pPr>
            <a:endParaRPr lang="bg-BG" sz="2400" dirty="0">
              <a:solidFill>
                <a:srgbClr val="000000"/>
              </a:solidFill>
              <a:highlight>
                <a:srgbClr val="FFFF00"/>
              </a:highlight>
              <a:latin typeface="Times New Roman" panose="02020603050405020304" pitchFamily="18" charset="0"/>
              <a:ea typeface="Times New Roman" panose="02020603050405020304" pitchFamily="18" charset="0"/>
              <a:cs typeface="Arial Unicode MS"/>
            </a:endParaRPr>
          </a:p>
          <a:p>
            <a:pPr marL="0" indent="0">
              <a:buNone/>
            </a:pPr>
            <a:r>
              <a:rPr lang="bg-BG" sz="2400" b="1" dirty="0">
                <a:solidFill>
                  <a:srgbClr val="000000"/>
                </a:solidFill>
                <a:latin typeface="Times New Roman" panose="02020603050405020304" pitchFamily="18" charset="0"/>
                <a:ea typeface="Times New Roman" panose="02020603050405020304" pitchFamily="18" charset="0"/>
                <a:cs typeface="Arial Unicode MS"/>
              </a:rPr>
              <a:t>С </a:t>
            </a:r>
            <a:r>
              <a:rPr lang="bg-BG" sz="2400" b="1" dirty="0">
                <a:solidFill>
                  <a:srgbClr val="000000"/>
                </a:solidFill>
                <a:effectLst/>
                <a:latin typeface="Times New Roman" panose="02020603050405020304" pitchFamily="18" charset="0"/>
                <a:ea typeface="Times New Roman" panose="02020603050405020304" pitchFamily="18" charset="0"/>
                <a:cs typeface="Arial Unicode MS"/>
              </a:rPr>
              <a:t>цел привличане на кадри е необходимо </a:t>
            </a:r>
            <a:r>
              <a:rPr lang="bg-BG" sz="2400" b="1" dirty="0">
                <a:effectLst/>
                <a:latin typeface="Times New Roman" panose="02020603050405020304" pitchFamily="18" charset="0"/>
                <a:ea typeface="Times New Roman" panose="02020603050405020304" pitchFamily="18" charset="0"/>
                <a:cs typeface="Arial Unicode MS"/>
              </a:rPr>
              <a:t>реализирането на целенасочена държавна политика по отношение на регионите, респективно по отношение на разположените в региона публични лечебни заведения, които функционират в неблагоприятни икономически условия. </a:t>
            </a:r>
          </a:p>
          <a:p>
            <a:pPr marL="0" indent="0">
              <a:buNone/>
            </a:pPr>
            <a:endParaRPr lang="bg-BG" sz="2400" dirty="0">
              <a:effectLst/>
              <a:latin typeface="Times New Roman" panose="02020603050405020304" pitchFamily="18" charset="0"/>
              <a:ea typeface="Times New Roman" panose="02020603050405020304" pitchFamily="18" charset="0"/>
              <a:cs typeface="Arial Unicode MS"/>
            </a:endParaRPr>
          </a:p>
          <a:p>
            <a:pPr marL="0" indent="0">
              <a:buNone/>
            </a:pPr>
            <a:r>
              <a:rPr lang="bg-BG" sz="2400" dirty="0">
                <a:effectLst/>
                <a:latin typeface="Times New Roman" panose="02020603050405020304" pitchFamily="18" charset="0"/>
                <a:ea typeface="Times New Roman" panose="02020603050405020304" pitchFamily="18" charset="0"/>
                <a:cs typeface="Arial Unicode MS"/>
              </a:rPr>
              <a:t>Или: </a:t>
            </a:r>
            <a:r>
              <a:rPr lang="bg-BG" sz="2400" b="1" u="sng" dirty="0">
                <a:latin typeface="Times New Roman" panose="02020603050405020304" pitchFamily="18" charset="0"/>
                <a:ea typeface="Times New Roman" panose="02020603050405020304" pitchFamily="18" charset="0"/>
                <a:cs typeface="Arial Unicode MS"/>
              </a:rPr>
              <a:t>З</a:t>
            </a:r>
            <a:r>
              <a:rPr lang="bg-BG" sz="2400" b="1" u="sng" dirty="0">
                <a:effectLst/>
                <a:latin typeface="Times New Roman" panose="02020603050405020304" pitchFamily="18" charset="0"/>
                <a:ea typeface="Times New Roman" panose="02020603050405020304" pitchFamily="18" charset="0"/>
                <a:cs typeface="Arial Unicode MS"/>
              </a:rPr>
              <a:t>а регионите с публични лечебни заведения,</a:t>
            </a:r>
            <a:r>
              <a:rPr kumimoji="0" lang="bg-BG" sz="2400" b="1" i="0" u="sng"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Unicode MS"/>
              </a:rPr>
              <a:t> които функционират в неблагоприятни икономически условия</a:t>
            </a:r>
            <a:r>
              <a:rPr lang="bg-BG" sz="2400" b="1" u="sng" dirty="0">
                <a:effectLst/>
                <a:latin typeface="Times New Roman" panose="02020603050405020304" pitchFamily="18" charset="0"/>
                <a:ea typeface="Times New Roman" panose="02020603050405020304" pitchFamily="18" charset="0"/>
                <a:cs typeface="Arial Unicode MS"/>
              </a:rPr>
              <a:t> следва в резултат на държавната политика да се договори фиксирана добавка за медицинския и немедицинския персонал, подобна на ковид-добавките.</a:t>
            </a:r>
            <a:endParaRPr lang="en-US" sz="2400" b="1" u="sng" dirty="0">
              <a:effectLst/>
              <a:latin typeface="Times New Roman" panose="02020603050405020304" pitchFamily="18" charset="0"/>
              <a:ea typeface="Times New Roman" panose="02020603050405020304" pitchFamily="18" charset="0"/>
              <a:cs typeface="Arial Unicode MS"/>
            </a:endParaRPr>
          </a:p>
          <a:p>
            <a:pPr marL="0" indent="0">
              <a:buNone/>
            </a:pPr>
            <a:endParaRPr lang="en-US" sz="2400" dirty="0">
              <a:effectLst/>
              <a:latin typeface="Times New Roman" panose="02020603050405020304" pitchFamily="18" charset="0"/>
              <a:ea typeface="Times New Roman" panose="02020603050405020304" pitchFamily="18" charset="0"/>
              <a:cs typeface="Arial Unicode MS"/>
            </a:endParaRPr>
          </a:p>
          <a:p>
            <a:pPr marL="0" indent="0">
              <a:buNone/>
            </a:pPr>
            <a:endParaRPr lang="en-US" dirty="0">
              <a:latin typeface="Cambria" panose="02040503050406030204" pitchFamily="18" charset="0"/>
            </a:endParaRPr>
          </a:p>
        </p:txBody>
      </p:sp>
    </p:spTree>
    <p:extLst>
      <p:ext uri="{BB962C8B-B14F-4D97-AF65-F5344CB8AC3E}">
        <p14:creationId xmlns:p14="http://schemas.microsoft.com/office/powerpoint/2010/main" val="3404282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8D5000-9C9F-197E-CF10-50B7D4653577}"/>
              </a:ext>
            </a:extLst>
          </p:cNvPr>
          <p:cNvSpPr>
            <a:spLocks noGrp="1"/>
          </p:cNvSpPr>
          <p:nvPr>
            <p:ph idx="1"/>
          </p:nvPr>
        </p:nvSpPr>
        <p:spPr>
          <a:xfrm>
            <a:off x="301082" y="801021"/>
            <a:ext cx="9813073" cy="4886346"/>
          </a:xfrm>
        </p:spPr>
        <p:txBody>
          <a:bodyPr>
            <a:normAutofit/>
          </a:bodyPr>
          <a:lstStyle/>
          <a:p>
            <a:pPr marL="0" indent="0">
              <a:buNone/>
            </a:pPr>
            <a:endParaRPr lang="bg-BG" dirty="0">
              <a:latin typeface="Times New Roman" panose="02020603050405020304" pitchFamily="18" charset="0"/>
              <a:ea typeface="Times New Roman" panose="02020603050405020304" pitchFamily="18" charset="0"/>
              <a:cs typeface="Arial Unicode MS"/>
            </a:endParaRPr>
          </a:p>
          <a:p>
            <a:pPr marL="0" indent="0">
              <a:buNone/>
            </a:pPr>
            <a:endParaRPr lang="bg-BG" dirty="0">
              <a:latin typeface="Times New Roman" panose="02020603050405020304" pitchFamily="18" charset="0"/>
              <a:ea typeface="Times New Roman" panose="02020603050405020304" pitchFamily="18" charset="0"/>
              <a:cs typeface="Arial Unicode MS"/>
            </a:endParaRPr>
          </a:p>
          <a:p>
            <a:pPr marL="0" indent="0">
              <a:buNone/>
            </a:pPr>
            <a:r>
              <a:rPr lang="bg-BG" sz="2400" dirty="0">
                <a:latin typeface="Times New Roman" panose="02020603050405020304" pitchFamily="18" charset="0"/>
                <a:ea typeface="Times New Roman" panose="02020603050405020304" pitchFamily="18" charset="0"/>
                <a:cs typeface="Arial Unicode MS"/>
              </a:rPr>
              <a:t>Д</a:t>
            </a:r>
            <a:r>
              <a:rPr lang="bg-BG" sz="2400" dirty="0">
                <a:effectLst/>
                <a:latin typeface="Times New Roman" panose="02020603050405020304" pitchFamily="18" charset="0"/>
                <a:ea typeface="Times New Roman" panose="02020603050405020304" pitchFamily="18" charset="0"/>
                <a:cs typeface="Arial Unicode MS"/>
              </a:rPr>
              <a:t>руг съществен „разлом“, </a:t>
            </a:r>
            <a:r>
              <a:rPr lang="bg-BG" sz="2400" b="1" dirty="0">
                <a:effectLst/>
                <a:latin typeface="Times New Roman" panose="02020603050405020304" pitchFamily="18" charset="0"/>
                <a:ea typeface="Times New Roman" panose="02020603050405020304" pitchFamily="18" charset="0"/>
                <a:cs typeface="Arial Unicode MS"/>
              </a:rPr>
              <a:t>пораждащ диспропорции</a:t>
            </a:r>
            <a:r>
              <a:rPr lang="bg-BG" sz="2400" b="1" dirty="0">
                <a:latin typeface="Times New Roman" panose="02020603050405020304" pitchFamily="18" charset="0"/>
                <a:ea typeface="Times New Roman" panose="02020603050405020304" pitchFamily="18" charset="0"/>
                <a:cs typeface="Arial Unicode MS"/>
              </a:rPr>
              <a:t> са </a:t>
            </a:r>
            <a:r>
              <a:rPr lang="bg-BG" sz="2400" b="1" dirty="0">
                <a:effectLst/>
                <a:latin typeface="Times New Roman" panose="02020603050405020304" pitchFamily="18" charset="0"/>
                <a:ea typeface="Times New Roman" panose="02020603050405020304" pitchFamily="18" charset="0"/>
                <a:cs typeface="Arial Unicode MS"/>
              </a:rPr>
              <a:t>различните разходи на ниво клинична пътека или на ниво преминал пациент, разликите в разходите между отделните нива на компетентност на клиниките, отделенията и медико-диагностичните лаборатории на лечебните заведения за болнична помощ </a:t>
            </a:r>
            <a:r>
              <a:rPr lang="bg-BG" sz="2400" dirty="0">
                <a:effectLst/>
                <a:latin typeface="Times New Roman" panose="02020603050405020304" pitchFamily="18" charset="0"/>
                <a:ea typeface="Times New Roman" panose="02020603050405020304" pitchFamily="18" charset="0"/>
                <a:cs typeface="Arial Unicode MS"/>
              </a:rPr>
              <a:t>по смисъла на Наредба № 49 от 18 октомври 2010 г. за основните изисквания, на които трябва да отговарят устройството, дейността и вътрешният ред на лечебните заведения за болнична помощ и домовете за медико-социални грижи или между различните типове болнични лечебни заведения – университетски, областни, общински и др.</a:t>
            </a:r>
            <a:endParaRPr lang="en-US" sz="2400" dirty="0">
              <a:effectLst/>
              <a:latin typeface="Times New Roman" panose="02020603050405020304" pitchFamily="18" charset="0"/>
              <a:ea typeface="Times New Roman" panose="02020603050405020304" pitchFamily="18" charset="0"/>
              <a:cs typeface="Arial Unicode MS"/>
            </a:endParaRPr>
          </a:p>
          <a:p>
            <a:pPr marL="0" indent="0">
              <a:buNone/>
            </a:pPr>
            <a:endParaRPr lang="en-US" sz="1800" dirty="0">
              <a:effectLst/>
              <a:latin typeface="Times New Roman" panose="02020603050405020304" pitchFamily="18" charset="0"/>
              <a:ea typeface="Times New Roman" panose="02020603050405020304" pitchFamily="18" charset="0"/>
              <a:cs typeface="Arial Unicode MS"/>
            </a:endParaRPr>
          </a:p>
          <a:p>
            <a:pPr marL="0" indent="0">
              <a:buNone/>
            </a:pPr>
            <a:endParaRPr lang="en-US" dirty="0">
              <a:latin typeface="Cambria" panose="02040503050406030204" pitchFamily="18" charset="0"/>
            </a:endParaRPr>
          </a:p>
        </p:txBody>
      </p:sp>
      <p:pic>
        <p:nvPicPr>
          <p:cNvPr id="2" name="Picture 1">
            <a:extLst>
              <a:ext uri="{FF2B5EF4-FFF2-40B4-BE49-F238E27FC236}">
                <a16:creationId xmlns:a16="http://schemas.microsoft.com/office/drawing/2014/main" id="{3D28A9CE-DBEE-6359-8EF8-8B60919B28CE}"/>
              </a:ext>
            </a:extLst>
          </p:cNvPr>
          <p:cNvPicPr>
            <a:picLocks noChangeAspect="1"/>
          </p:cNvPicPr>
          <p:nvPr/>
        </p:nvPicPr>
        <p:blipFill>
          <a:blip r:embed="rId3"/>
          <a:stretch>
            <a:fillRect/>
          </a:stretch>
        </p:blipFill>
        <p:spPr>
          <a:xfrm>
            <a:off x="0" y="0"/>
            <a:ext cx="12192000" cy="1176528"/>
          </a:xfrm>
          <a:prstGeom prst="rect">
            <a:avLst/>
          </a:prstGeom>
        </p:spPr>
      </p:pic>
    </p:spTree>
    <p:extLst>
      <p:ext uri="{BB962C8B-B14F-4D97-AF65-F5344CB8AC3E}">
        <p14:creationId xmlns:p14="http://schemas.microsoft.com/office/powerpoint/2010/main" val="4184227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3AC00A-B06D-573E-A64D-3784E98639DE}"/>
              </a:ext>
            </a:extLst>
          </p:cNvPr>
          <p:cNvSpPr>
            <a:spLocks noGrp="1"/>
          </p:cNvSpPr>
          <p:nvPr>
            <p:ph idx="1"/>
          </p:nvPr>
        </p:nvSpPr>
        <p:spPr>
          <a:xfrm>
            <a:off x="256479" y="568713"/>
            <a:ext cx="9607958" cy="5472650"/>
          </a:xfrm>
        </p:spPr>
        <p:txBody>
          <a:bodyPr>
            <a:normAutofit fontScale="92500" lnSpcReduction="20000"/>
          </a:bodyPr>
          <a:lstStyle/>
          <a:p>
            <a:pPr marL="0" indent="0">
              <a:buNone/>
            </a:pPr>
            <a:r>
              <a:rPr lang="bg-BG" sz="1900" b="1" dirty="0">
                <a:effectLst/>
                <a:latin typeface="Times New Roman" panose="02020603050405020304" pitchFamily="18" charset="0"/>
                <a:ea typeface="Times New Roman" panose="02020603050405020304" pitchFamily="18" charset="0"/>
                <a:cs typeface="Arial Unicode MS"/>
              </a:rPr>
              <a:t>Таблица № 6: Реимбурсни цени, заплащани от НЗОК за периода 2007 – 2010 г. и реализирани разходи на болничните лечебни заведения</a:t>
            </a:r>
            <a:endParaRPr lang="bg-BG" sz="1900" b="1"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pPr marL="0" indent="0">
              <a:buNone/>
            </a:pPr>
            <a:endParaRPr lang="bg-BG" sz="1800" dirty="0">
              <a:effectLst/>
              <a:latin typeface="Times New Roman" panose="02020603050405020304" pitchFamily="18" charset="0"/>
              <a:ea typeface="Times New Roman" panose="02020603050405020304" pitchFamily="18" charset="0"/>
              <a:cs typeface="Arial Unicode MS"/>
            </a:endParaRPr>
          </a:p>
          <a:p>
            <a:pPr marL="0" indent="0">
              <a:buNone/>
            </a:pPr>
            <a:endParaRPr lang="bg-BG" dirty="0">
              <a:latin typeface="Times New Roman" panose="02020603050405020304" pitchFamily="18" charset="0"/>
              <a:ea typeface="Times New Roman" panose="02020603050405020304" pitchFamily="18" charset="0"/>
              <a:cs typeface="Arial Unicode MS"/>
            </a:endParaRPr>
          </a:p>
          <a:p>
            <a:pPr marL="0" indent="0">
              <a:buNone/>
            </a:pPr>
            <a:endParaRPr lang="bg-BG" sz="1800" dirty="0">
              <a:effectLst/>
              <a:latin typeface="Times New Roman" panose="02020603050405020304" pitchFamily="18" charset="0"/>
              <a:ea typeface="Times New Roman" panose="02020603050405020304" pitchFamily="18" charset="0"/>
              <a:cs typeface="Arial Unicode MS"/>
            </a:endParaRPr>
          </a:p>
          <a:p>
            <a:pPr marL="0" indent="0">
              <a:buNone/>
            </a:pPr>
            <a:endParaRPr lang="bg-BG" sz="1800" dirty="0">
              <a:effectLst/>
              <a:latin typeface="Times New Roman" panose="02020603050405020304" pitchFamily="18" charset="0"/>
              <a:ea typeface="Times New Roman" panose="02020603050405020304" pitchFamily="18" charset="0"/>
              <a:cs typeface="Arial Unicode MS"/>
            </a:endParaRPr>
          </a:p>
          <a:p>
            <a:pPr marL="0" indent="0">
              <a:buNone/>
            </a:pPr>
            <a:r>
              <a:rPr lang="bg-BG" sz="1800" dirty="0">
                <a:effectLst/>
                <a:latin typeface="Times New Roman" panose="02020603050405020304" pitchFamily="18" charset="0"/>
                <a:ea typeface="Times New Roman" panose="02020603050405020304" pitchFamily="18" charset="0"/>
                <a:cs typeface="Arial Unicode MS"/>
              </a:rPr>
              <a:t>                                                                                </a:t>
            </a:r>
            <a:r>
              <a:rPr lang="bg-BG" sz="1500" b="1" dirty="0">
                <a:effectLst/>
                <a:latin typeface="Times New Roman" panose="02020603050405020304" pitchFamily="18" charset="0"/>
                <a:ea typeface="Times New Roman" panose="02020603050405020304" pitchFamily="18" charset="0"/>
                <a:cs typeface="Arial Unicode MS"/>
              </a:rPr>
              <a:t>Източник: Министерство на финансите (2010 г.), стр.7.</a:t>
            </a:r>
            <a:endParaRPr lang="en-US" sz="1500" b="1" dirty="0">
              <a:effectLst/>
              <a:latin typeface="Times New Roman" panose="02020603050405020304" pitchFamily="18" charset="0"/>
              <a:ea typeface="Times New Roman" panose="02020603050405020304" pitchFamily="18" charset="0"/>
              <a:cs typeface="Arial Unicode MS"/>
            </a:endParaRPr>
          </a:p>
          <a:p>
            <a:endParaRPr lang="bg-BG" sz="1500" b="1"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en-BG" dirty="0"/>
          </a:p>
        </p:txBody>
      </p:sp>
      <p:sp>
        <p:nvSpPr>
          <p:cNvPr id="5" name="Slide Number Placeholder 4">
            <a:extLst>
              <a:ext uri="{FF2B5EF4-FFF2-40B4-BE49-F238E27FC236}">
                <a16:creationId xmlns:a16="http://schemas.microsoft.com/office/drawing/2014/main" id="{46685EAE-A7A0-6DC1-E442-C61C100FF56B}"/>
              </a:ext>
            </a:extLst>
          </p:cNvPr>
          <p:cNvSpPr>
            <a:spLocks noGrp="1"/>
          </p:cNvSpPr>
          <p:nvPr>
            <p:ph type="sldNum" sz="quarter" idx="12"/>
          </p:nvPr>
        </p:nvSpPr>
        <p:spPr/>
        <p:txBody>
          <a:bodyPr/>
          <a:lstStyle/>
          <a:p>
            <a:fld id="{6D22F896-40B5-4ADD-8801-0D06FADFA095}" type="slidenum">
              <a:rPr lang="en-US" smtClean="0"/>
              <a:t>24</a:t>
            </a:fld>
            <a:endParaRPr lang="en-US" dirty="0"/>
          </a:p>
        </p:txBody>
      </p:sp>
      <p:graphicFrame>
        <p:nvGraphicFramePr>
          <p:cNvPr id="2" name="Table 1">
            <a:extLst>
              <a:ext uri="{FF2B5EF4-FFF2-40B4-BE49-F238E27FC236}">
                <a16:creationId xmlns:a16="http://schemas.microsoft.com/office/drawing/2014/main" id="{26AC09A2-89E3-8FB2-A428-2681C993E561}"/>
              </a:ext>
            </a:extLst>
          </p:cNvPr>
          <p:cNvGraphicFramePr>
            <a:graphicFrameLocks noGrp="1"/>
          </p:cNvGraphicFramePr>
          <p:nvPr>
            <p:extLst>
              <p:ext uri="{D42A27DB-BD31-4B8C-83A1-F6EECF244321}">
                <p14:modId xmlns:p14="http://schemas.microsoft.com/office/powerpoint/2010/main" val="721681483"/>
              </p:ext>
            </p:extLst>
          </p:nvPr>
        </p:nvGraphicFramePr>
        <p:xfrm>
          <a:off x="345687" y="1237785"/>
          <a:ext cx="9355872" cy="4114802"/>
        </p:xfrm>
        <a:graphic>
          <a:graphicData uri="http://schemas.openxmlformats.org/drawingml/2006/table">
            <a:tbl>
              <a:tblPr>
                <a:tableStyleId>{5C22544A-7EE6-4342-B048-85BDC9FD1C3A}</a:tableStyleId>
              </a:tblPr>
              <a:tblGrid>
                <a:gridCol w="1866045">
                  <a:extLst>
                    <a:ext uri="{9D8B030D-6E8A-4147-A177-3AD203B41FA5}">
                      <a16:colId xmlns:a16="http://schemas.microsoft.com/office/drawing/2014/main" val="3292532195"/>
                    </a:ext>
                  </a:extLst>
                </a:gridCol>
                <a:gridCol w="2179959">
                  <a:extLst>
                    <a:ext uri="{9D8B030D-6E8A-4147-A177-3AD203B41FA5}">
                      <a16:colId xmlns:a16="http://schemas.microsoft.com/office/drawing/2014/main" val="4005463812"/>
                    </a:ext>
                  </a:extLst>
                </a:gridCol>
                <a:gridCol w="1250527">
                  <a:extLst>
                    <a:ext uri="{9D8B030D-6E8A-4147-A177-3AD203B41FA5}">
                      <a16:colId xmlns:a16="http://schemas.microsoft.com/office/drawing/2014/main" val="2897677504"/>
                    </a:ext>
                  </a:extLst>
                </a:gridCol>
                <a:gridCol w="1250527">
                  <a:extLst>
                    <a:ext uri="{9D8B030D-6E8A-4147-A177-3AD203B41FA5}">
                      <a16:colId xmlns:a16="http://schemas.microsoft.com/office/drawing/2014/main" val="4098293133"/>
                    </a:ext>
                  </a:extLst>
                </a:gridCol>
                <a:gridCol w="1404407">
                  <a:extLst>
                    <a:ext uri="{9D8B030D-6E8A-4147-A177-3AD203B41FA5}">
                      <a16:colId xmlns:a16="http://schemas.microsoft.com/office/drawing/2014/main" val="258344009"/>
                    </a:ext>
                  </a:extLst>
                </a:gridCol>
                <a:gridCol w="1404407">
                  <a:extLst>
                    <a:ext uri="{9D8B030D-6E8A-4147-A177-3AD203B41FA5}">
                      <a16:colId xmlns:a16="http://schemas.microsoft.com/office/drawing/2014/main" val="1620921127"/>
                    </a:ext>
                  </a:extLst>
                </a:gridCol>
              </a:tblGrid>
              <a:tr h="693506">
                <a:tc rowSpan="2">
                  <a:txBody>
                    <a:bodyPr/>
                    <a:lstStyle/>
                    <a:p>
                      <a:r>
                        <a:rPr lang="bg-BG" sz="1800">
                          <a:effectLst/>
                        </a:rPr>
                        <a:t> </a:t>
                      </a:r>
                      <a:endParaRPr lang="en-US" sz="1800">
                        <a:effectLst/>
                      </a:endParaRPr>
                    </a:p>
                    <a:p>
                      <a:r>
                        <a:rPr lang="bg-BG" sz="1800">
                          <a:effectLst/>
                        </a:rPr>
                        <a:t> </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rowSpan="2">
                  <a:txBody>
                    <a:bodyPr/>
                    <a:lstStyle/>
                    <a:p>
                      <a:r>
                        <a:rPr lang="bg-BG" sz="1800" dirty="0">
                          <a:effectLst/>
                        </a:rPr>
                        <a:t>Реимбурсна цена (среднопретеглена)</a:t>
                      </a:r>
                      <a:endParaRPr lang="en-US" sz="1800" dirty="0">
                        <a:effectLst/>
                      </a:endParaRPr>
                    </a:p>
                    <a:p>
                      <a:r>
                        <a:rPr lang="bg-BG" sz="1800" dirty="0">
                          <a:effectLst/>
                        </a:rPr>
                        <a:t>в лева</a:t>
                      </a:r>
                      <a:endParaRPr lang="en-US" sz="1800" dirty="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gridSpan="4">
                  <a:txBody>
                    <a:bodyPr/>
                    <a:lstStyle/>
                    <a:p>
                      <a:r>
                        <a:rPr lang="bg-BG" sz="1000">
                          <a:effectLst/>
                        </a:rPr>
                        <a:t>Претеглени средни разходи в лева</a:t>
                      </a:r>
                      <a:endParaRPr lang="en-US" sz="10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9992570"/>
                  </a:ext>
                </a:extLst>
              </a:tr>
              <a:tr h="1017142">
                <a:tc vMerge="1">
                  <a:txBody>
                    <a:bodyPr/>
                    <a:lstStyle/>
                    <a:p>
                      <a:endParaRPr lang="en-US"/>
                    </a:p>
                  </a:txBody>
                  <a:tcPr/>
                </a:tc>
                <a:tc vMerge="1">
                  <a:txBody>
                    <a:bodyPr/>
                    <a:lstStyle/>
                    <a:p>
                      <a:endParaRPr lang="en-US"/>
                    </a:p>
                  </a:txBody>
                  <a:tcPr/>
                </a:tc>
                <a:tc>
                  <a:txBody>
                    <a:bodyPr/>
                    <a:lstStyle/>
                    <a:p>
                      <a:r>
                        <a:rPr lang="bg-BG" sz="1800">
                          <a:effectLst/>
                        </a:rPr>
                        <a:t>Общо</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Универси-тетски ЛЗ</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Областни ЛЗ</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Общински ЛЗ</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extLst>
                  <a:ext uri="{0D108BD9-81ED-4DB2-BD59-A6C34878D82A}">
                    <a16:rowId xmlns:a16="http://schemas.microsoft.com/office/drawing/2014/main" val="2978165016"/>
                  </a:ext>
                </a:extLst>
              </a:tr>
              <a:tr h="485454">
                <a:tc>
                  <a:txBody>
                    <a:bodyPr/>
                    <a:lstStyle/>
                    <a:p>
                      <a:r>
                        <a:rPr lang="bg-BG" sz="1800">
                          <a:effectLst/>
                        </a:rPr>
                        <a:t> </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 </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 </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 </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 </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tc>
                  <a:txBody>
                    <a:bodyPr/>
                    <a:lstStyle/>
                    <a:p>
                      <a:r>
                        <a:rPr lang="bg-BG" sz="1800">
                          <a:effectLst/>
                        </a:rPr>
                        <a:t> </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ctr"/>
                </a:tc>
                <a:extLst>
                  <a:ext uri="{0D108BD9-81ED-4DB2-BD59-A6C34878D82A}">
                    <a16:rowId xmlns:a16="http://schemas.microsoft.com/office/drawing/2014/main" val="2338851030"/>
                  </a:ext>
                </a:extLst>
              </a:tr>
              <a:tr h="392987">
                <a:tc>
                  <a:txBody>
                    <a:bodyPr/>
                    <a:lstStyle/>
                    <a:p>
                      <a:r>
                        <a:rPr lang="bg-BG" sz="1800">
                          <a:effectLst/>
                        </a:rPr>
                        <a:t>2007 г.</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583</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589</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916</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494</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427</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extLst>
                  <a:ext uri="{0D108BD9-81ED-4DB2-BD59-A6C34878D82A}">
                    <a16:rowId xmlns:a16="http://schemas.microsoft.com/office/drawing/2014/main" val="3735028568"/>
                  </a:ext>
                </a:extLst>
              </a:tr>
              <a:tr h="392987">
                <a:tc>
                  <a:txBody>
                    <a:bodyPr/>
                    <a:lstStyle/>
                    <a:p>
                      <a:r>
                        <a:rPr lang="bg-BG" sz="1800">
                          <a:effectLst/>
                        </a:rPr>
                        <a:t>2008 г.</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706</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717</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1 117</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dirty="0">
                          <a:effectLst/>
                        </a:rPr>
                        <a:t>589</a:t>
                      </a:r>
                      <a:endParaRPr lang="en-US" sz="1800" dirty="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465</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extLst>
                  <a:ext uri="{0D108BD9-81ED-4DB2-BD59-A6C34878D82A}">
                    <a16:rowId xmlns:a16="http://schemas.microsoft.com/office/drawing/2014/main" val="281593159"/>
                  </a:ext>
                </a:extLst>
              </a:tr>
              <a:tr h="392987">
                <a:tc>
                  <a:txBody>
                    <a:bodyPr/>
                    <a:lstStyle/>
                    <a:p>
                      <a:r>
                        <a:rPr lang="bg-BG" sz="1800">
                          <a:effectLst/>
                        </a:rPr>
                        <a:t>2009 г.</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766</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792</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1 238</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618</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dirty="0">
                          <a:effectLst/>
                        </a:rPr>
                        <a:t>472</a:t>
                      </a:r>
                      <a:endParaRPr lang="en-US" sz="1800" dirty="0">
                        <a:effectLst/>
                        <a:latin typeface="Times New Roman" panose="02020603050405020304" pitchFamily="18" charset="0"/>
                        <a:ea typeface="Times New Roman" panose="02020603050405020304" pitchFamily="18" charset="0"/>
                        <a:cs typeface="Arial Unicode MS"/>
                      </a:endParaRPr>
                    </a:p>
                  </a:txBody>
                  <a:tcPr marL="44450" marR="44450" marT="0" marB="0" anchor="b"/>
                </a:tc>
                <a:extLst>
                  <a:ext uri="{0D108BD9-81ED-4DB2-BD59-A6C34878D82A}">
                    <a16:rowId xmlns:a16="http://schemas.microsoft.com/office/drawing/2014/main" val="3965053404"/>
                  </a:ext>
                </a:extLst>
              </a:tr>
              <a:tr h="739739">
                <a:tc>
                  <a:txBody>
                    <a:bodyPr/>
                    <a:lstStyle/>
                    <a:p>
                      <a:r>
                        <a:rPr lang="bg-BG" sz="1800">
                          <a:effectLst/>
                        </a:rPr>
                        <a:t>2010 г. (до 30 април)</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716</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759</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1 072</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a:effectLst/>
                        </a:rPr>
                        <a:t>583</a:t>
                      </a:r>
                      <a:endParaRPr lang="en-US" sz="1800">
                        <a:effectLst/>
                        <a:latin typeface="Times New Roman" panose="02020603050405020304" pitchFamily="18" charset="0"/>
                        <a:ea typeface="Times New Roman" panose="02020603050405020304" pitchFamily="18" charset="0"/>
                        <a:cs typeface="Arial Unicode MS"/>
                      </a:endParaRPr>
                    </a:p>
                  </a:txBody>
                  <a:tcPr marL="44450" marR="44450" marT="0" marB="0" anchor="b"/>
                </a:tc>
                <a:tc>
                  <a:txBody>
                    <a:bodyPr/>
                    <a:lstStyle/>
                    <a:p>
                      <a:r>
                        <a:rPr lang="bg-BG" sz="1800" dirty="0">
                          <a:effectLst/>
                        </a:rPr>
                        <a:t>464</a:t>
                      </a:r>
                      <a:endParaRPr lang="en-US" sz="1800" dirty="0">
                        <a:effectLst/>
                        <a:latin typeface="Times New Roman" panose="02020603050405020304" pitchFamily="18" charset="0"/>
                        <a:ea typeface="Times New Roman" panose="02020603050405020304" pitchFamily="18" charset="0"/>
                        <a:cs typeface="Arial Unicode MS"/>
                      </a:endParaRPr>
                    </a:p>
                  </a:txBody>
                  <a:tcPr marL="44450" marR="44450" marT="0" marB="0" anchor="b"/>
                </a:tc>
                <a:extLst>
                  <a:ext uri="{0D108BD9-81ED-4DB2-BD59-A6C34878D82A}">
                    <a16:rowId xmlns:a16="http://schemas.microsoft.com/office/drawing/2014/main" val="422484362"/>
                  </a:ext>
                </a:extLst>
              </a:tr>
            </a:tbl>
          </a:graphicData>
        </a:graphic>
      </p:graphicFrame>
    </p:spTree>
    <p:extLst>
      <p:ext uri="{BB962C8B-B14F-4D97-AF65-F5344CB8AC3E}">
        <p14:creationId xmlns:p14="http://schemas.microsoft.com/office/powerpoint/2010/main" val="582036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8D5000-9C9F-197E-CF10-50B7D4653577}"/>
              </a:ext>
            </a:extLst>
          </p:cNvPr>
          <p:cNvSpPr>
            <a:spLocks noGrp="1"/>
          </p:cNvSpPr>
          <p:nvPr>
            <p:ph idx="1"/>
          </p:nvPr>
        </p:nvSpPr>
        <p:spPr>
          <a:xfrm>
            <a:off x="334536" y="356840"/>
            <a:ext cx="10203366" cy="6300438"/>
          </a:xfrm>
        </p:spPr>
        <p:txBody>
          <a:bodyPr>
            <a:normAutofit/>
          </a:bodyPr>
          <a:lstStyle/>
          <a:p>
            <a:pPr marL="0" indent="0">
              <a:buNone/>
            </a:pPr>
            <a:r>
              <a:rPr lang="bg-BG" sz="2400" i="1" dirty="0">
                <a:effectLst/>
                <a:latin typeface="Times New Roman" panose="02020603050405020304" pitchFamily="18" charset="0"/>
                <a:ea typeface="Times New Roman" panose="02020603050405020304" pitchFamily="18" charset="0"/>
                <a:cs typeface="Arial Unicode MS"/>
              </a:rPr>
              <a:t>Макар и с дванадесетгодишна давност, показателен в това отношение е анализът на Министерството на финансите от 2010 г. (виж Министерство на финансите, 2010 г.).</a:t>
            </a:r>
          </a:p>
          <a:p>
            <a:pPr marL="0" indent="0">
              <a:buNone/>
            </a:pPr>
            <a:r>
              <a:rPr lang="bg-BG" sz="2400" b="1" dirty="0">
                <a:effectLst/>
                <a:latin typeface="Times New Roman" panose="02020603050405020304" pitchFamily="18" charset="0"/>
                <a:ea typeface="Times New Roman" panose="02020603050405020304" pitchFamily="18" charset="0"/>
                <a:cs typeface="Arial Unicode MS"/>
              </a:rPr>
              <a:t>В него са маркирани два основни момента</a:t>
            </a:r>
            <a:r>
              <a:rPr lang="bg-BG" sz="2400" b="1" dirty="0">
                <a:latin typeface="Times New Roman" panose="02020603050405020304" pitchFamily="18" charset="0"/>
                <a:ea typeface="Times New Roman" panose="02020603050405020304" pitchFamily="18" charset="0"/>
                <a:cs typeface="Arial Unicode MS"/>
              </a:rPr>
              <a:t>:</a:t>
            </a:r>
            <a:endParaRPr lang="bg-BG" sz="2400" b="1" dirty="0">
              <a:effectLst/>
              <a:latin typeface="Times New Roman" panose="02020603050405020304" pitchFamily="18" charset="0"/>
              <a:ea typeface="Times New Roman" panose="02020603050405020304" pitchFamily="18" charset="0"/>
              <a:cs typeface="Arial Unicode MS"/>
            </a:endParaRPr>
          </a:p>
          <a:p>
            <a:pPr>
              <a:buFont typeface="+mj-lt"/>
              <a:buAutoNum type="arabicPeriod"/>
            </a:pPr>
            <a:r>
              <a:rPr lang="bg-BG" sz="2400" b="1" dirty="0">
                <a:effectLst/>
                <a:latin typeface="Times New Roman" panose="02020603050405020304" pitchFamily="18" charset="0"/>
                <a:ea typeface="Times New Roman" panose="02020603050405020304" pitchFamily="18" charset="0"/>
                <a:cs typeface="Arial Unicode MS"/>
              </a:rPr>
              <a:t>На първо място, това е диференциалът на разходите на болничните лечебни заведения по тип спрямо реимбурсната стойност на среднопретеглената клинична пътека. </a:t>
            </a:r>
          </a:p>
          <a:p>
            <a:pPr>
              <a:buFont typeface="+mj-lt"/>
              <a:buAutoNum type="arabicPeriod"/>
            </a:pPr>
            <a:endParaRPr kumimoji="0" lang="bg-BG" sz="2400" b="1" i="0" u="none" strike="noStrike" kern="1200" cap="none" spc="0" normalizeH="0" baseline="0" noProof="0" dirty="0">
              <a:ln>
                <a:noFill/>
              </a:ln>
              <a:solidFill>
                <a:prstClr val="black">
                  <a:lumMod val="75000"/>
                  <a:lumOff val="25000"/>
                </a:prstClr>
              </a:solidFill>
              <a:uLnTx/>
              <a:uFillTx/>
              <a:latin typeface="Times New Roman" panose="02020603050405020304" pitchFamily="18" charset="0"/>
              <a:ea typeface="Times New Roman" panose="02020603050405020304" pitchFamily="18" charset="0"/>
              <a:cs typeface="Arial Unicode MS"/>
            </a:endParaRPr>
          </a:p>
          <a:p>
            <a:pPr>
              <a:buFont typeface="+mj-lt"/>
              <a:buAutoNum type="arabicPeriod"/>
            </a:pPr>
            <a:r>
              <a:rPr kumimoji="0" lang="bg-BG" sz="24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Unicode MS"/>
              </a:rPr>
              <a:t>На второ място, основен принос на посочения анализ е и интегрираното мнение на националните консултанти, като нито един от тях не възразява на диференциацията по тип болнично лечебно заведение или по ниво на специализацията, по отношение на имплементирането на диференцирани реимбурсни нива на тази база, с оглед различната разходна структура на лечебните заведения.</a:t>
            </a:r>
            <a:endParaRPr kumimoji="0" lang="en-US" sz="24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Arial Unicode MS"/>
            </a:endParaRPr>
          </a:p>
          <a:p>
            <a:pPr marL="0" indent="0">
              <a:buNone/>
            </a:pPr>
            <a:endParaRPr lang="en-US" sz="2400" dirty="0">
              <a:effectLst/>
              <a:latin typeface="Times New Roman" panose="02020603050405020304" pitchFamily="18" charset="0"/>
              <a:ea typeface="Times New Roman" panose="02020603050405020304" pitchFamily="18" charset="0"/>
              <a:cs typeface="Arial Unicode MS"/>
            </a:endParaRPr>
          </a:p>
          <a:p>
            <a:pPr marL="0" indent="0">
              <a:buNone/>
            </a:pPr>
            <a:endParaRPr lang="en-US" sz="1800" dirty="0">
              <a:effectLst/>
              <a:latin typeface="Times New Roman" panose="02020603050405020304" pitchFamily="18" charset="0"/>
              <a:ea typeface="Times New Roman" panose="02020603050405020304" pitchFamily="18" charset="0"/>
              <a:cs typeface="Arial Unicode MS"/>
            </a:endParaRPr>
          </a:p>
        </p:txBody>
      </p:sp>
    </p:spTree>
    <p:extLst>
      <p:ext uri="{BB962C8B-B14F-4D97-AF65-F5344CB8AC3E}">
        <p14:creationId xmlns:p14="http://schemas.microsoft.com/office/powerpoint/2010/main" val="2372699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3AC00A-B06D-573E-A64D-3784E98639DE}"/>
              </a:ext>
            </a:extLst>
          </p:cNvPr>
          <p:cNvSpPr>
            <a:spLocks noGrp="1"/>
          </p:cNvSpPr>
          <p:nvPr>
            <p:ph idx="1"/>
          </p:nvPr>
        </p:nvSpPr>
        <p:spPr>
          <a:xfrm>
            <a:off x="290945" y="831273"/>
            <a:ext cx="9573491" cy="5210089"/>
          </a:xfrm>
        </p:spPr>
        <p:txBody>
          <a:bodyPr>
            <a:normAutofit/>
          </a:bodyPr>
          <a:lstStyle/>
          <a:p>
            <a:pPr marL="0" indent="0">
              <a:buNone/>
            </a:pPr>
            <a:r>
              <a:rPr lang="bg-BG" sz="1800" b="1" dirty="0">
                <a:effectLst/>
                <a:latin typeface="Times New Roman" panose="02020603050405020304" pitchFamily="18" charset="0"/>
                <a:ea typeface="Times New Roman" panose="02020603050405020304" pitchFamily="18" charset="0"/>
                <a:cs typeface="Arial Unicode MS"/>
              </a:rPr>
              <a:t>Таблица № 7: Среден разход на един преминал болен в лева по вид болнично лечебно заведение за 2020 г.</a:t>
            </a:r>
            <a:endParaRPr lang="en-US" sz="1800" b="1" dirty="0">
              <a:effectLst/>
              <a:latin typeface="Times New Roman" panose="02020603050405020304" pitchFamily="18" charset="0"/>
              <a:ea typeface="Times New Roman" panose="02020603050405020304" pitchFamily="18" charset="0"/>
              <a:cs typeface="Arial Unicode MS"/>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pPr marL="0" indent="0">
              <a:buNone/>
            </a:pPr>
            <a:endParaRPr lang="bg-BG" dirty="0">
              <a:latin typeface="Times New Roman" panose="02020603050405020304" pitchFamily="18" charset="0"/>
            </a:endParaRPr>
          </a:p>
          <a:p>
            <a:pPr marL="0" indent="0">
              <a:buNone/>
            </a:pPr>
            <a:endParaRPr lang="bg-BG" sz="1800" dirty="0">
              <a:effectLst/>
              <a:latin typeface="Times New Roman" panose="02020603050405020304" pitchFamily="18" charset="0"/>
              <a:ea typeface="Times New Roman" panose="02020603050405020304" pitchFamily="18" charset="0"/>
              <a:cs typeface="Arial Unicode MS"/>
            </a:endParaRPr>
          </a:p>
          <a:p>
            <a:pPr marL="0" indent="0">
              <a:buNone/>
            </a:pPr>
            <a:endParaRPr lang="bg-BG" dirty="0">
              <a:latin typeface="Times New Roman" panose="02020603050405020304" pitchFamily="18" charset="0"/>
              <a:ea typeface="Times New Roman" panose="02020603050405020304" pitchFamily="18" charset="0"/>
              <a:cs typeface="Arial Unicode MS"/>
            </a:endParaRPr>
          </a:p>
          <a:p>
            <a:pPr marL="0" indent="0">
              <a:buNone/>
            </a:pPr>
            <a:endParaRPr lang="bg-BG" sz="1800" dirty="0">
              <a:effectLst/>
              <a:latin typeface="Times New Roman" panose="02020603050405020304" pitchFamily="18" charset="0"/>
              <a:ea typeface="Times New Roman" panose="02020603050405020304" pitchFamily="18" charset="0"/>
              <a:cs typeface="Arial Unicode MS"/>
            </a:endParaRPr>
          </a:p>
          <a:p>
            <a:pPr marL="0" indent="0">
              <a:buNone/>
            </a:pPr>
            <a:r>
              <a:rPr lang="bg-BG" sz="1400" b="1" dirty="0">
                <a:effectLst/>
                <a:latin typeface="Times New Roman" panose="02020603050405020304" pitchFamily="18" charset="0"/>
                <a:ea typeface="Times New Roman" panose="02020603050405020304" pitchFamily="18" charset="0"/>
                <a:cs typeface="Arial Unicode MS"/>
              </a:rPr>
              <a:t>                                                                                                                            Източник: Адаптирано от НЦОЗА (2021 г.)</a:t>
            </a:r>
            <a:endParaRPr lang="en-US" sz="1400" b="1" dirty="0">
              <a:effectLst/>
              <a:latin typeface="Times New Roman" panose="02020603050405020304" pitchFamily="18" charset="0"/>
              <a:ea typeface="Times New Roman" panose="02020603050405020304" pitchFamily="18" charset="0"/>
              <a:cs typeface="Arial Unicode MS"/>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bg-BG" dirty="0">
              <a:latin typeface="Times New Roman" panose="02020603050405020304" pitchFamily="18" charset="0"/>
            </a:endParaRPr>
          </a:p>
          <a:p>
            <a:endParaRPr lang="en-BG" dirty="0"/>
          </a:p>
        </p:txBody>
      </p:sp>
      <p:sp>
        <p:nvSpPr>
          <p:cNvPr id="5" name="Slide Number Placeholder 4">
            <a:extLst>
              <a:ext uri="{FF2B5EF4-FFF2-40B4-BE49-F238E27FC236}">
                <a16:creationId xmlns:a16="http://schemas.microsoft.com/office/drawing/2014/main" id="{46685EAE-A7A0-6DC1-E442-C61C100FF56B}"/>
              </a:ext>
            </a:extLst>
          </p:cNvPr>
          <p:cNvSpPr>
            <a:spLocks noGrp="1"/>
          </p:cNvSpPr>
          <p:nvPr>
            <p:ph type="sldNum" sz="quarter" idx="12"/>
          </p:nvPr>
        </p:nvSpPr>
        <p:spPr/>
        <p:txBody>
          <a:bodyPr/>
          <a:lstStyle/>
          <a:p>
            <a:fld id="{6D22F896-40B5-4ADD-8801-0D06FADFA095}" type="slidenum">
              <a:rPr lang="en-US" smtClean="0"/>
              <a:t>26</a:t>
            </a:fld>
            <a:endParaRPr lang="en-US" dirty="0"/>
          </a:p>
        </p:txBody>
      </p:sp>
      <p:graphicFrame>
        <p:nvGraphicFramePr>
          <p:cNvPr id="4" name="Table 3">
            <a:extLst>
              <a:ext uri="{FF2B5EF4-FFF2-40B4-BE49-F238E27FC236}">
                <a16:creationId xmlns:a16="http://schemas.microsoft.com/office/drawing/2014/main" id="{658C986B-3A81-CDCA-19AE-B4629BB4019C}"/>
              </a:ext>
            </a:extLst>
          </p:cNvPr>
          <p:cNvGraphicFramePr>
            <a:graphicFrameLocks noGrp="1"/>
          </p:cNvGraphicFramePr>
          <p:nvPr>
            <p:extLst>
              <p:ext uri="{D42A27DB-BD31-4B8C-83A1-F6EECF244321}">
                <p14:modId xmlns:p14="http://schemas.microsoft.com/office/powerpoint/2010/main" val="1681652078"/>
              </p:ext>
            </p:extLst>
          </p:nvPr>
        </p:nvGraphicFramePr>
        <p:xfrm>
          <a:off x="401443" y="1516566"/>
          <a:ext cx="8965581" cy="3947530"/>
        </p:xfrm>
        <a:graphic>
          <a:graphicData uri="http://schemas.openxmlformats.org/drawingml/2006/table">
            <a:tbl>
              <a:tblPr firstRow="1" firstCol="1" bandRow="1">
                <a:tableStyleId>{5C22544A-7EE6-4342-B048-85BDC9FD1C3A}</a:tableStyleId>
              </a:tblPr>
              <a:tblGrid>
                <a:gridCol w="3740514">
                  <a:extLst>
                    <a:ext uri="{9D8B030D-6E8A-4147-A177-3AD203B41FA5}">
                      <a16:colId xmlns:a16="http://schemas.microsoft.com/office/drawing/2014/main" val="764136079"/>
                    </a:ext>
                  </a:extLst>
                </a:gridCol>
                <a:gridCol w="5225067">
                  <a:extLst>
                    <a:ext uri="{9D8B030D-6E8A-4147-A177-3AD203B41FA5}">
                      <a16:colId xmlns:a16="http://schemas.microsoft.com/office/drawing/2014/main" val="388489859"/>
                    </a:ext>
                  </a:extLst>
                </a:gridCol>
              </a:tblGrid>
              <a:tr h="789506">
                <a:tc>
                  <a:txBody>
                    <a:bodyPr/>
                    <a:lstStyle/>
                    <a:p>
                      <a:r>
                        <a:rPr lang="bg-BG" sz="1800" b="0">
                          <a:effectLst/>
                        </a:rPr>
                        <a:t>Вид ЛЗ</a:t>
                      </a:r>
                      <a:endParaRPr lang="en-US" sz="1800" b="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b="0">
                          <a:effectLst/>
                        </a:rPr>
                        <a:t>Среден разход на един преминал болен в лв.</a:t>
                      </a:r>
                      <a:endParaRPr lang="en-US" sz="1800" b="0">
                        <a:effectLst/>
                        <a:latin typeface="Times New Roman" panose="02020603050405020304" pitchFamily="18" charset="0"/>
                        <a:ea typeface="Times New Roman" panose="02020603050405020304" pitchFamily="18" charset="0"/>
                        <a:cs typeface="Arial Unicode MS"/>
                      </a:endParaRPr>
                    </a:p>
                  </a:txBody>
                  <a:tcPr marL="68580" marR="68580" marT="0" marB="0"/>
                </a:tc>
                <a:extLst>
                  <a:ext uri="{0D108BD9-81ED-4DB2-BD59-A6C34878D82A}">
                    <a16:rowId xmlns:a16="http://schemas.microsoft.com/office/drawing/2014/main" val="3898904147"/>
                  </a:ext>
                </a:extLst>
              </a:tr>
              <a:tr h="789506">
                <a:tc>
                  <a:txBody>
                    <a:bodyPr/>
                    <a:lstStyle/>
                    <a:p>
                      <a:r>
                        <a:rPr lang="bg-BG" sz="1800" b="0">
                          <a:effectLst/>
                        </a:rPr>
                        <a:t>УМБАЛ</a:t>
                      </a:r>
                      <a:endParaRPr lang="en-US" sz="1800" b="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b="0">
                          <a:effectLst/>
                        </a:rPr>
                        <a:t>2 036</a:t>
                      </a:r>
                      <a:endParaRPr lang="en-US" sz="1800" b="0">
                        <a:effectLst/>
                        <a:latin typeface="Times New Roman" panose="02020603050405020304" pitchFamily="18" charset="0"/>
                        <a:ea typeface="Times New Roman" panose="02020603050405020304" pitchFamily="18" charset="0"/>
                        <a:cs typeface="Arial Unicode MS"/>
                      </a:endParaRPr>
                    </a:p>
                  </a:txBody>
                  <a:tcPr marL="68580" marR="68580" marT="0" marB="0"/>
                </a:tc>
                <a:extLst>
                  <a:ext uri="{0D108BD9-81ED-4DB2-BD59-A6C34878D82A}">
                    <a16:rowId xmlns:a16="http://schemas.microsoft.com/office/drawing/2014/main" val="1968209329"/>
                  </a:ext>
                </a:extLst>
              </a:tr>
              <a:tr h="789506">
                <a:tc>
                  <a:txBody>
                    <a:bodyPr/>
                    <a:lstStyle/>
                    <a:p>
                      <a:r>
                        <a:rPr lang="bg-BG" sz="1800" b="0">
                          <a:effectLst/>
                        </a:rPr>
                        <a:t>Областни МБАЛ</a:t>
                      </a:r>
                      <a:endParaRPr lang="en-US" sz="1800" b="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b="0" dirty="0">
                          <a:effectLst/>
                        </a:rPr>
                        <a:t>1 137 </a:t>
                      </a:r>
                      <a:endParaRPr lang="en-US" sz="1800" b="0" dirty="0">
                        <a:effectLst/>
                        <a:latin typeface="Times New Roman" panose="02020603050405020304" pitchFamily="18" charset="0"/>
                        <a:ea typeface="Times New Roman" panose="02020603050405020304" pitchFamily="18" charset="0"/>
                        <a:cs typeface="Arial Unicode MS"/>
                      </a:endParaRPr>
                    </a:p>
                  </a:txBody>
                  <a:tcPr marL="68580" marR="68580" marT="0" marB="0"/>
                </a:tc>
                <a:extLst>
                  <a:ext uri="{0D108BD9-81ED-4DB2-BD59-A6C34878D82A}">
                    <a16:rowId xmlns:a16="http://schemas.microsoft.com/office/drawing/2014/main" val="2883127067"/>
                  </a:ext>
                </a:extLst>
              </a:tr>
              <a:tr h="789506">
                <a:tc>
                  <a:txBody>
                    <a:bodyPr/>
                    <a:lstStyle/>
                    <a:p>
                      <a:r>
                        <a:rPr lang="bg-BG" sz="1800" b="0">
                          <a:effectLst/>
                        </a:rPr>
                        <a:t>Общински МБАЛ</a:t>
                      </a:r>
                      <a:endParaRPr lang="en-US" sz="1800" b="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b="0">
                          <a:effectLst/>
                        </a:rPr>
                        <a:t>930</a:t>
                      </a:r>
                      <a:endParaRPr lang="en-US" sz="1800" b="0">
                        <a:effectLst/>
                        <a:latin typeface="Times New Roman" panose="02020603050405020304" pitchFamily="18" charset="0"/>
                        <a:ea typeface="Times New Roman" panose="02020603050405020304" pitchFamily="18" charset="0"/>
                        <a:cs typeface="Arial Unicode MS"/>
                      </a:endParaRPr>
                    </a:p>
                  </a:txBody>
                  <a:tcPr marL="68580" marR="68580" marT="0" marB="0"/>
                </a:tc>
                <a:extLst>
                  <a:ext uri="{0D108BD9-81ED-4DB2-BD59-A6C34878D82A}">
                    <a16:rowId xmlns:a16="http://schemas.microsoft.com/office/drawing/2014/main" val="2252100914"/>
                  </a:ext>
                </a:extLst>
              </a:tr>
              <a:tr h="789506">
                <a:tc>
                  <a:txBody>
                    <a:bodyPr/>
                    <a:lstStyle/>
                    <a:p>
                      <a:r>
                        <a:rPr lang="bg-BG" sz="1800" b="0">
                          <a:effectLst/>
                        </a:rPr>
                        <a:t>СБАЛББ</a:t>
                      </a:r>
                      <a:endParaRPr lang="en-US" sz="1800" b="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b="0" dirty="0">
                          <a:effectLst/>
                        </a:rPr>
                        <a:t>1 292</a:t>
                      </a:r>
                      <a:endParaRPr lang="en-US" sz="1800" b="0" dirty="0">
                        <a:effectLst/>
                        <a:latin typeface="Times New Roman" panose="02020603050405020304" pitchFamily="18" charset="0"/>
                        <a:ea typeface="Times New Roman" panose="02020603050405020304" pitchFamily="18" charset="0"/>
                        <a:cs typeface="Arial Unicode MS"/>
                      </a:endParaRPr>
                    </a:p>
                  </a:txBody>
                  <a:tcPr marL="68580" marR="68580" marT="0" marB="0"/>
                </a:tc>
                <a:extLst>
                  <a:ext uri="{0D108BD9-81ED-4DB2-BD59-A6C34878D82A}">
                    <a16:rowId xmlns:a16="http://schemas.microsoft.com/office/drawing/2014/main" val="1766446650"/>
                  </a:ext>
                </a:extLst>
              </a:tr>
            </a:tbl>
          </a:graphicData>
        </a:graphic>
      </p:graphicFrame>
    </p:spTree>
    <p:extLst>
      <p:ext uri="{BB962C8B-B14F-4D97-AF65-F5344CB8AC3E}">
        <p14:creationId xmlns:p14="http://schemas.microsoft.com/office/powerpoint/2010/main" val="3181447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8D5000-9C9F-197E-CF10-50B7D4653577}"/>
              </a:ext>
            </a:extLst>
          </p:cNvPr>
          <p:cNvSpPr>
            <a:spLocks noGrp="1"/>
          </p:cNvSpPr>
          <p:nvPr>
            <p:ph idx="1"/>
          </p:nvPr>
        </p:nvSpPr>
        <p:spPr>
          <a:xfrm>
            <a:off x="351013" y="812172"/>
            <a:ext cx="9640479" cy="4886346"/>
          </a:xfrm>
        </p:spPr>
        <p:txBody>
          <a:bodyPr>
            <a:normAutofit/>
          </a:bodyPr>
          <a:lstStyle/>
          <a:p>
            <a:pPr marL="0" indent="0">
              <a:buNone/>
            </a:pPr>
            <a:r>
              <a:rPr lang="bg-BG" sz="1800" dirty="0">
                <a:effectLst/>
                <a:latin typeface="Times New Roman" panose="02020603050405020304" pitchFamily="18" charset="0"/>
                <a:ea typeface="Times New Roman" panose="02020603050405020304" pitchFamily="18" charset="0"/>
                <a:cs typeface="Arial Unicode MS"/>
              </a:rPr>
              <a:t>  </a:t>
            </a:r>
            <a:endParaRPr lang="en-US" sz="1800" dirty="0">
              <a:effectLst/>
              <a:latin typeface="Times New Roman" panose="02020603050405020304" pitchFamily="18" charset="0"/>
              <a:ea typeface="Times New Roman" panose="02020603050405020304" pitchFamily="18" charset="0"/>
              <a:cs typeface="Arial Unicode MS"/>
            </a:endParaRPr>
          </a:p>
          <a:p>
            <a:endParaRPr lang="bg-BG" sz="1800" dirty="0">
              <a:effectLst/>
              <a:latin typeface="Times New Roman" panose="02020603050405020304" pitchFamily="18" charset="0"/>
              <a:ea typeface="Times New Roman" panose="02020603050405020304" pitchFamily="18" charset="0"/>
              <a:cs typeface="Arial Unicode MS"/>
            </a:endParaRPr>
          </a:p>
          <a:p>
            <a:pPr marL="0" indent="0">
              <a:buNone/>
            </a:pPr>
            <a:r>
              <a:rPr lang="bg-BG" sz="2400" dirty="0">
                <a:effectLst/>
                <a:latin typeface="Times New Roman" panose="02020603050405020304" pitchFamily="18" charset="0"/>
                <a:ea typeface="Times New Roman" panose="02020603050405020304" pitchFamily="18" charset="0"/>
                <a:cs typeface="Arial Unicode MS"/>
              </a:rPr>
              <a:t>Така представеният анализ</a:t>
            </a:r>
            <a:r>
              <a:rPr lang="bg-BG" sz="2400" dirty="0">
                <a:latin typeface="Times New Roman" panose="02020603050405020304" pitchFamily="18" charset="0"/>
                <a:ea typeface="Times New Roman" panose="02020603050405020304" pitchFamily="18" charset="0"/>
                <a:cs typeface="Arial Unicode MS"/>
              </a:rPr>
              <a:t> </a:t>
            </a:r>
            <a:r>
              <a:rPr lang="bg-BG" sz="2400" dirty="0">
                <a:effectLst/>
                <a:latin typeface="Times New Roman" panose="02020603050405020304" pitchFamily="18" charset="0"/>
                <a:ea typeface="Times New Roman" panose="02020603050405020304" pitchFamily="18" charset="0"/>
                <a:cs typeface="Arial Unicode MS"/>
              </a:rPr>
              <a:t>потвърждава заключението, че </a:t>
            </a:r>
            <a:r>
              <a:rPr lang="bg-BG" sz="2400" b="1" dirty="0">
                <a:effectLst/>
                <a:latin typeface="Times New Roman" panose="02020603050405020304" pitchFamily="18" charset="0"/>
                <a:ea typeface="Times New Roman" panose="02020603050405020304" pitchFamily="18" charset="0"/>
                <a:cs typeface="Arial Unicode MS"/>
              </a:rPr>
              <a:t>е нужна диференциация на реимбурсното заплащане съгласно нивото на компетентност или съгласно типа на болнично лечебно заведение. </a:t>
            </a:r>
            <a:r>
              <a:rPr lang="bg-BG" sz="2400" dirty="0">
                <a:effectLst/>
                <a:latin typeface="Times New Roman" panose="02020603050405020304" pitchFamily="18" charset="0"/>
                <a:ea typeface="Times New Roman" panose="02020603050405020304" pitchFamily="18" charset="0"/>
                <a:cs typeface="Arial Unicode MS"/>
              </a:rPr>
              <a:t>Тъй като нивото на компетентност на клиниките, отделенията и медико-диагностичните лаборатории на лечебните заведения за болнична помощ по смисъла на Наредба № 49 дава по-добра и точна апроксимация на качеството и на обема на предоставяните медицински услуги, авторите на този доклад, считат тази диференциация за по-ефикасна и оптимална.</a:t>
            </a:r>
          </a:p>
          <a:p>
            <a:pPr marL="0" indent="0">
              <a:buNone/>
            </a:pPr>
            <a:endParaRPr lang="bg-BG" sz="2400" dirty="0">
              <a:highlight>
                <a:srgbClr val="FFFF00"/>
              </a:highlight>
              <a:latin typeface="Times New Roman" panose="02020603050405020304" pitchFamily="18" charset="0"/>
              <a:ea typeface="Times New Roman" panose="02020603050405020304" pitchFamily="18" charset="0"/>
              <a:cs typeface="Arial Unicode MS"/>
            </a:endParaRPr>
          </a:p>
          <a:p>
            <a:pPr marL="0" indent="0">
              <a:buNone/>
            </a:pPr>
            <a:endParaRPr lang="bg-BG" sz="2400" dirty="0">
              <a:highlight>
                <a:srgbClr val="FFFF00"/>
              </a:highlight>
              <a:latin typeface="Times New Roman" panose="02020603050405020304" pitchFamily="18" charset="0"/>
              <a:ea typeface="Times New Roman" panose="02020603050405020304" pitchFamily="18" charset="0"/>
              <a:cs typeface="Arial Unicode MS"/>
            </a:endParaRPr>
          </a:p>
          <a:p>
            <a:pPr marL="0" indent="0">
              <a:buNone/>
            </a:pPr>
            <a:endParaRPr lang="bg-BG" sz="2400" dirty="0">
              <a:effectLst/>
              <a:highlight>
                <a:srgbClr val="FFFF00"/>
              </a:highlight>
              <a:latin typeface="Times New Roman" panose="02020603050405020304" pitchFamily="18" charset="0"/>
              <a:ea typeface="Times New Roman" panose="02020603050405020304" pitchFamily="18" charset="0"/>
              <a:cs typeface="Arial Unicode MS"/>
            </a:endParaRPr>
          </a:p>
          <a:p>
            <a:pPr marL="0" indent="0">
              <a:buNone/>
            </a:pPr>
            <a:endParaRPr lang="bg-BG" sz="2400" dirty="0">
              <a:highlight>
                <a:srgbClr val="FFFF00"/>
              </a:highlight>
              <a:latin typeface="Times New Roman" panose="02020603050405020304" pitchFamily="18" charset="0"/>
              <a:ea typeface="Times New Roman" panose="02020603050405020304" pitchFamily="18" charset="0"/>
              <a:cs typeface="Arial Unicode MS"/>
            </a:endParaRPr>
          </a:p>
          <a:p>
            <a:pPr marL="0" indent="0">
              <a:buNone/>
            </a:pPr>
            <a:endParaRPr lang="en-US" sz="2400" dirty="0">
              <a:effectLst/>
              <a:highlight>
                <a:srgbClr val="FFFF00"/>
              </a:highlight>
              <a:latin typeface="Times New Roman" panose="02020603050405020304" pitchFamily="18" charset="0"/>
              <a:ea typeface="Times New Roman" panose="02020603050405020304" pitchFamily="18" charset="0"/>
              <a:cs typeface="Arial Unicode MS"/>
            </a:endParaRPr>
          </a:p>
          <a:p>
            <a:endParaRPr lang="en-US" sz="2400" dirty="0">
              <a:effectLst/>
              <a:latin typeface="Times New Roman" panose="02020603050405020304" pitchFamily="18" charset="0"/>
              <a:ea typeface="Times New Roman" panose="02020603050405020304" pitchFamily="18" charset="0"/>
              <a:cs typeface="Arial Unicode MS"/>
            </a:endParaRPr>
          </a:p>
          <a:p>
            <a:pPr marL="0" indent="0">
              <a:buNone/>
            </a:pPr>
            <a:endParaRPr lang="en-US" dirty="0">
              <a:latin typeface="Cambria" panose="02040503050406030204" pitchFamily="18" charset="0"/>
            </a:endParaRPr>
          </a:p>
        </p:txBody>
      </p:sp>
      <p:pic>
        <p:nvPicPr>
          <p:cNvPr id="2" name="Picture 1">
            <a:extLst>
              <a:ext uri="{FF2B5EF4-FFF2-40B4-BE49-F238E27FC236}">
                <a16:creationId xmlns:a16="http://schemas.microsoft.com/office/drawing/2014/main" id="{8400BF3F-42C8-1C44-2773-F7BB9ED6D2EB}"/>
              </a:ext>
            </a:extLst>
          </p:cNvPr>
          <p:cNvPicPr>
            <a:picLocks noChangeAspect="1"/>
          </p:cNvPicPr>
          <p:nvPr/>
        </p:nvPicPr>
        <p:blipFill>
          <a:blip r:embed="rId3"/>
          <a:stretch>
            <a:fillRect/>
          </a:stretch>
        </p:blipFill>
        <p:spPr>
          <a:xfrm>
            <a:off x="0" y="0"/>
            <a:ext cx="12192000" cy="1176528"/>
          </a:xfrm>
          <a:prstGeom prst="rect">
            <a:avLst/>
          </a:prstGeom>
        </p:spPr>
      </p:pic>
    </p:spTree>
    <p:extLst>
      <p:ext uri="{BB962C8B-B14F-4D97-AF65-F5344CB8AC3E}">
        <p14:creationId xmlns:p14="http://schemas.microsoft.com/office/powerpoint/2010/main" val="2753169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135F-7636-5C04-97EC-B4C342015EB8}"/>
              </a:ext>
            </a:extLst>
          </p:cNvPr>
          <p:cNvSpPr>
            <a:spLocks noGrp="1"/>
          </p:cNvSpPr>
          <p:nvPr>
            <p:ph type="sldNum" sz="quarter" idx="12"/>
          </p:nvPr>
        </p:nvSpPr>
        <p:spPr/>
        <p:txBody>
          <a:bodyPr/>
          <a:lstStyle/>
          <a:p>
            <a:fld id="{6D22F896-40B5-4ADD-8801-0D06FADFA095}" type="slidenum">
              <a:rPr lang="en-US" smtClean="0"/>
              <a:t>28</a:t>
            </a:fld>
            <a:endParaRPr lang="en-US" dirty="0"/>
          </a:p>
        </p:txBody>
      </p:sp>
      <p:sp>
        <p:nvSpPr>
          <p:cNvPr id="7" name="TextBox 6">
            <a:extLst>
              <a:ext uri="{FF2B5EF4-FFF2-40B4-BE49-F238E27FC236}">
                <a16:creationId xmlns:a16="http://schemas.microsoft.com/office/drawing/2014/main" id="{B581ADB0-08DB-7D7D-575C-310F42122FB1}"/>
              </a:ext>
            </a:extLst>
          </p:cNvPr>
          <p:cNvSpPr txBox="1"/>
          <p:nvPr/>
        </p:nvSpPr>
        <p:spPr>
          <a:xfrm>
            <a:off x="289932" y="234176"/>
            <a:ext cx="10794380" cy="8002191"/>
          </a:xfrm>
          <a:prstGeom prst="rect">
            <a:avLst/>
          </a:prstGeom>
          <a:noFill/>
        </p:spPr>
        <p:txBody>
          <a:bodyPr wrap="square" rtlCol="0">
            <a:spAutoFit/>
          </a:bodyPr>
          <a:lstStyle/>
          <a:p>
            <a:r>
              <a:rPr kumimoji="0" lang="bg-BG"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За възприемането на така направеното предложение за определяне на минималното заплащане на болничните лекари авторите посочват стъпките, които необходими и трябва да бъдат направени: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br>
            <a:r>
              <a:rPr kumimoji="0" lang="bg-BG"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 </a:t>
            </a:r>
            <a:b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br>
            <a:r>
              <a:rPr kumimoji="0" lang="bg-BG" sz="2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1. Българският лекарски съюз съвместно с професионалните асоциации на отделните лекарски специалности и центровете за следдипломна квалификация към медицинските университети, да разработят единна методология за присъждане на CPD точки на базата на стандартни обучения за повишаване на квалификацията.</a:t>
            </a:r>
            <a:r>
              <a:rPr kumimoji="0" lang="bg-BG" sz="22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Arial Unicode MS"/>
              </a:rPr>
              <a:t> </a:t>
            </a:r>
            <a:b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br>
            <a:r>
              <a:rPr kumimoji="0" lang="bg-BG" sz="22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Arial Unicode MS"/>
              </a:rPr>
              <a:t> </a:t>
            </a:r>
            <a:b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br>
            <a:r>
              <a:rPr kumimoji="0" lang="bg-BG" sz="2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Unicode MS"/>
              </a:rPr>
              <a:t>2. </a:t>
            </a:r>
            <a:r>
              <a:rPr kumimoji="0" lang="ru-RU" sz="2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Unicode MS"/>
              </a:rPr>
              <a:t>Необходимо е и въвеждането на нива на компетентност на ЛЗ чрез промени в Закона </a:t>
            </a:r>
            <a:r>
              <a:rPr lang="bg-BG" sz="2200" b="1" dirty="0">
                <a:latin typeface="Times New Roman" panose="02020603050405020304" pitchFamily="18" charset="0"/>
                <a:ea typeface="Times New Roman" panose="02020603050405020304" pitchFamily="18" charset="0"/>
                <a:cs typeface="Arial Unicode MS"/>
              </a:rPr>
              <a:t>з</a:t>
            </a:r>
            <a:r>
              <a:rPr kumimoji="0" lang="ru-RU" sz="2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Unicode MS"/>
              </a:rPr>
              <a:t>а ЛЗ.</a:t>
            </a:r>
          </a:p>
          <a:p>
            <a:endParaRPr lang="ru-RU" sz="2200" b="1" dirty="0">
              <a:solidFill>
                <a:prstClr val="black"/>
              </a:solidFill>
              <a:latin typeface="Times New Roman" panose="02020603050405020304" pitchFamily="18" charset="0"/>
              <a:ea typeface="Times New Roman" panose="02020603050405020304" pitchFamily="18" charset="0"/>
              <a:cs typeface="Arial Unicode MS"/>
            </a:endParaRPr>
          </a:p>
          <a:p>
            <a:r>
              <a:rPr kumimoji="0" lang="ru-RU" sz="2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3. </a:t>
            </a:r>
            <a:r>
              <a:rPr lang="bg-BG" sz="2200" b="1" dirty="0">
                <a:solidFill>
                  <a:schemeClr val="tx1"/>
                </a:solidFill>
                <a:effectLst/>
                <a:latin typeface="Times New Roman" panose="02020603050405020304" pitchFamily="18" charset="0"/>
                <a:ea typeface="Times New Roman" panose="02020603050405020304" pitchFamily="18" charset="0"/>
                <a:cs typeface="Arial Unicode MS"/>
              </a:rPr>
              <a:t>На базата на Закона за достъп до обществена информация </a:t>
            </a:r>
            <a:r>
              <a:rPr lang="ru-RU" sz="2200" b="1" dirty="0">
                <a:solidFill>
                  <a:schemeClr val="tx1"/>
                </a:solidFill>
                <a:effectLst/>
                <a:latin typeface="Times New Roman" panose="02020603050405020304" pitchFamily="18" charset="0"/>
                <a:ea typeface="Times New Roman" panose="02020603050405020304" pitchFamily="18" charset="0"/>
                <a:cs typeface="Arial Unicode MS"/>
              </a:rPr>
              <a:t>трябва </a:t>
            </a:r>
            <a:r>
              <a:rPr lang="bg-BG" sz="2200" b="1" dirty="0">
                <a:solidFill>
                  <a:schemeClr val="tx1"/>
                </a:solidFill>
                <a:effectLst/>
                <a:latin typeface="Times New Roman" panose="02020603050405020304" pitchFamily="18" charset="0"/>
                <a:ea typeface="Times New Roman" panose="02020603050405020304" pitchFamily="18" charset="0"/>
                <a:cs typeface="Arial Unicode MS"/>
              </a:rPr>
              <a:t>да се изиска от Националната агенция за приходите деперсонифицирана информация за </a:t>
            </a:r>
            <a:r>
              <a:rPr lang="bg-BG" sz="2200" b="1" u="sng" dirty="0">
                <a:solidFill>
                  <a:schemeClr val="tx1"/>
                </a:solidFill>
                <a:effectLst/>
                <a:latin typeface="Times New Roman" panose="02020603050405020304" pitchFamily="18" charset="0"/>
                <a:ea typeface="Times New Roman" panose="02020603050405020304" pitchFamily="18" charset="0"/>
                <a:cs typeface="Arial Unicode MS"/>
              </a:rPr>
              <a:t>основните</a:t>
            </a:r>
            <a:r>
              <a:rPr lang="bg-BG" sz="2200" b="1" dirty="0">
                <a:solidFill>
                  <a:schemeClr val="tx1"/>
                </a:solidFill>
                <a:effectLst/>
                <a:latin typeface="Times New Roman" panose="02020603050405020304" pitchFamily="18" charset="0"/>
                <a:ea typeface="Times New Roman" panose="02020603050405020304" pitchFamily="18" charset="0"/>
                <a:cs typeface="Arial Unicode MS"/>
              </a:rPr>
              <a:t> заплати на лекарите-специалисти по съответните специалности по смисъла на Наредба № 1 за придобиване на специалност в системата на здравеопазването с разбивка по ниво на компетентност на лечебните заведения и на региони на ниво </a:t>
            </a:r>
            <a:r>
              <a:rPr lang="en-US" sz="2200" b="1" dirty="0">
                <a:solidFill>
                  <a:schemeClr val="tx1"/>
                </a:solidFill>
                <a:effectLst/>
                <a:latin typeface="Times New Roman" panose="02020603050405020304" pitchFamily="18" charset="0"/>
                <a:ea typeface="Times New Roman" panose="02020603050405020304" pitchFamily="18" charset="0"/>
                <a:cs typeface="Arial Unicode MS"/>
              </a:rPr>
              <a:t>NUTS</a:t>
            </a:r>
            <a:r>
              <a:rPr lang="ru-RU" sz="2200" b="1" dirty="0">
                <a:solidFill>
                  <a:schemeClr val="tx1"/>
                </a:solidFill>
                <a:effectLst/>
                <a:latin typeface="Times New Roman" panose="02020603050405020304" pitchFamily="18" charset="0"/>
                <a:ea typeface="Times New Roman" panose="02020603050405020304" pitchFamily="18" charset="0"/>
                <a:cs typeface="Arial Unicode MS"/>
              </a:rPr>
              <a:t> 2.</a:t>
            </a:r>
            <a:br>
              <a:rPr lang="en-US" sz="2400" b="1" dirty="0">
                <a:solidFill>
                  <a:schemeClr val="tx1"/>
                </a:solidFill>
                <a:effectLst/>
                <a:latin typeface="Times New Roman" panose="02020603050405020304" pitchFamily="18" charset="0"/>
                <a:ea typeface="Times New Roman" panose="02020603050405020304" pitchFamily="18" charset="0"/>
                <a:cs typeface="Arial Unicode MS"/>
              </a:rPr>
            </a:br>
            <a:r>
              <a:rPr lang="bg-BG" sz="2400" dirty="0">
                <a:solidFill>
                  <a:schemeClr val="tx1"/>
                </a:solidFill>
                <a:effectLst/>
                <a:latin typeface="Times New Roman" panose="02020603050405020304" pitchFamily="18" charset="0"/>
                <a:ea typeface="Times New Roman" panose="02020603050405020304" pitchFamily="18" charset="0"/>
                <a:cs typeface="Arial Unicode MS"/>
              </a:rPr>
              <a:t> </a:t>
            </a:r>
            <a:br>
              <a:rPr lang="en-US" sz="2400" dirty="0">
                <a:solidFill>
                  <a:schemeClr val="tx1"/>
                </a:solidFill>
                <a:effectLst/>
                <a:latin typeface="Times New Roman" panose="02020603050405020304" pitchFamily="18" charset="0"/>
                <a:ea typeface="Times New Roman" panose="02020603050405020304" pitchFamily="18" charset="0"/>
                <a:cs typeface="Arial Unicode MS"/>
              </a:rPr>
            </a:br>
            <a:br>
              <a:rPr kumimoji="0" lang="en-US" sz="2400" b="0" i="0" u="none" strike="noStrike" kern="1200" cap="none" spc="0" normalizeH="0" baseline="0" noProof="0" dirty="0">
                <a:ln>
                  <a:noFill/>
                </a:ln>
                <a:solidFill>
                  <a:srgbClr val="5FCBEF"/>
                </a:solidFill>
                <a:effectLst/>
                <a:uLnTx/>
                <a:uFillTx/>
                <a:latin typeface="Times New Roman" panose="02020603050405020304" pitchFamily="18" charset="0"/>
                <a:ea typeface="Times New Roman" panose="02020603050405020304" pitchFamily="18" charset="0"/>
                <a:cs typeface="Arial Unicode MS"/>
              </a:rPr>
            </a:br>
            <a:r>
              <a:rPr kumimoji="0" lang="bg-BG" sz="2400" b="0" i="0" u="none" strike="noStrike" kern="1200" cap="none" spc="0" normalizeH="0" baseline="0" noProof="0" dirty="0">
                <a:ln>
                  <a:noFill/>
                </a:ln>
                <a:solidFill>
                  <a:srgbClr val="5FCBEF"/>
                </a:solidFill>
                <a:effectLst/>
                <a:uLnTx/>
                <a:uFillTx/>
                <a:latin typeface="Times New Roman" panose="02020603050405020304" pitchFamily="18" charset="0"/>
                <a:ea typeface="Times New Roman" panose="02020603050405020304" pitchFamily="18" charset="0"/>
                <a:cs typeface="Arial Unicode MS"/>
              </a:rPr>
              <a:t> </a:t>
            </a:r>
            <a:br>
              <a:rPr kumimoji="0" lang="en-US" sz="1800" b="0" i="0" u="none" strike="noStrike" kern="1200" cap="none" spc="0" normalizeH="0" baseline="0" noProof="0" dirty="0">
                <a:ln>
                  <a:noFill/>
                </a:ln>
                <a:solidFill>
                  <a:srgbClr val="5FCBEF"/>
                </a:solidFill>
                <a:effectLst/>
                <a:uLnTx/>
                <a:uFillTx/>
                <a:latin typeface="Times New Roman" panose="02020603050405020304" pitchFamily="18" charset="0"/>
                <a:ea typeface="Times New Roman" panose="02020603050405020304" pitchFamily="18" charset="0"/>
                <a:cs typeface="Arial Unicode MS"/>
              </a:rPr>
            </a:br>
            <a:endParaRPr lang="en-US" dirty="0"/>
          </a:p>
        </p:txBody>
      </p:sp>
    </p:spTree>
    <p:extLst>
      <p:ext uri="{BB962C8B-B14F-4D97-AF65-F5344CB8AC3E}">
        <p14:creationId xmlns:p14="http://schemas.microsoft.com/office/powerpoint/2010/main" val="617933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135F-7636-5C04-97EC-B4C342015EB8}"/>
              </a:ext>
            </a:extLst>
          </p:cNvPr>
          <p:cNvSpPr>
            <a:spLocks noGrp="1"/>
          </p:cNvSpPr>
          <p:nvPr>
            <p:ph type="sldNum" sz="quarter" idx="12"/>
          </p:nvPr>
        </p:nvSpPr>
        <p:spPr/>
        <p:txBody>
          <a:bodyPr/>
          <a:lstStyle/>
          <a:p>
            <a:fld id="{6D22F896-40B5-4ADD-8801-0D06FADFA095}" type="slidenum">
              <a:rPr lang="en-US" smtClean="0"/>
              <a:t>29</a:t>
            </a:fld>
            <a:endParaRPr lang="en-US" dirty="0"/>
          </a:p>
        </p:txBody>
      </p:sp>
      <p:pic>
        <p:nvPicPr>
          <p:cNvPr id="3" name="Picture 2">
            <a:extLst>
              <a:ext uri="{FF2B5EF4-FFF2-40B4-BE49-F238E27FC236}">
                <a16:creationId xmlns:a16="http://schemas.microsoft.com/office/drawing/2014/main" id="{54DB630F-C045-BD21-4182-D3ED7F5C18AF}"/>
              </a:ext>
            </a:extLst>
          </p:cNvPr>
          <p:cNvPicPr>
            <a:picLocks noChangeAspect="1"/>
          </p:cNvPicPr>
          <p:nvPr/>
        </p:nvPicPr>
        <p:blipFill>
          <a:blip r:embed="rId2"/>
          <a:stretch>
            <a:fillRect/>
          </a:stretch>
        </p:blipFill>
        <p:spPr>
          <a:xfrm>
            <a:off x="0" y="0"/>
            <a:ext cx="12192000" cy="1176528"/>
          </a:xfrm>
          <a:prstGeom prst="rect">
            <a:avLst/>
          </a:prstGeom>
        </p:spPr>
      </p:pic>
      <p:sp>
        <p:nvSpPr>
          <p:cNvPr id="9" name="TextBox 8">
            <a:extLst>
              <a:ext uri="{FF2B5EF4-FFF2-40B4-BE49-F238E27FC236}">
                <a16:creationId xmlns:a16="http://schemas.microsoft.com/office/drawing/2014/main" id="{3FD50DF9-12F8-AF54-285B-532BD9CD6D1F}"/>
              </a:ext>
            </a:extLst>
          </p:cNvPr>
          <p:cNvSpPr txBox="1"/>
          <p:nvPr/>
        </p:nvSpPr>
        <p:spPr>
          <a:xfrm>
            <a:off x="546410" y="1583472"/>
            <a:ext cx="9656955" cy="4154984"/>
          </a:xfrm>
          <a:prstGeom prst="rect">
            <a:avLst/>
          </a:prstGeom>
          <a:noFill/>
        </p:spPr>
        <p:txBody>
          <a:bodyPr wrap="square" rtlCol="0">
            <a:spAutoFit/>
          </a:bodyPr>
          <a:lstStyle/>
          <a:p>
            <a:r>
              <a:rPr kumimoji="0" lang="bg-BG"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4. </a:t>
            </a:r>
            <a:r>
              <a:rPr kumimoji="0" lang="bg-BG"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Следващата стъпка е за всяка от посочените разбивки да се изчисли максимизационната функция –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max</a:t>
            </a:r>
            <a: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 (</a:t>
            </a:r>
            <a:r>
              <a:rPr kumimoji="0" lang="bg-BG"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50% от средната работна заплата; 60% от стойността на медианната работна заплата; минимална работна заплата за страната</a:t>
            </a:r>
            <a: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a:t>
            </a:r>
            <a:r>
              <a:rPr kumimoji="0" lang="bg-BG"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 а в последствие така изчислените стойности да залегнат като база за минимална работна заплата в ранг 1 на лекарите-специалисти от Таблица № 7 по-горе. Останалите длъжности и рангове се изчисляват резултативно, на базата на заложените пропорции в Таблица № 8. </a:t>
            </a:r>
            <a:r>
              <a:rPr kumimoji="0" lang="bg-BG"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При посочените стъпки ще се постигне изложената по-горе диференциация на базата на лекарска специалност, регион и лечебно заведение.</a:t>
            </a:r>
            <a:endParaRPr lang="en-US" dirty="0"/>
          </a:p>
        </p:txBody>
      </p:sp>
    </p:spTree>
    <p:extLst>
      <p:ext uri="{BB962C8B-B14F-4D97-AF65-F5344CB8AC3E}">
        <p14:creationId xmlns:p14="http://schemas.microsoft.com/office/powerpoint/2010/main" val="256839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4F9673-D419-48C4-801F-A4FCC4C01796}"/>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7" name="TextBox 6">
            <a:extLst>
              <a:ext uri="{FF2B5EF4-FFF2-40B4-BE49-F238E27FC236}">
                <a16:creationId xmlns:a16="http://schemas.microsoft.com/office/drawing/2014/main" id="{B006EE59-6D96-2792-AFD7-29BF72C64CD6}"/>
              </a:ext>
            </a:extLst>
          </p:cNvPr>
          <p:cNvSpPr txBox="1"/>
          <p:nvPr/>
        </p:nvSpPr>
        <p:spPr>
          <a:xfrm>
            <a:off x="341645" y="0"/>
            <a:ext cx="10007212" cy="6701322"/>
          </a:xfrm>
          <a:prstGeom prst="rect">
            <a:avLst/>
          </a:prstGeom>
          <a:noFill/>
        </p:spPr>
        <p:txBody>
          <a:bodyPr wrap="square">
            <a:spAutoFit/>
          </a:bodyPr>
          <a:lstStyle/>
          <a:p>
            <a:pPr algn="ctr">
              <a:lnSpc>
                <a:spcPct val="140000"/>
              </a:lnSpc>
              <a:spcAft>
                <a:spcPts val="1000"/>
              </a:spcAft>
            </a:pPr>
            <a:r>
              <a:rPr lang="en-US" sz="2400" b="1" cap="all" dirty="0" err="1">
                <a:latin typeface="Times New Roman" panose="02020603050405020304" pitchFamily="18" charset="0"/>
                <a:ea typeface="Times New Roman" panose="02020603050405020304" pitchFamily="18" charset="0"/>
                <a:cs typeface="Times New Roman" panose="02020603050405020304" pitchFamily="18" charset="0"/>
              </a:rPr>
              <a:t>Мотивационно</a:t>
            </a:r>
            <a:r>
              <a:rPr lang="en-US" sz="2400" b="1" cap="all"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cap="all" dirty="0" err="1">
                <a:latin typeface="Times New Roman" panose="02020603050405020304" pitchFamily="18" charset="0"/>
                <a:ea typeface="Times New Roman" panose="02020603050405020304" pitchFamily="18" charset="0"/>
                <a:cs typeface="Times New Roman" panose="02020603050405020304" pitchFamily="18" charset="0"/>
              </a:rPr>
              <a:t>възнаграждение</a:t>
            </a:r>
            <a:r>
              <a:rPr lang="en-US" sz="2400" b="1" cap="all"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cap="all" dirty="0" err="1">
                <a:latin typeface="Times New Roman" panose="02020603050405020304" pitchFamily="18" charset="0"/>
                <a:ea typeface="Times New Roman" panose="02020603050405020304" pitchFamily="18" charset="0"/>
                <a:cs typeface="Times New Roman" panose="02020603050405020304" pitchFamily="18" charset="0"/>
              </a:rPr>
              <a:t>на</a:t>
            </a:r>
            <a:r>
              <a:rPr lang="en-US" sz="2400" b="1" cap="all"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cap="all" dirty="0" err="1">
                <a:latin typeface="Times New Roman" panose="02020603050405020304" pitchFamily="18" charset="0"/>
                <a:ea typeface="Times New Roman" panose="02020603050405020304" pitchFamily="18" charset="0"/>
                <a:cs typeface="Times New Roman" panose="02020603050405020304" pitchFamily="18" charset="0"/>
              </a:rPr>
              <a:t>лекарския</a:t>
            </a:r>
            <a:r>
              <a:rPr lang="en-US" sz="2400" b="1" cap="all"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cap="all" dirty="0" err="1">
                <a:latin typeface="Times New Roman" panose="02020603050405020304" pitchFamily="18" charset="0"/>
                <a:ea typeface="Times New Roman" panose="02020603050405020304" pitchFamily="18" charset="0"/>
                <a:cs typeface="Times New Roman" panose="02020603050405020304" pitchFamily="18" charset="0"/>
              </a:rPr>
              <a:t>персонал</a:t>
            </a:r>
            <a:endParaRPr lang="bg-BG" sz="2400" b="1" cap="all"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40000"/>
              </a:lnSpc>
              <a:spcAft>
                <a:spcPts val="1000"/>
              </a:spcAft>
            </a:pPr>
            <a:r>
              <a:rPr lang="bg-BG" sz="2400" b="1" dirty="0">
                <a:latin typeface="Times New Roman" panose="02020603050405020304" pitchFamily="18" charset="0"/>
                <a:ea typeface="Calibri" panose="020F0502020204030204" pitchFamily="34" charset="0"/>
                <a:cs typeface="Arial Unicode MS"/>
              </a:rPr>
              <a:t>Съдържание ( 94 стр.)</a:t>
            </a:r>
            <a:endParaRPr lang="bg-BG" sz="1800" dirty="0">
              <a:effectLst/>
              <a:latin typeface="Times New Roman" panose="02020603050405020304" pitchFamily="18" charset="0"/>
              <a:ea typeface="Calibri" panose="020F0502020204030204" pitchFamily="34" charset="0"/>
              <a:cs typeface="Arial Unicode MS"/>
            </a:endParaRPr>
          </a:p>
          <a:p>
            <a:pPr marL="285750" indent="-285750">
              <a:buFont typeface="Wingdings" panose="05000000000000000000" pitchFamily="2" charset="2"/>
              <a:buChar char="Ø"/>
            </a:pPr>
            <a:r>
              <a:rPr lang="bg-BG" sz="2400" dirty="0">
                <a:effectLst/>
                <a:latin typeface="Times New Roman" panose="02020603050405020304" pitchFamily="18" charset="0"/>
                <a:ea typeface="Times New Roman" panose="02020603050405020304" pitchFamily="18" charset="0"/>
                <a:cs typeface="Arial Unicode MS"/>
              </a:rPr>
              <a:t> Проблемът на възлагането</a:t>
            </a:r>
          </a:p>
          <a:p>
            <a:pPr marL="342900" indent="-342900">
              <a:buFont typeface="Arial" panose="020B0604020202020204" pitchFamily="34" charset="0"/>
              <a:buChar char="•"/>
            </a:pPr>
            <a:r>
              <a:rPr lang="bg-BG" sz="2400" dirty="0">
                <a:effectLst/>
                <a:latin typeface="Times New Roman" panose="02020603050405020304" pitchFamily="18" charset="0"/>
                <a:ea typeface="Times New Roman" panose="02020603050405020304" pitchFamily="18" charset="0"/>
                <a:cs typeface="Arial Unicode MS"/>
              </a:rPr>
              <a:t>Проблемът „възложител – изпълнител“ в здравеопазването</a:t>
            </a:r>
          </a:p>
          <a:p>
            <a:pPr marL="342900" indent="-342900">
              <a:buFont typeface="Arial" panose="020B0604020202020204" pitchFamily="34" charset="0"/>
              <a:buChar char="•"/>
            </a:pPr>
            <a:r>
              <a:rPr lang="bg-BG" sz="2400" dirty="0">
                <a:latin typeface="Times New Roman" panose="02020603050405020304" pitchFamily="18" charset="0"/>
                <a:ea typeface="Times New Roman" panose="02020603050405020304" pitchFamily="18" charset="0"/>
                <a:cs typeface="Arial Unicode MS"/>
              </a:rPr>
              <a:t>Перфектното изпълнение</a:t>
            </a:r>
          </a:p>
          <a:p>
            <a:pPr marL="342900" indent="-342900">
              <a:buFont typeface="Arial" panose="020B0604020202020204" pitchFamily="34" charset="0"/>
              <a:buChar char="•"/>
            </a:pPr>
            <a:r>
              <a:rPr lang="bg-BG" sz="2400" dirty="0">
                <a:latin typeface="Times New Roman" panose="02020603050405020304" pitchFamily="18" charset="0"/>
                <a:ea typeface="Times New Roman" panose="02020603050405020304" pitchFamily="18" charset="0"/>
                <a:cs typeface="Arial Unicode MS"/>
              </a:rPr>
              <a:t>Провокирано търсене на здравни услуги от страна на извършителите, като апликация на асиметричната информация</a:t>
            </a:r>
          </a:p>
          <a:p>
            <a:pPr marL="342900" indent="-342900">
              <a:buFont typeface="Wingdings" panose="05000000000000000000" pitchFamily="2" charset="2"/>
              <a:buChar char="Ø"/>
            </a:pPr>
            <a:r>
              <a:rPr lang="bg-BG" sz="2400" dirty="0">
                <a:effectLst/>
                <a:latin typeface="Times New Roman" panose="02020603050405020304" pitchFamily="18" charset="0"/>
                <a:ea typeface="Times New Roman" panose="02020603050405020304" pitchFamily="18" charset="0"/>
                <a:cs typeface="Arial Unicode MS"/>
              </a:rPr>
              <a:t>Морален риск</a:t>
            </a:r>
            <a:endParaRPr lang="bg-BG" sz="2400" dirty="0">
              <a:latin typeface="Times New Roman" panose="02020603050405020304" pitchFamily="18" charset="0"/>
              <a:ea typeface="Times New Roman" panose="02020603050405020304" pitchFamily="18" charset="0"/>
              <a:cs typeface="Arial Unicode MS"/>
            </a:endParaRPr>
          </a:p>
          <a:p>
            <a:pPr marL="342900" indent="-342900">
              <a:buFont typeface="Wingdings" panose="05000000000000000000" pitchFamily="2" charset="2"/>
              <a:buChar char="Ø"/>
            </a:pPr>
            <a:r>
              <a:rPr lang="bg-BG" sz="2400" dirty="0">
                <a:effectLst/>
                <a:latin typeface="Times New Roman" panose="02020603050405020304" pitchFamily="18" charset="0"/>
                <a:ea typeface="Times New Roman" panose="02020603050405020304" pitchFamily="18" charset="0"/>
                <a:cs typeface="Arial Unicode MS"/>
              </a:rPr>
              <a:t>Стандартни мотивиращи схеми за възнаграждение</a:t>
            </a:r>
          </a:p>
          <a:p>
            <a:pPr marL="342900" indent="-342900">
              <a:buFont typeface="Wingdings" panose="05000000000000000000" pitchFamily="2" charset="2"/>
              <a:buChar char="Ø"/>
            </a:pPr>
            <a:r>
              <a:rPr lang="bg-BG" sz="2400" dirty="0">
                <a:latin typeface="Times New Roman" panose="02020603050405020304" pitchFamily="18" charset="0"/>
                <a:ea typeface="Times New Roman" panose="02020603050405020304" pitchFamily="18" charset="0"/>
                <a:cs typeface="Arial Unicode MS"/>
              </a:rPr>
              <a:t>Възнаграждение за изпълнение</a:t>
            </a:r>
            <a:r>
              <a:rPr lang="bg-BG" sz="2400" dirty="0">
                <a:effectLst/>
                <a:latin typeface="Times New Roman" panose="02020603050405020304" pitchFamily="18" charset="0"/>
                <a:ea typeface="Times New Roman" panose="02020603050405020304" pitchFamily="18" charset="0"/>
                <a:cs typeface="Arial Unicode MS"/>
              </a:rPr>
              <a:t> </a:t>
            </a:r>
            <a:endParaRPr lang="bg-BG" sz="2400" dirty="0">
              <a:latin typeface="Times New Roman" panose="02020603050405020304" pitchFamily="18" charset="0"/>
              <a:ea typeface="Times New Roman" panose="02020603050405020304" pitchFamily="18" charset="0"/>
              <a:cs typeface="Arial Unicode MS"/>
            </a:endParaRPr>
          </a:p>
          <a:p>
            <a:pPr marL="342900" indent="-342900">
              <a:buFont typeface="Wingdings" panose="05000000000000000000" pitchFamily="2" charset="2"/>
              <a:buChar char="Ø"/>
            </a:pPr>
            <a:r>
              <a:rPr lang="bg-BG" sz="2400" dirty="0">
                <a:effectLst/>
                <a:latin typeface="Times New Roman" panose="02020603050405020304" pitchFamily="18" charset="0"/>
                <a:ea typeface="Times New Roman" panose="02020603050405020304" pitchFamily="18" charset="0"/>
                <a:cs typeface="Arial Unicode MS"/>
              </a:rPr>
              <a:t>Директивата (ЕС) 2022/2041 и ролята й за минималното възнаграждение</a:t>
            </a:r>
            <a:endParaRPr lang="bg-BG" sz="2400" dirty="0">
              <a:latin typeface="Times New Roman" panose="02020603050405020304" pitchFamily="18" charset="0"/>
              <a:ea typeface="Times New Roman" panose="02020603050405020304" pitchFamily="18" charset="0"/>
              <a:cs typeface="Arial Unicode MS"/>
            </a:endParaRPr>
          </a:p>
          <a:p>
            <a:pPr marL="342900" indent="-342900">
              <a:buFont typeface="Wingdings" panose="05000000000000000000" pitchFamily="2" charset="2"/>
              <a:buChar char="Ø"/>
            </a:pPr>
            <a:r>
              <a:rPr lang="bg-BG" sz="2400" dirty="0">
                <a:effectLst/>
                <a:latin typeface="Times New Roman" panose="02020603050405020304" pitchFamily="18" charset="0"/>
                <a:ea typeface="Times New Roman" panose="02020603050405020304" pitchFamily="18" charset="0"/>
                <a:cs typeface="Arial Unicode MS"/>
              </a:rPr>
              <a:t>Актуално състояние на лекарските възнаграждения</a:t>
            </a:r>
            <a:endParaRPr lang="bg-BG" sz="2400" dirty="0">
              <a:latin typeface="Times New Roman" panose="02020603050405020304" pitchFamily="18" charset="0"/>
              <a:ea typeface="Times New Roman" panose="02020603050405020304" pitchFamily="18" charset="0"/>
              <a:cs typeface="Arial Unicode MS"/>
            </a:endParaRPr>
          </a:p>
          <a:p>
            <a:pPr marL="342900" indent="-342900">
              <a:buFont typeface="Wingdings" panose="05000000000000000000" pitchFamily="2" charset="2"/>
              <a:buChar char="Ø"/>
            </a:pPr>
            <a:r>
              <a:rPr lang="bg-BG" sz="2400" b="1" u="sng" dirty="0">
                <a:effectLst/>
                <a:latin typeface="Times New Roman" panose="02020603050405020304" pitchFamily="18" charset="0"/>
                <a:ea typeface="Times New Roman" panose="02020603050405020304" pitchFamily="18" charset="0"/>
                <a:cs typeface="Arial Unicode MS"/>
              </a:rPr>
              <a:t>Предложение за модел на определяне на минимални заплати на лекарите в болничната помощ</a:t>
            </a:r>
          </a:p>
          <a:p>
            <a:pPr marL="342900" indent="-342900">
              <a:buFont typeface="Wingdings" panose="05000000000000000000" pitchFamily="2" charset="2"/>
              <a:buChar char="Ø"/>
            </a:pPr>
            <a:r>
              <a:rPr lang="bg-BG" sz="2400" dirty="0">
                <a:latin typeface="Times New Roman" panose="02020603050405020304" pitchFamily="18" charset="0"/>
              </a:rPr>
              <a:t>Заключение</a:t>
            </a:r>
            <a:endParaRPr lang="bg-BG" sz="2400" dirty="0">
              <a:latin typeface="Helvetica Neue" panose="02000503000000020004" pitchFamily="2" charset="0"/>
            </a:endParaRPr>
          </a:p>
        </p:txBody>
      </p:sp>
    </p:spTree>
    <p:extLst>
      <p:ext uri="{BB962C8B-B14F-4D97-AF65-F5344CB8AC3E}">
        <p14:creationId xmlns:p14="http://schemas.microsoft.com/office/powerpoint/2010/main" val="97035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A2135F-7636-5C04-97EC-B4C342015EB8}"/>
              </a:ext>
            </a:extLst>
          </p:cNvPr>
          <p:cNvSpPr>
            <a:spLocks noGrp="1"/>
          </p:cNvSpPr>
          <p:nvPr>
            <p:ph type="sldNum" sz="quarter" idx="12"/>
          </p:nvPr>
        </p:nvSpPr>
        <p:spPr/>
        <p:txBody>
          <a:bodyPr/>
          <a:lstStyle/>
          <a:p>
            <a:fld id="{6D22F896-40B5-4ADD-8801-0D06FADFA095}" type="slidenum">
              <a:rPr lang="en-US" smtClean="0"/>
              <a:t>30</a:t>
            </a:fld>
            <a:endParaRPr lang="en-US" dirty="0"/>
          </a:p>
        </p:txBody>
      </p:sp>
      <p:sp>
        <p:nvSpPr>
          <p:cNvPr id="7" name="TextBox 6">
            <a:extLst>
              <a:ext uri="{FF2B5EF4-FFF2-40B4-BE49-F238E27FC236}">
                <a16:creationId xmlns:a16="http://schemas.microsoft.com/office/drawing/2014/main" id="{36AFB81E-EF47-E419-4911-C184CDE6DBE2}"/>
              </a:ext>
            </a:extLst>
          </p:cNvPr>
          <p:cNvSpPr txBox="1"/>
          <p:nvPr/>
        </p:nvSpPr>
        <p:spPr>
          <a:xfrm>
            <a:off x="228600" y="451513"/>
            <a:ext cx="9912927" cy="5909310"/>
          </a:xfrm>
          <a:prstGeom prst="rect">
            <a:avLst/>
          </a:prstGeom>
          <a:noFill/>
        </p:spPr>
        <p:txBody>
          <a:bodyPr wrap="square" rtlCol="0">
            <a:spAutoFit/>
          </a:bodyPr>
          <a:lstStyle/>
          <a:p>
            <a:r>
              <a:rPr kumimoji="0" lang="bg-BG"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5. </a:t>
            </a:r>
            <a:r>
              <a:rPr kumimoji="0" lang="bg-BG"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Определянето на минимални равнища на лекарското заплащане в болничната помощ ще спомогне те да бъдат интегрирани като екзогенен фактор в едно последващо „реално“ остойностяване и актуализиране на реимбурсните стойности на клиничните пътеки. Това на свой ред пък ще позволи автоматичното ежегодно индексиране на минималните заплати, в изпълнение на изискванията на Директива (ЕС) 2022/2041. </a:t>
            </a:r>
            <a:r>
              <a:rPr kumimoji="0" lang="bg-BG"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Предлага се автоматичното индексиране да се извършва по примера на чл. 100 от Кодекса за социално осигуряване.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br>
            <a:r>
              <a:rPr kumimoji="0" lang="bg-BG"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br>
            <a:r>
              <a:rPr kumimoji="0" lang="bg-BG"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Unicode MS"/>
              </a:rPr>
              <a:t>В случая с минималните равнища на заплащане, се предлага ежегодната индексация да бъде с 50% от ръста на среднопретеглените реимбурсни нива на клиничните пътеки за текущата година и 50% от ръста на хармонизирания индекс на потребителските цени през предходната календарна година.</a:t>
            </a:r>
            <a:br>
              <a:rPr kumimoji="0" lang="en-US" sz="1800" b="1" i="0" u="sng" strike="noStrike" kern="1200" cap="none" spc="0" normalizeH="0" baseline="0" noProof="0" dirty="0">
                <a:ln>
                  <a:noFill/>
                </a:ln>
                <a:solidFill>
                  <a:srgbClr val="5FCBEF"/>
                </a:solidFill>
                <a:effectLst/>
                <a:uLnTx/>
                <a:uFillTx/>
                <a:latin typeface="Times New Roman" panose="02020603050405020304" pitchFamily="18" charset="0"/>
                <a:ea typeface="Times New Roman" panose="02020603050405020304" pitchFamily="18" charset="0"/>
                <a:cs typeface="Arial Unicode MS"/>
              </a:rPr>
            </a:br>
            <a:endParaRPr lang="en-US" b="1" u="sng" dirty="0"/>
          </a:p>
        </p:txBody>
      </p:sp>
    </p:spTree>
    <p:extLst>
      <p:ext uri="{BB962C8B-B14F-4D97-AF65-F5344CB8AC3E}">
        <p14:creationId xmlns:p14="http://schemas.microsoft.com/office/powerpoint/2010/main" val="1587887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1A5A-AA4D-A37F-2A53-AFD1D13674F9}"/>
              </a:ext>
            </a:extLst>
          </p:cNvPr>
          <p:cNvSpPr>
            <a:spLocks noGrp="1"/>
          </p:cNvSpPr>
          <p:nvPr>
            <p:ph type="title"/>
          </p:nvPr>
        </p:nvSpPr>
        <p:spPr>
          <a:xfrm>
            <a:off x="332509" y="-446810"/>
            <a:ext cx="9933710" cy="8541328"/>
          </a:xfrm>
        </p:spPr>
        <p:txBody>
          <a:bodyPr>
            <a:noAutofit/>
          </a:bodyPr>
          <a:lstStyle/>
          <a:p>
            <a:br>
              <a:rPr lang="bg-BG" sz="1800" dirty="0">
                <a:solidFill>
                  <a:schemeClr val="tx1"/>
                </a:solidFill>
                <a:latin typeface="Times New Roman" panose="02020603050405020304" pitchFamily="18" charset="0"/>
                <a:ea typeface="Times New Roman" panose="02020603050405020304" pitchFamily="18" charset="0"/>
                <a:cs typeface="Arial Unicode MS"/>
              </a:rPr>
            </a:br>
            <a:br>
              <a:rPr lang="bg-BG" sz="1800" dirty="0">
                <a:solidFill>
                  <a:schemeClr val="tx1"/>
                </a:solidFill>
                <a:latin typeface="Times New Roman" panose="02020603050405020304" pitchFamily="18" charset="0"/>
                <a:ea typeface="Times New Roman" panose="02020603050405020304" pitchFamily="18" charset="0"/>
                <a:cs typeface="Arial Unicode MS"/>
              </a:rPr>
            </a:br>
            <a:br>
              <a:rPr lang="bg-BG" sz="1800" dirty="0">
                <a:solidFill>
                  <a:schemeClr val="tx1"/>
                </a:solidFill>
                <a:latin typeface="Times New Roman" panose="02020603050405020304" pitchFamily="18" charset="0"/>
                <a:ea typeface="Times New Roman" panose="02020603050405020304" pitchFamily="18" charset="0"/>
                <a:cs typeface="Arial Unicode MS"/>
              </a:rPr>
            </a:br>
            <a:br>
              <a:rPr lang="bg-BG" sz="1800" dirty="0">
                <a:solidFill>
                  <a:schemeClr val="tx1"/>
                </a:solidFill>
                <a:latin typeface="Times New Roman" panose="02020603050405020304" pitchFamily="18" charset="0"/>
                <a:ea typeface="Times New Roman" panose="02020603050405020304" pitchFamily="18" charset="0"/>
                <a:cs typeface="Arial Unicode MS"/>
              </a:rPr>
            </a:br>
            <a:br>
              <a:rPr lang="bg-BG" sz="1800" dirty="0">
                <a:solidFill>
                  <a:schemeClr val="tx1"/>
                </a:solidFill>
                <a:latin typeface="Times New Roman" panose="02020603050405020304" pitchFamily="18" charset="0"/>
                <a:ea typeface="Times New Roman" panose="02020603050405020304" pitchFamily="18" charset="0"/>
                <a:cs typeface="Arial Unicode MS"/>
              </a:rPr>
            </a:br>
            <a:br>
              <a:rPr lang="bg-BG" sz="1800" dirty="0">
                <a:solidFill>
                  <a:schemeClr val="tx1"/>
                </a:solidFill>
                <a:latin typeface="Times New Roman" panose="02020603050405020304" pitchFamily="18" charset="0"/>
                <a:ea typeface="Times New Roman" panose="02020603050405020304" pitchFamily="18" charset="0"/>
                <a:cs typeface="Arial Unicode MS"/>
              </a:rPr>
            </a:br>
            <a:br>
              <a:rPr lang="bg-BG" sz="1800" dirty="0">
                <a:solidFill>
                  <a:schemeClr val="tx1"/>
                </a:solidFill>
                <a:latin typeface="Times New Roman" panose="02020603050405020304" pitchFamily="18" charset="0"/>
                <a:ea typeface="Times New Roman" panose="02020603050405020304" pitchFamily="18" charset="0"/>
                <a:cs typeface="Arial Unicode MS"/>
              </a:rPr>
            </a:br>
            <a:br>
              <a:rPr lang="bg-BG" sz="1800" dirty="0">
                <a:solidFill>
                  <a:schemeClr val="tx1"/>
                </a:solidFill>
                <a:latin typeface="Times New Roman" panose="02020603050405020304" pitchFamily="18" charset="0"/>
                <a:ea typeface="Times New Roman" panose="02020603050405020304" pitchFamily="18" charset="0"/>
                <a:cs typeface="Arial Unicode MS"/>
              </a:rPr>
            </a:br>
            <a:br>
              <a:rPr lang="bg-BG" sz="1800" dirty="0">
                <a:solidFill>
                  <a:schemeClr val="tx1"/>
                </a:solidFill>
                <a:latin typeface="Times New Roman" panose="02020603050405020304" pitchFamily="18" charset="0"/>
                <a:ea typeface="Times New Roman" panose="02020603050405020304" pitchFamily="18" charset="0"/>
                <a:cs typeface="Arial Unicode MS"/>
              </a:rPr>
            </a:br>
            <a:r>
              <a:rPr lang="bg-BG" sz="2400" b="1" dirty="0">
                <a:solidFill>
                  <a:schemeClr val="tx1"/>
                </a:solidFill>
                <a:latin typeface="Times New Roman" panose="02020603050405020304" pitchFamily="18" charset="0"/>
                <a:ea typeface="Times New Roman" panose="02020603050405020304" pitchFamily="18" charset="0"/>
                <a:cs typeface="Arial Unicode MS"/>
              </a:rPr>
              <a:t>З</a:t>
            </a:r>
            <a:r>
              <a:rPr lang="bg-BG" sz="2400" b="1" dirty="0">
                <a:solidFill>
                  <a:schemeClr val="tx1"/>
                </a:solidFill>
                <a:effectLst/>
                <a:latin typeface="Times New Roman" panose="02020603050405020304" pitchFamily="18" charset="0"/>
                <a:ea typeface="Times New Roman" panose="02020603050405020304" pitchFamily="18" charset="0"/>
                <a:cs typeface="Arial Unicode MS"/>
              </a:rPr>
              <a:t>дравната система и нейният персонал в частност е неразривна и основна част от националната сигурност на страната. </a:t>
            </a:r>
            <a:r>
              <a:rPr lang="bg-BG" sz="2400" b="1" dirty="0">
                <a:solidFill>
                  <a:schemeClr val="tx1"/>
                </a:solidFill>
                <a:latin typeface="Times New Roman" panose="02020603050405020304" pitchFamily="18" charset="0"/>
                <a:ea typeface="Times New Roman" panose="02020603050405020304" pitchFamily="18" charset="0"/>
                <a:cs typeface="Arial Unicode MS"/>
              </a:rPr>
              <a:t>За това </a:t>
            </a:r>
            <a:r>
              <a:rPr lang="bg-BG" sz="2400" b="1" dirty="0">
                <a:solidFill>
                  <a:schemeClr val="tx1"/>
                </a:solidFill>
                <a:effectLst/>
                <a:latin typeface="Times New Roman" panose="02020603050405020304" pitchFamily="18" charset="0"/>
                <a:ea typeface="Times New Roman" panose="02020603050405020304" pitchFamily="18" charset="0"/>
                <a:cs typeface="Arial Unicode MS"/>
              </a:rPr>
              <a:t>е нужно провеждането на целенасочена и последователна политика от страна на държавата за развитие и мотивация на медицинския и немедицинския персонал. </a:t>
            </a:r>
            <a:br>
              <a:rPr lang="bg-BG" sz="2400" b="1" dirty="0">
                <a:solidFill>
                  <a:schemeClr val="tx1"/>
                </a:solidFill>
                <a:effectLst/>
                <a:latin typeface="Times New Roman" panose="02020603050405020304" pitchFamily="18" charset="0"/>
                <a:ea typeface="Times New Roman" panose="02020603050405020304" pitchFamily="18" charset="0"/>
                <a:cs typeface="Arial Unicode MS"/>
              </a:rPr>
            </a:br>
            <a:br>
              <a:rPr lang="bg-BG" sz="2400" b="1" dirty="0">
                <a:solidFill>
                  <a:schemeClr val="tx1"/>
                </a:solidFill>
                <a:effectLst/>
                <a:latin typeface="Times New Roman" panose="02020603050405020304" pitchFamily="18" charset="0"/>
                <a:ea typeface="Times New Roman" panose="02020603050405020304" pitchFamily="18" charset="0"/>
                <a:cs typeface="Arial Unicode MS"/>
              </a:rPr>
            </a:br>
            <a:r>
              <a:rPr lang="bg-BG" sz="2400" b="1" u="sng" dirty="0">
                <a:solidFill>
                  <a:schemeClr val="tx1"/>
                </a:solidFill>
                <a:effectLst/>
                <a:latin typeface="Times New Roman" panose="02020603050405020304" pitchFamily="18" charset="0"/>
                <a:ea typeface="Times New Roman" panose="02020603050405020304" pitchFamily="18" charset="0"/>
                <a:cs typeface="Arial Unicode MS"/>
              </a:rPr>
              <a:t>Нужно е да се върви към реализирането на целенасочена държавна политика по отношение на регионите, респективно по отношение на разположените в </a:t>
            </a:r>
            <a:r>
              <a:rPr lang="bg-BG" sz="2400" b="1" u="sng" dirty="0">
                <a:solidFill>
                  <a:schemeClr val="tx1"/>
                </a:solidFill>
                <a:latin typeface="Times New Roman" panose="02020603050405020304" pitchFamily="18" charset="0"/>
                <a:ea typeface="Times New Roman" panose="02020603050405020304" pitchFamily="18" charset="0"/>
                <a:cs typeface="Arial Unicode MS"/>
              </a:rPr>
              <a:t>тях</a:t>
            </a:r>
            <a:r>
              <a:rPr lang="bg-BG" sz="2400" b="1" u="sng" dirty="0">
                <a:solidFill>
                  <a:schemeClr val="tx1"/>
                </a:solidFill>
                <a:effectLst/>
                <a:latin typeface="Times New Roman" panose="02020603050405020304" pitchFamily="18" charset="0"/>
                <a:ea typeface="Times New Roman" panose="02020603050405020304" pitchFamily="18" charset="0"/>
                <a:cs typeface="Arial Unicode MS"/>
              </a:rPr>
              <a:t> публични лечебни заведения, които функционират в неблагоприятни икономически условия. За изостаналите региони с публични лечебни заведения следва в резултат на държавната политика да се договори фиксирана добавка за медицинския и немедицинския персонал, подобна на ковид-добавките.</a:t>
            </a:r>
            <a:br>
              <a:rPr lang="en-US" sz="2400" dirty="0">
                <a:effectLst/>
                <a:latin typeface="Times New Roman" panose="02020603050405020304" pitchFamily="18" charset="0"/>
                <a:ea typeface="Times New Roman" panose="02020603050405020304" pitchFamily="18" charset="0"/>
                <a:cs typeface="Arial Unicode MS"/>
              </a:rPr>
            </a:br>
            <a:br>
              <a:rPr lang="en-US" sz="1800" dirty="0">
                <a:effectLst/>
                <a:latin typeface="Times New Roman" panose="02020603050405020304" pitchFamily="18" charset="0"/>
                <a:ea typeface="Times New Roman" panose="02020603050405020304" pitchFamily="18" charset="0"/>
                <a:cs typeface="Arial Unicode MS"/>
              </a:rPr>
            </a:br>
            <a:r>
              <a:rPr lang="bg-BG" sz="1800" dirty="0">
                <a:effectLst/>
                <a:latin typeface="Times New Roman" panose="02020603050405020304" pitchFamily="18" charset="0"/>
                <a:ea typeface="Times New Roman" panose="02020603050405020304" pitchFamily="18" charset="0"/>
                <a:cs typeface="Arial Unicode MS"/>
              </a:rPr>
              <a:t> </a:t>
            </a:r>
            <a:br>
              <a:rPr lang="en-US" sz="1800" dirty="0">
                <a:effectLst/>
                <a:latin typeface="Times New Roman" panose="02020603050405020304" pitchFamily="18" charset="0"/>
                <a:ea typeface="Times New Roman" panose="02020603050405020304" pitchFamily="18" charset="0"/>
                <a:cs typeface="Arial Unicode MS"/>
              </a:rPr>
            </a:br>
            <a:br>
              <a:rPr lang="bg-BG" sz="2800" dirty="0">
                <a:solidFill>
                  <a:schemeClr val="tx1"/>
                </a:solidFill>
                <a:effectLst/>
                <a:latin typeface="Cambria" panose="02040503050406030204" pitchFamily="18" charset="0"/>
              </a:rPr>
            </a:br>
            <a:br>
              <a:rPr lang="bg-BG" sz="2800" dirty="0">
                <a:solidFill>
                  <a:schemeClr val="tx1"/>
                </a:solidFill>
                <a:effectLst/>
                <a:latin typeface="Cambria" panose="02040503050406030204" pitchFamily="18" charset="0"/>
              </a:rPr>
            </a:br>
            <a:endParaRPr lang="en-US" sz="2800" b="1" dirty="0">
              <a:solidFill>
                <a:schemeClr val="tx1"/>
              </a:solidFill>
              <a:latin typeface="Cambria" panose="020405030504060302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0A2135F-7636-5C04-97EC-B4C342015EB8}"/>
              </a:ext>
            </a:extLst>
          </p:cNvPr>
          <p:cNvSpPr>
            <a:spLocks noGrp="1"/>
          </p:cNvSpPr>
          <p:nvPr>
            <p:ph type="sldNum" sz="quarter" idx="12"/>
          </p:nvPr>
        </p:nvSpPr>
        <p:spPr/>
        <p:txBody>
          <a:bodyPr/>
          <a:lstStyle/>
          <a:p>
            <a:fld id="{6D22F896-40B5-4ADD-8801-0D06FADFA095}" type="slidenum">
              <a:rPr lang="en-US" smtClean="0"/>
              <a:t>31</a:t>
            </a:fld>
            <a:endParaRPr lang="en-US" dirty="0"/>
          </a:p>
        </p:txBody>
      </p:sp>
      <p:pic>
        <p:nvPicPr>
          <p:cNvPr id="3" name="Picture 2">
            <a:extLst>
              <a:ext uri="{FF2B5EF4-FFF2-40B4-BE49-F238E27FC236}">
                <a16:creationId xmlns:a16="http://schemas.microsoft.com/office/drawing/2014/main" id="{55A7EEEB-2758-4769-CCA6-F340319EE0FB}"/>
              </a:ext>
            </a:extLst>
          </p:cNvPr>
          <p:cNvPicPr>
            <a:picLocks noChangeAspect="1"/>
          </p:cNvPicPr>
          <p:nvPr/>
        </p:nvPicPr>
        <p:blipFill>
          <a:blip r:embed="rId2"/>
          <a:stretch>
            <a:fillRect/>
          </a:stretch>
        </p:blipFill>
        <p:spPr>
          <a:xfrm>
            <a:off x="0" y="0"/>
            <a:ext cx="12192000" cy="1176528"/>
          </a:xfrm>
          <a:prstGeom prst="rect">
            <a:avLst/>
          </a:prstGeom>
        </p:spPr>
      </p:pic>
    </p:spTree>
    <p:extLst>
      <p:ext uri="{BB962C8B-B14F-4D97-AF65-F5344CB8AC3E}">
        <p14:creationId xmlns:p14="http://schemas.microsoft.com/office/powerpoint/2010/main" val="1752128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1A5A-AA4D-A37F-2A53-AFD1D13674F9}"/>
              </a:ext>
            </a:extLst>
          </p:cNvPr>
          <p:cNvSpPr>
            <a:spLocks noGrp="1"/>
          </p:cNvSpPr>
          <p:nvPr>
            <p:ph type="title"/>
          </p:nvPr>
        </p:nvSpPr>
        <p:spPr>
          <a:xfrm>
            <a:off x="290945" y="2265217"/>
            <a:ext cx="9409356" cy="6826827"/>
          </a:xfrm>
        </p:spPr>
        <p:txBody>
          <a:bodyPr>
            <a:noAutofit/>
          </a:bodyPr>
          <a:lstStyle/>
          <a:p>
            <a:br>
              <a:rPr lang="bg-BG" sz="3200" dirty="0">
                <a:solidFill>
                  <a:srgbClr val="000000"/>
                </a:solidFill>
                <a:effectLst/>
                <a:latin typeface="Times New Roman" panose="02020603050405020304" pitchFamily="18" charset="0"/>
                <a:ea typeface="Times New Roman" panose="02020603050405020304" pitchFamily="18" charset="0"/>
                <a:cs typeface="Arial Unicode MS"/>
              </a:rPr>
            </a:br>
            <a:br>
              <a:rPr lang="bg-BG" sz="3200" dirty="0">
                <a:solidFill>
                  <a:srgbClr val="000000"/>
                </a:solidFill>
                <a:effectLst/>
                <a:latin typeface="Times New Roman" panose="02020603050405020304" pitchFamily="18" charset="0"/>
                <a:ea typeface="Times New Roman" panose="02020603050405020304" pitchFamily="18" charset="0"/>
                <a:cs typeface="Arial Unicode MS"/>
              </a:rPr>
            </a:br>
            <a:br>
              <a:rPr lang="bg-BG" sz="3200" dirty="0">
                <a:solidFill>
                  <a:srgbClr val="000000"/>
                </a:solidFill>
                <a:effectLst/>
                <a:latin typeface="Times New Roman" panose="02020603050405020304" pitchFamily="18" charset="0"/>
                <a:ea typeface="Times New Roman" panose="02020603050405020304" pitchFamily="18" charset="0"/>
                <a:cs typeface="Arial Unicode MS"/>
              </a:rPr>
            </a:br>
            <a:br>
              <a:rPr lang="bg-BG" sz="3200" dirty="0">
                <a:solidFill>
                  <a:srgbClr val="000000"/>
                </a:solidFill>
                <a:effectLst/>
                <a:latin typeface="Times New Roman" panose="02020603050405020304" pitchFamily="18" charset="0"/>
                <a:ea typeface="Times New Roman" panose="02020603050405020304" pitchFamily="18" charset="0"/>
                <a:cs typeface="Arial Unicode MS"/>
              </a:rPr>
            </a:br>
            <a:r>
              <a:rPr lang="bg-BG" sz="3200" dirty="0">
                <a:solidFill>
                  <a:srgbClr val="000000"/>
                </a:solidFill>
                <a:effectLst/>
                <a:latin typeface="Times New Roman" panose="02020603050405020304" pitchFamily="18" charset="0"/>
                <a:ea typeface="Times New Roman" panose="02020603050405020304" pitchFamily="18" charset="0"/>
                <a:cs typeface="Arial Unicode MS"/>
              </a:rPr>
              <a:t>             </a:t>
            </a:r>
            <a:r>
              <a:rPr lang="bg-BG" sz="3200" b="1" dirty="0">
                <a:solidFill>
                  <a:srgbClr val="000000"/>
                </a:solidFill>
                <a:effectLst/>
                <a:latin typeface="Times New Roman" panose="02020603050405020304" pitchFamily="18" charset="0"/>
                <a:ea typeface="Times New Roman" panose="02020603050405020304" pitchFamily="18" charset="0"/>
                <a:cs typeface="Arial Unicode MS"/>
              </a:rPr>
              <a:t>Така предложената система за формиране и индексиране на основни възнаграждения може да се използва/приложи и за </a:t>
            </a:r>
            <a:r>
              <a:rPr lang="bg-BG" sz="3200" b="1">
                <a:solidFill>
                  <a:srgbClr val="000000"/>
                </a:solidFill>
                <a:effectLst/>
                <a:latin typeface="Times New Roman" panose="02020603050405020304" pitchFamily="18" charset="0"/>
                <a:ea typeface="Times New Roman" panose="02020603050405020304" pitchFamily="18" charset="0"/>
                <a:cs typeface="Arial Unicode MS"/>
              </a:rPr>
              <a:t>извънболничната помощ с известни модификации. </a:t>
            </a:r>
            <a:r>
              <a:rPr lang="bg-BG" sz="3200" b="1" dirty="0">
                <a:solidFill>
                  <a:srgbClr val="000000"/>
                </a:solidFill>
                <a:effectLst/>
                <a:latin typeface="Times New Roman" panose="02020603050405020304" pitchFamily="18" charset="0"/>
                <a:ea typeface="Times New Roman" panose="02020603050405020304" pitchFamily="18" charset="0"/>
                <a:cs typeface="Arial Unicode MS"/>
              </a:rPr>
              <a:t>Ако говорим за работа на договор - тя може да бъде приложена директно. В другия случай, след консултации със съответните дружества и уточняване на продължителността на прегледа, може да бъде </a:t>
            </a:r>
            <a:r>
              <a:rPr lang="bg-BG" sz="3200" b="1" dirty="0">
                <a:solidFill>
                  <a:srgbClr val="000000"/>
                </a:solidFill>
                <a:latin typeface="Times New Roman" panose="02020603050405020304" pitchFamily="18" charset="0"/>
                <a:ea typeface="Times New Roman" panose="02020603050405020304" pitchFamily="18" charset="0"/>
                <a:cs typeface="Arial Unicode MS"/>
              </a:rPr>
              <a:t>предложена цена</a:t>
            </a:r>
            <a:r>
              <a:rPr lang="bg-BG" sz="3200" b="1" dirty="0">
                <a:solidFill>
                  <a:srgbClr val="000000"/>
                </a:solidFill>
                <a:effectLst/>
                <a:latin typeface="Times New Roman" panose="02020603050405020304" pitchFamily="18" charset="0"/>
                <a:ea typeface="Times New Roman" panose="02020603050405020304" pitchFamily="18" charset="0"/>
                <a:cs typeface="Arial Unicode MS"/>
              </a:rPr>
              <a:t> на един преглед. </a:t>
            </a:r>
            <a:br>
              <a:rPr lang="en-US" sz="3200" dirty="0">
                <a:effectLst/>
                <a:latin typeface="Times New Roman" panose="02020603050405020304" pitchFamily="18" charset="0"/>
                <a:ea typeface="Times New Roman" panose="02020603050405020304" pitchFamily="18" charset="0"/>
                <a:cs typeface="Arial Unicode MS"/>
              </a:rPr>
            </a:br>
            <a:r>
              <a:rPr lang="bg-BG" sz="3200" dirty="0">
                <a:solidFill>
                  <a:srgbClr val="000000"/>
                </a:solidFill>
                <a:effectLst/>
                <a:latin typeface="Times New Roman" panose="02020603050405020304" pitchFamily="18" charset="0"/>
                <a:ea typeface="Times New Roman" panose="02020603050405020304" pitchFamily="18" charset="0"/>
                <a:cs typeface="Arial Unicode MS"/>
              </a:rPr>
              <a:t> </a:t>
            </a:r>
            <a:br>
              <a:rPr lang="en-US" sz="3200" dirty="0">
                <a:effectLst/>
                <a:latin typeface="Times New Roman" panose="02020603050405020304" pitchFamily="18" charset="0"/>
                <a:ea typeface="Times New Roman" panose="02020603050405020304" pitchFamily="18" charset="0"/>
                <a:cs typeface="Arial Unicode MS"/>
              </a:rPr>
            </a:br>
            <a:br>
              <a:rPr lang="en-US" sz="3200" dirty="0">
                <a:effectLst/>
                <a:latin typeface="Times New Roman" panose="02020603050405020304" pitchFamily="18" charset="0"/>
                <a:ea typeface="Times New Roman" panose="02020603050405020304" pitchFamily="18" charset="0"/>
                <a:cs typeface="Arial Unicode MS"/>
              </a:rPr>
            </a:br>
            <a:r>
              <a:rPr lang="bg-BG" sz="3200" dirty="0">
                <a:effectLst/>
                <a:latin typeface="Times New Roman" panose="02020603050405020304" pitchFamily="18" charset="0"/>
                <a:ea typeface="Times New Roman" panose="02020603050405020304" pitchFamily="18" charset="0"/>
                <a:cs typeface="Arial Unicode MS"/>
              </a:rPr>
              <a:t> </a:t>
            </a:r>
            <a:br>
              <a:rPr lang="en-US" sz="1800" dirty="0">
                <a:effectLst/>
                <a:latin typeface="Times New Roman" panose="02020603050405020304" pitchFamily="18" charset="0"/>
                <a:ea typeface="Times New Roman" panose="02020603050405020304" pitchFamily="18" charset="0"/>
                <a:cs typeface="Arial Unicode MS"/>
              </a:rPr>
            </a:br>
            <a:br>
              <a:rPr lang="bg-BG" sz="2800" dirty="0">
                <a:solidFill>
                  <a:schemeClr val="tx1"/>
                </a:solidFill>
                <a:effectLst/>
                <a:latin typeface="Cambria" panose="02040503050406030204" pitchFamily="18" charset="0"/>
              </a:rPr>
            </a:br>
            <a:br>
              <a:rPr lang="bg-BG" sz="2800" dirty="0">
                <a:solidFill>
                  <a:schemeClr val="tx1"/>
                </a:solidFill>
                <a:effectLst/>
                <a:latin typeface="Cambria" panose="02040503050406030204" pitchFamily="18" charset="0"/>
              </a:rPr>
            </a:br>
            <a:endParaRPr lang="en-US" sz="2800" b="1" dirty="0">
              <a:solidFill>
                <a:schemeClr val="tx1"/>
              </a:solidFill>
              <a:latin typeface="Cambria" panose="020405030504060302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0A2135F-7636-5C04-97EC-B4C342015EB8}"/>
              </a:ext>
            </a:extLst>
          </p:cNvPr>
          <p:cNvSpPr>
            <a:spLocks noGrp="1"/>
          </p:cNvSpPr>
          <p:nvPr>
            <p:ph type="sldNum" sz="quarter" idx="12"/>
          </p:nvPr>
        </p:nvSpPr>
        <p:spPr/>
        <p:txBody>
          <a:bodyPr/>
          <a:lstStyle/>
          <a:p>
            <a:fld id="{6D22F896-40B5-4ADD-8801-0D06FADFA095}" type="slidenum">
              <a:rPr lang="en-US" smtClean="0"/>
              <a:t>32</a:t>
            </a:fld>
            <a:endParaRPr lang="en-US" dirty="0"/>
          </a:p>
        </p:txBody>
      </p:sp>
      <p:pic>
        <p:nvPicPr>
          <p:cNvPr id="3" name="Picture 2">
            <a:extLst>
              <a:ext uri="{FF2B5EF4-FFF2-40B4-BE49-F238E27FC236}">
                <a16:creationId xmlns:a16="http://schemas.microsoft.com/office/drawing/2014/main" id="{573D4FC9-3E9D-F211-CC1F-B1EE22E4B7A4}"/>
              </a:ext>
            </a:extLst>
          </p:cNvPr>
          <p:cNvPicPr>
            <a:picLocks noChangeAspect="1"/>
          </p:cNvPicPr>
          <p:nvPr/>
        </p:nvPicPr>
        <p:blipFill>
          <a:blip r:embed="rId3"/>
          <a:stretch>
            <a:fillRect/>
          </a:stretch>
        </p:blipFill>
        <p:spPr>
          <a:xfrm>
            <a:off x="0" y="0"/>
            <a:ext cx="12192000" cy="1176528"/>
          </a:xfrm>
          <a:prstGeom prst="rect">
            <a:avLst/>
          </a:prstGeom>
        </p:spPr>
      </p:pic>
      <p:pic>
        <p:nvPicPr>
          <p:cNvPr id="6" name="Graphic 5" descr="A lightbulb">
            <a:extLst>
              <a:ext uri="{FF2B5EF4-FFF2-40B4-BE49-F238E27FC236}">
                <a16:creationId xmlns:a16="http://schemas.microsoft.com/office/drawing/2014/main" id="{5B44B81E-0B43-BC62-34C0-CE5A47CBA5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848037"/>
            <a:ext cx="1911374" cy="1911374"/>
          </a:xfrm>
          <a:prstGeom prst="rect">
            <a:avLst/>
          </a:prstGeom>
        </p:spPr>
      </p:pic>
    </p:spTree>
    <p:extLst>
      <p:ext uri="{BB962C8B-B14F-4D97-AF65-F5344CB8AC3E}">
        <p14:creationId xmlns:p14="http://schemas.microsoft.com/office/powerpoint/2010/main" val="3777693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1A5A-AA4D-A37F-2A53-AFD1D13674F9}"/>
              </a:ext>
            </a:extLst>
          </p:cNvPr>
          <p:cNvSpPr>
            <a:spLocks noGrp="1"/>
          </p:cNvSpPr>
          <p:nvPr>
            <p:ph type="title"/>
          </p:nvPr>
        </p:nvSpPr>
        <p:spPr>
          <a:xfrm>
            <a:off x="259773" y="451514"/>
            <a:ext cx="9637262" cy="8162550"/>
          </a:xfrm>
        </p:spPr>
        <p:txBody>
          <a:bodyPr>
            <a:noAutofit/>
          </a:bodyPr>
          <a:lstStyle/>
          <a:p>
            <a:r>
              <a:rPr lang="bg-BG" sz="2400" i="1" dirty="0">
                <a:solidFill>
                  <a:srgbClr val="000000"/>
                </a:solidFill>
                <a:effectLst/>
                <a:latin typeface="Times New Roman" panose="02020603050405020304" pitchFamily="18" charset="0"/>
                <a:ea typeface="Times New Roman" panose="02020603050405020304" pitchFamily="18" charset="0"/>
                <a:cs typeface="Arial Unicode MS"/>
              </a:rPr>
              <a:t>Какво е нужно, за да се приложи на практика модела:</a:t>
            </a:r>
            <a:br>
              <a:rPr lang="en-US" sz="2400" dirty="0">
                <a:effectLst/>
                <a:latin typeface="Times New Roman" panose="02020603050405020304" pitchFamily="18" charset="0"/>
                <a:ea typeface="Times New Roman" panose="02020603050405020304" pitchFamily="18" charset="0"/>
                <a:cs typeface="Arial Unicode MS"/>
              </a:rPr>
            </a:br>
            <a:r>
              <a:rPr lang="bg-BG" sz="2400" dirty="0">
                <a:solidFill>
                  <a:srgbClr val="000000"/>
                </a:solidFill>
                <a:effectLst/>
                <a:latin typeface="Times New Roman" panose="02020603050405020304" pitchFamily="18" charset="0"/>
                <a:ea typeface="Times New Roman" panose="02020603050405020304" pitchFamily="18" charset="0"/>
                <a:cs typeface="Arial Unicode MS"/>
              </a:rPr>
              <a:t> </a:t>
            </a:r>
            <a:br>
              <a:rPr lang="en-US" sz="2400" dirty="0">
                <a:effectLst/>
                <a:latin typeface="Times New Roman" panose="02020603050405020304" pitchFamily="18" charset="0"/>
                <a:ea typeface="Times New Roman" panose="02020603050405020304" pitchFamily="18" charset="0"/>
                <a:cs typeface="Arial Unicode MS"/>
              </a:rPr>
            </a:br>
            <a:r>
              <a:rPr lang="bg-BG" sz="2400" dirty="0">
                <a:effectLst/>
                <a:latin typeface="Times New Roman" panose="02020603050405020304" pitchFamily="18" charset="0"/>
                <a:ea typeface="Times New Roman" panose="02020603050405020304" pitchFamily="18" charset="0"/>
                <a:cs typeface="Arial Unicode MS"/>
              </a:rPr>
              <a:t>1. </a:t>
            </a:r>
            <a:r>
              <a:rPr lang="bg-BG" sz="2400" b="1" dirty="0">
                <a:solidFill>
                  <a:srgbClr val="000000"/>
                </a:solidFill>
                <a:effectLst/>
                <a:latin typeface="Times New Roman" panose="02020603050405020304" pitchFamily="18" charset="0"/>
                <a:ea typeface="Times New Roman" panose="02020603050405020304" pitchFamily="18" charset="0"/>
                <a:cs typeface="Arial Unicode MS"/>
              </a:rPr>
              <a:t>На базата на Закона за достъп до обществена информация да се изиска от Националната агенция за приходите </a:t>
            </a:r>
            <a:r>
              <a:rPr lang="bg-BG" sz="2400" b="1" u="sng" dirty="0">
                <a:solidFill>
                  <a:srgbClr val="000000"/>
                </a:solidFill>
                <a:effectLst/>
                <a:latin typeface="Times New Roman" panose="02020603050405020304" pitchFamily="18" charset="0"/>
                <a:ea typeface="Times New Roman" panose="02020603050405020304" pitchFamily="18" charset="0"/>
                <a:cs typeface="Arial Unicode MS"/>
              </a:rPr>
              <a:t>деперсонифицирана</a:t>
            </a:r>
            <a:r>
              <a:rPr lang="bg-BG" sz="2400" b="1" dirty="0">
                <a:solidFill>
                  <a:srgbClr val="000000"/>
                </a:solidFill>
                <a:effectLst/>
                <a:latin typeface="Times New Roman" panose="02020603050405020304" pitchFamily="18" charset="0"/>
                <a:ea typeface="Times New Roman" panose="02020603050405020304" pitchFamily="18" charset="0"/>
                <a:cs typeface="Arial Unicode MS"/>
              </a:rPr>
              <a:t> информация за основните заплати на лекарите-специалисти по съответните специалности по смисъла на Наредба № 1 за придобиване на специалност в системата на здравеопазването с разбивка по ниво на компетентност на лечебните заведения (изчерпателен, предоставен от МЗ) и на региони на ниво NUTS 2. Следва да се изиска информация за основното заплащане, приравнено на пълен работен ден.</a:t>
            </a:r>
            <a:br>
              <a:rPr lang="en-US" sz="2400" b="1" dirty="0">
                <a:effectLst/>
                <a:latin typeface="Times New Roman" panose="02020603050405020304" pitchFamily="18" charset="0"/>
                <a:ea typeface="Times New Roman" panose="02020603050405020304" pitchFamily="18" charset="0"/>
                <a:cs typeface="Arial Unicode MS"/>
              </a:rPr>
            </a:br>
            <a:br>
              <a:rPr lang="bg-BG" sz="2400" dirty="0">
                <a:effectLst/>
                <a:latin typeface="Times New Roman" panose="02020603050405020304" pitchFamily="18" charset="0"/>
                <a:ea typeface="Times New Roman" panose="02020603050405020304" pitchFamily="18" charset="0"/>
                <a:cs typeface="Arial Unicode MS"/>
              </a:rPr>
            </a:br>
            <a:r>
              <a:rPr lang="bg-BG" sz="2400" dirty="0">
                <a:effectLst/>
                <a:latin typeface="Times New Roman" panose="02020603050405020304" pitchFamily="18" charset="0"/>
                <a:ea typeface="Times New Roman" panose="02020603050405020304" pitchFamily="18" charset="0"/>
                <a:cs typeface="Arial Unicode MS"/>
              </a:rPr>
              <a:t>2. </a:t>
            </a:r>
            <a:r>
              <a:rPr lang="bg-BG" sz="2400" b="1" dirty="0">
                <a:solidFill>
                  <a:srgbClr val="000000"/>
                </a:solidFill>
                <a:effectLst/>
                <a:latin typeface="Times New Roman" panose="02020603050405020304" pitchFamily="18" charset="0"/>
                <a:ea typeface="Times New Roman" panose="02020603050405020304" pitchFamily="18" charset="0"/>
                <a:cs typeface="Arial Unicode MS"/>
              </a:rPr>
              <a:t>Данните следва да се обработят статистически съгласно общоприета методология за качество на данните, да се извършат съответните срезове по специалности, региони и ниво на компетентност на съответното звено на ЛЗ.</a:t>
            </a:r>
            <a:br>
              <a:rPr lang="en-US" sz="1800" b="1" dirty="0">
                <a:effectLst/>
                <a:latin typeface="Times New Roman" panose="02020603050405020304" pitchFamily="18" charset="0"/>
                <a:ea typeface="Times New Roman" panose="02020603050405020304" pitchFamily="18" charset="0"/>
                <a:cs typeface="Arial Unicode MS"/>
              </a:rPr>
            </a:br>
            <a:br>
              <a:rPr lang="en-US" sz="1800" dirty="0">
                <a:effectLst/>
                <a:latin typeface="Times New Roman" panose="02020603050405020304" pitchFamily="18" charset="0"/>
                <a:ea typeface="Times New Roman" panose="02020603050405020304" pitchFamily="18" charset="0"/>
                <a:cs typeface="Arial Unicode MS"/>
              </a:rPr>
            </a:br>
            <a:br>
              <a:rPr lang="en-US" sz="1800" dirty="0">
                <a:effectLst/>
                <a:latin typeface="Times New Roman" panose="02020603050405020304" pitchFamily="18" charset="0"/>
                <a:ea typeface="Times New Roman" panose="02020603050405020304" pitchFamily="18" charset="0"/>
                <a:cs typeface="Arial Unicode MS"/>
              </a:rPr>
            </a:br>
            <a:br>
              <a:rPr lang="en-US" sz="1800" dirty="0">
                <a:effectLst/>
                <a:latin typeface="Times New Roman" panose="02020603050405020304" pitchFamily="18" charset="0"/>
                <a:ea typeface="Times New Roman" panose="02020603050405020304" pitchFamily="18" charset="0"/>
                <a:cs typeface="Arial Unicode MS"/>
              </a:rPr>
            </a:br>
            <a:r>
              <a:rPr lang="bg-BG" sz="1800" dirty="0">
                <a:effectLst/>
                <a:latin typeface="Times New Roman" panose="02020603050405020304" pitchFamily="18" charset="0"/>
                <a:ea typeface="Times New Roman" panose="02020603050405020304" pitchFamily="18" charset="0"/>
                <a:cs typeface="Arial Unicode MS"/>
              </a:rPr>
              <a:t> </a:t>
            </a:r>
            <a:br>
              <a:rPr lang="en-US" sz="1800" dirty="0">
                <a:effectLst/>
                <a:latin typeface="Times New Roman" panose="02020603050405020304" pitchFamily="18" charset="0"/>
                <a:ea typeface="Times New Roman" panose="02020603050405020304" pitchFamily="18" charset="0"/>
                <a:cs typeface="Arial Unicode MS"/>
              </a:rPr>
            </a:br>
            <a:br>
              <a:rPr lang="bg-BG" sz="2800" dirty="0">
                <a:solidFill>
                  <a:schemeClr val="tx1"/>
                </a:solidFill>
                <a:effectLst/>
                <a:latin typeface="Cambria" panose="02040503050406030204" pitchFamily="18" charset="0"/>
              </a:rPr>
            </a:br>
            <a:br>
              <a:rPr lang="bg-BG" sz="2800" dirty="0">
                <a:solidFill>
                  <a:schemeClr val="tx1"/>
                </a:solidFill>
                <a:effectLst/>
                <a:latin typeface="Cambria" panose="02040503050406030204" pitchFamily="18" charset="0"/>
              </a:rPr>
            </a:br>
            <a:endParaRPr lang="en-US" sz="2800" b="1" dirty="0">
              <a:solidFill>
                <a:schemeClr val="tx1"/>
              </a:solidFill>
              <a:latin typeface="Cambria" panose="020405030504060302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0A2135F-7636-5C04-97EC-B4C342015EB8}"/>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1736115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1A5A-AA4D-A37F-2A53-AFD1D13674F9}"/>
              </a:ext>
            </a:extLst>
          </p:cNvPr>
          <p:cNvSpPr>
            <a:spLocks noGrp="1"/>
          </p:cNvSpPr>
          <p:nvPr>
            <p:ph type="title"/>
          </p:nvPr>
        </p:nvSpPr>
        <p:spPr>
          <a:xfrm>
            <a:off x="280555" y="451514"/>
            <a:ext cx="9996054" cy="6261013"/>
          </a:xfrm>
        </p:spPr>
        <p:txBody>
          <a:bodyPr>
            <a:noAutofit/>
          </a:bodyPr>
          <a:lstStyle/>
          <a:p>
            <a:pPr lvl="0"/>
            <a:r>
              <a:rPr lang="bg-BG" sz="2400" dirty="0">
                <a:solidFill>
                  <a:schemeClr val="accent1">
                    <a:lumMod val="75000"/>
                  </a:schemeClr>
                </a:solidFill>
                <a:effectLst/>
                <a:latin typeface="Times New Roman" panose="02020603050405020304" pitchFamily="18" charset="0"/>
                <a:ea typeface="Times New Roman" panose="02020603050405020304" pitchFamily="18" charset="0"/>
                <a:cs typeface="Arial Unicode MS"/>
              </a:rPr>
              <a:t>3. </a:t>
            </a:r>
            <a:r>
              <a:rPr lang="bg-BG" sz="2400" b="1" dirty="0">
                <a:solidFill>
                  <a:srgbClr val="000000"/>
                </a:solidFill>
                <a:effectLst/>
                <a:latin typeface="Times New Roman" panose="02020603050405020304" pitchFamily="18" charset="0"/>
                <a:ea typeface="Times New Roman" panose="02020603050405020304" pitchFamily="18" charset="0"/>
                <a:cs typeface="Arial Unicode MS"/>
              </a:rPr>
              <a:t>Данните могат да бъдат обработени от НЦОЗА, МФ или от външен изпълнител. Касае се за </a:t>
            </a:r>
            <a:r>
              <a:rPr lang="en-US" sz="2400" b="1" dirty="0">
                <a:solidFill>
                  <a:srgbClr val="000000"/>
                </a:solidFill>
                <a:effectLst/>
                <a:latin typeface="Times New Roman" panose="02020603050405020304" pitchFamily="18" charset="0"/>
                <a:ea typeface="Times New Roman" panose="02020603050405020304" pitchFamily="18" charset="0"/>
                <a:cs typeface="Arial Unicode MS"/>
              </a:rPr>
              <a:t>Big Data - </a:t>
            </a:r>
            <a:r>
              <a:rPr lang="bg-BG" sz="2400" b="1" dirty="0">
                <a:solidFill>
                  <a:srgbClr val="000000"/>
                </a:solidFill>
                <a:effectLst/>
                <a:latin typeface="Times New Roman" panose="02020603050405020304" pitchFamily="18" charset="0"/>
                <a:ea typeface="Times New Roman" panose="02020603050405020304" pitchFamily="18" charset="0"/>
                <a:cs typeface="Arial Unicode MS"/>
              </a:rPr>
              <a:t>прогнозно около 32 000 записа и повече от 200 „среза“.</a:t>
            </a:r>
            <a:br>
              <a:rPr lang="en-US" sz="2400" b="1" dirty="0">
                <a:effectLst/>
                <a:latin typeface="Times New Roman" panose="02020603050405020304" pitchFamily="18" charset="0"/>
                <a:ea typeface="Times New Roman" panose="02020603050405020304" pitchFamily="18" charset="0"/>
                <a:cs typeface="Arial Unicode MS"/>
              </a:rPr>
            </a:br>
            <a:br>
              <a:rPr lang="bg-BG" sz="2400" dirty="0">
                <a:effectLst/>
                <a:latin typeface="Times New Roman" panose="02020603050405020304" pitchFamily="18" charset="0"/>
                <a:ea typeface="Times New Roman" panose="02020603050405020304" pitchFamily="18" charset="0"/>
                <a:cs typeface="Arial Unicode MS"/>
              </a:rPr>
            </a:br>
            <a:r>
              <a:rPr lang="bg-BG" sz="2400" dirty="0">
                <a:effectLst/>
                <a:latin typeface="Times New Roman" panose="02020603050405020304" pitchFamily="18" charset="0"/>
                <a:ea typeface="Times New Roman" panose="02020603050405020304" pitchFamily="18" charset="0"/>
                <a:cs typeface="Arial Unicode MS"/>
              </a:rPr>
              <a:t>4. </a:t>
            </a:r>
            <a:r>
              <a:rPr lang="bg-BG" sz="2400" b="1" dirty="0">
                <a:solidFill>
                  <a:srgbClr val="000000"/>
                </a:solidFill>
                <a:effectLst/>
                <a:latin typeface="Times New Roman" panose="02020603050405020304" pitchFamily="18" charset="0"/>
                <a:ea typeface="Times New Roman" panose="02020603050405020304" pitchFamily="18" charset="0"/>
                <a:cs typeface="Arial Unicode MS"/>
              </a:rPr>
              <a:t>Български лекарски съюз съвместно с професионалните асоциации на отделните лекарски специалности и центровете за следдипломна квалификация към медицинските университети, да разработят единна методология за присъждане на CPD точки на базата на стандартни обучения за повишаване на квалификацията. Присъдените </a:t>
            </a:r>
            <a:r>
              <a:rPr lang="en-US" sz="2400" b="1" dirty="0">
                <a:solidFill>
                  <a:srgbClr val="000000"/>
                </a:solidFill>
                <a:effectLst/>
                <a:latin typeface="Times New Roman" panose="02020603050405020304" pitchFamily="18" charset="0"/>
                <a:ea typeface="Times New Roman" panose="02020603050405020304" pitchFamily="18" charset="0"/>
                <a:cs typeface="Arial Unicode MS"/>
              </a:rPr>
              <a:t>CPD </a:t>
            </a:r>
            <a:r>
              <a:rPr lang="bg-BG" sz="2400" b="1" dirty="0">
                <a:solidFill>
                  <a:srgbClr val="000000"/>
                </a:solidFill>
                <a:effectLst/>
                <a:latin typeface="Times New Roman" panose="02020603050405020304" pitchFamily="18" charset="0"/>
                <a:ea typeface="Times New Roman" panose="02020603050405020304" pitchFamily="18" charset="0"/>
                <a:cs typeface="Arial Unicode MS"/>
              </a:rPr>
              <a:t>точки следва да се съхраняват в публично достъпен електронен регистър на БЛС.</a:t>
            </a:r>
            <a:br>
              <a:rPr lang="en-US" sz="2400" dirty="0">
                <a:effectLst/>
                <a:latin typeface="Times New Roman" panose="02020603050405020304" pitchFamily="18" charset="0"/>
                <a:ea typeface="Times New Roman" panose="02020603050405020304" pitchFamily="18" charset="0"/>
                <a:cs typeface="Arial Unicode MS"/>
              </a:rPr>
            </a:br>
            <a:br>
              <a:rPr lang="bg-BG" sz="2400" dirty="0">
                <a:effectLst/>
                <a:latin typeface="Times New Roman" panose="02020603050405020304" pitchFamily="18" charset="0"/>
                <a:ea typeface="Times New Roman" panose="02020603050405020304" pitchFamily="18" charset="0"/>
                <a:cs typeface="Arial Unicode MS"/>
              </a:rPr>
            </a:br>
            <a:endParaRPr lang="en-US" sz="2800" b="1" dirty="0">
              <a:solidFill>
                <a:schemeClr val="tx1"/>
              </a:solidFill>
              <a:latin typeface="Cambria" panose="020405030504060302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0A2135F-7636-5C04-97EC-B4C342015EB8}"/>
              </a:ext>
            </a:extLst>
          </p:cNvPr>
          <p:cNvSpPr>
            <a:spLocks noGrp="1"/>
          </p:cNvSpPr>
          <p:nvPr>
            <p:ph type="sldNum" sz="quarter" idx="12"/>
          </p:nvPr>
        </p:nvSpPr>
        <p:spPr/>
        <p:txBody>
          <a:bodyPr/>
          <a:lstStyle/>
          <a:p>
            <a:fld id="{6D22F896-40B5-4ADD-8801-0D06FADFA095}" type="slidenum">
              <a:rPr lang="en-US" smtClean="0"/>
              <a:t>34</a:t>
            </a:fld>
            <a:endParaRPr lang="en-US" dirty="0"/>
          </a:p>
        </p:txBody>
      </p:sp>
      <p:pic>
        <p:nvPicPr>
          <p:cNvPr id="3" name="Picture 2">
            <a:extLst>
              <a:ext uri="{FF2B5EF4-FFF2-40B4-BE49-F238E27FC236}">
                <a16:creationId xmlns:a16="http://schemas.microsoft.com/office/drawing/2014/main" id="{BA281B7C-86BD-6010-A883-BF028F10AB53}"/>
              </a:ext>
            </a:extLst>
          </p:cNvPr>
          <p:cNvPicPr>
            <a:picLocks noChangeAspect="1"/>
          </p:cNvPicPr>
          <p:nvPr/>
        </p:nvPicPr>
        <p:blipFill>
          <a:blip r:embed="rId2"/>
          <a:stretch>
            <a:fillRect/>
          </a:stretch>
        </p:blipFill>
        <p:spPr>
          <a:xfrm>
            <a:off x="0" y="0"/>
            <a:ext cx="12192000" cy="1176528"/>
          </a:xfrm>
          <a:prstGeom prst="rect">
            <a:avLst/>
          </a:prstGeom>
        </p:spPr>
      </p:pic>
    </p:spTree>
    <p:extLst>
      <p:ext uri="{BB962C8B-B14F-4D97-AF65-F5344CB8AC3E}">
        <p14:creationId xmlns:p14="http://schemas.microsoft.com/office/powerpoint/2010/main" val="1098608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1A5A-AA4D-A37F-2A53-AFD1D13674F9}"/>
              </a:ext>
            </a:extLst>
          </p:cNvPr>
          <p:cNvSpPr>
            <a:spLocks noGrp="1"/>
          </p:cNvSpPr>
          <p:nvPr>
            <p:ph type="title"/>
          </p:nvPr>
        </p:nvSpPr>
        <p:spPr>
          <a:xfrm>
            <a:off x="218209" y="1693717"/>
            <a:ext cx="9678825" cy="5860473"/>
          </a:xfrm>
        </p:spPr>
        <p:txBody>
          <a:bodyPr>
            <a:noAutofit/>
          </a:bodyPr>
          <a:lstStyle/>
          <a:p>
            <a:pPr lvl="0"/>
            <a:br>
              <a:rPr lang="bg-BG" sz="2400" dirty="0">
                <a:effectLst/>
                <a:latin typeface="Times New Roman" panose="02020603050405020304" pitchFamily="18" charset="0"/>
                <a:ea typeface="Times New Roman" panose="02020603050405020304" pitchFamily="18" charset="0"/>
                <a:cs typeface="Arial Unicode MS"/>
              </a:rPr>
            </a:br>
            <a:r>
              <a:rPr lang="bg-BG" sz="2400" dirty="0">
                <a:effectLst/>
                <a:latin typeface="Times New Roman" panose="02020603050405020304" pitchFamily="18" charset="0"/>
                <a:ea typeface="Times New Roman" panose="02020603050405020304" pitchFamily="18" charset="0"/>
                <a:cs typeface="Arial Unicode MS"/>
              </a:rPr>
              <a:t>5. </a:t>
            </a:r>
            <a:r>
              <a:rPr lang="bg-BG" sz="2400" b="1" dirty="0">
                <a:solidFill>
                  <a:srgbClr val="000000"/>
                </a:solidFill>
                <a:effectLst/>
                <a:latin typeface="Times New Roman" panose="02020603050405020304" pitchFamily="18" charset="0"/>
                <a:ea typeface="Times New Roman" panose="02020603050405020304" pitchFamily="18" charset="0"/>
                <a:cs typeface="Arial Unicode MS"/>
              </a:rPr>
              <a:t>Разработената методология за минимално заплащане, следва законово да бъде „вложена“ в Постановление на министерския съвет, както е примера с националното МРЗ.</a:t>
            </a:r>
            <a:br>
              <a:rPr lang="en-US" sz="2400" b="1" dirty="0">
                <a:effectLst/>
                <a:latin typeface="Times New Roman" panose="02020603050405020304" pitchFamily="18" charset="0"/>
                <a:ea typeface="Times New Roman" panose="02020603050405020304" pitchFamily="18" charset="0"/>
                <a:cs typeface="Arial Unicode MS"/>
              </a:rPr>
            </a:br>
            <a:br>
              <a:rPr lang="bg-BG" sz="2400" dirty="0">
                <a:effectLst/>
                <a:latin typeface="Times New Roman" panose="02020603050405020304" pitchFamily="18" charset="0"/>
                <a:ea typeface="Times New Roman" panose="02020603050405020304" pitchFamily="18" charset="0"/>
                <a:cs typeface="Arial Unicode MS"/>
              </a:rPr>
            </a:br>
            <a:r>
              <a:rPr lang="bg-BG" sz="2400" dirty="0">
                <a:effectLst/>
                <a:latin typeface="Times New Roman" panose="02020603050405020304" pitchFamily="18" charset="0"/>
                <a:ea typeface="Times New Roman" panose="02020603050405020304" pitchFamily="18" charset="0"/>
                <a:cs typeface="Arial Unicode MS"/>
              </a:rPr>
              <a:t>6. </a:t>
            </a:r>
            <a:r>
              <a:rPr lang="bg-BG" sz="2400" b="1" dirty="0">
                <a:solidFill>
                  <a:srgbClr val="000000"/>
                </a:solidFill>
                <a:effectLst/>
                <a:latin typeface="Times New Roman" panose="02020603050405020304" pitchFamily="18" charset="0"/>
                <a:ea typeface="Times New Roman" panose="02020603050405020304" pitchFamily="18" charset="0"/>
                <a:cs typeface="Arial Unicode MS"/>
              </a:rPr>
              <a:t>Националната класификация на професиите и длъжностите, водена от Националния статистически институт, следва да се съобрази с предложения класификатор на длъжностите за лекарите.</a:t>
            </a:r>
            <a:br>
              <a:rPr lang="en-US" sz="2400" dirty="0">
                <a:effectLst/>
                <a:latin typeface="Times New Roman" panose="02020603050405020304" pitchFamily="18" charset="0"/>
                <a:ea typeface="Times New Roman" panose="02020603050405020304" pitchFamily="18" charset="0"/>
                <a:cs typeface="Arial Unicode MS"/>
              </a:rPr>
            </a:br>
            <a:r>
              <a:rPr lang="bg-BG" sz="2400" dirty="0">
                <a:solidFill>
                  <a:srgbClr val="000000"/>
                </a:solidFill>
                <a:effectLst/>
                <a:latin typeface="Times New Roman" panose="02020603050405020304" pitchFamily="18" charset="0"/>
                <a:ea typeface="Times New Roman" panose="02020603050405020304" pitchFamily="18" charset="0"/>
                <a:cs typeface="Arial Unicode MS"/>
              </a:rPr>
              <a:t> </a:t>
            </a:r>
            <a:br>
              <a:rPr lang="en-US" sz="2400" dirty="0">
                <a:effectLst/>
                <a:latin typeface="Times New Roman" panose="02020603050405020304" pitchFamily="18" charset="0"/>
                <a:ea typeface="Times New Roman" panose="02020603050405020304" pitchFamily="18" charset="0"/>
                <a:cs typeface="Arial Unicode MS"/>
              </a:rPr>
            </a:br>
            <a:br>
              <a:rPr lang="en-US" sz="1800" dirty="0">
                <a:effectLst/>
                <a:latin typeface="Times New Roman" panose="02020603050405020304" pitchFamily="18" charset="0"/>
                <a:ea typeface="Times New Roman" panose="02020603050405020304" pitchFamily="18" charset="0"/>
                <a:cs typeface="Arial Unicode MS"/>
              </a:rPr>
            </a:br>
            <a:br>
              <a:rPr lang="en-US" sz="1800" dirty="0">
                <a:effectLst/>
                <a:latin typeface="Times New Roman" panose="02020603050405020304" pitchFamily="18" charset="0"/>
                <a:ea typeface="Times New Roman" panose="02020603050405020304" pitchFamily="18" charset="0"/>
                <a:cs typeface="Arial Unicode MS"/>
              </a:rPr>
            </a:br>
            <a:br>
              <a:rPr lang="en-US" sz="1800" dirty="0">
                <a:effectLst/>
                <a:latin typeface="Times New Roman" panose="02020603050405020304" pitchFamily="18" charset="0"/>
                <a:ea typeface="Times New Roman" panose="02020603050405020304" pitchFamily="18" charset="0"/>
                <a:cs typeface="Arial Unicode MS"/>
              </a:rPr>
            </a:br>
            <a:r>
              <a:rPr lang="bg-BG" sz="1800" dirty="0">
                <a:effectLst/>
                <a:latin typeface="Times New Roman" panose="02020603050405020304" pitchFamily="18" charset="0"/>
                <a:ea typeface="Times New Roman" panose="02020603050405020304" pitchFamily="18" charset="0"/>
                <a:cs typeface="Arial Unicode MS"/>
              </a:rPr>
              <a:t> </a:t>
            </a:r>
            <a:br>
              <a:rPr lang="en-US" sz="1800" dirty="0">
                <a:effectLst/>
                <a:latin typeface="Times New Roman" panose="02020603050405020304" pitchFamily="18" charset="0"/>
                <a:ea typeface="Times New Roman" panose="02020603050405020304" pitchFamily="18" charset="0"/>
                <a:cs typeface="Arial Unicode MS"/>
              </a:rPr>
            </a:br>
            <a:br>
              <a:rPr lang="bg-BG" sz="2800" dirty="0">
                <a:solidFill>
                  <a:schemeClr val="tx1"/>
                </a:solidFill>
                <a:effectLst/>
                <a:latin typeface="Cambria" panose="02040503050406030204" pitchFamily="18" charset="0"/>
              </a:rPr>
            </a:br>
            <a:br>
              <a:rPr lang="bg-BG" sz="2800" dirty="0">
                <a:solidFill>
                  <a:schemeClr val="tx1"/>
                </a:solidFill>
                <a:effectLst/>
                <a:latin typeface="Cambria" panose="02040503050406030204" pitchFamily="18" charset="0"/>
              </a:rPr>
            </a:br>
            <a:endParaRPr lang="en-US" sz="2800" b="1" dirty="0">
              <a:solidFill>
                <a:schemeClr val="tx1"/>
              </a:solidFill>
              <a:latin typeface="Cambria" panose="020405030504060302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0A2135F-7636-5C04-97EC-B4C342015EB8}"/>
              </a:ext>
            </a:extLst>
          </p:cNvPr>
          <p:cNvSpPr>
            <a:spLocks noGrp="1"/>
          </p:cNvSpPr>
          <p:nvPr>
            <p:ph type="sldNum" sz="quarter" idx="12"/>
          </p:nvPr>
        </p:nvSpPr>
        <p:spPr/>
        <p:txBody>
          <a:bodyPr/>
          <a:lstStyle/>
          <a:p>
            <a:fld id="{6D22F896-40B5-4ADD-8801-0D06FADFA095}" type="slidenum">
              <a:rPr lang="en-US" smtClean="0"/>
              <a:t>35</a:t>
            </a:fld>
            <a:endParaRPr lang="en-US" dirty="0"/>
          </a:p>
        </p:txBody>
      </p:sp>
      <p:pic>
        <p:nvPicPr>
          <p:cNvPr id="3" name="Picture 2">
            <a:extLst>
              <a:ext uri="{FF2B5EF4-FFF2-40B4-BE49-F238E27FC236}">
                <a16:creationId xmlns:a16="http://schemas.microsoft.com/office/drawing/2014/main" id="{A4BCCD53-618A-EFA0-07AD-D7ACB69470CA}"/>
              </a:ext>
            </a:extLst>
          </p:cNvPr>
          <p:cNvPicPr>
            <a:picLocks noChangeAspect="1"/>
          </p:cNvPicPr>
          <p:nvPr/>
        </p:nvPicPr>
        <p:blipFill>
          <a:blip r:embed="rId3"/>
          <a:stretch>
            <a:fillRect/>
          </a:stretch>
        </p:blipFill>
        <p:spPr>
          <a:xfrm>
            <a:off x="0" y="-42250"/>
            <a:ext cx="12192000" cy="1176528"/>
          </a:xfrm>
          <a:prstGeom prst="rect">
            <a:avLst/>
          </a:prstGeom>
        </p:spPr>
      </p:pic>
    </p:spTree>
    <p:extLst>
      <p:ext uri="{BB962C8B-B14F-4D97-AF65-F5344CB8AC3E}">
        <p14:creationId xmlns:p14="http://schemas.microsoft.com/office/powerpoint/2010/main" val="191604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02454" y="3429000"/>
            <a:ext cx="8596668" cy="195072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bg-BG" sz="4000" b="0" i="0" u="none" strike="noStrike" kern="1200" cap="none" spc="0" normalizeH="0" baseline="0" noProof="0" dirty="0">
              <a:ln>
                <a:noFill/>
              </a:ln>
              <a:solidFill>
                <a:srgbClr val="5FCBEF"/>
              </a:solidFill>
              <a:effectLst/>
              <a:uLnTx/>
              <a:uFillTx/>
              <a:latin typeface="Times New Roman" panose="02020603050405020304" pitchFamily="18" charset="0"/>
              <a:ea typeface="+mj-ea"/>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517" y="1619127"/>
            <a:ext cx="4788542" cy="2950083"/>
          </a:xfrm>
          <a:prstGeom prst="rect">
            <a:avLst/>
          </a:prstGeom>
        </p:spPr>
      </p:pic>
      <p:pic>
        <p:nvPicPr>
          <p:cNvPr id="4" name="image.png" descr="image.png"/>
          <p:cNvPicPr>
            <a:picLocks noChangeAspect="1"/>
          </p:cNvPicPr>
          <p:nvPr/>
        </p:nvPicPr>
        <p:blipFill>
          <a:blip r:embed="rId4">
            <a:alphaModFix amt="15000"/>
          </a:blip>
          <a:srcRect l="97" t="10204" b="54930"/>
          <a:stretch>
            <a:fillRect/>
          </a:stretch>
        </p:blipFill>
        <p:spPr>
          <a:xfrm>
            <a:off x="1" y="-9861"/>
            <a:ext cx="12191999" cy="6858000"/>
          </a:xfrm>
          <a:prstGeom prst="rect">
            <a:avLst/>
          </a:prstGeom>
          <a:ln w="12700">
            <a:miter lim="400000"/>
          </a:ln>
        </p:spPr>
      </p:pic>
    </p:spTree>
    <p:extLst>
      <p:ext uri="{BB962C8B-B14F-4D97-AF65-F5344CB8AC3E}">
        <p14:creationId xmlns:p14="http://schemas.microsoft.com/office/powerpoint/2010/main" val="352719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9B0F-061C-46F0-A0FC-6828B934C2D9}"/>
              </a:ext>
            </a:extLst>
          </p:cNvPr>
          <p:cNvSpPr>
            <a:spLocks noGrp="1"/>
          </p:cNvSpPr>
          <p:nvPr>
            <p:ph type="title"/>
          </p:nvPr>
        </p:nvSpPr>
        <p:spPr>
          <a:xfrm>
            <a:off x="166255" y="331596"/>
            <a:ext cx="9628909" cy="5466776"/>
          </a:xfrm>
        </p:spPr>
        <p:txBody>
          <a:bodyPr>
            <a:noAutofit/>
          </a:bodyPr>
          <a:lstStyle/>
          <a:p>
            <a:br>
              <a:rPr lang="bg-BG" sz="2400" b="1" dirty="0">
                <a:solidFill>
                  <a:schemeClr val="tx1"/>
                </a:solidFill>
                <a:effectLst/>
                <a:latin typeface="Times New Roman" panose="02020603050405020304" pitchFamily="18" charset="0"/>
                <a:ea typeface="Times New Roman" panose="02020603050405020304" pitchFamily="18" charset="0"/>
                <a:cs typeface="Arial Unicode MS"/>
              </a:rPr>
            </a:br>
            <a:br>
              <a:rPr lang="bg-BG" sz="2400" b="1" dirty="0">
                <a:solidFill>
                  <a:schemeClr val="tx1"/>
                </a:solidFill>
                <a:effectLst/>
                <a:latin typeface="Times New Roman" panose="02020603050405020304" pitchFamily="18" charset="0"/>
                <a:ea typeface="Times New Roman" panose="02020603050405020304" pitchFamily="18" charset="0"/>
                <a:cs typeface="Arial Unicode MS"/>
              </a:rPr>
            </a:br>
            <a:r>
              <a:rPr lang="bg-BG" sz="2400" b="1" dirty="0">
                <a:solidFill>
                  <a:schemeClr val="tx1"/>
                </a:solidFill>
                <a:effectLst/>
                <a:latin typeface="Times New Roman" panose="02020603050405020304" pitchFamily="18" charset="0"/>
                <a:ea typeface="Times New Roman" panose="02020603050405020304" pitchFamily="18" charset="0"/>
                <a:cs typeface="Arial Unicode MS"/>
              </a:rPr>
              <a:t>Моделът за определяне на минимални заплати на лекарите в болничната помощ е разработен изцяло в духа на предложената от Директива (ЕС) 2022/2041 методика</a:t>
            </a:r>
            <a:r>
              <a:rPr lang="bg-BG" sz="2400" b="1" dirty="0">
                <a:solidFill>
                  <a:schemeClr val="tx1"/>
                </a:solidFill>
                <a:latin typeface="Times New Roman" panose="02020603050405020304" pitchFamily="18" charset="0"/>
                <a:ea typeface="Times New Roman" panose="02020603050405020304" pitchFamily="18" charset="0"/>
                <a:cs typeface="Arial Unicode MS"/>
              </a:rPr>
              <a:t> </a:t>
            </a:r>
            <a:r>
              <a:rPr lang="bg-BG" sz="2400" dirty="0">
                <a:solidFill>
                  <a:schemeClr val="tx1"/>
                </a:solidFill>
                <a:effectLst/>
                <a:latin typeface="Times New Roman" panose="02020603050405020304" pitchFamily="18" charset="0"/>
                <a:ea typeface="Times New Roman" panose="02020603050405020304" pitchFamily="18" charset="0"/>
                <a:cs typeface="Arial Unicode MS"/>
              </a:rPr>
              <a:t>(</a:t>
            </a:r>
            <a:r>
              <a:rPr lang="bg-BG" sz="2400" i="1" dirty="0">
                <a:solidFill>
                  <a:schemeClr val="tx1"/>
                </a:solidFill>
                <a:latin typeface="Times New Roman" panose="02020603050405020304" pitchFamily="18" charset="0"/>
                <a:ea typeface="Times New Roman" panose="02020603050405020304" pitchFamily="18" charset="0"/>
                <a:cs typeface="Arial Unicode MS"/>
              </a:rPr>
              <a:t>а</a:t>
            </a:r>
            <a:r>
              <a:rPr lang="bg-BG" sz="2400" i="1" dirty="0">
                <a:solidFill>
                  <a:schemeClr val="tx1"/>
                </a:solidFill>
                <a:effectLst/>
                <a:latin typeface="Times New Roman" panose="02020603050405020304" pitchFamily="18" charset="0"/>
                <a:ea typeface="Times New Roman" panose="02020603050405020304" pitchFamily="18" charset="0"/>
                <a:cs typeface="Arial Unicode MS"/>
              </a:rPr>
              <a:t> именно чрез прилагането на ефективен и оптимален социален диалог или чрез законово дефиниране на минимални работни заплати, които отговарят на праговете за „достоен стандарт на живот</a:t>
            </a:r>
            <a:r>
              <a:rPr lang="bg-BG"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bg-BG" sz="2400" b="1" dirty="0">
                <a:solidFill>
                  <a:schemeClr val="tx1"/>
                </a:solidFill>
                <a:effectLst/>
                <a:latin typeface="Times New Roman" panose="02020603050405020304" pitchFamily="18" charset="0"/>
                <a:ea typeface="Times New Roman" panose="02020603050405020304" pitchFamily="18" charset="0"/>
                <a:cs typeface="Arial Unicode MS"/>
              </a:rPr>
              <a:t>като определени аспекти от определянето на длъжности и рангове, специфични за тях, са адаптирани от немския модел на кариерен класификатор, посочен в бипартитното споразумение, отнасящо се за болниците, които са публична собственост, и за лицата, заети в сферата на обществените услуги </a:t>
            </a:r>
            <a:r>
              <a:rPr lang="bg-BG" sz="2400" dirty="0">
                <a:solidFill>
                  <a:schemeClr val="tx1"/>
                </a:solidFill>
                <a:effectLst/>
                <a:latin typeface="Times New Roman" panose="02020603050405020304" pitchFamily="18" charset="0"/>
                <a:ea typeface="Times New Roman" panose="02020603050405020304" pitchFamily="18" charset="0"/>
                <a:cs typeface="Arial Unicode MS"/>
              </a:rPr>
              <a:t>(TV-Ärzte VKA, 2021).  </a:t>
            </a:r>
            <a:br>
              <a:rPr lang="bg-BG" sz="1800" dirty="0">
                <a:solidFill>
                  <a:schemeClr val="tx1"/>
                </a:solidFill>
                <a:latin typeface="Times New Roman" panose="02020603050405020304" pitchFamily="18" charset="0"/>
                <a:ea typeface="Times New Roman" panose="02020603050405020304" pitchFamily="18" charset="0"/>
                <a:cs typeface="Arial Unicode MS"/>
              </a:rPr>
            </a:br>
            <a:br>
              <a:rPr lang="bg-BG" sz="1800" dirty="0">
                <a:solidFill>
                  <a:schemeClr val="tx1"/>
                </a:solidFill>
                <a:latin typeface="Times New Roman" panose="02020603050405020304" pitchFamily="18" charset="0"/>
                <a:ea typeface="Times New Roman" panose="02020603050405020304" pitchFamily="18" charset="0"/>
                <a:cs typeface="Arial Unicode MS"/>
              </a:rPr>
            </a:br>
            <a:br>
              <a:rPr lang="bg-BG" sz="2800" dirty="0">
                <a:solidFill>
                  <a:schemeClr val="tx1"/>
                </a:solidFill>
                <a:effectLst/>
                <a:latin typeface="Helvetica Neue" panose="02000503000000020004" pitchFamily="2" charset="0"/>
              </a:rPr>
            </a:br>
            <a:br>
              <a:rPr lang="en-US" sz="2800" dirty="0">
                <a:solidFill>
                  <a:schemeClr val="tx1"/>
                </a:solidFill>
                <a:latin typeface="Times New Roman" panose="02020603050405020304" pitchFamily="18" charset="0"/>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9984A37-865F-471A-8793-C685EB23F5CF}"/>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64677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9B0F-061C-46F0-A0FC-6828B934C2D9}"/>
              </a:ext>
            </a:extLst>
          </p:cNvPr>
          <p:cNvSpPr>
            <a:spLocks noGrp="1"/>
          </p:cNvSpPr>
          <p:nvPr>
            <p:ph type="title"/>
          </p:nvPr>
        </p:nvSpPr>
        <p:spPr>
          <a:xfrm>
            <a:off x="258183" y="161365"/>
            <a:ext cx="9536981" cy="4819425"/>
          </a:xfrm>
        </p:spPr>
        <p:txBody>
          <a:bodyPr>
            <a:noAutofit/>
          </a:bodyPr>
          <a:lstStyle/>
          <a:p>
            <a:br>
              <a:rPr lang="bg-BG" sz="1800" dirty="0">
                <a:solidFill>
                  <a:schemeClr val="tx1"/>
                </a:solidFill>
                <a:latin typeface="Times New Roman" panose="02020603050405020304" pitchFamily="18" charset="0"/>
                <a:ea typeface="Times New Roman" panose="02020603050405020304" pitchFamily="18" charset="0"/>
                <a:cs typeface="Arial Unicode MS"/>
              </a:rPr>
            </a:br>
            <a:br>
              <a:rPr lang="bg-BG" sz="1800" dirty="0">
                <a:solidFill>
                  <a:schemeClr val="tx1"/>
                </a:solidFill>
                <a:latin typeface="Times New Roman" panose="02020603050405020304" pitchFamily="18" charset="0"/>
                <a:ea typeface="Times New Roman" panose="02020603050405020304" pitchFamily="18" charset="0"/>
                <a:cs typeface="Arial Unicode MS"/>
              </a:rPr>
            </a:br>
            <a:r>
              <a:rPr lang="bg-BG"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М</a:t>
            </a:r>
            <a:r>
              <a:rPr lang="bg-BG"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инималното стартово заплащане </a:t>
            </a:r>
            <a:r>
              <a:rPr lang="bg-BG"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на лекар</a:t>
            </a:r>
            <a:r>
              <a:rPr lang="bg-BG"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 БП без стаж и допълнителна проф. квалификация, стъпвайки на Директивата, авторите предлагат </a:t>
            </a:r>
            <a:r>
              <a:rPr lang="bg-BG"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да се изчислява като</a:t>
            </a:r>
            <a:r>
              <a:rPr lang="bg-BG"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bg-BG"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bg-BG"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bg-BG"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bg-BG"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bg-BG" sz="28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 от средната работна заплата за конкретния район за </a:t>
            </a:r>
            <a:r>
              <a:rPr lang="bg-BG" sz="28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конкретната</a:t>
            </a:r>
            <a:r>
              <a:rPr lang="bg-BG" sz="28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специалност</a:t>
            </a:r>
            <a:br>
              <a:rPr lang="bg-BG" sz="28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bg-BG"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bg-BG"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или </a:t>
            </a:r>
            <a:br>
              <a:rPr lang="bg-BG"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bg-BG"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bg-BG" sz="28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60% от стойността на медианната работна заплата отново, отнасяща се за конкретния район и конкретната специалност.</a:t>
            </a:r>
            <a:br>
              <a:rPr lang="en-US" sz="2800" b="1" u="sng" dirty="0">
                <a:solidFill>
                  <a:schemeClr val="tx1"/>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br>
            <a:br>
              <a:rPr lang="en-US" sz="2800" b="1" dirty="0">
                <a:solidFill>
                  <a:schemeClr val="tx1"/>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br>
            <a:r>
              <a:rPr lang="bg-BG" sz="2800" b="1" dirty="0">
                <a:solidFill>
                  <a:schemeClr val="tx1"/>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 </a:t>
            </a:r>
            <a:br>
              <a:rPr lang="en-US" sz="2800" b="1"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br>
            <a:br>
              <a:rPr lang="bg-BG" sz="2800" dirty="0">
                <a:solidFill>
                  <a:schemeClr val="tx1"/>
                </a:solidFill>
                <a:effectLst/>
                <a:latin typeface="Times New Roman" panose="02020603050405020304" pitchFamily="18" charset="0"/>
                <a:cs typeface="Times New Roman" panose="02020603050405020304" pitchFamily="18" charset="0"/>
              </a:rPr>
            </a:br>
            <a:br>
              <a:rPr lang="en-US" sz="2800" dirty="0">
                <a:solidFill>
                  <a:schemeClr val="tx1"/>
                </a:solidFill>
                <a:latin typeface="Times New Roman" panose="02020603050405020304" pitchFamily="18" charset="0"/>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9984A37-865F-471A-8793-C685EB23F5CF}"/>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23962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9B0F-061C-46F0-A0FC-6828B934C2D9}"/>
              </a:ext>
            </a:extLst>
          </p:cNvPr>
          <p:cNvSpPr>
            <a:spLocks noGrp="1"/>
          </p:cNvSpPr>
          <p:nvPr>
            <p:ph type="title"/>
          </p:nvPr>
        </p:nvSpPr>
        <p:spPr>
          <a:xfrm>
            <a:off x="166255" y="331596"/>
            <a:ext cx="9713725" cy="6359660"/>
          </a:xfrm>
        </p:spPr>
        <p:txBody>
          <a:bodyPr>
            <a:noAutofit/>
          </a:bodyPr>
          <a:lstStyle/>
          <a:p>
            <a:r>
              <a:rPr lang="bg-BG" sz="2800" b="1" dirty="0">
                <a:solidFill>
                  <a:schemeClr val="tx1"/>
                </a:solidFill>
                <a:latin typeface="Times New Roman" panose="02020603050405020304" pitchFamily="18" charset="0"/>
                <a:ea typeface="Times New Roman" panose="02020603050405020304" pitchFamily="18" charset="0"/>
                <a:cs typeface="Arial Unicode MS"/>
              </a:rPr>
              <a:t>К</a:t>
            </a:r>
            <a:r>
              <a:rPr lang="bg-BG" sz="2800" b="1" dirty="0">
                <a:solidFill>
                  <a:schemeClr val="tx1"/>
                </a:solidFill>
                <a:effectLst/>
                <a:latin typeface="Times New Roman" panose="02020603050405020304" pitchFamily="18" charset="0"/>
                <a:ea typeface="Times New Roman" panose="02020603050405020304" pitchFamily="18" charset="0"/>
                <a:cs typeface="Arial Unicode MS"/>
              </a:rPr>
              <a:t>аква е разликата между средната и медианната работна                        заплата</a:t>
            </a:r>
            <a:r>
              <a:rPr lang="bg-BG" sz="2800" b="1" dirty="0">
                <a:solidFill>
                  <a:schemeClr val="tx1"/>
                </a:solidFill>
                <a:latin typeface="Times New Roman" panose="02020603050405020304" pitchFamily="18" charset="0"/>
                <a:ea typeface="Times New Roman" panose="02020603050405020304" pitchFamily="18" charset="0"/>
                <a:cs typeface="Arial Unicode MS"/>
              </a:rPr>
              <a:t>?</a:t>
            </a:r>
            <a:br>
              <a:rPr lang="en-US" sz="2400" dirty="0">
                <a:solidFill>
                  <a:schemeClr val="tx1"/>
                </a:solidFill>
                <a:effectLst/>
                <a:latin typeface="Times New Roman" panose="02020603050405020304" pitchFamily="18" charset="0"/>
                <a:ea typeface="Times New Roman" panose="02020603050405020304" pitchFamily="18" charset="0"/>
                <a:cs typeface="Arial Unicode MS"/>
              </a:rPr>
            </a:br>
            <a:r>
              <a:rPr lang="bg-BG" sz="2400" dirty="0">
                <a:solidFill>
                  <a:schemeClr val="tx1"/>
                </a:solidFill>
                <a:effectLst/>
                <a:latin typeface="Times New Roman" panose="02020603050405020304" pitchFamily="18" charset="0"/>
                <a:ea typeface="Times New Roman" panose="02020603050405020304" pitchFamily="18" charset="0"/>
                <a:cs typeface="Arial Unicode MS"/>
              </a:rPr>
              <a:t> </a:t>
            </a:r>
            <a:br>
              <a:rPr lang="en-US" sz="2400" dirty="0">
                <a:solidFill>
                  <a:schemeClr val="tx1"/>
                </a:solidFill>
                <a:effectLst/>
                <a:latin typeface="Times New Roman" panose="02020603050405020304" pitchFamily="18" charset="0"/>
                <a:ea typeface="Times New Roman" panose="02020603050405020304" pitchFamily="18" charset="0"/>
                <a:cs typeface="Arial Unicode MS"/>
              </a:rPr>
            </a:br>
            <a:r>
              <a:rPr lang="bg-BG" sz="2400" dirty="0">
                <a:solidFill>
                  <a:schemeClr val="tx1"/>
                </a:solidFill>
                <a:effectLst/>
                <a:latin typeface="Times New Roman" panose="02020603050405020304" pitchFamily="18" charset="0"/>
                <a:ea typeface="Times New Roman" panose="02020603050405020304" pitchFamily="18" charset="0"/>
                <a:cs typeface="Arial Unicode MS"/>
              </a:rPr>
              <a:t>Освен средна заплата, </a:t>
            </a:r>
            <a:r>
              <a:rPr lang="bg-BG" sz="2400" b="1" dirty="0">
                <a:solidFill>
                  <a:schemeClr val="tx1"/>
                </a:solidFill>
                <a:effectLst/>
                <a:latin typeface="Times New Roman" panose="02020603050405020304" pitchFamily="18" charset="0"/>
                <a:ea typeface="Times New Roman" panose="02020603050405020304" pitchFamily="18" charset="0"/>
                <a:cs typeface="Arial Unicode MS"/>
              </a:rPr>
              <a:t>медианната заплата често се използва като индикатор за нивото на възнагражденията. </a:t>
            </a:r>
            <a:r>
              <a:rPr lang="bg-BG" sz="2400" b="1" u="sng" dirty="0">
                <a:solidFill>
                  <a:schemeClr val="tx1"/>
                </a:solidFill>
                <a:effectLst/>
                <a:latin typeface="Times New Roman" panose="02020603050405020304" pitchFamily="18" charset="0"/>
                <a:ea typeface="Times New Roman" panose="02020603050405020304" pitchFamily="18" charset="0"/>
                <a:cs typeface="Arial Unicode MS"/>
              </a:rPr>
              <a:t>Това е т.нар среда на всички заплати в извадката, която разделя доходите на служителите на две равни половини - 50%, които печелят повече от медианата на заплатата и 50%, които получават по-малко от нея. </a:t>
            </a:r>
            <a:br>
              <a:rPr lang="bg-BG" sz="2400" b="1" u="sng" dirty="0">
                <a:solidFill>
                  <a:schemeClr val="tx1"/>
                </a:solidFill>
                <a:effectLst/>
                <a:latin typeface="Times New Roman" panose="02020603050405020304" pitchFamily="18" charset="0"/>
                <a:ea typeface="Times New Roman" panose="02020603050405020304" pitchFamily="18" charset="0"/>
                <a:cs typeface="Arial Unicode MS"/>
              </a:rPr>
            </a:br>
            <a:br>
              <a:rPr lang="bg-BG" sz="2400" b="1" u="sng" dirty="0">
                <a:solidFill>
                  <a:schemeClr val="tx1"/>
                </a:solidFill>
                <a:effectLst/>
                <a:latin typeface="Times New Roman" panose="02020603050405020304" pitchFamily="18" charset="0"/>
                <a:ea typeface="Times New Roman" panose="02020603050405020304" pitchFamily="18" charset="0"/>
                <a:cs typeface="Arial Unicode MS"/>
              </a:rPr>
            </a:br>
            <a:r>
              <a:rPr lang="bg-BG" sz="2400" dirty="0">
                <a:solidFill>
                  <a:schemeClr val="tx1"/>
                </a:solidFill>
                <a:effectLst/>
                <a:latin typeface="Times New Roman" panose="02020603050405020304" pitchFamily="18" charset="0"/>
                <a:ea typeface="Times New Roman" panose="02020603050405020304" pitchFamily="18" charset="0"/>
                <a:cs typeface="Arial Unicode MS"/>
              </a:rPr>
              <a:t> </a:t>
            </a:r>
            <a:br>
              <a:rPr lang="en-US" sz="2400" dirty="0">
                <a:solidFill>
                  <a:schemeClr val="tx1"/>
                </a:solidFill>
                <a:effectLst/>
                <a:latin typeface="Times New Roman" panose="02020603050405020304" pitchFamily="18" charset="0"/>
                <a:ea typeface="Times New Roman" panose="02020603050405020304" pitchFamily="18" charset="0"/>
                <a:cs typeface="Arial Unicode MS"/>
              </a:rPr>
            </a:br>
            <a:r>
              <a:rPr lang="bg-BG" sz="2400" dirty="0">
                <a:solidFill>
                  <a:schemeClr val="tx1"/>
                </a:solidFill>
                <a:effectLst/>
                <a:latin typeface="Times New Roman" panose="02020603050405020304" pitchFamily="18" charset="0"/>
                <a:ea typeface="Times New Roman" panose="02020603050405020304" pitchFamily="18" charset="0"/>
                <a:cs typeface="Arial Unicode MS"/>
              </a:rPr>
              <a:t>Или: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Сред</a:t>
            </a:r>
            <a:r>
              <a:rPr lang="bg-BG" sz="2400" b="1" dirty="0">
                <a:solidFill>
                  <a:schemeClr val="tx1"/>
                </a:solidFill>
                <a:effectLst/>
                <a:latin typeface="Times New Roman" panose="02020603050405020304" pitchFamily="18" charset="0"/>
                <a:ea typeface="Times New Roman" panose="02020603050405020304" pitchFamily="18" charset="0"/>
                <a:cs typeface="Arial Unicode MS"/>
              </a:rPr>
              <a:t>но число</a:t>
            </a:r>
            <a:r>
              <a:rPr lang="bg-BG" sz="2400" dirty="0">
                <a:solidFill>
                  <a:schemeClr val="tx1"/>
                </a:solidFill>
                <a:effectLst/>
                <a:latin typeface="Times New Roman" panose="02020603050405020304" pitchFamily="18" charset="0"/>
                <a:ea typeface="Times New Roman" panose="02020603050405020304" pitchFamily="18" charset="0"/>
                <a:cs typeface="Arial Unicode MS"/>
              </a:rPr>
              <a:t> всички знаем, че е</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средноаритметичната</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стойност</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и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се</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изчислява</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чрез</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събиране</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на</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група</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числа</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с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последващото</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им</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разделяне</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на</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броя</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на</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тези</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dirty="0" err="1">
                <a:solidFill>
                  <a:schemeClr val="tx1"/>
                </a:solidFill>
                <a:effectLst/>
                <a:latin typeface="Times New Roman" panose="02020603050405020304" pitchFamily="18" charset="0"/>
                <a:ea typeface="Times New Roman" panose="02020603050405020304" pitchFamily="18" charset="0"/>
                <a:cs typeface="Arial Unicode MS"/>
              </a:rPr>
              <a:t>числа</a:t>
            </a:r>
            <a:r>
              <a:rPr lang="en-US" sz="2400"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Медиан</a:t>
            </a:r>
            <a:r>
              <a:rPr lang="bg-BG" sz="2400" b="1" dirty="0">
                <a:solidFill>
                  <a:schemeClr val="tx1"/>
                </a:solidFill>
                <a:effectLst/>
                <a:latin typeface="Times New Roman" panose="02020603050405020304" pitchFamily="18" charset="0"/>
                <a:ea typeface="Times New Roman" panose="02020603050405020304" pitchFamily="18" charset="0"/>
                <a:cs typeface="Arial Unicode MS"/>
              </a:rPr>
              <a:t>ното е</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средното</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число</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на</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група</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числа</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това</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означава</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че</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половината</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от</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числата</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са</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по-големи</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от</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медианата</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а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половината</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от</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числата</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са</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по-малки</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от</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медианата</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Например</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медианата</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a:t>
            </a:r>
            <a:r>
              <a:rPr lang="en-US" sz="2400" b="1" dirty="0" err="1">
                <a:solidFill>
                  <a:schemeClr val="tx1"/>
                </a:solidFill>
                <a:effectLst/>
                <a:latin typeface="Times New Roman" panose="02020603050405020304" pitchFamily="18" charset="0"/>
                <a:ea typeface="Times New Roman" panose="02020603050405020304" pitchFamily="18" charset="0"/>
                <a:cs typeface="Arial Unicode MS"/>
              </a:rPr>
              <a:t>на</a:t>
            </a:r>
            <a:r>
              <a:rPr lang="en-US" sz="2400" b="1" dirty="0">
                <a:solidFill>
                  <a:schemeClr val="tx1"/>
                </a:solidFill>
                <a:effectLst/>
                <a:latin typeface="Times New Roman" panose="02020603050405020304" pitchFamily="18" charset="0"/>
                <a:ea typeface="Times New Roman" panose="02020603050405020304" pitchFamily="18" charset="0"/>
                <a:cs typeface="Arial Unicode MS"/>
              </a:rPr>
              <a:t> 2, 3, 3, 5, 7 и 10 е 4.</a:t>
            </a:r>
            <a:br>
              <a:rPr lang="en-US" sz="2400" b="1" dirty="0">
                <a:solidFill>
                  <a:schemeClr val="tx1"/>
                </a:solidFill>
                <a:effectLst/>
                <a:latin typeface="Times New Roman" panose="02020603050405020304" pitchFamily="18" charset="0"/>
                <a:ea typeface="Times New Roman" panose="02020603050405020304" pitchFamily="18" charset="0"/>
                <a:cs typeface="Arial Unicode MS"/>
              </a:rPr>
            </a:br>
            <a:r>
              <a:rPr lang="bg-BG" sz="2400" dirty="0">
                <a:solidFill>
                  <a:schemeClr val="tx1"/>
                </a:solidFill>
                <a:effectLst/>
                <a:latin typeface="Times New Roman" panose="02020603050405020304" pitchFamily="18" charset="0"/>
                <a:ea typeface="Times New Roman" panose="02020603050405020304" pitchFamily="18" charset="0"/>
                <a:cs typeface="Arial Unicode MS"/>
              </a:rPr>
              <a:t>  </a:t>
            </a:r>
            <a:br>
              <a:rPr lang="en-US" sz="2400" dirty="0">
                <a:solidFill>
                  <a:schemeClr val="tx1"/>
                </a:solidFill>
                <a:effectLst/>
                <a:latin typeface="Times New Roman" panose="02020603050405020304" pitchFamily="18" charset="0"/>
                <a:ea typeface="Times New Roman" panose="02020603050405020304" pitchFamily="18" charset="0"/>
                <a:cs typeface="Arial Unicode MS"/>
              </a:rPr>
            </a:b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9984A37-865F-471A-8793-C685EB23F5CF}"/>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52709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984A37-865F-471A-8793-C685EB23F5CF}"/>
              </a:ext>
            </a:extLst>
          </p:cNvPr>
          <p:cNvSpPr>
            <a:spLocks noGrp="1"/>
          </p:cNvSpPr>
          <p:nvPr>
            <p:ph type="sldNum" sz="quarter" idx="12"/>
          </p:nvPr>
        </p:nvSpPr>
        <p:spPr/>
        <p:txBody>
          <a:bodyPr/>
          <a:lstStyle/>
          <a:p>
            <a:fld id="{6D22F896-40B5-4ADD-8801-0D06FADFA095}" type="slidenum">
              <a:rPr lang="en-US" smtClean="0"/>
              <a:t>7</a:t>
            </a:fld>
            <a:endParaRPr lang="en-US" dirty="0"/>
          </a:p>
        </p:txBody>
      </p:sp>
      <p:pic>
        <p:nvPicPr>
          <p:cNvPr id="3" name="Picture 2" descr="Diagram, table&#10;&#10;Description automatically generated">
            <a:extLst>
              <a:ext uri="{FF2B5EF4-FFF2-40B4-BE49-F238E27FC236}">
                <a16:creationId xmlns:a16="http://schemas.microsoft.com/office/drawing/2014/main" id="{A972CF37-5708-162D-DA2F-93148B30F5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949" y="0"/>
            <a:ext cx="8843795" cy="5781112"/>
          </a:xfrm>
          <a:prstGeom prst="rect">
            <a:avLst/>
          </a:prstGeom>
          <a:noFill/>
          <a:ln>
            <a:noFill/>
          </a:ln>
        </p:spPr>
      </p:pic>
    </p:spTree>
    <p:extLst>
      <p:ext uri="{BB962C8B-B14F-4D97-AF65-F5344CB8AC3E}">
        <p14:creationId xmlns:p14="http://schemas.microsoft.com/office/powerpoint/2010/main" val="1495993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pic>
        <p:nvPicPr>
          <p:cNvPr id="7" name="image.png" descr="image.png"/>
          <p:cNvPicPr>
            <a:picLocks noChangeAspect="1"/>
          </p:cNvPicPr>
          <p:nvPr/>
        </p:nvPicPr>
        <p:blipFill rotWithShape="1">
          <a:blip r:embed="rId2">
            <a:alphaModFix amt="15000"/>
          </a:blip>
          <a:srcRect l="97" t="10204" r="-1" b="68718"/>
          <a:stretch/>
        </p:blipFill>
        <p:spPr>
          <a:xfrm>
            <a:off x="0" y="1"/>
            <a:ext cx="12193139" cy="1178560"/>
          </a:xfrm>
          <a:prstGeom prst="rect">
            <a:avLst/>
          </a:prstGeom>
          <a:ln w="12700">
            <a:miter lim="400000"/>
          </a:ln>
        </p:spPr>
      </p:pic>
      <p:sp>
        <p:nvSpPr>
          <p:cNvPr id="6" name="Content Placeholder 5">
            <a:extLst>
              <a:ext uri="{FF2B5EF4-FFF2-40B4-BE49-F238E27FC236}">
                <a16:creationId xmlns:a16="http://schemas.microsoft.com/office/drawing/2014/main" id="{147B3047-93FA-5678-AFA1-33B48516BEDF}"/>
              </a:ext>
            </a:extLst>
          </p:cNvPr>
          <p:cNvSpPr>
            <a:spLocks noGrp="1"/>
          </p:cNvSpPr>
          <p:nvPr>
            <p:ph idx="1"/>
          </p:nvPr>
        </p:nvSpPr>
        <p:spPr>
          <a:xfrm>
            <a:off x="238990" y="2361460"/>
            <a:ext cx="9572562" cy="3525480"/>
          </a:xfrm>
        </p:spPr>
        <p:txBody>
          <a:bodyPr>
            <a:normAutofit/>
          </a:bodyPr>
          <a:lstStyle/>
          <a:p>
            <a:pPr marL="0" indent="0">
              <a:buNone/>
            </a:pPr>
            <a:r>
              <a:rPr lang="bg-BG"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Предлага се класификатор на длъжностите, идентичен за всяка една лекарска специалност с 4 степени и 6 ранга във всяка степен</a:t>
            </a:r>
            <a:r>
              <a:rPr kumimoji="0" lang="bg-BG" sz="3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a:p>
            <a:pPr algn="just">
              <a:buFont typeface="Wingdings" pitchFamily="2" charset="2"/>
              <a:buChar char="Ø"/>
            </a:pP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200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F51E2F52-1EF6-8B0B-0D8B-D8D0D2FDFFF2}"/>
              </a:ext>
            </a:extLst>
          </p:cNvPr>
          <p:cNvGraphicFramePr>
            <a:graphicFrameLocks noGrp="1"/>
          </p:cNvGraphicFramePr>
          <p:nvPr>
            <p:ph idx="1"/>
            <p:extLst>
              <p:ext uri="{D42A27DB-BD31-4B8C-83A1-F6EECF244321}">
                <p14:modId xmlns:p14="http://schemas.microsoft.com/office/powerpoint/2010/main" val="3317402305"/>
              </p:ext>
            </p:extLst>
          </p:nvPr>
        </p:nvGraphicFramePr>
        <p:xfrm>
          <a:off x="267630" y="959005"/>
          <a:ext cx="9210909" cy="4805362"/>
        </p:xfrm>
        <a:graphic>
          <a:graphicData uri="http://schemas.openxmlformats.org/drawingml/2006/table">
            <a:tbl>
              <a:tblPr firstRow="1" firstCol="1" bandRow="1">
                <a:tableStyleId>{5C22544A-7EE6-4342-B048-85BDC9FD1C3A}</a:tableStyleId>
              </a:tblPr>
              <a:tblGrid>
                <a:gridCol w="1923777">
                  <a:extLst>
                    <a:ext uri="{9D8B030D-6E8A-4147-A177-3AD203B41FA5}">
                      <a16:colId xmlns:a16="http://schemas.microsoft.com/office/drawing/2014/main" val="3636546017"/>
                    </a:ext>
                  </a:extLst>
                </a:gridCol>
                <a:gridCol w="1923777">
                  <a:extLst>
                    <a:ext uri="{9D8B030D-6E8A-4147-A177-3AD203B41FA5}">
                      <a16:colId xmlns:a16="http://schemas.microsoft.com/office/drawing/2014/main" val="3803819918"/>
                    </a:ext>
                  </a:extLst>
                </a:gridCol>
                <a:gridCol w="1072671">
                  <a:extLst>
                    <a:ext uri="{9D8B030D-6E8A-4147-A177-3AD203B41FA5}">
                      <a16:colId xmlns:a16="http://schemas.microsoft.com/office/drawing/2014/main" val="2752916269"/>
                    </a:ext>
                  </a:extLst>
                </a:gridCol>
                <a:gridCol w="1072671">
                  <a:extLst>
                    <a:ext uri="{9D8B030D-6E8A-4147-A177-3AD203B41FA5}">
                      <a16:colId xmlns:a16="http://schemas.microsoft.com/office/drawing/2014/main" val="2222990018"/>
                    </a:ext>
                  </a:extLst>
                </a:gridCol>
                <a:gridCol w="1072671">
                  <a:extLst>
                    <a:ext uri="{9D8B030D-6E8A-4147-A177-3AD203B41FA5}">
                      <a16:colId xmlns:a16="http://schemas.microsoft.com/office/drawing/2014/main" val="2201305298"/>
                    </a:ext>
                  </a:extLst>
                </a:gridCol>
                <a:gridCol w="1072671">
                  <a:extLst>
                    <a:ext uri="{9D8B030D-6E8A-4147-A177-3AD203B41FA5}">
                      <a16:colId xmlns:a16="http://schemas.microsoft.com/office/drawing/2014/main" val="3106448945"/>
                    </a:ext>
                  </a:extLst>
                </a:gridCol>
                <a:gridCol w="1072671">
                  <a:extLst>
                    <a:ext uri="{9D8B030D-6E8A-4147-A177-3AD203B41FA5}">
                      <a16:colId xmlns:a16="http://schemas.microsoft.com/office/drawing/2014/main" val="4112046996"/>
                    </a:ext>
                  </a:extLst>
                </a:gridCol>
              </a:tblGrid>
              <a:tr h="480537">
                <a:tc rowSpan="2">
                  <a:txBody>
                    <a:bodyPr/>
                    <a:lstStyle/>
                    <a:p>
                      <a:r>
                        <a:rPr lang="bg-BG" sz="1800" dirty="0">
                          <a:effectLst/>
                        </a:rPr>
                        <a:t>Длъжност</a:t>
                      </a:r>
                      <a:endParaRPr lang="en-US" sz="1800" dirty="0">
                        <a:effectLst/>
                        <a:latin typeface="Times New Roman" panose="02020603050405020304" pitchFamily="18" charset="0"/>
                        <a:ea typeface="Times New Roman" panose="02020603050405020304" pitchFamily="18" charset="0"/>
                        <a:cs typeface="Arial Unicode MS"/>
                      </a:endParaRPr>
                    </a:p>
                  </a:txBody>
                  <a:tcPr marL="68580" marR="68580" marT="0" marB="0"/>
                </a:tc>
                <a:tc gridSpan="6">
                  <a:txBody>
                    <a:bodyPr/>
                    <a:lstStyle/>
                    <a:p>
                      <a:r>
                        <a:rPr lang="bg-BG" sz="1800" dirty="0">
                          <a:effectLst/>
                        </a:rPr>
                        <a:t>Ранг</a:t>
                      </a:r>
                      <a:endParaRPr lang="en-US" sz="1800" dirty="0">
                        <a:effectLst/>
                        <a:latin typeface="Times New Roman" panose="02020603050405020304" pitchFamily="18" charset="0"/>
                        <a:ea typeface="Times New Roman" panose="02020603050405020304" pitchFamily="18" charset="0"/>
                        <a:cs typeface="Arial Unicode MS"/>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0860398"/>
                  </a:ext>
                </a:extLst>
              </a:tr>
              <a:tr h="480537">
                <a:tc vMerge="1">
                  <a:txBody>
                    <a:bodyPr/>
                    <a:lstStyle/>
                    <a:p>
                      <a:endParaRPr lang="en-US"/>
                    </a:p>
                  </a:txBody>
                  <a:tcPr/>
                </a:tc>
                <a:tc>
                  <a:txBody>
                    <a:bodyPr/>
                    <a:lstStyle/>
                    <a:p>
                      <a:r>
                        <a:rPr lang="bg-BG" sz="1800" dirty="0">
                          <a:effectLst/>
                        </a:rPr>
                        <a:t>1</a:t>
                      </a:r>
                      <a:endParaRPr lang="en-US" sz="18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dirty="0">
                          <a:effectLst/>
                        </a:rPr>
                        <a:t>2</a:t>
                      </a:r>
                      <a:endParaRPr lang="en-US" sz="18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a:effectLst/>
                        </a:rPr>
                        <a:t>3</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a:effectLst/>
                        </a:rPr>
                        <a:t>4</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a:effectLst/>
                        </a:rPr>
                        <a:t>5</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a:effectLst/>
                        </a:rPr>
                        <a:t>6</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extLst>
                  <a:ext uri="{0D108BD9-81ED-4DB2-BD59-A6C34878D82A}">
                    <a16:rowId xmlns:a16="http://schemas.microsoft.com/office/drawing/2014/main" val="2707818839"/>
                  </a:ext>
                </a:extLst>
              </a:tr>
              <a:tr h="961072">
                <a:tc>
                  <a:txBody>
                    <a:bodyPr/>
                    <a:lstStyle/>
                    <a:p>
                      <a:r>
                        <a:rPr lang="bg-BG" sz="1800">
                          <a:effectLst/>
                        </a:rPr>
                        <a:t>Ординатор/ Специализант</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dirty="0">
                          <a:effectLst/>
                        </a:rPr>
                        <a:t>При заемане на длъжност</a:t>
                      </a:r>
                      <a:endParaRPr lang="en-US" sz="18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dirty="0">
                          <a:effectLst/>
                        </a:rPr>
                        <a:t>1 г.</a:t>
                      </a:r>
                      <a:endParaRPr lang="en-US" sz="18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dirty="0">
                          <a:effectLst/>
                        </a:rPr>
                        <a:t>2 г.</a:t>
                      </a:r>
                      <a:endParaRPr lang="en-US" sz="18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a:effectLst/>
                        </a:rPr>
                        <a:t>3 г.</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a:effectLst/>
                        </a:rPr>
                        <a:t>4 г.</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a:effectLst/>
                        </a:rPr>
                        <a:t>5 г.</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extLst>
                  <a:ext uri="{0D108BD9-81ED-4DB2-BD59-A6C34878D82A}">
                    <a16:rowId xmlns:a16="http://schemas.microsoft.com/office/drawing/2014/main" val="1352152876"/>
                  </a:ext>
                </a:extLst>
              </a:tr>
              <a:tr h="961072">
                <a:tc>
                  <a:txBody>
                    <a:bodyPr/>
                    <a:lstStyle/>
                    <a:p>
                      <a:r>
                        <a:rPr lang="bg-BG" sz="1800">
                          <a:effectLst/>
                        </a:rPr>
                        <a:t>Лекар – специалист</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dirty="0">
                          <a:effectLst/>
                        </a:rPr>
                        <a:t>При заемане на длъжност</a:t>
                      </a:r>
                      <a:endParaRPr lang="en-US" sz="18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a:effectLst/>
                        </a:rPr>
                        <a:t>3 г.</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dirty="0">
                          <a:effectLst/>
                        </a:rPr>
                        <a:t>6 г.</a:t>
                      </a:r>
                      <a:endParaRPr lang="en-US" sz="18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a:effectLst/>
                        </a:rPr>
                        <a:t>8 г.</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a:effectLst/>
                        </a:rPr>
                        <a:t>10 г.</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a:effectLst/>
                        </a:rPr>
                        <a:t>12 г.</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extLst>
                  <a:ext uri="{0D108BD9-81ED-4DB2-BD59-A6C34878D82A}">
                    <a16:rowId xmlns:a16="http://schemas.microsoft.com/office/drawing/2014/main" val="1015140424"/>
                  </a:ext>
                </a:extLst>
              </a:tr>
              <a:tr h="961072">
                <a:tc>
                  <a:txBody>
                    <a:bodyPr/>
                    <a:lstStyle/>
                    <a:p>
                      <a:r>
                        <a:rPr lang="bg-BG" sz="1800">
                          <a:effectLst/>
                        </a:rPr>
                        <a:t>Старши лекар</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dirty="0">
                          <a:effectLst/>
                        </a:rPr>
                        <a:t>При заемане на длъжност</a:t>
                      </a:r>
                      <a:endParaRPr lang="en-US" sz="18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a:effectLst/>
                        </a:rPr>
                        <a:t>3 г.</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dirty="0">
                          <a:effectLst/>
                        </a:rPr>
                        <a:t>6 г.</a:t>
                      </a:r>
                      <a:endParaRPr lang="en-US" sz="1800" dirty="0">
                        <a:effectLst/>
                        <a:latin typeface="Times New Roman" panose="02020603050405020304" pitchFamily="18" charset="0"/>
                        <a:ea typeface="Times New Roman" panose="02020603050405020304" pitchFamily="18" charset="0"/>
                        <a:cs typeface="Arial Unicode MS"/>
                      </a:endParaRPr>
                    </a:p>
                  </a:txBody>
                  <a:tcPr marL="68580" marR="68580" marT="0" marB="0"/>
                </a:tc>
                <a:tc gridSpan="3">
                  <a:txBody>
                    <a:bodyPr/>
                    <a:lstStyle/>
                    <a:p>
                      <a:r>
                        <a:rPr lang="bg-BG" sz="1800" dirty="0">
                          <a:effectLst/>
                        </a:rPr>
                        <a:t>-</a:t>
                      </a:r>
                      <a:endParaRPr lang="en-US" sz="1800" dirty="0">
                        <a:effectLst/>
                        <a:latin typeface="Times New Roman" panose="02020603050405020304" pitchFamily="18" charset="0"/>
                        <a:ea typeface="Times New Roman" panose="02020603050405020304" pitchFamily="18" charset="0"/>
                        <a:cs typeface="Arial Unicode MS"/>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6872814"/>
                  </a:ext>
                </a:extLst>
              </a:tr>
              <a:tr h="961072">
                <a:tc>
                  <a:txBody>
                    <a:bodyPr/>
                    <a:lstStyle/>
                    <a:p>
                      <a:r>
                        <a:rPr lang="bg-BG" sz="1800" dirty="0">
                          <a:effectLst/>
                          <a:latin typeface="Times New Roman" panose="02020603050405020304" pitchFamily="18" charset="0"/>
                          <a:ea typeface="Times New Roman" panose="02020603050405020304" pitchFamily="18" charset="0"/>
                          <a:cs typeface="Arial Unicode MS"/>
                        </a:rPr>
                        <a:t>Началник отделение/клиника</a:t>
                      </a:r>
                      <a:endParaRPr lang="en-US" sz="18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dirty="0">
                          <a:effectLst/>
                        </a:rPr>
                        <a:t>При заемане на длъжност</a:t>
                      </a:r>
                      <a:endParaRPr lang="en-US" sz="1800" dirty="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a:effectLst/>
                        </a:rPr>
                        <a:t>3 г.</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tc>
                  <a:txBody>
                    <a:bodyPr/>
                    <a:lstStyle/>
                    <a:p>
                      <a:r>
                        <a:rPr lang="bg-BG" sz="1800">
                          <a:effectLst/>
                        </a:rPr>
                        <a:t>6 г.</a:t>
                      </a:r>
                      <a:endParaRPr lang="en-US" sz="1800">
                        <a:effectLst/>
                        <a:latin typeface="Times New Roman" panose="02020603050405020304" pitchFamily="18" charset="0"/>
                        <a:ea typeface="Times New Roman" panose="02020603050405020304" pitchFamily="18" charset="0"/>
                        <a:cs typeface="Arial Unicode MS"/>
                      </a:endParaRPr>
                    </a:p>
                  </a:txBody>
                  <a:tcPr marL="68580" marR="68580" marT="0" marB="0"/>
                </a:tc>
                <a:tc gridSpan="3">
                  <a:txBody>
                    <a:bodyPr/>
                    <a:lstStyle/>
                    <a:p>
                      <a:r>
                        <a:rPr lang="bg-BG" sz="1800" dirty="0">
                          <a:effectLst/>
                        </a:rPr>
                        <a:t>-</a:t>
                      </a:r>
                      <a:endParaRPr lang="en-US" sz="1800" dirty="0">
                        <a:effectLst/>
                        <a:latin typeface="Times New Roman" panose="02020603050405020304" pitchFamily="18" charset="0"/>
                        <a:ea typeface="Times New Roman" panose="02020603050405020304" pitchFamily="18" charset="0"/>
                        <a:cs typeface="Arial Unicode MS"/>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4633534"/>
                  </a:ext>
                </a:extLst>
              </a:tr>
            </a:tbl>
          </a:graphicData>
        </a:graphic>
      </p:graphicFrame>
      <p:sp>
        <p:nvSpPr>
          <p:cNvPr id="5" name="Slide Number Placeholder 4">
            <a:extLst>
              <a:ext uri="{FF2B5EF4-FFF2-40B4-BE49-F238E27FC236}">
                <a16:creationId xmlns:a16="http://schemas.microsoft.com/office/drawing/2014/main" id="{CAA320B7-00A0-0CAE-56E9-7DB24A4FD900}"/>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4" name="Rectangle 1">
            <a:extLst>
              <a:ext uri="{FF2B5EF4-FFF2-40B4-BE49-F238E27FC236}">
                <a16:creationId xmlns:a16="http://schemas.microsoft.com/office/drawing/2014/main" id="{1E9879D9-F134-9373-CA79-2592881F40E1}"/>
              </a:ext>
            </a:extLst>
          </p:cNvPr>
          <p:cNvSpPr>
            <a:spLocks noChangeArrowheads="1"/>
          </p:cNvSpPr>
          <p:nvPr/>
        </p:nvSpPr>
        <p:spPr bwMode="auto">
          <a:xfrm>
            <a:off x="178420" y="322679"/>
            <a:ext cx="1003609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Таблица № 1: Предложение за класификатор на длъжностите на лекарите с включени рангове с изискване за стаж и професионален опит</a:t>
            </a:r>
            <a:endParaRPr kumimoji="0" lang="en-US" alt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g-BG"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9D371189-4F16-0A86-493F-DF1E2815C6D0}"/>
              </a:ext>
            </a:extLst>
          </p:cNvPr>
          <p:cNvSpPr txBox="1"/>
          <p:nvPr/>
        </p:nvSpPr>
        <p:spPr>
          <a:xfrm>
            <a:off x="5564459" y="5821711"/>
            <a:ext cx="5899621" cy="307777"/>
          </a:xfrm>
          <a:prstGeom prst="rect">
            <a:avLst/>
          </a:prstGeom>
          <a:noFill/>
        </p:spPr>
        <p:txBody>
          <a:bodyPr wrap="square" rtlCol="0">
            <a:spAutoFit/>
          </a:bodyPr>
          <a:lstStyle/>
          <a:p>
            <a:r>
              <a:rPr kumimoji="0" lang="bg-BG" altLang="en-US" sz="1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Източник: Адаптирано от КДА и TV-Ärzte VKA.</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64674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12313</TotalTime>
  <Words>3118</Words>
  <Application>Microsoft Office PowerPoint</Application>
  <PresentationFormat>Widescreen</PresentationFormat>
  <Paragraphs>445</Paragraphs>
  <Slides>36</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Cambria</vt:lpstr>
      <vt:lpstr>Helvetica Neue</vt:lpstr>
      <vt:lpstr>Times New Roman</vt:lpstr>
      <vt:lpstr>Trebuchet MS</vt:lpstr>
      <vt:lpstr>Wingdings</vt:lpstr>
      <vt:lpstr>Wingdings 3</vt:lpstr>
      <vt:lpstr>Facet</vt:lpstr>
      <vt:lpstr>МОДЕЛ НА ОПРЕДЕЛЯНЕ НА МИНИМАЛНО ЗАПЛАЩАНЕ НА ЛЕКАРИТЕ /В БОЛНИЧНАТА ПОМОЩ/</vt:lpstr>
      <vt:lpstr>PowerPoint Presentation</vt:lpstr>
      <vt:lpstr>PowerPoint Presentation</vt:lpstr>
      <vt:lpstr>  Моделът за определяне на минимални заплати на лекарите в болничната помощ е разработен изцяло в духа на предложената от Директива (ЕС) 2022/2041 методика (а именно чрез прилагането на ефективен и оптимален социален диалог или чрез законово дефиниране на минимални работни заплати, които отговарят на праговете за „достоен стандарт на живот“), като определени аспекти от определянето на длъжности и рангове, специфични за тях, са адаптирани от немския модел на кариерен класификатор, посочен в бипартитното споразумение, отнасящо се за болниците, които са публична собственост, и за лицата, заети в сферата на обществените услуги (TV-Ärzte VKA, 2021).      </vt:lpstr>
      <vt:lpstr>  Минималното стартово заплащане на лекар в БП без стаж и допълнителна проф. квалификация, стъпвайки на Директивата, авторите предлагат да се изчислява като:    50% от средната работна заплата за конкретния район за конкретната специалност                                                  или   60% от стойността на медианната работна заплата отново, отнасяща се за конкретния район и конкретната специалност.      </vt:lpstr>
      <vt:lpstr>Каква е разликата между средната и медианната работна                        заплата?   Освен средна заплата, медианната заплата често се използва като индикатор за нивото на възнагражденията. Това е т.нар среда на всички заплати в извадката, която разделя доходите на служителите на две равни половини - 50%, които печелят повече от медианата на заплатата и 50%, които получават по-малко от нея.     Или: Средно число всички знаем, че е средноаритметичната стойност и се изчислява чрез събиране на група числа с последващото им разделяне на броя на тези числа. Медианното е средното число на група числа; това означава, че половината от числата са по-големи от медианата, а половината от числата са по-малки от медианата. Например медианата на 2, 3, 3, 5, 7 и 10 е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Таблица № 3: Предложение за диференциал на заплащане в класификатора на длъжностите на лекарите  </vt:lpstr>
      <vt:lpstr> </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Здравната система и нейният персонал в частност е неразривна и основна част от националната сигурност на страната. За това е нужно провеждането на целенасочена и последователна политика от страна на държавата за развитие и мотивация на медицинския и немедицинския персонал.   Нужно е да се върви към реализирането на целенасочена държавна политика по отношение на регионите, респективно по отношение на разположените в тях публични лечебни заведения, които функционират в неблагоприятни икономически условия. За изостаналите региони с публични лечебни заведения следва в резултат на държавната политика да се договори фиксирана добавка за медицинския и немедицинския персонал, подобна на ковид-добавките.      </vt:lpstr>
      <vt:lpstr>                 Така предложената система за формиране и индексиране на основни възнаграждения може да се използва/приложи и за извънболничната помощ с известни модификации. Ако говорим за работа на договор - тя може да бъде приложена директно. В другия случай, след консултации със съответните дружества и уточняване на продължителността на прегледа, може да бъде предложена цена на един преглед.         </vt:lpstr>
      <vt:lpstr>Какво е нужно, за да се приложи на практика модела:   1. На базата на Закона за достъп до обществена информация да се изиска от Националната агенция за приходите деперсонифицирана информация за основните заплати на лекарите-специалисти по съответните специалности по смисъла на Наредба № 1 за придобиване на специалност в системата на здравеопазването с разбивка по ниво на компетентност на лечебните заведения (изчерпателен, предоставен от МЗ) и на региони на ниво NUTS 2. Следва да се изиска информация за основното заплащане, приравнено на пълен работен ден.  2. Данните следва да се обработят статистически съгласно общоприета методология за качество на данните, да се извършат съответните срезове по специалности, региони и ниво на компетентност на съответното звено на ЛЗ.        </vt:lpstr>
      <vt:lpstr>3. Данните могат да бъдат обработени от НЦОЗА, МФ или от външен изпълнител. Касае се за Big Data - прогнозно около 32 000 записа и повече от 200 „среза“.  4. Български лекарски съюз съвместно с професионалните асоциации на отделните лекарски специалности и центровете за следдипломна квалификация към медицинските университети, да разработят единна методология за присъждане на CPD точки на базата на стандартни обучения за повишаване на квалификацията. Присъдените CPD точки следва да се съхраняват в публично достъпен електронен регистър на БЛС.  </vt:lpstr>
      <vt:lpstr> 5. Разработената методология за минимално заплащане, следва законово да бъде „вложена“ в Постановление на министерския съвет, както е примера с националното МРЗ.  6. Националната класификация на професиите и длъжностите, водена от Националния статистически институт, следва да се съобрази с предложения класификатор на длъжностите за лекарите.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Нова система</dc:title>
  <dc:creator>Ivan Markov</dc:creator>
  <cp:lastModifiedBy>Todorka Kostova</cp:lastModifiedBy>
  <cp:revision>463</cp:revision>
  <cp:lastPrinted>2018-09-25T12:57:25Z</cp:lastPrinted>
  <dcterms:created xsi:type="dcterms:W3CDTF">2018-06-15T08:17:42Z</dcterms:created>
  <dcterms:modified xsi:type="dcterms:W3CDTF">2022-12-19T11:42:25Z</dcterms:modified>
</cp:coreProperties>
</file>