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12192000"/>
  <p:notesSz cx="6858000" cy="9144000"/>
  <p:embeddedFontLst>
    <p:embeddedFont>
      <p:font typeface="Sofia Sans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2" roundtripDataSignature="AMtx7mgEPZ0qiXPCIsp1QxiJTsJzVhb9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8B096A1-4103-484D-B19D-AC8F2059006F}">
  <a:tblStyle styleId="{68B096A1-4103-484D-B19D-AC8F2059006F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03E708AC-3E52-4343-84B7-7A3E56B14492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/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34304771-6C8E-4365-8589-6C478C7B93B4}" styleName="Table_2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SofiaSans-italic.fntdata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font" Target="fonts/SofiaSans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SofiaSans-bold.fntdata"/><Relationship Id="rId6" Type="http://schemas.openxmlformats.org/officeDocument/2006/relationships/slide" Target="slides/slide1.xml"/><Relationship Id="rId18" Type="http://schemas.openxmlformats.org/officeDocument/2006/relationships/font" Target="fonts/SofiaSans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1" name="Google Shape;14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f75cfaf344_0_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2f75cfaf344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7" name="Google Shape;147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4" name="Google Shape;154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1" name="Google Shape;161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2f75cfaf344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2f75cfaf34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Google Shape;24;p8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5" name="Google Shape;25;p8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6" name="Google Shape;26;p8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27" name="Google Shape;27;p8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8" name="Google Shape;28;p8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8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30" name="Google Shape;30;p8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31" name="Google Shape;31;p8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32" name="Google Shape;32;p8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4" name="Google Shape;34;p8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7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9" name="Google Shape;99;p18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03" name="Google Shape;103;p18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ru-RU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8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ru-RU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9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0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4" name="Google Shape;114;p20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2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18" name="Google Shape;118;p20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ru-RU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0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ru-RU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1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3" name="Google Shape;123;p21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2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2"/>
          <p:cNvSpPr txBox="1"/>
          <p:nvPr>
            <p:ph idx="1" type="body"/>
          </p:nvPr>
        </p:nvSpPr>
        <p:spPr>
          <a:xfrm rot="5400000">
            <a:off x="3035281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0" name="Google Shape;130;p2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3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6" name="Google Shape;136;p2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8" name="Google Shape;48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1" name="Google Shape;61;p12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2" name="Google Shape;62;p12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3" name="Google Shape;63;p12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4" name="Google Shape;64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80" name="Google Shape;80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6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16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87" name="Google Shape;87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7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7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7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10" name="Google Shape;10;p7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7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7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13" name="Google Shape;13;p7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14" name="Google Shape;14;p7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15" name="Google Shape;15;p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" name="Google Shape;17;p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7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Google Shape;19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Google Shape;20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 txBox="1"/>
          <p:nvPr>
            <p:ph type="ctrTitle"/>
          </p:nvPr>
        </p:nvSpPr>
        <p:spPr>
          <a:xfrm>
            <a:off x="602970" y="2738556"/>
            <a:ext cx="8825700" cy="3304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Trebuchet MS"/>
              <a:buNone/>
            </a:pPr>
            <a:r>
              <a:rPr b="1" lang="ru-RU" sz="4400"/>
              <a:t>Промени в Наредба за определяне на размера на местните данъци на Столичен общински съвет </a:t>
            </a:r>
            <a:br>
              <a:rPr b="1" lang="ru-RU" sz="4400"/>
            </a:br>
            <a:r>
              <a:rPr lang="ru-RU" sz="3600"/>
              <a:t>(29 август 2024 г.)</a:t>
            </a:r>
            <a:endParaRPr sz="3600"/>
          </a:p>
        </p:txBody>
      </p:sp>
      <p:pic>
        <p:nvPicPr>
          <p:cNvPr id="144" name="Google Shape;14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4639" y="159797"/>
            <a:ext cx="1760361" cy="20429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2f75cfaf344_0_7"/>
          <p:cNvSpPr txBox="1"/>
          <p:nvPr>
            <p:ph type="title"/>
          </p:nvPr>
        </p:nvSpPr>
        <p:spPr>
          <a:xfrm>
            <a:off x="897334" y="609600"/>
            <a:ext cx="8596800" cy="132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Сравнение с други градове в България</a:t>
            </a:r>
            <a:endParaRPr/>
          </a:p>
        </p:txBody>
      </p:sp>
      <p:graphicFrame>
        <p:nvGraphicFramePr>
          <p:cNvPr id="201" name="Google Shape;201;g2f75cfaf344_0_7"/>
          <p:cNvGraphicFramePr/>
          <p:nvPr/>
        </p:nvGraphicFramePr>
        <p:xfrm>
          <a:off x="677325" y="1821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{34304771-6C8E-4365-8589-6C478C7B93B4}</a:tableStyleId>
              </a:tblPr>
              <a:tblGrid>
                <a:gridCol w="2259200"/>
                <a:gridCol w="2259200"/>
                <a:gridCol w="2259200"/>
                <a:gridCol w="2259200"/>
              </a:tblGrid>
              <a:tr h="5492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2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Град</a:t>
                      </a:r>
                      <a:endParaRPr b="1" sz="12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63500" marB="63500" marR="63500" marL="63500"/>
                </a:tc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2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Патентен данък /лв/</a:t>
                      </a:r>
                      <a:endParaRPr b="1" sz="12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63500" marB="63500" marR="63500" marL="63500"/>
                </a:tc>
                <a:tc hMerge="1"/>
                <a:tc hMerge="1"/>
              </a:tr>
              <a:tr h="5492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2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София </a:t>
                      </a:r>
                      <a:endParaRPr b="1" sz="12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63500" marB="63500" marR="63500" marL="63500"/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25</a:t>
                      </a:r>
                      <a:endParaRPr sz="12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63500" marB="63500" marR="63500" marL="63500"/>
                </a:tc>
                <a:tc hMerge="1"/>
                <a:tc hMerge="1"/>
              </a:tr>
              <a:tr h="5492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2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Варна</a:t>
                      </a:r>
                      <a:endParaRPr b="1" sz="12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I-ва зона - 250                                                                                                                                 </a:t>
                      </a:r>
                      <a:endParaRPr sz="12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II-ра зона - 150 </a:t>
                      </a:r>
                      <a:endParaRPr sz="12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III-та зона - 25 </a:t>
                      </a:r>
                      <a:endParaRPr sz="12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63500" marB="63500" marR="63500" marL="63500"/>
                </a:tc>
              </a:tr>
              <a:tr h="5492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2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Бургас</a:t>
                      </a:r>
                      <a:endParaRPr b="1" sz="12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63500" marB="63500" marR="63500" marL="63500"/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50</a:t>
                      </a:r>
                      <a:endParaRPr sz="12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63500" marB="63500" marR="63500" marL="63500"/>
                </a:tc>
                <a:tc hMerge="1"/>
                <a:tc hMerge="1"/>
              </a:tr>
              <a:tr h="5492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2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Благоевград</a:t>
                      </a:r>
                      <a:endParaRPr b="1" sz="12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I-ва зона - 240                                                                                                       </a:t>
                      </a:r>
                      <a:endParaRPr sz="12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II-ра зона - 200 </a:t>
                      </a:r>
                      <a:endParaRPr sz="12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III-та зона - 100 </a:t>
                      </a:r>
                      <a:endParaRPr b="1" sz="12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63500" marB="63500" marR="63500" marL="63500"/>
                </a:tc>
              </a:tr>
              <a:tr h="5492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2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Добрич</a:t>
                      </a:r>
                      <a:endParaRPr b="1" sz="12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63500" marB="63500" marR="63500" marL="63500"/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200 </a:t>
                      </a:r>
                      <a:endParaRPr sz="12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63500" marB="63500" marR="63500" marL="63500"/>
                </a:tc>
                <a:tc hMerge="1"/>
                <a:tc hMerge="1"/>
              </a:tr>
              <a:tr h="5492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2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Несебър </a:t>
                      </a:r>
                      <a:endParaRPr b="1" sz="12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I-ва зона - 100                                                                                                        </a:t>
                      </a:r>
                      <a:endParaRPr sz="12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II-ра зона - 70</a:t>
                      </a:r>
                      <a:endParaRPr sz="12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III-та зона - 25</a:t>
                      </a:r>
                      <a:endParaRPr sz="12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ru-RU"/>
              <a:t>Приоритети – за какво ще се </a:t>
            </a:r>
            <a:r>
              <a:rPr lang="ru-RU"/>
              <a:t>използват</a:t>
            </a:r>
            <a:r>
              <a:rPr lang="ru-RU"/>
              <a:t> </a:t>
            </a:r>
            <a:r>
              <a:rPr lang="ru-RU"/>
              <a:t>средствата</a:t>
            </a:r>
            <a:endParaRPr/>
          </a:p>
        </p:txBody>
      </p:sp>
      <p:sp>
        <p:nvSpPr>
          <p:cNvPr id="207" name="Google Shape;207;p26"/>
          <p:cNvSpPr txBox="1"/>
          <p:nvPr>
            <p:ph idx="1" type="body"/>
          </p:nvPr>
        </p:nvSpPr>
        <p:spPr>
          <a:xfrm>
            <a:off x="677325" y="2593750"/>
            <a:ext cx="9172500" cy="44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544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40"/>
              <a:buChar char="►"/>
            </a:pPr>
            <a:r>
              <a:rPr lang="ru-RU" sz="2200"/>
              <a:t>Реформа за ОП “Туризъм”;</a:t>
            </a:r>
            <a:endParaRPr sz="2200"/>
          </a:p>
          <a:p>
            <a:pPr indent="-34544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40"/>
              <a:buChar char="►"/>
            </a:pPr>
            <a:r>
              <a:rPr lang="ru-RU" sz="2200"/>
              <a:t>Изграждане на истински туристически бранд;</a:t>
            </a:r>
            <a:endParaRPr sz="2200"/>
          </a:p>
          <a:p>
            <a:pPr indent="-34544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40"/>
              <a:buChar char="►"/>
            </a:pPr>
            <a:r>
              <a:rPr lang="ru-RU" sz="2200"/>
              <a:t>Позиционирането на София като MICE дестинация;</a:t>
            </a:r>
            <a:endParaRPr sz="2200"/>
          </a:p>
          <a:p>
            <a:pPr indent="-34544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40"/>
              <a:buChar char="►"/>
            </a:pPr>
            <a:r>
              <a:rPr lang="ru-RU" sz="2200"/>
              <a:t>Развитие на собствените дигитални канали на дестинация София;</a:t>
            </a:r>
            <a:endParaRPr sz="2200"/>
          </a:p>
          <a:p>
            <a:pPr indent="-34544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40"/>
              <a:buChar char="►"/>
            </a:pPr>
            <a:r>
              <a:rPr lang="ru-RU" sz="2200"/>
              <a:t>Развитие на туристическата инфраструктура;</a:t>
            </a:r>
            <a:endParaRPr sz="2200"/>
          </a:p>
          <a:p>
            <a:pPr indent="-34544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40"/>
              <a:buChar char="►"/>
            </a:pPr>
            <a:r>
              <a:rPr lang="ru-RU" sz="2200"/>
              <a:t>Интензивен маркетинг и информираност за София като туристическа дестинация;</a:t>
            </a:r>
            <a:endParaRPr sz="2200"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7"/>
          <p:cNvSpPr txBox="1"/>
          <p:nvPr>
            <p:ph type="title"/>
          </p:nvPr>
        </p:nvSpPr>
        <p:spPr>
          <a:xfrm>
            <a:off x="992294" y="2768600"/>
            <a:ext cx="8161866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90909"/>
              <a:buNone/>
            </a:pPr>
            <a:r>
              <a:rPr lang="ru-RU" sz="4400"/>
              <a:t>Благодарим Ви за вниманието! </a:t>
            </a:r>
            <a:endParaRPr sz="4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"/>
          <p:cNvSpPr txBox="1"/>
          <p:nvPr>
            <p:ph type="title"/>
          </p:nvPr>
        </p:nvSpPr>
        <p:spPr>
          <a:xfrm>
            <a:off x="1053313" y="1734900"/>
            <a:ext cx="8596800" cy="72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ru-RU"/>
              <a:t>Какво е направено до момента</a:t>
            </a:r>
            <a:endParaRPr/>
          </a:p>
        </p:txBody>
      </p:sp>
      <p:sp>
        <p:nvSpPr>
          <p:cNvPr id="150" name="Google Shape;150;p2"/>
          <p:cNvSpPr txBox="1"/>
          <p:nvPr>
            <p:ph idx="1" type="body"/>
          </p:nvPr>
        </p:nvSpPr>
        <p:spPr>
          <a:xfrm>
            <a:off x="1053315" y="2556829"/>
            <a:ext cx="8009405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200"/>
          </a:p>
          <a:p>
            <a:pPr indent="-3429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►"/>
            </a:pPr>
            <a:r>
              <a:rPr lang="ru-RU" sz="2400"/>
              <a:t>С</a:t>
            </a:r>
            <a:r>
              <a:rPr lang="ru-RU" sz="2400"/>
              <a:t>рещи с тур бранша;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400"/>
          </a:p>
          <a:p>
            <a:pPr indent="-3429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►"/>
            </a:pPr>
            <a:r>
              <a:rPr lang="ru-RU" sz="2400"/>
              <a:t>Консултативен съвет;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400"/>
          </a:p>
          <a:p>
            <a:pPr indent="-3429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►"/>
            </a:pPr>
            <a:r>
              <a:rPr lang="ru-RU" sz="2400"/>
              <a:t>Доклад, с който предлагаме увеличение на туристическия данък и патентния данък.</a:t>
            </a:r>
            <a:endParaRPr sz="2400"/>
          </a:p>
          <a:p>
            <a:pPr indent="-251459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200"/>
          </a:p>
        </p:txBody>
      </p:sp>
      <p:pic>
        <p:nvPicPr>
          <p:cNvPr id="151" name="Google Shape;15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5726" y="183075"/>
            <a:ext cx="1337149" cy="1551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"/>
          <p:cNvSpPr txBox="1"/>
          <p:nvPr>
            <p:ph type="title"/>
          </p:nvPr>
        </p:nvSpPr>
        <p:spPr>
          <a:xfrm>
            <a:off x="2929063" y="956276"/>
            <a:ext cx="4093210" cy="7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ru-RU"/>
              <a:t>Направени изводи</a:t>
            </a:r>
            <a:endParaRPr/>
          </a:p>
        </p:txBody>
      </p:sp>
      <p:sp>
        <p:nvSpPr>
          <p:cNvPr id="157" name="Google Shape;157;p3"/>
          <p:cNvSpPr txBox="1"/>
          <p:nvPr>
            <p:ph idx="1" type="body"/>
          </p:nvPr>
        </p:nvSpPr>
        <p:spPr>
          <a:xfrm>
            <a:off x="809414" y="2607629"/>
            <a:ext cx="8243146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40"/>
              <a:buChar char="►"/>
            </a:pPr>
            <a:r>
              <a:rPr lang="ru-RU" sz="2400"/>
              <a:t>Туристическият бранш е съгласен с по-високия данък;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 sz="2400"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 sz="2400"/>
          </a:p>
          <a:p>
            <a:pPr indent="-3429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40"/>
              <a:buChar char="►"/>
            </a:pPr>
            <a:r>
              <a:rPr lang="ru-RU" sz="2400"/>
              <a:t>Основно изискване – ясна програма, за чието осъществяване ще се харчат парите;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 sz="2100"/>
          </a:p>
        </p:txBody>
      </p:sp>
      <p:pic>
        <p:nvPicPr>
          <p:cNvPr id="158" name="Google Shape;15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8951" y="174300"/>
            <a:ext cx="1326775" cy="1539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4"/>
          <p:cNvSpPr txBox="1"/>
          <p:nvPr>
            <p:ph type="title"/>
          </p:nvPr>
        </p:nvSpPr>
        <p:spPr>
          <a:xfrm>
            <a:off x="677334" y="7155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ru-RU" sz="3200"/>
              <a:t>Туристически данък</a:t>
            </a:r>
            <a:endParaRPr sz="3200"/>
          </a:p>
        </p:txBody>
      </p:sp>
      <p:sp>
        <p:nvSpPr>
          <p:cNvPr id="164" name="Google Shape;164;p4"/>
          <p:cNvSpPr txBox="1"/>
          <p:nvPr>
            <p:ph idx="1" type="body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400"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40"/>
              <a:buChar char="►"/>
            </a:pPr>
            <a:r>
              <a:rPr lang="ru-RU" sz="2400"/>
              <a:t>Регламентиран в Закона за местни данъци и такси:     от 0,20 до 3 лв.;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 sz="2400"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40"/>
              <a:buChar char="►"/>
            </a:pPr>
            <a:r>
              <a:rPr lang="ru-RU" sz="2400"/>
              <a:t>Данъкът се заплаща от туристите;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 sz="2400"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40"/>
              <a:buChar char="►"/>
            </a:pPr>
            <a:r>
              <a:rPr lang="ru-RU" sz="2400"/>
              <a:t>Приходите от данъка ще се връщат към сектора.</a:t>
            </a:r>
            <a:endParaRPr/>
          </a:p>
        </p:txBody>
      </p:sp>
      <p:pic>
        <p:nvPicPr>
          <p:cNvPr id="165" name="Google Shape;16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751" y="57250"/>
            <a:ext cx="1138177" cy="132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5"/>
          <p:cNvSpPr txBox="1"/>
          <p:nvPr>
            <p:ph type="title"/>
          </p:nvPr>
        </p:nvSpPr>
        <p:spPr>
          <a:xfrm>
            <a:off x="1906694" y="680720"/>
            <a:ext cx="6526106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ru-RU"/>
              <a:t>Размери туристически данък</a:t>
            </a:r>
            <a:endParaRPr/>
          </a:p>
        </p:txBody>
      </p:sp>
      <p:sp>
        <p:nvSpPr>
          <p:cNvPr id="171" name="Google Shape;171;p5"/>
          <p:cNvSpPr txBox="1"/>
          <p:nvPr>
            <p:ph idx="1" type="body"/>
          </p:nvPr>
        </p:nvSpPr>
        <p:spPr>
          <a:xfrm>
            <a:off x="677334" y="18557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ru-RU" sz="2000"/>
              <a:t>В категоризирани места за настаняване клас А и клас Б:</a:t>
            </a:r>
            <a:endParaRPr/>
          </a:p>
          <a:p>
            <a:pPr indent="0" lvl="0" marL="13716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ru-RU" sz="2000"/>
              <a:t>категория 1 звезда - 0.40 лв. за нощувка;</a:t>
            </a:r>
            <a:endParaRPr/>
          </a:p>
          <a:p>
            <a:pPr indent="0" lvl="0" marL="13716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ru-RU" sz="2000"/>
              <a:t>категория 2 звезди - 0.60 лв. за нощувка;</a:t>
            </a:r>
            <a:endParaRPr/>
          </a:p>
          <a:p>
            <a:pPr indent="0" lvl="0" marL="13716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ru-RU" sz="2000"/>
              <a:t>категория 3 звезди - 0.80 лв. за нощувка;</a:t>
            </a:r>
            <a:endParaRPr/>
          </a:p>
          <a:p>
            <a:pPr indent="0" lvl="0" marL="13716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ru-RU" sz="2000"/>
              <a:t>категория 4 звезди - 1.00 лв. за нощувка;</a:t>
            </a:r>
            <a:endParaRPr/>
          </a:p>
          <a:p>
            <a:pPr indent="0" lvl="0" marL="13716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ru-RU" sz="2000"/>
              <a:t>категория 5 звезди - 1.20 лв. за нощувка.</a:t>
            </a:r>
            <a:endParaRPr/>
          </a:p>
          <a:p>
            <a:pPr indent="0" lvl="0" marL="13716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000"/>
          </a:p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ru-RU" sz="2000"/>
              <a:t>В регистрирани места за настаняване клас В - 0.40 лв. за нощувка.</a:t>
            </a:r>
            <a:endParaRPr/>
          </a:p>
          <a:p>
            <a:pPr indent="0" lvl="0" marL="13716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6"/>
          <p:cNvSpPr txBox="1"/>
          <p:nvPr>
            <p:ph type="title"/>
          </p:nvPr>
        </p:nvSpPr>
        <p:spPr>
          <a:xfrm>
            <a:off x="748454" y="83312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ru-RU"/>
              <a:t>Защо го правим? </a:t>
            </a:r>
            <a:endParaRPr/>
          </a:p>
        </p:txBody>
      </p:sp>
      <p:sp>
        <p:nvSpPr>
          <p:cNvPr id="177" name="Google Shape;177;p6"/>
          <p:cNvSpPr txBox="1"/>
          <p:nvPr>
            <p:ph idx="1" type="body"/>
          </p:nvPr>
        </p:nvSpPr>
        <p:spPr>
          <a:xfrm>
            <a:off x="677334" y="201834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20040" lvl="0" marL="4572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ru-RU"/>
              <a:t>Размерът на дължимия туристически данък за всяка нощувка не е актуализиран от 2011 г., когато реално е намален и в период когато средните цени, разходи и заплати в Столична община са били значително по-ниски спрямо тези от 2024 г.;</a:t>
            </a:r>
            <a:endParaRPr/>
          </a:p>
          <a:p>
            <a:pPr indent="-320040" lvl="0" marL="4572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ru-RU"/>
              <a:t>Значително повишение на средната дневна цена на хотелска стая спрямо 2011 г.;</a:t>
            </a:r>
            <a:endParaRPr/>
          </a:p>
          <a:p>
            <a:pPr indent="-320040" lvl="0" marL="4572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ru-RU"/>
              <a:t>За да осигурим повече средства за финансиране на политики, мерки и проекти, свързани с туризма;</a:t>
            </a:r>
            <a:endParaRPr/>
          </a:p>
          <a:p>
            <a:pPr indent="-320040" lvl="0" marL="4572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ru-RU"/>
              <a:t>Все по-голяма конкуренция в предлагането при туристическите дестинации;</a:t>
            </a:r>
            <a:endParaRPr/>
          </a:p>
          <a:p>
            <a:pPr indent="-320040" lvl="0" marL="4572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ru-RU"/>
              <a:t>Вдигането на данъка не се очаква да доведе до затруднение за бранша, имайки предвид че на практика той се плаща от туриста.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2" name="Google Shape;182;p24"/>
          <p:cNvGraphicFramePr/>
          <p:nvPr/>
        </p:nvGraphicFramePr>
        <p:xfrm>
          <a:off x="662152" y="44143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{68B096A1-4103-484D-B19D-AC8F2059006F}</a:tableStyleId>
              </a:tblPr>
              <a:tblGrid>
                <a:gridCol w="1409750"/>
                <a:gridCol w="727600"/>
                <a:gridCol w="1080050"/>
                <a:gridCol w="1193750"/>
                <a:gridCol w="1193750"/>
                <a:gridCol w="1273325"/>
                <a:gridCol w="1193750"/>
              </a:tblGrid>
              <a:tr h="510750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ru-RU" sz="800" u="none" cap="none" strike="noStrike">
                          <a:highlight>
                            <a:srgbClr val="DCE6F1"/>
                          </a:highlight>
                        </a:rPr>
                      </a:br>
                      <a:br>
                        <a:rPr lang="ru-RU" sz="800" u="none" cap="none" strike="noStrike">
                          <a:highlight>
                            <a:srgbClr val="DCE6F1"/>
                          </a:highlight>
                        </a:rPr>
                      </a:br>
                      <a:r>
                        <a:rPr b="1" i="0" lang="ru-RU" sz="700" u="none" cap="none" strike="noStrike">
                          <a:solidFill>
                            <a:srgbClr val="222222"/>
                          </a:solidFill>
                          <a:highlight>
                            <a:srgbClr val="DCE6F1"/>
                          </a:highlight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Вид обект</a:t>
                      </a:r>
                      <a:endParaRPr sz="800" u="none" cap="none" strike="noStrike">
                        <a:highlight>
                          <a:srgbClr val="DCE6F1"/>
                        </a:highlight>
                      </a:endParaRPr>
                    </a:p>
                  </a:txBody>
                  <a:tcPr marT="24775" marB="24775" marR="13775" marL="137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CE6F1"/>
                    </a:solidFill>
                  </a:tcPr>
                </a:tc>
                <a:tc gridSpan="6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700" u="none" cap="none" strike="noStrike">
                          <a:solidFill>
                            <a:srgbClr val="222222"/>
                          </a:solidFill>
                          <a:highlight>
                            <a:srgbClr val="FFFFFF"/>
                          </a:highlight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Прогноза от Туристически данък с предложение за увеличение на данъчната ставка по категория настаняване</a:t>
                      </a:r>
                      <a:endParaRPr sz="800" u="none" cap="none" strike="noStrike">
                        <a:highlight>
                          <a:srgbClr val="FFFFFF"/>
                        </a:highlight>
                      </a:endParaRPr>
                    </a:p>
                  </a:txBody>
                  <a:tcPr marT="24775" marB="24775" marR="13775" marL="137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</a:tr>
              <a:tr h="165390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700" u="none" cap="none" strike="noStrike">
                          <a:solidFill>
                            <a:srgbClr val="222222"/>
                          </a:solidFill>
                          <a:highlight>
                            <a:srgbClr val="FDE9D9"/>
                          </a:highlight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Текущи ставки /лв/</a:t>
                      </a:r>
                      <a:endParaRPr sz="800" u="none" cap="none" strike="noStrike">
                        <a:highlight>
                          <a:srgbClr val="FDE9D9"/>
                        </a:highlight>
                      </a:endParaRPr>
                    </a:p>
                  </a:txBody>
                  <a:tcPr marT="24775" marB="24775" marR="13775" marL="137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700" u="none" cap="none" strike="noStrike">
                          <a:solidFill>
                            <a:srgbClr val="222222"/>
                          </a:solidFill>
                          <a:highlight>
                            <a:srgbClr val="B4A7D6"/>
                          </a:highlight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Предложение за нови ставки </a:t>
                      </a:r>
                      <a:endParaRPr sz="800" u="none" cap="none" strike="noStrike">
                        <a:highlight>
                          <a:srgbClr val="B4A7D6"/>
                        </a:highlight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700" u="none" cap="none" strike="noStrike">
                          <a:solidFill>
                            <a:srgbClr val="222222"/>
                          </a:solidFill>
                          <a:highlight>
                            <a:srgbClr val="B4A7D6"/>
                          </a:highlight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/лв/</a:t>
                      </a:r>
                      <a:endParaRPr sz="800" u="none" cap="none" strike="noStrike">
                        <a:highlight>
                          <a:srgbClr val="B4A7D6"/>
                        </a:highlight>
                      </a:endParaRPr>
                    </a:p>
                  </a:txBody>
                  <a:tcPr marT="24775" marB="24775" marR="13775" marL="137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700" u="none" cap="none" strike="noStrike">
                          <a:solidFill>
                            <a:srgbClr val="222222"/>
                          </a:solidFill>
                          <a:highlight>
                            <a:srgbClr val="FDE9D9"/>
                          </a:highlight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Нощувки 2023 г.</a:t>
                      </a:r>
                      <a:endParaRPr sz="800" u="none" cap="none" strike="noStrike">
                        <a:highlight>
                          <a:srgbClr val="FDE9D9"/>
                        </a:highlight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700" u="none" cap="none" strike="noStrike">
                          <a:solidFill>
                            <a:srgbClr val="222222"/>
                          </a:solidFill>
                          <a:highlight>
                            <a:srgbClr val="FDE9D9"/>
                          </a:highlight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/лв/</a:t>
                      </a:r>
                      <a:endParaRPr sz="800" u="none" cap="none" strike="noStrike">
                        <a:highlight>
                          <a:srgbClr val="FDE9D9"/>
                        </a:highlight>
                      </a:endParaRPr>
                    </a:p>
                  </a:txBody>
                  <a:tcPr marT="24775" marB="24775" marR="13775" marL="137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700" u="none" cap="none" strike="noStrike">
                          <a:solidFill>
                            <a:srgbClr val="222222"/>
                          </a:solidFill>
                          <a:highlight>
                            <a:srgbClr val="FDE9D9"/>
                          </a:highlight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Приход през 2023 г.</a:t>
                      </a:r>
                      <a:endParaRPr sz="800" u="none" cap="none" strike="noStrike">
                        <a:highlight>
                          <a:srgbClr val="FDE9D9"/>
                        </a:highlight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700" u="none" cap="none" strike="noStrike">
                          <a:solidFill>
                            <a:srgbClr val="222222"/>
                          </a:solidFill>
                          <a:highlight>
                            <a:srgbClr val="FDE9D9"/>
                          </a:highlight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/лв/</a:t>
                      </a:r>
                      <a:endParaRPr sz="800" u="none" cap="none" strike="noStrike">
                        <a:highlight>
                          <a:srgbClr val="FDE9D9"/>
                        </a:highlight>
                      </a:endParaRPr>
                    </a:p>
                  </a:txBody>
                  <a:tcPr marT="24775" marB="24775" marR="13775" marL="137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700" u="none" cap="none" strike="noStrike">
                          <a:solidFill>
                            <a:srgbClr val="222222"/>
                          </a:solidFill>
                          <a:highlight>
                            <a:srgbClr val="FDE9D9"/>
                          </a:highlight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Очакван приход през 2025г. при запазване броя нощувки от 2023 г.</a:t>
                      </a:r>
                      <a:endParaRPr sz="800" u="none" cap="none" strike="noStrike">
                        <a:highlight>
                          <a:srgbClr val="FDE9D9"/>
                        </a:highlight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700" u="none" cap="none" strike="noStrike">
                          <a:solidFill>
                            <a:srgbClr val="222222"/>
                          </a:solidFill>
                          <a:highlight>
                            <a:srgbClr val="FDE9D9"/>
                          </a:highlight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/лв/</a:t>
                      </a:r>
                      <a:endParaRPr sz="800" u="none" cap="none" strike="noStrike">
                        <a:highlight>
                          <a:srgbClr val="FDE9D9"/>
                        </a:highlight>
                      </a:endParaRPr>
                    </a:p>
                  </a:txBody>
                  <a:tcPr marT="24775" marB="24775" marR="13775" marL="137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700" u="none" cap="none" strike="noStrike">
                          <a:solidFill>
                            <a:srgbClr val="222222"/>
                          </a:solidFill>
                          <a:highlight>
                            <a:srgbClr val="FDE9D9"/>
                          </a:highlight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Приход при увеличени с 10 % нощувки за 2025 г. спрямо 2023 г.</a:t>
                      </a:r>
                      <a:endParaRPr sz="800" u="none" cap="none" strike="noStrike">
                        <a:highlight>
                          <a:srgbClr val="FDE9D9"/>
                        </a:highlight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700" u="none" cap="none" strike="noStrike">
                          <a:solidFill>
                            <a:srgbClr val="222222"/>
                          </a:solidFill>
                          <a:highlight>
                            <a:srgbClr val="FDE9D9"/>
                          </a:highlight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/лв/</a:t>
                      </a:r>
                      <a:endParaRPr sz="800" u="none" cap="none" strike="noStrike">
                        <a:highlight>
                          <a:srgbClr val="FDE9D9"/>
                        </a:highlight>
                      </a:endParaRPr>
                    </a:p>
                  </a:txBody>
                  <a:tcPr marT="24775" marB="24775" marR="13775" marL="137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E9D9"/>
                    </a:solidFill>
                  </a:tcPr>
                </a:tc>
              </a:tr>
              <a:tr h="3648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5 звезди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1.2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3.0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523,698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628,438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1,571,094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1,728,203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48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4 звезди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1.0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2.5 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873,169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873,169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2,182,923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2,401,215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48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3 звезди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0.8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2.0 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572,769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458,215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1,145,538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1,260,092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00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2 звезди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0.6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1.5 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135,205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81,123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202,808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223,088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00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 звезда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0.4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1.0 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257,125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102,850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257,125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282,838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48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обекти клас B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0.4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1.0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263,644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105,458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263,644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290,008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2025">
                <a:tc gridSpan="3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ru-RU" sz="800" u="none" cap="none" strike="noStrike"/>
                      </a:b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2,625,610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2,249,253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5,623,132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6,185,444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2025">
                <a:tc gridSpan="4"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ru-RU" sz="800" u="none" cap="none" strike="noStrike"/>
                      </a:br>
                      <a:r>
                        <a:rPr b="1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Приход в бюджет от 2023 г. /лв/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2,331,757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ru-RU" sz="800" u="none" cap="none" strike="noStrike"/>
                      </a:b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ru-RU" sz="800" u="none" cap="none" strike="noStrike"/>
                      </a:b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2025">
                <a:tc gridSpan="4">
                  <a:txBody>
                    <a:bodyPr/>
                    <a:lstStyle/>
                    <a:p>
                      <a:pPr indent="360045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700" u="none" cap="none" strike="noStrike">
                          <a:solidFill>
                            <a:srgbClr val="000000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Внесен данък от минали години /лв/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82,594.6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ru-RU" sz="800" u="none" cap="none" strike="noStrike"/>
                      </a:b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ru-RU" sz="800" u="none" cap="none" strike="noStrike"/>
                      </a:b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2025">
                <a:tc gridSpan="4"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ru-RU" sz="800" u="none" cap="none" strike="noStrike"/>
                      </a:br>
                      <a:r>
                        <a:rPr b="1" i="0" lang="ru-RU" sz="700" u="none" cap="none" strike="noStrike">
                          <a:solidFill>
                            <a:srgbClr val="222222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Очакван допълнителен приход /лв/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ru-RU" sz="800" u="none" cap="none" strike="noStrike"/>
                      </a:b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700" u="none" cap="none" strike="noStrike">
                          <a:solidFill>
                            <a:srgbClr val="000000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3,373,879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700" u="none" cap="none" strike="noStrike">
                          <a:solidFill>
                            <a:srgbClr val="000000"/>
                          </a:solidFill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3,936,191</a:t>
                      </a:r>
                      <a:endParaRPr sz="800" u="none" cap="none" strike="noStrike"/>
                    </a:p>
                  </a:txBody>
                  <a:tcPr marT="24775" marB="24775" marR="13775" marL="1377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83" name="Google Shape;183;p24"/>
          <p:cNvSpPr/>
          <p:nvPr/>
        </p:nvSpPr>
        <p:spPr>
          <a:xfrm>
            <a:off x="-11677372" y="1914525"/>
            <a:ext cx="40282027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f75cfaf344_0_0"/>
          <p:cNvSpPr txBox="1"/>
          <p:nvPr>
            <p:ph type="title"/>
          </p:nvPr>
        </p:nvSpPr>
        <p:spPr>
          <a:xfrm>
            <a:off x="630284" y="609600"/>
            <a:ext cx="8596800" cy="132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Сравнение с други градове в България</a:t>
            </a:r>
            <a:endParaRPr/>
          </a:p>
        </p:txBody>
      </p:sp>
      <p:graphicFrame>
        <p:nvGraphicFramePr>
          <p:cNvPr id="189" name="Google Shape;189;g2f75cfaf344_0_0"/>
          <p:cNvGraphicFramePr/>
          <p:nvPr/>
        </p:nvGraphicFramePr>
        <p:xfrm>
          <a:off x="583225" y="1930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{03E708AC-3E52-4343-84B7-7A3E56B14492}</a:tableStyleId>
              </a:tblPr>
              <a:tblGrid>
                <a:gridCol w="1002800"/>
                <a:gridCol w="1002800"/>
                <a:gridCol w="1002800"/>
                <a:gridCol w="945475"/>
                <a:gridCol w="993250"/>
                <a:gridCol w="1356175"/>
                <a:gridCol w="1384800"/>
                <a:gridCol w="1002800"/>
              </a:tblGrid>
              <a:tr h="100417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София</a:t>
                      </a:r>
                      <a:endParaRPr b="1"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/лв/</a:t>
                      </a:r>
                      <a:endParaRPr b="1"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Бургас</a:t>
                      </a:r>
                      <a:endParaRPr b="1"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/лв/</a:t>
                      </a:r>
                      <a:endParaRPr b="1"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Варна</a:t>
                      </a:r>
                      <a:endParaRPr b="1"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/лв/</a:t>
                      </a:r>
                      <a:endParaRPr b="1"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Пловдив</a:t>
                      </a:r>
                      <a:endParaRPr b="1"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/лв/</a:t>
                      </a:r>
                      <a:endParaRPr b="1"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Несебър</a:t>
                      </a:r>
                      <a:endParaRPr b="1"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/лв/</a:t>
                      </a:r>
                      <a:endParaRPr b="1"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Банско</a:t>
                      </a:r>
                      <a:endParaRPr b="1"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/лв/</a:t>
                      </a:r>
                      <a:endParaRPr b="1"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Велинград</a:t>
                      </a:r>
                      <a:endParaRPr b="1"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/лв/ </a:t>
                      </a:r>
                      <a:endParaRPr b="1"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147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 звезда</a:t>
                      </a:r>
                      <a:endParaRPr b="1"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0.40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0.6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0.5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0.4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0.45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0.8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0.94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82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2 звезди</a:t>
                      </a:r>
                      <a:endParaRPr b="1"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0.60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0.6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0.5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0.6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0.45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0.8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1.25 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147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3 звезди</a:t>
                      </a:r>
                      <a:endParaRPr b="1"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0.80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1.2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0.6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0.8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0.45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0.8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1.56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147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4 звезди</a:t>
                      </a:r>
                      <a:endParaRPr b="1"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1.00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1.5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0.9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0.55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1.0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1.87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147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5 звезди</a:t>
                      </a:r>
                      <a:endParaRPr b="1"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1.20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1.5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1.4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1.2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1.2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2.31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694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Обекти клас B</a:t>
                      </a:r>
                      <a:endParaRPr b="1"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0.40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0.5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0,50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0.4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0.6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0.7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>
                          <a:latin typeface="Sofia Sans"/>
                          <a:ea typeface="Sofia Sans"/>
                          <a:cs typeface="Sofia Sans"/>
                          <a:sym typeface="Sofia Sans"/>
                        </a:rPr>
                        <a:t>0.94</a:t>
                      </a:r>
                      <a:endParaRPr sz="1100">
                        <a:latin typeface="Sofia Sans"/>
                        <a:ea typeface="Sofia Sans"/>
                        <a:cs typeface="Sofia Sans"/>
                        <a:sym typeface="Sofia Sans"/>
                      </a:endParaRPr>
                    </a:p>
                  </a:txBody>
                  <a:tcPr marT="0" marB="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5"/>
          <p:cNvSpPr txBox="1"/>
          <p:nvPr>
            <p:ph type="title"/>
          </p:nvPr>
        </p:nvSpPr>
        <p:spPr>
          <a:xfrm>
            <a:off x="3068975" y="579120"/>
            <a:ext cx="3813386" cy="7721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ru-RU"/>
              <a:t>Патентен данък</a:t>
            </a:r>
            <a:endParaRPr/>
          </a:p>
        </p:txBody>
      </p:sp>
      <p:sp>
        <p:nvSpPr>
          <p:cNvPr id="195" name="Google Shape;195;p25"/>
          <p:cNvSpPr txBox="1"/>
          <p:nvPr>
            <p:ph idx="1" type="body"/>
          </p:nvPr>
        </p:nvSpPr>
        <p:spPr>
          <a:xfrm>
            <a:off x="677334" y="1869441"/>
            <a:ext cx="8596668" cy="41719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20040" lvl="0" marL="4572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ru-RU"/>
              <a:t>С патентен данък се облагат физическите лица, в това число и едноличните търговци, които извършват определени дейности, наречени патентни дейности;</a:t>
            </a:r>
            <a:endParaRPr/>
          </a:p>
          <a:p>
            <a:pPr indent="-320040" lvl="0" marL="4572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ru-RU"/>
              <a:t>Според закона той не може да е по-малко от 25 лв и повече от 250 лв;</a:t>
            </a:r>
            <a:endParaRPr/>
          </a:p>
          <a:p>
            <a:pPr indent="-320040" lvl="0" marL="4572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ru-RU"/>
              <a:t>2008 г. - Наредбата за определяне на размера на местните данъци на Столичен общински съвет, където се регламентира патентният данък; </a:t>
            </a:r>
            <a:endParaRPr/>
          </a:p>
          <a:p>
            <a:pPr indent="-320040" lvl="0" marL="4572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ru-RU"/>
              <a:t>2020 г. - ковид пандемия -&gt; размерът на патентния данък се намалява до минимума - 25 лв;</a:t>
            </a:r>
            <a:endParaRPr/>
          </a:p>
          <a:p>
            <a:pPr indent="-320040" lvl="0" marL="4572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ru-RU"/>
              <a:t>Нормализирана ситуация, инфлационни процеси, както и увеличаване процента на нощувки в столицата със средно 42% на година през последните 3 години. </a:t>
            </a:r>
            <a:endParaRPr/>
          </a:p>
          <a:p>
            <a:pPr indent="-320040" lvl="0" marL="4572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ru-RU"/>
              <a:t>С предложените промени – увеличение на прихода от около 50 000 до около 500 000 лв. 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2024-07-21T13:52:03Z</dcterms:created>
  <dc:creator>Mario Velkov</dc:creator>
</cp:coreProperties>
</file>