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46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85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3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7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5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5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2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80406"/>
            <a:ext cx="7766936" cy="4373106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4500" b="1" dirty="0" smtClean="0"/>
              <a:t>ЗАДЪЛЖЕНИЯ НА ЮРИДИЧЕСКИТЕ ЛИЦА ЗА РАЗДЕЛНО СЪБИРАНЕ НА ОТПАДЪЦИ НА ТЕРИТОРИЯТА НА ОБЩИНА ВАРНА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507067" y="282633"/>
            <a:ext cx="7766936" cy="798020"/>
          </a:xfrm>
        </p:spPr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tx1"/>
                </a:solidFill>
              </a:rPr>
              <a:t>      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endParaRPr lang="bg-BG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Obst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067" y="382384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06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ВАРНА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g-BG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831" y="1603987"/>
            <a:ext cx="9032456" cy="22901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Ползвателите на търговски обекти, производствени, стопански и административни сгради във всички населени места на територията на община Варна са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длъжни:</a:t>
            </a:r>
          </a:p>
          <a:p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събират разделно образуваните от дейността им отпадъци на територията на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обекта;</a:t>
            </a:r>
          </a:p>
          <a:p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 </a:t>
            </a:r>
            <a:r>
              <a:rPr lang="bg-BG" dirty="0" err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преприемат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всички мерки за недопускане смесването на </a:t>
            </a:r>
            <a:r>
              <a:rPr lang="bg-BG" dirty="0" err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оползотворими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lang="bg-BG" dirty="0" err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неоползотворими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отпадъци.</a:t>
            </a:r>
            <a:b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b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bg-BG" dirty="0"/>
          </a:p>
        </p:txBody>
      </p:sp>
      <p:pic>
        <p:nvPicPr>
          <p:cNvPr id="4" name="Picture 3" descr="Obst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25" y="671482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27" y="3991587"/>
            <a:ext cx="5880681" cy="25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528"/>
          </a:xfrm>
        </p:spPr>
        <p:txBody>
          <a:bodyPr/>
          <a:lstStyle/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ОБЩИНА ВАРНА</a:t>
            </a:r>
            <a:endParaRPr lang="bg-BG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011"/>
            <a:ext cx="8596668" cy="18004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Юридическите лица са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задължени: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имат сключен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договор, издаден от РИОСВ,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лица, които притежават документ по чл.35 от Закона за управление на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отпадъците.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договорът трябва да е за съответната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 и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отпадъци, генерирани от нея, със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съответния код съгласно Наредбата за класификация на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отпадъците. </a:t>
            </a:r>
            <a:endParaRPr lang="bg-BG" dirty="0">
              <a:solidFill>
                <a:srgbClr val="92D050"/>
              </a:solidFill>
            </a:endParaRPr>
          </a:p>
        </p:txBody>
      </p:sp>
      <p:pic>
        <p:nvPicPr>
          <p:cNvPr id="4" name="Picture 3" descr="Obst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25" y="671482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13" y="4269995"/>
            <a:ext cx="6543413" cy="23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917"/>
          </a:xfrm>
        </p:spPr>
        <p:txBody>
          <a:bodyPr/>
          <a:lstStyle/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ВАРНА</a:t>
            </a:r>
            <a:endParaRPr lang="bg-BG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761" y="1720582"/>
            <a:ext cx="6417578" cy="4229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Ползвателите на търговски обекти, производствени, стопански и административни сгради във всички населени места на територията на община Варна са длъжни да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съхраняват:</a:t>
            </a:r>
          </a:p>
          <a:p>
            <a:pPr algn="just"/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договори;</a:t>
            </a:r>
          </a:p>
          <a:p>
            <a:pPr algn="just"/>
            <a:r>
              <a:rPr lang="bg-BG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кантарни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бележки;</a:t>
            </a:r>
          </a:p>
          <a:p>
            <a:pPr algn="just"/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приемно-предавателни протоколи;</a:t>
            </a:r>
          </a:p>
          <a:p>
            <a:pPr algn="just"/>
            <a:r>
              <a:rPr lang="bg-BG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покупко-изплащателни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сметки и др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bg-BG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проверка от контролните органи с тях се удостоверява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предаването на разделно събраните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отпадъци. </a:t>
            </a:r>
            <a:endParaRPr lang="bg-BG" dirty="0">
              <a:solidFill>
                <a:srgbClr val="92D050"/>
              </a:solidFill>
            </a:endParaRPr>
          </a:p>
        </p:txBody>
      </p:sp>
      <p:pic>
        <p:nvPicPr>
          <p:cNvPr id="4" name="Picture 3" descr="Obst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25" y="671482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00533"/>
            <a:ext cx="2006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972"/>
          </a:xfrm>
        </p:spPr>
        <p:txBody>
          <a:bodyPr/>
          <a:lstStyle/>
          <a:p>
            <a:pPr marL="342900" indent="-342900">
              <a:buFont typeface="Trebuchet MS" panose="020B0603020202020204" pitchFamily="34" charset="0"/>
              <a:buChar char="X"/>
            </a:pP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4454"/>
            <a:ext cx="6856506" cy="5114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u="sng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се допуска: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Замърсяването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отпадъци на териториите за обществено ползване, улици, тротоари, площади, зони за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отдих,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тревни площи, междублокови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пространства;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Използването от търговските обекти на съдовете за разделно събиране на отпадъци </a:t>
            </a:r>
            <a:r>
              <a:rPr lang="en-US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жълт и зелен контейнер</a:t>
            </a:r>
            <a:r>
              <a:rPr lang="en-US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bg-BG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bg-BG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Смесването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разделно събрани отпадъци с други отпадъци по начин, затрудняващ последващото им </a:t>
            </a: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рециклиране;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Изхвърлянето </a:t>
            </a:r>
            <a:r>
              <a:rPr lang="bg-B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разделно събрани отпадъци в съдовете за смесен битов отпадък.</a:t>
            </a:r>
          </a:p>
          <a:p>
            <a:endParaRPr lang="bg-BG" dirty="0"/>
          </a:p>
        </p:txBody>
      </p:sp>
      <p:pic>
        <p:nvPicPr>
          <p:cNvPr id="4" name="Picture 3" descr="Obst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25" y="671482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39" y="2550253"/>
            <a:ext cx="2333367" cy="23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ОБЩИНА ВАРНА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54480"/>
            <a:ext cx="5324455" cy="44868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bg-BG" sz="1900" u="sng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Санкции:</a:t>
            </a:r>
          </a:p>
          <a:p>
            <a:pPr marL="0" indent="0">
              <a:buNone/>
            </a:pPr>
            <a:r>
              <a:rPr lang="bg-BG" sz="19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Съгласно Наредбата за управление на отпадъците на територията на община Варна:</a:t>
            </a:r>
            <a:endParaRPr lang="en-US" sz="19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9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sz="19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1 400 до 4 000 лв. се наказва юридическо лице, което изхвърля неопасни отпадъци на неразрешени за това места;</a:t>
            </a:r>
            <a:endParaRPr lang="en-US" sz="19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bg-BG" sz="19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sz="19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10 000 до 50 000 лв. се наказва юридическо лице за изхвърляне на опасни отпадъци на неразрешени за това места; </a:t>
            </a:r>
          </a:p>
          <a:p>
            <a:endParaRPr lang="bg-BG" dirty="0">
              <a:solidFill>
                <a:srgbClr val="92D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73" y="2094807"/>
            <a:ext cx="2439829" cy="2510444"/>
          </a:xfrm>
        </p:spPr>
      </p:pic>
      <p:pic>
        <p:nvPicPr>
          <p:cNvPr id="5" name="Picture 4" descr="Obstin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661" y="737984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66173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</a:rPr>
              <a:t>ОБЩИНА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ВАРНА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37360"/>
            <a:ext cx="6272106" cy="4304001"/>
          </a:xfrm>
        </p:spPr>
        <p:txBody>
          <a:bodyPr>
            <a:noAutofit/>
          </a:bodyPr>
          <a:lstStyle/>
          <a:p>
            <a:pPr algn="just"/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неизпълнение на предписание, дадено в констативен протокол от длъжностни лица, се налага имуществена санкция в размер от 2 000 до 10 000 лв.</a:t>
            </a:r>
            <a:endParaRPr lang="en-US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US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други нарушения на Наредбата за управление на отпадъците на територията на община Варна, които не съставляват престъпления, на юридическите лица се налага имуществена санкция от 1 000 до 6 000 лв.</a:t>
            </a:r>
          </a:p>
          <a:p>
            <a:endParaRPr 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повторно нарушение размерът на имуществената санкция е в двоен размер.</a:t>
            </a:r>
          </a:p>
          <a:p>
            <a:endParaRPr lang="bg-BG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7" y="2576946"/>
            <a:ext cx="2294904" cy="2294904"/>
          </a:xfrm>
        </p:spPr>
      </p:pic>
      <p:pic>
        <p:nvPicPr>
          <p:cNvPr id="5" name="Picture 4" descr="Obstin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981" y="737984"/>
            <a:ext cx="541453" cy="598518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2833186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773</TotalTime>
  <Words>427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Trebuchet MS</vt:lpstr>
      <vt:lpstr>Verdana</vt:lpstr>
      <vt:lpstr>Wingdings</vt:lpstr>
      <vt:lpstr>Wingdings 3</vt:lpstr>
      <vt:lpstr>Facet</vt:lpstr>
      <vt:lpstr>                  ЗАДЪЛЖЕНИЯ НА ЮРИДИЧЕСКИТЕ ЛИЦА ЗА РАЗДЕЛНО СЪБИРАНЕ НА ОТПАДЪЦИ НА ТЕРИТОРИЯТА НА ОБЩИНА ВАРНА  </vt:lpstr>
      <vt:lpstr>     ОБЩИНА ВАРНА </vt:lpstr>
      <vt:lpstr>     ОБЩИНА ВАРНА</vt:lpstr>
      <vt:lpstr>     ОБЩИНА ВАРНА</vt:lpstr>
      <vt:lpstr>         ОБЩИНА ВАРНА</vt:lpstr>
      <vt:lpstr>  ОБЩИНА ВАРНА</vt:lpstr>
      <vt:lpstr>  ОБЩИНА ВАРНА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РАЗДЕЛНО СЪБИРАНЕ НА ОТПАДЪЦИ ОТ ОПАКОВКИ</dc:title>
  <dc:creator>Дора Илиева</dc:creator>
  <cp:lastModifiedBy>Ана Иванова</cp:lastModifiedBy>
  <cp:revision>63</cp:revision>
  <dcterms:created xsi:type="dcterms:W3CDTF">2024-08-16T12:11:48Z</dcterms:created>
  <dcterms:modified xsi:type="dcterms:W3CDTF">2024-08-28T07:32:46Z</dcterms:modified>
</cp:coreProperties>
</file>