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63" r:id="rId6"/>
    <p:sldId id="265" r:id="rId7"/>
    <p:sldId id="266" r:id="rId8"/>
    <p:sldId id="268" r:id="rId9"/>
    <p:sldId id="269" r:id="rId10"/>
    <p:sldId id="273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82633"/>
            <a:ext cx="7766936" cy="4865099"/>
          </a:xfrm>
        </p:spPr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РАЗДЕЛНО СЪБИРАНЕ НА ОТПАДЪЦИ ОТ ОПАКОВКИ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507067" y="282633"/>
            <a:ext cx="7766936" cy="798020"/>
          </a:xfrm>
        </p:spPr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tx1"/>
                </a:solidFill>
              </a:rPr>
              <a:t>      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067" y="282631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06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		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>
              <a:solidFill>
                <a:srgbClr val="FF0000"/>
              </a:solidFill>
            </a:endParaRPr>
          </a:p>
          <a:p>
            <a:endParaRPr lang="bg-BG" dirty="0">
              <a:solidFill>
                <a:srgbClr val="FF0000"/>
              </a:solidFill>
            </a:endParaRPr>
          </a:p>
          <a:p>
            <a:endParaRPr lang="bg-BG" dirty="0" smtClean="0">
              <a:solidFill>
                <a:srgbClr val="FF0000"/>
              </a:solidFill>
            </a:endParaRPr>
          </a:p>
          <a:p>
            <a:endParaRPr lang="bg-BG" dirty="0">
              <a:solidFill>
                <a:srgbClr val="FF0000"/>
              </a:solidFill>
            </a:endParaRPr>
          </a:p>
          <a:p>
            <a:endParaRPr lang="bg-BG" dirty="0" smtClean="0">
              <a:solidFill>
                <a:srgbClr val="FF0000"/>
              </a:solidFill>
            </a:endParaRPr>
          </a:p>
          <a:p>
            <a:endParaRPr lang="bg-BG" dirty="0">
              <a:solidFill>
                <a:srgbClr val="FF0000"/>
              </a:solidFill>
            </a:endParaRPr>
          </a:p>
          <a:p>
            <a:pPr algn="just"/>
            <a:r>
              <a:rPr lang="bg-BG" dirty="0" smtClean="0">
                <a:solidFill>
                  <a:srgbClr val="FF0000"/>
                </a:solidFill>
              </a:rPr>
              <a:t>Не </a:t>
            </a:r>
            <a:r>
              <a:rPr lang="bg-BG" dirty="0">
                <a:solidFill>
                  <a:srgbClr val="FF0000"/>
                </a:solidFill>
              </a:rPr>
              <a:t>изхвърляйте: </a:t>
            </a:r>
            <a:r>
              <a:rPr lang="bg-BG" dirty="0">
                <a:solidFill>
                  <a:srgbClr val="92D050"/>
                </a:solidFill>
              </a:rPr>
              <a:t>Прозоречно стъкло, силно замърсени опаковки, опаковки, съдържали опасни химически вещества, електрически крушки, </a:t>
            </a:r>
            <a:r>
              <a:rPr lang="bg-BG" dirty="0" err="1">
                <a:solidFill>
                  <a:srgbClr val="92D050"/>
                </a:solidFill>
              </a:rPr>
              <a:t>луминeсцентни</a:t>
            </a:r>
            <a:r>
              <a:rPr lang="bg-BG" dirty="0">
                <a:solidFill>
                  <a:srgbClr val="92D050"/>
                </a:solidFill>
              </a:rPr>
              <a:t> лампи, домакински съдове и огледала.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4" y="1429789"/>
            <a:ext cx="6359236" cy="277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35" y="522911"/>
            <a:ext cx="54259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		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92D050"/>
                </a:solidFill>
              </a:rPr>
              <a:t>Експертите съветват: </a:t>
            </a:r>
            <a:endParaRPr lang="bg-BG" dirty="0">
              <a:solidFill>
                <a:srgbClr val="92D05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" y="3044153"/>
            <a:ext cx="3192087" cy="209311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9244" y="2737245"/>
            <a:ext cx="4934758" cy="3304117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bg-BG" dirty="0" smtClean="0">
                <a:solidFill>
                  <a:srgbClr val="92D050"/>
                </a:solidFill>
              </a:rPr>
              <a:t>Разделното </a:t>
            </a:r>
            <a:r>
              <a:rPr lang="bg-BG" dirty="0">
                <a:solidFill>
                  <a:srgbClr val="92D050"/>
                </a:solidFill>
              </a:rPr>
              <a:t>събиране трябва да започне още в момента на разопаковане на дадена стока</a:t>
            </a:r>
            <a:r>
              <a:rPr lang="bg-BG" dirty="0" smtClean="0">
                <a:solidFill>
                  <a:srgbClr val="92D050"/>
                </a:solidFill>
              </a:rPr>
              <a:t>.</a:t>
            </a:r>
          </a:p>
          <a:p>
            <a:pPr>
              <a:lnSpc>
                <a:spcPct val="107000"/>
              </a:lnSpc>
            </a:pPr>
            <a:endParaRPr lang="bg-BG" dirty="0">
              <a:solidFill>
                <a:srgbClr val="92D050"/>
              </a:solidFill>
            </a:endParaRPr>
          </a:p>
          <a:p>
            <a:pPr>
              <a:lnSpc>
                <a:spcPct val="107000"/>
              </a:lnSpc>
            </a:pPr>
            <a:r>
              <a:rPr lang="bg-BG" dirty="0">
                <a:solidFill>
                  <a:srgbClr val="92D050"/>
                </a:solidFill>
              </a:rPr>
              <a:t>Можете да обособите в дома и работното си място специални кошчета за отпадъка, който може да се оползотворява</a:t>
            </a:r>
            <a:r>
              <a:rPr lang="bg-BG" dirty="0" smtClean="0">
                <a:solidFill>
                  <a:srgbClr val="92D050"/>
                </a:solidFill>
              </a:rPr>
              <a:t>.</a:t>
            </a:r>
            <a:endParaRPr lang="bg-BG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33" y="672540"/>
            <a:ext cx="54259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		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3862"/>
            <a:ext cx="8596668" cy="4580314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>
                <a:solidFill>
                  <a:srgbClr val="92D050"/>
                </a:solidFill>
              </a:rPr>
              <a:t>Можете </a:t>
            </a:r>
            <a:r>
              <a:rPr lang="bg-BG" dirty="0">
                <a:solidFill>
                  <a:srgbClr val="92D050"/>
                </a:solidFill>
              </a:rPr>
              <a:t>да получите информация и от организацията, която отговаря за разделното събиране на отпадъци в община Варна</a:t>
            </a:r>
            <a:r>
              <a:rPr lang="bg-BG" dirty="0" smtClean="0">
                <a:solidFill>
                  <a:srgbClr val="92D050"/>
                </a:solidFill>
              </a:rPr>
              <a:t>.</a:t>
            </a:r>
          </a:p>
          <a:p>
            <a:endParaRPr lang="bg-BG" dirty="0">
              <a:solidFill>
                <a:srgbClr val="92D050"/>
              </a:solidFill>
            </a:endParaRPr>
          </a:p>
          <a:p>
            <a:endParaRPr lang="bg-BG" dirty="0">
              <a:solidFill>
                <a:srgbClr val="92D050"/>
              </a:solidFill>
            </a:endParaRPr>
          </a:p>
          <a:p>
            <a:endParaRPr lang="bg-BG" dirty="0" smtClean="0">
              <a:solidFill>
                <a:srgbClr val="92D050"/>
              </a:solidFill>
            </a:endParaRPr>
          </a:p>
          <a:p>
            <a:endParaRPr lang="bg-BG" dirty="0" smtClean="0">
              <a:solidFill>
                <a:srgbClr val="92D050"/>
              </a:solidFill>
            </a:endParaRPr>
          </a:p>
          <a:p>
            <a:endParaRPr lang="bg-BG" dirty="0">
              <a:solidFill>
                <a:srgbClr val="92D050"/>
              </a:solidFill>
            </a:endParaRPr>
          </a:p>
          <a:p>
            <a:endParaRPr lang="bg-BG" dirty="0" smtClean="0">
              <a:solidFill>
                <a:srgbClr val="92D050"/>
              </a:solidFill>
            </a:endParaRPr>
          </a:p>
          <a:p>
            <a:endParaRPr lang="bg-BG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bg-BG" sz="2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bg-BG" sz="2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bg-BG" sz="2600" dirty="0" smtClean="0">
                <a:solidFill>
                  <a:srgbClr val="FF0000"/>
                </a:solidFill>
              </a:rPr>
              <a:t>Споделете наученото с вашето семейство и познати!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1" y="763980"/>
            <a:ext cx="542591" cy="59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60" y="2851295"/>
            <a:ext cx="4598047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319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br>
              <a:rPr lang="bg-BG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98" y="2160590"/>
            <a:ext cx="8596668" cy="333593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</a:rPr>
              <a:t>КАКВО ПРЕДСТАВЛЯВАТ ОПАКОВКИТЕ</a:t>
            </a:r>
            <a:r>
              <a:rPr lang="ru-RU" sz="29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</a:rPr>
              <a:t>?</a:t>
            </a:r>
            <a:endParaRPr lang="en-US" sz="2900" dirty="0" smtClean="0">
              <a:solidFill>
                <a:schemeClr val="accent1"/>
              </a:solidFill>
              <a:latin typeface="+mj-lt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bg-BG" sz="2900" dirty="0" smtClean="0">
                <a:solidFill>
                  <a:schemeClr val="accent2"/>
                </a:solidFill>
                <a:latin typeface="+mj-lt"/>
                <a:ea typeface="Verdana" panose="020B0604030504040204" pitchFamily="34" charset="0"/>
              </a:rPr>
              <a:t>Най-често </a:t>
            </a:r>
            <a:r>
              <a:rPr lang="bg-BG" sz="2900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</a:rPr>
              <a:t>срещаните опаковки са от пластмаса, хартия, метали и стъкло</a:t>
            </a:r>
            <a:r>
              <a:rPr lang="bg-BG" sz="2900" dirty="0" smtClean="0">
                <a:solidFill>
                  <a:schemeClr val="accent2"/>
                </a:solidFill>
                <a:latin typeface="+mj-lt"/>
                <a:ea typeface="Verdana" panose="020B0604030504040204" pitchFamily="34" charset="0"/>
              </a:rPr>
              <a:t>.</a:t>
            </a:r>
          </a:p>
          <a:p>
            <a:endParaRPr lang="bg-BG" sz="2900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bg-BG" sz="2400" dirty="0" smtClean="0">
                <a:solidFill>
                  <a:schemeClr val="accent2"/>
                </a:solidFill>
                <a:latin typeface="+mj-lt"/>
                <a:ea typeface="Verdana" panose="020B0604030504040204" pitchFamily="34" charset="0"/>
              </a:rPr>
              <a:t>Пластмаса 				Хартия 				Метал 			       Стъкло</a:t>
            </a:r>
          </a:p>
          <a:p>
            <a:endParaRPr lang="en-US" dirty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  <a:p>
            <a:endParaRPr lang="bg-BG" dirty="0" smtClean="0">
              <a:solidFill>
                <a:schemeClr val="accent2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15" y="702954"/>
            <a:ext cx="542591" cy="597460"/>
          </a:xfrm>
          <a:prstGeom prst="rect">
            <a:avLst/>
          </a:prstGeom>
        </p:spPr>
      </p:pic>
      <p:pic>
        <p:nvPicPr>
          <p:cNvPr id="6" name="Picture 2" descr="https://ecopartners.bg/wp-content/uploads/2020/02/plastic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6" y="3158836"/>
            <a:ext cx="2158131" cy="18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copartners.bg/wp-content/uploads/2020/02/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01" y="3158836"/>
            <a:ext cx="2094808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copartners.bg/wp-content/uploads/2020/02/me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32" y="3465290"/>
            <a:ext cx="2041283" cy="1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ecopartners.bg/wp-content/uploads/2020/02/gla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81" y="3419212"/>
            <a:ext cx="1764665" cy="13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            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543"/>
            <a:ext cx="8596668" cy="4511820"/>
          </a:xfrm>
        </p:spPr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accent1"/>
                </a:solidFill>
              </a:rPr>
              <a:t>В </a:t>
            </a:r>
            <a:r>
              <a:rPr lang="bg-BG" sz="2000" dirty="0" smtClean="0">
                <a:solidFill>
                  <a:srgbClr val="FFC000"/>
                </a:solidFill>
              </a:rPr>
              <a:t>жълтия</a:t>
            </a:r>
            <a:r>
              <a:rPr lang="bg-BG" sz="2000" dirty="0" smtClean="0">
                <a:solidFill>
                  <a:schemeClr val="accent1"/>
                </a:solidFill>
              </a:rPr>
              <a:t> контейнер се изхвърлят опаковки от хартия, пластмаса и метали.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u="sng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863" y="517015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16" y="2758421"/>
            <a:ext cx="8134571" cy="28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b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62667"/>
            <a:ext cx="4930602" cy="4178695"/>
          </a:xfrm>
        </p:spPr>
        <p:txBody>
          <a:bodyPr>
            <a:normAutofit/>
          </a:bodyPr>
          <a:lstStyle/>
          <a:p>
            <a:pPr algn="just"/>
            <a:r>
              <a:rPr lang="bg-BG" u="sng" dirty="0" smtClean="0">
                <a:solidFill>
                  <a:schemeClr val="accent1"/>
                </a:solidFill>
              </a:rPr>
              <a:t>Хартия</a:t>
            </a:r>
            <a:r>
              <a:rPr lang="bg-BG" dirty="0">
                <a:solidFill>
                  <a:schemeClr val="accent1"/>
                </a:solidFill>
              </a:rPr>
              <a:t>: Кашони (велпапе), картон, картонени кутии (от прах за пране, хранителни продукти, лекарства, обувки, дрехи и др.), </a:t>
            </a:r>
            <a:r>
              <a:rPr lang="bg-BG" dirty="0" err="1">
                <a:solidFill>
                  <a:schemeClr val="accent1"/>
                </a:solidFill>
              </a:rPr>
              <a:t>овoцелови</a:t>
            </a:r>
            <a:r>
              <a:rPr lang="bg-BG" dirty="0">
                <a:solidFill>
                  <a:schemeClr val="accent1"/>
                </a:solidFill>
              </a:rPr>
              <a:t> табла (кори за яйца), опаковъчна хартия за пликове, пакетиране и обвиване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endParaRPr lang="bg-BG" dirty="0" smtClean="0">
              <a:solidFill>
                <a:schemeClr val="accent1"/>
              </a:solidFill>
            </a:endParaRPr>
          </a:p>
          <a:p>
            <a:pPr algn="just"/>
            <a:r>
              <a:rPr lang="bg-BG" dirty="0" smtClean="0">
                <a:solidFill>
                  <a:srgbClr val="FF0000"/>
                </a:solidFill>
              </a:rPr>
              <a:t>Преди </a:t>
            </a:r>
            <a:r>
              <a:rPr lang="bg-BG" dirty="0">
                <a:solidFill>
                  <a:srgbClr val="FF0000"/>
                </a:solidFill>
              </a:rPr>
              <a:t>да изхвърлите хартиените опаковки, изпразнете съдържанието им и ги сгънете максимално с цел намаляване на обема им.</a:t>
            </a:r>
            <a:br>
              <a:rPr lang="bg-BG" dirty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71" y="763980"/>
            <a:ext cx="542591" cy="59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1" y="2091266"/>
            <a:ext cx="2887035" cy="25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             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endParaRPr lang="bg-BG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395273"/>
            <a:ext cx="2006600" cy="2006600"/>
          </a:xfrm>
        </p:spPr>
      </p:pic>
      <p:sp>
        <p:nvSpPr>
          <p:cNvPr id="6" name="Rectangle 5"/>
          <p:cNvSpPr/>
          <p:nvPr/>
        </p:nvSpPr>
        <p:spPr>
          <a:xfrm>
            <a:off x="3564466" y="1859340"/>
            <a:ext cx="60875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u="sng" dirty="0">
                <a:solidFill>
                  <a:srgbClr val="92D050"/>
                </a:solidFill>
              </a:rPr>
              <a:t>Пластмаса</a:t>
            </a:r>
            <a:r>
              <a:rPr lang="bg-BG" dirty="0">
                <a:solidFill>
                  <a:srgbClr val="92D050"/>
                </a:solidFill>
              </a:rPr>
              <a:t>: Фолио, кутии от козметични и хранителни продукти, кофички от кисело мляко, пластмасови бутилки от напитки, бутилки и туби от миещи и почистващи препарати, флакони и туби от шампоани, балсами и други козметични продукти, найлонови пликове и торбички, </a:t>
            </a:r>
            <a:r>
              <a:rPr lang="bg-BG" dirty="0" err="1">
                <a:solidFill>
                  <a:srgbClr val="92D050"/>
                </a:solidFill>
              </a:rPr>
              <a:t>тарелки</a:t>
            </a:r>
            <a:r>
              <a:rPr lang="bg-BG" dirty="0">
                <a:solidFill>
                  <a:srgbClr val="92D050"/>
                </a:solidFill>
              </a:rPr>
              <a:t> от хранителни продукти, пластмасови капачки. </a:t>
            </a:r>
            <a:endParaRPr lang="bg-BG" dirty="0" smtClean="0">
              <a:solidFill>
                <a:srgbClr val="92D050"/>
              </a:solidFill>
            </a:endParaRPr>
          </a:p>
          <a:p>
            <a:endParaRPr lang="bg-BG" dirty="0" smtClean="0"/>
          </a:p>
          <a:p>
            <a:endParaRPr lang="bg-BG" dirty="0"/>
          </a:p>
          <a:p>
            <a:pPr algn="just"/>
            <a:r>
              <a:rPr lang="bg-BG" dirty="0" smtClean="0">
                <a:solidFill>
                  <a:srgbClr val="FF0000"/>
                </a:solidFill>
              </a:rPr>
              <a:t>Преди </a:t>
            </a:r>
            <a:r>
              <a:rPr lang="bg-BG" dirty="0">
                <a:solidFill>
                  <a:srgbClr val="FF0000"/>
                </a:solidFill>
              </a:rPr>
              <a:t>да изхвърлите пластмасовите опаковки, изпразнете съдържанието им и ги изплакнете, смачкайте ги с цел намаляване на обема.</a:t>
            </a:r>
            <a:br>
              <a:rPr lang="bg-BG" dirty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9" y="547849"/>
            <a:ext cx="54259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49" y="552052"/>
            <a:ext cx="8596668" cy="1320800"/>
          </a:xfrm>
        </p:spPr>
        <p:txBody>
          <a:bodyPr/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dirty="0">
                <a:solidFill>
                  <a:schemeClr val="accent2">
                    <a:lumMod val="75000"/>
                  </a:schemeClr>
                </a:solidFill>
              </a:rPr>
            </a:br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8543" y="2612252"/>
            <a:ext cx="2042337" cy="15424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7476" y="1687485"/>
            <a:ext cx="5566525" cy="4073236"/>
          </a:xfrm>
        </p:spPr>
        <p:txBody>
          <a:bodyPr/>
          <a:lstStyle/>
          <a:p>
            <a:endParaRPr lang="bg-BG" u="sng" dirty="0" smtClean="0">
              <a:solidFill>
                <a:schemeClr val="tx1"/>
              </a:solidFill>
            </a:endParaRPr>
          </a:p>
          <a:p>
            <a:pPr algn="just"/>
            <a:r>
              <a:rPr lang="bg-BG" u="sng" dirty="0" smtClean="0">
                <a:solidFill>
                  <a:schemeClr val="accent1"/>
                </a:solidFill>
              </a:rPr>
              <a:t>Метали</a:t>
            </a:r>
            <a:r>
              <a:rPr lang="bg-BG" u="sng" dirty="0">
                <a:solidFill>
                  <a:schemeClr val="accent1"/>
                </a:solidFill>
              </a:rPr>
              <a:t>:</a:t>
            </a:r>
            <a:r>
              <a:rPr lang="bg-BG" dirty="0">
                <a:solidFill>
                  <a:schemeClr val="accent1"/>
                </a:solidFill>
              </a:rPr>
              <a:t> </a:t>
            </a:r>
            <a:r>
              <a:rPr lang="bg-BG" dirty="0" err="1">
                <a:solidFill>
                  <a:schemeClr val="accent1"/>
                </a:solidFill>
              </a:rPr>
              <a:t>Кенове</a:t>
            </a:r>
            <a:r>
              <a:rPr lang="bg-BG" dirty="0">
                <a:solidFill>
                  <a:schemeClr val="accent1"/>
                </a:solidFill>
              </a:rPr>
              <a:t> от напитки, консервни кутии, метално фолио, метални капачки от буркани и шишета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</a:p>
          <a:p>
            <a:endParaRPr lang="bg-BG" dirty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rgbClr val="FF0000"/>
                </a:solidFill>
              </a:rPr>
              <a:t>Преди </a:t>
            </a:r>
            <a:r>
              <a:rPr lang="bg-BG" dirty="0">
                <a:solidFill>
                  <a:srgbClr val="FF0000"/>
                </a:solidFill>
              </a:rPr>
              <a:t>да изхвърлите металните опаковки, изпразнете съдържанието им и ги изплакнете, смачкайте </a:t>
            </a:r>
            <a:r>
              <a:rPr lang="bg-BG" dirty="0" err="1">
                <a:solidFill>
                  <a:srgbClr val="FF0000"/>
                </a:solidFill>
              </a:rPr>
              <a:t>кеновете</a:t>
            </a:r>
            <a:r>
              <a:rPr lang="bg-BG" dirty="0">
                <a:solidFill>
                  <a:srgbClr val="FF0000"/>
                </a:solidFill>
              </a:rPr>
              <a:t> с цел намаляване на обема.</a:t>
            </a:r>
            <a:br>
              <a:rPr lang="bg-BG" dirty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7" name="Picture 6" descr="Obsti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863" y="671482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91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		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9" y="2160588"/>
            <a:ext cx="3794589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u="sng" dirty="0">
                <a:solidFill>
                  <a:srgbClr val="FF0000"/>
                </a:solidFill>
              </a:rPr>
              <a:t>Не изхвърляйте: </a:t>
            </a:r>
            <a:endParaRPr lang="bg-BG" u="sng" dirty="0" smtClean="0">
              <a:solidFill>
                <a:srgbClr val="FF0000"/>
              </a:solidFill>
            </a:endParaRPr>
          </a:p>
          <a:p>
            <a:pPr algn="just"/>
            <a:r>
              <a:rPr lang="bg-BG" dirty="0">
                <a:solidFill>
                  <a:srgbClr val="92D050"/>
                </a:solidFill>
              </a:rPr>
              <a:t>с</a:t>
            </a:r>
            <a:r>
              <a:rPr lang="bg-BG" dirty="0" smtClean="0">
                <a:solidFill>
                  <a:srgbClr val="92D050"/>
                </a:solidFill>
              </a:rPr>
              <a:t>илно </a:t>
            </a:r>
            <a:r>
              <a:rPr lang="bg-BG" dirty="0">
                <a:solidFill>
                  <a:srgbClr val="92D050"/>
                </a:solidFill>
              </a:rPr>
              <a:t>замърсени опаковки и хартия; </a:t>
            </a:r>
            <a:endParaRPr lang="bg-BG" dirty="0" smtClean="0">
              <a:solidFill>
                <a:srgbClr val="92D050"/>
              </a:solidFill>
            </a:endParaRPr>
          </a:p>
          <a:p>
            <a:pPr algn="just"/>
            <a:r>
              <a:rPr lang="bg-BG" dirty="0" smtClean="0">
                <a:solidFill>
                  <a:srgbClr val="92D050"/>
                </a:solidFill>
              </a:rPr>
              <a:t>санитарно-хигиенни </a:t>
            </a:r>
            <a:r>
              <a:rPr lang="bg-BG" dirty="0">
                <a:solidFill>
                  <a:srgbClr val="92D050"/>
                </a:solidFill>
              </a:rPr>
              <a:t>материали; тапети; </a:t>
            </a:r>
            <a:endParaRPr lang="bg-BG" dirty="0" smtClean="0">
              <a:solidFill>
                <a:srgbClr val="92D050"/>
              </a:solidFill>
            </a:endParaRPr>
          </a:p>
          <a:p>
            <a:pPr algn="just"/>
            <a:r>
              <a:rPr lang="bg-BG" dirty="0" smtClean="0">
                <a:solidFill>
                  <a:srgbClr val="92D050"/>
                </a:solidFill>
              </a:rPr>
              <a:t>туби </a:t>
            </a:r>
            <a:r>
              <a:rPr lang="bg-BG" dirty="0">
                <a:solidFill>
                  <a:srgbClr val="92D050"/>
                </a:solidFill>
              </a:rPr>
              <a:t>от </a:t>
            </a:r>
            <a:r>
              <a:rPr lang="bg-BG" dirty="0" err="1" smtClean="0">
                <a:solidFill>
                  <a:srgbClr val="92D050"/>
                </a:solidFill>
              </a:rPr>
              <a:t>автомасла</a:t>
            </a:r>
            <a:r>
              <a:rPr lang="bg-BG" dirty="0">
                <a:solidFill>
                  <a:srgbClr val="92D050"/>
                </a:solidFill>
              </a:rPr>
              <a:t>, опаковки, съдържали опасни химически вещества с маркировка за опасен отпадък, платки от електронни устройства, саксии за цветя, играчки и електрически уреди.</a:t>
            </a:r>
            <a:br>
              <a:rPr lang="bg-BG" dirty="0">
                <a:solidFill>
                  <a:srgbClr val="92D050"/>
                </a:solidFill>
              </a:rPr>
            </a:br>
            <a:endParaRPr lang="bg-BG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33" y="672540"/>
            <a:ext cx="54259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      	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ВАРНА 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rgbClr val="92D050"/>
                </a:solidFill>
              </a:rPr>
              <a:t>В </a:t>
            </a:r>
            <a:r>
              <a:rPr lang="bg-BG" sz="2000" dirty="0" smtClean="0">
                <a:solidFill>
                  <a:srgbClr val="00B050"/>
                </a:solidFill>
              </a:rPr>
              <a:t>зеления</a:t>
            </a:r>
            <a:r>
              <a:rPr lang="bg-BG" sz="2000" dirty="0" smtClean="0">
                <a:solidFill>
                  <a:srgbClr val="92D050"/>
                </a:solidFill>
              </a:rPr>
              <a:t> контейнер се изхвърлят опаковки от стъкло.</a:t>
            </a:r>
          </a:p>
          <a:p>
            <a:endParaRPr lang="bg-BG" sz="2000" dirty="0" smtClean="0">
              <a:solidFill>
                <a:srgbClr val="92D050"/>
              </a:solidFill>
            </a:endParaRPr>
          </a:p>
          <a:p>
            <a:endParaRPr lang="bg-BG" dirty="0">
              <a:solidFill>
                <a:srgbClr val="92D050"/>
              </a:solidFill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algn="just"/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98" y="514598"/>
            <a:ext cx="542591" cy="597460"/>
          </a:xfrm>
          <a:prstGeom prst="rect">
            <a:avLst/>
          </a:prstGeom>
        </p:spPr>
      </p:pic>
      <p:pic>
        <p:nvPicPr>
          <p:cNvPr id="5" name="Picture 4" descr="C:\Users\DIlieva\Desktop\Как-да-събираме-разделно-зелен-контейне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9" y="3337159"/>
            <a:ext cx="7079442" cy="2704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1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	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endParaRPr lang="bg-BG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710735" cy="3880773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bg-BG" u="sng" dirty="0">
                <a:solidFill>
                  <a:schemeClr val="accent1"/>
                </a:solidFill>
              </a:rPr>
              <a:t>Стъкло</a:t>
            </a:r>
            <a:r>
              <a:rPr lang="bg-BG" dirty="0">
                <a:solidFill>
                  <a:schemeClr val="accent1"/>
                </a:solidFill>
              </a:rPr>
              <a:t>: Буркани от консервирани и детски храни, бутилки от алкохолни и безалкохолни напитки, шишета и флакони от козметични продукти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</a:p>
          <a:p>
            <a:pPr algn="just">
              <a:lnSpc>
                <a:spcPct val="107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bg-BG" dirty="0">
                <a:solidFill>
                  <a:srgbClr val="FF0000"/>
                </a:solidFill>
              </a:rPr>
              <a:t>Преди да изхвърлите стъклените опаковки, изпразнете съдържанието им и ги изплакнете. Изхвърлете ги без капачките</a:t>
            </a:r>
            <a:r>
              <a:rPr lang="bg-BG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7000"/>
              </a:lnSpc>
            </a:pPr>
            <a:endParaRPr lang="bg-BG" dirty="0" smtClean="0">
              <a:solidFill>
                <a:srgbClr val="FF0000"/>
              </a:solidFill>
            </a:endParaRP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08" y="797231"/>
            <a:ext cx="542591" cy="597460"/>
          </a:xfrm>
          <a:prstGeom prst="rect">
            <a:avLst/>
          </a:prstGeom>
        </p:spPr>
      </p:pic>
      <p:pic>
        <p:nvPicPr>
          <p:cNvPr id="6" name="Picture 10" descr="https://ecopartners.bg/wp-content/uploads/2020/02/glas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9" y="2160589"/>
            <a:ext cx="27813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501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Verdana</vt:lpstr>
      <vt:lpstr>Wingdings 3</vt:lpstr>
      <vt:lpstr>Facet</vt:lpstr>
      <vt:lpstr>                     РАЗДЕЛНО СЪБИРАНЕ НА ОТПАДЪЦИ ОТ ОПАКОВКИ  </vt:lpstr>
      <vt:lpstr>        ОБЩИНА ВАРНА </vt:lpstr>
      <vt:lpstr>            ОБЩИНА ВАРНА</vt:lpstr>
      <vt:lpstr>  ОБЩИНА ВАРНА </vt:lpstr>
      <vt:lpstr>             ОБЩИНА ВАРНА</vt:lpstr>
      <vt:lpstr>      ОБЩИНА ВАРНА </vt:lpstr>
      <vt:lpstr>  ОБЩИНА ВАРНА</vt:lpstr>
      <vt:lpstr>        ОБЩИНА ВАРНА </vt:lpstr>
      <vt:lpstr>     ОБЩИНА ВАРНА</vt:lpstr>
      <vt:lpstr>  ОБЩИНА ВАРНА</vt:lpstr>
      <vt:lpstr>   ОБЩИНА ВАРНА</vt:lpstr>
      <vt:lpstr>   ОБЩИНА ВАРНА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РАЗДЕЛНО СЪБИРАНЕ НА ОТПАДЪЦИ ОТ ОПАКОВКИ</dc:title>
  <dc:creator>Дора Илиева</dc:creator>
  <cp:lastModifiedBy>Ана Иванова</cp:lastModifiedBy>
  <cp:revision>32</cp:revision>
  <dcterms:created xsi:type="dcterms:W3CDTF">2024-08-16T12:11:48Z</dcterms:created>
  <dcterms:modified xsi:type="dcterms:W3CDTF">2024-08-27T13:43:57Z</dcterms:modified>
</cp:coreProperties>
</file>