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9" r:id="rId4"/>
    <p:sldId id="277" r:id="rId5"/>
    <p:sldId id="278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1" r:id="rId16"/>
    <p:sldId id="289" r:id="rId17"/>
    <p:sldId id="292" r:id="rId18"/>
    <p:sldId id="293" r:id="rId19"/>
    <p:sldId id="275" r:id="rId2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64959101410164E-2"/>
          <c:y val="4.3137241581830604E-2"/>
          <c:w val="0.87297286674440233"/>
          <c:h val="0.7961600135371271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'по години на преброявания'!$A$16</c:f>
              <c:strCache>
                <c:ptCount val="1"/>
                <c:pt idx="0">
                  <c:v>Българска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 години на преброявания'!$B$15:$O$15</c:f>
              <c:numCache>
                <c:formatCode>General</c:formatCode>
                <c:ptCount val="14"/>
                <c:pt idx="0">
                  <c:v>1900</c:v>
                </c:pt>
                <c:pt idx="1">
                  <c:v>1905</c:v>
                </c:pt>
                <c:pt idx="2">
                  <c:v>1910</c:v>
                </c:pt>
                <c:pt idx="3">
                  <c:v>1920</c:v>
                </c:pt>
                <c:pt idx="4">
                  <c:v>1926</c:v>
                </c:pt>
                <c:pt idx="5">
                  <c:v>1934</c:v>
                </c:pt>
                <c:pt idx="6">
                  <c:v>1946</c:v>
                </c:pt>
                <c:pt idx="7">
                  <c:v>1956</c:v>
                </c:pt>
                <c:pt idx="8">
                  <c:v>1965</c:v>
                </c:pt>
                <c:pt idx="9">
                  <c:v>1975</c:v>
                </c:pt>
                <c:pt idx="10">
                  <c:v>1992</c:v>
                </c:pt>
                <c:pt idx="11">
                  <c:v>2001</c:v>
                </c:pt>
                <c:pt idx="12">
                  <c:v>2011</c:v>
                </c:pt>
                <c:pt idx="13">
                  <c:v>2021</c:v>
                </c:pt>
              </c:numCache>
            </c:numRef>
          </c:cat>
          <c:val>
            <c:numRef>
              <c:f>'по години на преброявания'!$B$16:$O$16</c:f>
              <c:numCache>
                <c:formatCode>0.0</c:formatCode>
                <c:ptCount val="14"/>
                <c:pt idx="0">
                  <c:v>77.136770911814097</c:v>
                </c:pt>
                <c:pt idx="1">
                  <c:v>79.389182458509637</c:v>
                </c:pt>
                <c:pt idx="2">
                  <c:v>81.123814499230321</c:v>
                </c:pt>
                <c:pt idx="3">
                  <c:v>83.26965438827672</c:v>
                </c:pt>
                <c:pt idx="4">
                  <c:v>83.188929719437368</c:v>
                </c:pt>
                <c:pt idx="5">
                  <c:v>85.624699425249247</c:v>
                </c:pt>
                <c:pt idx="6">
                  <c:v>83.984733152387221</c:v>
                </c:pt>
                <c:pt idx="7">
                  <c:v>85.45823067311872</c:v>
                </c:pt>
                <c:pt idx="8">
                  <c:v>87.886155582072163</c:v>
                </c:pt>
                <c:pt idx="9">
                  <c:v>90.859670814002797</c:v>
                </c:pt>
                <c:pt idx="10">
                  <c:v>85.67118442730488</c:v>
                </c:pt>
                <c:pt idx="11">
                  <c:v>83.936096566220215</c:v>
                </c:pt>
                <c:pt idx="12">
                  <c:v>84.787321620480824</c:v>
                </c:pt>
                <c:pt idx="13">
                  <c:v>84.573696682033756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4FE6-8F03-E3A817DD46C2}"/>
            </c:ext>
          </c:extLst>
        </c:ser>
        <c:ser>
          <c:idx val="1"/>
          <c:order val="1"/>
          <c:tx>
            <c:strRef>
              <c:f>'по години на преброявания'!$A$17</c:f>
              <c:strCache>
                <c:ptCount val="1"/>
                <c:pt idx="0">
                  <c:v>Турска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 години на преброявания'!$B$15:$O$15</c:f>
              <c:numCache>
                <c:formatCode>General</c:formatCode>
                <c:ptCount val="14"/>
                <c:pt idx="0">
                  <c:v>1900</c:v>
                </c:pt>
                <c:pt idx="1">
                  <c:v>1905</c:v>
                </c:pt>
                <c:pt idx="2">
                  <c:v>1910</c:v>
                </c:pt>
                <c:pt idx="3">
                  <c:v>1920</c:v>
                </c:pt>
                <c:pt idx="4">
                  <c:v>1926</c:v>
                </c:pt>
                <c:pt idx="5">
                  <c:v>1934</c:v>
                </c:pt>
                <c:pt idx="6">
                  <c:v>1946</c:v>
                </c:pt>
                <c:pt idx="7">
                  <c:v>1956</c:v>
                </c:pt>
                <c:pt idx="8">
                  <c:v>1965</c:v>
                </c:pt>
                <c:pt idx="9">
                  <c:v>1975</c:v>
                </c:pt>
                <c:pt idx="10">
                  <c:v>1992</c:v>
                </c:pt>
                <c:pt idx="11">
                  <c:v>2001</c:v>
                </c:pt>
                <c:pt idx="12">
                  <c:v>2011</c:v>
                </c:pt>
                <c:pt idx="13">
                  <c:v>2021</c:v>
                </c:pt>
              </c:numCache>
            </c:numRef>
          </c:cat>
          <c:val>
            <c:numRef>
              <c:f>'по години на преброявания'!$B$17:$O$17</c:f>
              <c:numCache>
                <c:formatCode>0.0</c:formatCode>
                <c:ptCount val="14"/>
                <c:pt idx="0">
                  <c:v>14.188030124859685</c:v>
                </c:pt>
                <c:pt idx="1">
                  <c:v>12.092700544532068</c:v>
                </c:pt>
                <c:pt idx="2">
                  <c:v>10.735207018399715</c:v>
                </c:pt>
                <c:pt idx="3">
                  <c:v>10.73534378480911</c:v>
                </c:pt>
                <c:pt idx="4">
                  <c:v>10.541691969012588</c:v>
                </c:pt>
                <c:pt idx="5">
                  <c:v>9.726866294643628</c:v>
                </c:pt>
                <c:pt idx="6">
                  <c:v>9.6097092348096531</c:v>
                </c:pt>
                <c:pt idx="7">
                  <c:v>8.616365558494552</c:v>
                </c:pt>
                <c:pt idx="8">
                  <c:v>9.4911427684557772</c:v>
                </c:pt>
                <c:pt idx="9">
                  <c:v>8.3724469856049151</c:v>
                </c:pt>
                <c:pt idx="10">
                  <c:v>9.4264418307929354</c:v>
                </c:pt>
                <c:pt idx="11">
                  <c:v>9.4169923423183111</c:v>
                </c:pt>
                <c:pt idx="12">
                  <c:v>8.8058638103990727</c:v>
                </c:pt>
                <c:pt idx="13">
                  <c:v>8.4000111696563398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47-4FE6-8F03-E3A817DD46C2}"/>
            </c:ext>
          </c:extLst>
        </c:ser>
        <c:ser>
          <c:idx val="2"/>
          <c:order val="2"/>
          <c:tx>
            <c:strRef>
              <c:f>'по години на преброявания'!$A$18</c:f>
              <c:strCache>
                <c:ptCount val="1"/>
                <c:pt idx="0">
                  <c:v>Ромска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 години на преброявания'!$B$15:$O$15</c:f>
              <c:numCache>
                <c:formatCode>General</c:formatCode>
                <c:ptCount val="14"/>
                <c:pt idx="0">
                  <c:v>1900</c:v>
                </c:pt>
                <c:pt idx="1">
                  <c:v>1905</c:v>
                </c:pt>
                <c:pt idx="2">
                  <c:v>1910</c:v>
                </c:pt>
                <c:pt idx="3">
                  <c:v>1920</c:v>
                </c:pt>
                <c:pt idx="4">
                  <c:v>1926</c:v>
                </c:pt>
                <c:pt idx="5">
                  <c:v>1934</c:v>
                </c:pt>
                <c:pt idx="6">
                  <c:v>1946</c:v>
                </c:pt>
                <c:pt idx="7">
                  <c:v>1956</c:v>
                </c:pt>
                <c:pt idx="8">
                  <c:v>1965</c:v>
                </c:pt>
                <c:pt idx="9">
                  <c:v>1975</c:v>
                </c:pt>
                <c:pt idx="10">
                  <c:v>1992</c:v>
                </c:pt>
                <c:pt idx="11">
                  <c:v>2001</c:v>
                </c:pt>
                <c:pt idx="12">
                  <c:v>2011</c:v>
                </c:pt>
                <c:pt idx="13">
                  <c:v>2021</c:v>
                </c:pt>
              </c:numCache>
            </c:numRef>
          </c:cat>
          <c:val>
            <c:numRef>
              <c:f>'по години на преброявания'!$B$18:$O$18</c:f>
              <c:numCache>
                <c:formatCode>0.0</c:formatCode>
                <c:ptCount val="14"/>
                <c:pt idx="0">
                  <c:v>2.391619436885513</c:v>
                </c:pt>
                <c:pt idx="1">
                  <c:v>2.4532811309416873</c:v>
                </c:pt>
                <c:pt idx="2">
                  <c:v>2.8194958724043016</c:v>
                </c:pt>
                <c:pt idx="3">
                  <c:v>2.0311860747671071</c:v>
                </c:pt>
                <c:pt idx="4">
                  <c:v>2.461222386676063</c:v>
                </c:pt>
                <c:pt idx="5">
                  <c:v>2.4578232851629473</c:v>
                </c:pt>
                <c:pt idx="6">
                  <c:v>2.4185881224562897</c:v>
                </c:pt>
                <c:pt idx="7">
                  <c:v>2.5987990872779614</c:v>
                </c:pt>
                <c:pt idx="8">
                  <c:v>1.8093657654880926</c:v>
                </c:pt>
                <c:pt idx="9">
                  <c:v>0.20993905545871908</c:v>
                </c:pt>
                <c:pt idx="10">
                  <c:v>3.6925214411103058</c:v>
                </c:pt>
                <c:pt idx="11">
                  <c:v>4.677924468977479</c:v>
                </c:pt>
                <c:pt idx="12">
                  <c:v>4.8696897760508184</c:v>
                </c:pt>
                <c:pt idx="13">
                  <c:v>4.4070573061201292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47-4FE6-8F03-E3A817DD46C2}"/>
            </c:ext>
          </c:extLst>
        </c:ser>
        <c:ser>
          <c:idx val="3"/>
          <c:order val="3"/>
          <c:tx>
            <c:strRef>
              <c:f>'по години на преброявания'!$A$19</c:f>
              <c:strCache>
                <c:ptCount val="1"/>
                <c:pt idx="0">
                  <c:v>Друга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'по години на преброявания'!$B$15:$O$15</c:f>
              <c:numCache>
                <c:formatCode>General</c:formatCode>
                <c:ptCount val="14"/>
                <c:pt idx="0">
                  <c:v>1900</c:v>
                </c:pt>
                <c:pt idx="1">
                  <c:v>1905</c:v>
                </c:pt>
                <c:pt idx="2">
                  <c:v>1910</c:v>
                </c:pt>
                <c:pt idx="3">
                  <c:v>1920</c:v>
                </c:pt>
                <c:pt idx="4">
                  <c:v>1926</c:v>
                </c:pt>
                <c:pt idx="5">
                  <c:v>1934</c:v>
                </c:pt>
                <c:pt idx="6">
                  <c:v>1946</c:v>
                </c:pt>
                <c:pt idx="7">
                  <c:v>1956</c:v>
                </c:pt>
                <c:pt idx="8">
                  <c:v>1965</c:v>
                </c:pt>
                <c:pt idx="9">
                  <c:v>1975</c:v>
                </c:pt>
                <c:pt idx="10">
                  <c:v>1992</c:v>
                </c:pt>
                <c:pt idx="11">
                  <c:v>2001</c:v>
                </c:pt>
                <c:pt idx="12">
                  <c:v>2011</c:v>
                </c:pt>
                <c:pt idx="13">
                  <c:v>2021</c:v>
                </c:pt>
              </c:numCache>
            </c:numRef>
          </c:cat>
          <c:val>
            <c:numRef>
              <c:f>'по години на преброявания'!$B$19:$O$19</c:f>
              <c:numCache>
                <c:formatCode>0.0</c:formatCode>
                <c:ptCount val="14"/>
                <c:pt idx="0">
                  <c:v>6.2835795264407093</c:v>
                </c:pt>
                <c:pt idx="1">
                  <c:v>6.0648358660166153</c:v>
                </c:pt>
                <c:pt idx="2">
                  <c:v>5.3214826099656642</c:v>
                </c:pt>
                <c:pt idx="3">
                  <c:v>3.9638157521470623</c:v>
                </c:pt>
                <c:pt idx="4">
                  <c:v>3.8081559248739807</c:v>
                </c:pt>
                <c:pt idx="5">
                  <c:v>2.1906109949441745</c:v>
                </c:pt>
                <c:pt idx="6">
                  <c:v>3.9869694903468305</c:v>
                </c:pt>
                <c:pt idx="7">
                  <c:v>3.3266046811087739</c:v>
                </c:pt>
                <c:pt idx="8">
                  <c:v>0.81333588398396395</c:v>
                </c:pt>
                <c:pt idx="9">
                  <c:v>0.557943144933569</c:v>
                </c:pt>
                <c:pt idx="10">
                  <c:v>1.2098523007918758</c:v>
                </c:pt>
                <c:pt idx="11">
                  <c:v>0.87280696278084435</c:v>
                </c:pt>
                <c:pt idx="12">
                  <c:v>0.7379755664588129</c:v>
                </c:pt>
                <c:pt idx="13">
                  <c:v>1.3054287999674825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47-4FE6-8F03-E3A817DD46C2}"/>
            </c:ext>
          </c:extLst>
        </c:ser>
        <c:ser>
          <c:idx val="4"/>
          <c:order val="4"/>
          <c:tx>
            <c:strRef>
              <c:f>'по години на преброявания'!$A$20</c:f>
              <c:strCache>
                <c:ptCount val="1"/>
                <c:pt idx="0">
                  <c:v>Не мога да определя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'по години на преброявания'!$B$15:$O$15</c:f>
              <c:numCache>
                <c:formatCode>General</c:formatCode>
                <c:ptCount val="14"/>
                <c:pt idx="0">
                  <c:v>1900</c:v>
                </c:pt>
                <c:pt idx="1">
                  <c:v>1905</c:v>
                </c:pt>
                <c:pt idx="2">
                  <c:v>1910</c:v>
                </c:pt>
                <c:pt idx="3">
                  <c:v>1920</c:v>
                </c:pt>
                <c:pt idx="4">
                  <c:v>1926</c:v>
                </c:pt>
                <c:pt idx="5">
                  <c:v>1934</c:v>
                </c:pt>
                <c:pt idx="6">
                  <c:v>1946</c:v>
                </c:pt>
                <c:pt idx="7">
                  <c:v>1956</c:v>
                </c:pt>
                <c:pt idx="8">
                  <c:v>1965</c:v>
                </c:pt>
                <c:pt idx="9">
                  <c:v>1975</c:v>
                </c:pt>
                <c:pt idx="10">
                  <c:v>1992</c:v>
                </c:pt>
                <c:pt idx="11">
                  <c:v>2001</c:v>
                </c:pt>
                <c:pt idx="12">
                  <c:v>2011</c:v>
                </c:pt>
                <c:pt idx="13">
                  <c:v>2021</c:v>
                </c:pt>
              </c:numCache>
            </c:numRef>
          </c:cat>
          <c:val>
            <c:numRef>
              <c:f>'по години на преброявания'!$B$20:$O$20</c:f>
              <c:numCache>
                <c:formatCode>General</c:formatCode>
                <c:ptCount val="14"/>
                <c:pt idx="11" formatCode="0.0">
                  <c:v>1.0961796597031543</c:v>
                </c:pt>
                <c:pt idx="12" formatCode="0.0">
                  <c:v>0.79914922661046739</c:v>
                </c:pt>
                <c:pt idx="13" formatCode="0.0">
                  <c:v>0.26017368154681891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47-4FE6-8F03-E3A817DD46C2}"/>
            </c:ext>
          </c:extLst>
        </c:ser>
        <c:ser>
          <c:idx val="5"/>
          <c:order val="5"/>
          <c:tx>
            <c:strRef>
              <c:f>'по години на преброявания'!$A$21</c:f>
              <c:strCache>
                <c:ptCount val="1"/>
                <c:pt idx="0">
                  <c:v>Не желая да отговоря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'по години на преброявания'!$B$15:$O$15</c:f>
              <c:numCache>
                <c:formatCode>General</c:formatCode>
                <c:ptCount val="14"/>
                <c:pt idx="0">
                  <c:v>1900</c:v>
                </c:pt>
                <c:pt idx="1">
                  <c:v>1905</c:v>
                </c:pt>
                <c:pt idx="2">
                  <c:v>1910</c:v>
                </c:pt>
                <c:pt idx="3">
                  <c:v>1920</c:v>
                </c:pt>
                <c:pt idx="4">
                  <c:v>1926</c:v>
                </c:pt>
                <c:pt idx="5">
                  <c:v>1934</c:v>
                </c:pt>
                <c:pt idx="6">
                  <c:v>1946</c:v>
                </c:pt>
                <c:pt idx="7">
                  <c:v>1956</c:v>
                </c:pt>
                <c:pt idx="8">
                  <c:v>1965</c:v>
                </c:pt>
                <c:pt idx="9">
                  <c:v>1975</c:v>
                </c:pt>
                <c:pt idx="10">
                  <c:v>1992</c:v>
                </c:pt>
                <c:pt idx="11">
                  <c:v>2001</c:v>
                </c:pt>
                <c:pt idx="12">
                  <c:v>2011</c:v>
                </c:pt>
                <c:pt idx="13">
                  <c:v>2021</c:v>
                </c:pt>
              </c:numCache>
            </c:numRef>
          </c:cat>
          <c:val>
            <c:numRef>
              <c:f>'по години на преброявания'!$B$21:$O$21</c:f>
              <c:numCache>
                <c:formatCode>General</c:formatCode>
                <c:ptCount val="14"/>
                <c:pt idx="13" formatCode="0.0">
                  <c:v>1.0536323606754734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47-4FE6-8F03-E3A817DD4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628182143"/>
        <c:axId val="628175071"/>
      </c:barChart>
      <c:catAx>
        <c:axId val="628182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628175071"/>
        <c:crosses val="autoZero"/>
        <c:auto val="1"/>
        <c:lblAlgn val="ctr"/>
        <c:lblOffset val="100"/>
        <c:noMultiLvlLbl val="0"/>
      </c:catAx>
      <c:valAx>
        <c:axId val="628175071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bg-BG"/>
                  <a:t>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6414584616190846"/>
              <c:y val="0.80602290998211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628182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87647491416336E-2"/>
          <c:y val="8.3516483516483511E-2"/>
          <c:w val="0.90053745661328322"/>
          <c:h val="0.71396313922298171"/>
        </c:manualLayout>
      </c:layout>
      <c:lineChart>
        <c:grouping val="standard"/>
        <c:varyColors val="0"/>
        <c:ser>
          <c:idx val="0"/>
          <c:order val="0"/>
          <c:tx>
            <c:strRef>
              <c:f>'по години на преброявания'!$A$69</c:f>
              <c:strCache>
                <c:ptCount val="1"/>
                <c:pt idx="0">
                  <c:v>  Българска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'по години на преброявания'!$B$68:$O$68</c:f>
              <c:numCache>
                <c:formatCode>General</c:formatCode>
                <c:ptCount val="14"/>
                <c:pt idx="0">
                  <c:v>1900</c:v>
                </c:pt>
                <c:pt idx="1">
                  <c:v>1905</c:v>
                </c:pt>
                <c:pt idx="2">
                  <c:v>1910</c:v>
                </c:pt>
                <c:pt idx="3">
                  <c:v>1920</c:v>
                </c:pt>
                <c:pt idx="4">
                  <c:v>1926</c:v>
                </c:pt>
                <c:pt idx="5">
                  <c:v>1934</c:v>
                </c:pt>
                <c:pt idx="6">
                  <c:v>1946</c:v>
                </c:pt>
                <c:pt idx="7">
                  <c:v>1956</c:v>
                </c:pt>
                <c:pt idx="8">
                  <c:v>1965</c:v>
                </c:pt>
                <c:pt idx="9">
                  <c:v>1975</c:v>
                </c:pt>
                <c:pt idx="10">
                  <c:v>1992</c:v>
                </c:pt>
                <c:pt idx="11">
                  <c:v>2001</c:v>
                </c:pt>
                <c:pt idx="12">
                  <c:v>2011</c:v>
                </c:pt>
                <c:pt idx="13">
                  <c:v>2021</c:v>
                </c:pt>
              </c:numCache>
            </c:numRef>
          </c:cat>
          <c:val>
            <c:numRef>
              <c:f>'по години на преброявания'!$B$69:$O$69</c:f>
              <c:numCache>
                <c:formatCode>0.0</c:formatCode>
                <c:ptCount val="14"/>
                <c:pt idx="0">
                  <c:v>18.235909396067264</c:v>
                </c:pt>
                <c:pt idx="1">
                  <c:v>17.98299524628489</c:v>
                </c:pt>
                <c:pt idx="2">
                  <c:v>17.798193452458765</c:v>
                </c:pt>
                <c:pt idx="3">
                  <c:v>19.190491905959682</c:v>
                </c:pt>
                <c:pt idx="4">
                  <c:v>20.182806876968371</c:v>
                </c:pt>
                <c:pt idx="5">
                  <c:v>20.848573378089348</c:v>
                </c:pt>
                <c:pt idx="6">
                  <c:v>24.814028098204819</c:v>
                </c:pt>
                <c:pt idx="7">
                  <c:v>35.187774886840792</c:v>
                </c:pt>
                <c:pt idx="8">
                  <c:v>49.41270816096209</c:v>
                </c:pt>
                <c:pt idx="9">
                  <c:v>61.21252596461246</c:v>
                </c:pt>
                <c:pt idx="10">
                  <c:v>71.639767108112366</c:v>
                </c:pt>
                <c:pt idx="11">
                  <c:v>73.530692495052747</c:v>
                </c:pt>
                <c:pt idx="12">
                  <c:v>77.49944215185333</c:v>
                </c:pt>
                <c:pt idx="13">
                  <c:v>77.485018054138578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6C-41D2-AD81-CFCBB4257393}"/>
            </c:ext>
          </c:extLst>
        </c:ser>
        <c:ser>
          <c:idx val="1"/>
          <c:order val="1"/>
          <c:tx>
            <c:strRef>
              <c:f>'по години на преброявания'!$A$70</c:f>
              <c:strCache>
                <c:ptCount val="1"/>
                <c:pt idx="0">
                  <c:v>  Турска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'по години на преброявания'!$B$68:$O$68</c:f>
              <c:numCache>
                <c:formatCode>General</c:formatCode>
                <c:ptCount val="14"/>
                <c:pt idx="0">
                  <c:v>1900</c:v>
                </c:pt>
                <c:pt idx="1">
                  <c:v>1905</c:v>
                </c:pt>
                <c:pt idx="2">
                  <c:v>1910</c:v>
                </c:pt>
                <c:pt idx="3">
                  <c:v>1920</c:v>
                </c:pt>
                <c:pt idx="4">
                  <c:v>1926</c:v>
                </c:pt>
                <c:pt idx="5">
                  <c:v>1934</c:v>
                </c:pt>
                <c:pt idx="6">
                  <c:v>1946</c:v>
                </c:pt>
                <c:pt idx="7">
                  <c:v>1956</c:v>
                </c:pt>
                <c:pt idx="8">
                  <c:v>1965</c:v>
                </c:pt>
                <c:pt idx="9">
                  <c:v>1975</c:v>
                </c:pt>
                <c:pt idx="10">
                  <c:v>1992</c:v>
                </c:pt>
                <c:pt idx="11">
                  <c:v>2001</c:v>
                </c:pt>
                <c:pt idx="12">
                  <c:v>2011</c:v>
                </c:pt>
                <c:pt idx="13">
                  <c:v>2021</c:v>
                </c:pt>
              </c:numCache>
            </c:numRef>
          </c:cat>
          <c:val>
            <c:numRef>
              <c:f>'по години на преброявания'!$B$70:$O$70</c:f>
              <c:numCache>
                <c:formatCode>0.0</c:formatCode>
                <c:ptCount val="14"/>
                <c:pt idx="0">
                  <c:v>16.141103832542729</c:v>
                </c:pt>
                <c:pt idx="1">
                  <c:v>16.195569762914694</c:v>
                </c:pt>
                <c:pt idx="2">
                  <c:v>15.379444679484838</c:v>
                </c:pt>
                <c:pt idx="3">
                  <c:v>13.515419755198055</c:v>
                </c:pt>
                <c:pt idx="4">
                  <c:v>12.158732027592322</c:v>
                </c:pt>
                <c:pt idx="5">
                  <c:v>12.845382134091574</c:v>
                </c:pt>
                <c:pt idx="6">
                  <c:v>13.749962990377499</c:v>
                </c:pt>
                <c:pt idx="7">
                  <c:v>13.759689036240996</c:v>
                </c:pt>
                <c:pt idx="8">
                  <c:v>17.786274791017867</c:v>
                </c:pt>
                <c:pt idx="9">
                  <c:v>21.791692668133695</c:v>
                </c:pt>
                <c:pt idx="10">
                  <c:v>31.637818541794783</c:v>
                </c:pt>
                <c:pt idx="11">
                  <c:v>36.984908874674552</c:v>
                </c:pt>
                <c:pt idx="12">
                  <c:v>37.653445925502879</c:v>
                </c:pt>
                <c:pt idx="13">
                  <c:v>38.350597390130964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6C-41D2-AD81-CFCBB4257393}"/>
            </c:ext>
          </c:extLst>
        </c:ser>
        <c:ser>
          <c:idx val="2"/>
          <c:order val="2"/>
          <c:tx>
            <c:strRef>
              <c:f>'по години на преброявания'!$A$71</c:f>
              <c:strCache>
                <c:ptCount val="1"/>
                <c:pt idx="0">
                  <c:v>  Ромска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'по години на преброявания'!$B$68:$O$68</c:f>
              <c:numCache>
                <c:formatCode>General</c:formatCode>
                <c:ptCount val="14"/>
                <c:pt idx="0">
                  <c:v>1900</c:v>
                </c:pt>
                <c:pt idx="1">
                  <c:v>1905</c:v>
                </c:pt>
                <c:pt idx="2">
                  <c:v>1910</c:v>
                </c:pt>
                <c:pt idx="3">
                  <c:v>1920</c:v>
                </c:pt>
                <c:pt idx="4">
                  <c:v>1926</c:v>
                </c:pt>
                <c:pt idx="5">
                  <c:v>1934</c:v>
                </c:pt>
                <c:pt idx="6">
                  <c:v>1946</c:v>
                </c:pt>
                <c:pt idx="7">
                  <c:v>1956</c:v>
                </c:pt>
                <c:pt idx="8">
                  <c:v>1965</c:v>
                </c:pt>
                <c:pt idx="9">
                  <c:v>1975</c:v>
                </c:pt>
                <c:pt idx="10">
                  <c:v>1992</c:v>
                </c:pt>
                <c:pt idx="11">
                  <c:v>2001</c:v>
                </c:pt>
                <c:pt idx="12">
                  <c:v>2011</c:v>
                </c:pt>
                <c:pt idx="13">
                  <c:v>2021</c:v>
                </c:pt>
              </c:numCache>
            </c:numRef>
          </c:cat>
          <c:val>
            <c:numRef>
              <c:f>'по години на преброявания'!$B$71:$O$71</c:f>
              <c:numCache>
                <c:formatCode>0.0</c:formatCode>
                <c:ptCount val="14"/>
                <c:pt idx="0">
                  <c:v>20.512791879306302</c:v>
                </c:pt>
                <c:pt idx="1">
                  <c:v>20.75168680053331</c:v>
                </c:pt>
                <c:pt idx="2">
                  <c:v>23.292666971936939</c:v>
                </c:pt>
                <c:pt idx="3">
                  <c:v>25.444129566992718</c:v>
                </c:pt>
                <c:pt idx="4">
                  <c:v>23.806027706089999</c:v>
                </c:pt>
                <c:pt idx="5">
                  <c:v>26.779797168390402</c:v>
                </c:pt>
                <c:pt idx="6">
                  <c:v>29.216344824746631</c:v>
                </c:pt>
                <c:pt idx="7">
                  <c:v>38.591463876885754</c:v>
                </c:pt>
                <c:pt idx="8">
                  <c:v>38.385480339078683</c:v>
                </c:pt>
                <c:pt idx="9">
                  <c:v>44.577852971674943</c:v>
                </c:pt>
                <c:pt idx="10">
                  <c:v>52.296774687615667</c:v>
                </c:pt>
                <c:pt idx="11">
                  <c:v>53.814153374960902</c:v>
                </c:pt>
                <c:pt idx="12">
                  <c:v>55.407984803730216</c:v>
                </c:pt>
                <c:pt idx="13">
                  <c:v>51.022045590881824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6C-41D2-AD81-CFCBB4257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4139056"/>
        <c:axId val="694132816"/>
      </c:lineChart>
      <c:catAx>
        <c:axId val="694139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/>
                  <a:t>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4.0070261889482733E-2"/>
              <c:y val="2.746733581379251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694132816"/>
        <c:crosses val="autoZero"/>
        <c:auto val="1"/>
        <c:lblAlgn val="ctr"/>
        <c:lblOffset val="100"/>
        <c:noMultiLvlLbl val="0"/>
      </c:catAx>
      <c:valAx>
        <c:axId val="69413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69413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38274563505649"/>
          <c:y val="0.92042801969502441"/>
          <c:w val="0.56436484841568713"/>
          <c:h val="6.30626863524469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bg-B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54802460206026"/>
          <c:y val="7.9374952129933979E-2"/>
          <c:w val="0.71998905577065808"/>
          <c:h val="0.733240953738569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'етнос възраст '!$L$36</c:f>
              <c:strCache>
                <c:ptCount val="1"/>
                <c:pt idx="0">
                  <c:v>0-14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'етнос възраст '!$M$35:$S$35</c:f>
              <c:strCache>
                <c:ptCount val="7"/>
                <c:pt idx="0">
                  <c:v>Общо</c:v>
                </c:pt>
                <c:pt idx="1">
                  <c:v>Българска</c:v>
                </c:pt>
                <c:pt idx="2">
                  <c:v>Турска</c:v>
                </c:pt>
                <c:pt idx="3">
                  <c:v>Ромска</c:v>
                </c:pt>
                <c:pt idx="4">
                  <c:v>Друга</c:v>
                </c:pt>
                <c:pt idx="5">
                  <c:v>Не могат да определят</c:v>
                </c:pt>
                <c:pt idx="6">
                  <c:v>Не желаят да отговорят</c:v>
                </c:pt>
              </c:strCache>
            </c:strRef>
          </c:cat>
          <c:val>
            <c:numRef>
              <c:f>'етнос възраст '!$M$36:$S$36</c:f>
              <c:numCache>
                <c:formatCode>0.0</c:formatCode>
                <c:ptCount val="7"/>
                <c:pt idx="0">
                  <c:v>14.075946322802777</c:v>
                </c:pt>
                <c:pt idx="1">
                  <c:v>11.973658658191257</c:v>
                </c:pt>
                <c:pt idx="2">
                  <c:v>13.84619318695931</c:v>
                </c:pt>
                <c:pt idx="3">
                  <c:v>26.58855728854229</c:v>
                </c:pt>
                <c:pt idx="4">
                  <c:v>8.9157785484646723</c:v>
                </c:pt>
                <c:pt idx="5">
                  <c:v>33.094119141369241</c:v>
                </c:pt>
                <c:pt idx="6">
                  <c:v>18.959649975692759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72-4EA6-A12A-EA6E46C3B9C6}"/>
            </c:ext>
          </c:extLst>
        </c:ser>
        <c:ser>
          <c:idx val="1"/>
          <c:order val="1"/>
          <c:tx>
            <c:strRef>
              <c:f>'етнос възраст '!$L$37</c:f>
              <c:strCache>
                <c:ptCount val="1"/>
                <c:pt idx="0">
                  <c:v>15-64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'етнос възраст '!$M$35:$S$35</c:f>
              <c:strCache>
                <c:ptCount val="7"/>
                <c:pt idx="0">
                  <c:v>Общо</c:v>
                </c:pt>
                <c:pt idx="1">
                  <c:v>Българска</c:v>
                </c:pt>
                <c:pt idx="2">
                  <c:v>Турска</c:v>
                </c:pt>
                <c:pt idx="3">
                  <c:v>Ромска</c:v>
                </c:pt>
                <c:pt idx="4">
                  <c:v>Друга</c:v>
                </c:pt>
                <c:pt idx="5">
                  <c:v>Не могат да определят</c:v>
                </c:pt>
                <c:pt idx="6">
                  <c:v>Не желаят да отговорят</c:v>
                </c:pt>
              </c:strCache>
            </c:strRef>
          </c:cat>
          <c:val>
            <c:numRef>
              <c:f>'етнос възраст '!$M$37:$S$37</c:f>
              <c:numCache>
                <c:formatCode>0.0</c:formatCode>
                <c:ptCount val="7"/>
                <c:pt idx="0">
                  <c:v>62.416130337960318</c:v>
                </c:pt>
                <c:pt idx="1">
                  <c:v>63.067281118235165</c:v>
                </c:pt>
                <c:pt idx="2">
                  <c:v>66.342957405709925</c:v>
                </c:pt>
                <c:pt idx="3">
                  <c:v>66.083533293341333</c:v>
                </c:pt>
                <c:pt idx="4">
                  <c:v>68.166974660152391</c:v>
                </c:pt>
                <c:pt idx="5">
                  <c:v>55.785596341928112</c:v>
                </c:pt>
                <c:pt idx="6">
                  <c:v>67.077014756849152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72-4EA6-A12A-EA6E46C3B9C6}"/>
            </c:ext>
          </c:extLst>
        </c:ser>
        <c:ser>
          <c:idx val="2"/>
          <c:order val="2"/>
          <c:tx>
            <c:strRef>
              <c:f>'етнос възраст '!$L$38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'етнос възраст '!$M$35:$S$35</c:f>
              <c:strCache>
                <c:ptCount val="7"/>
                <c:pt idx="0">
                  <c:v>Общо</c:v>
                </c:pt>
                <c:pt idx="1">
                  <c:v>Българска</c:v>
                </c:pt>
                <c:pt idx="2">
                  <c:v>Турска</c:v>
                </c:pt>
                <c:pt idx="3">
                  <c:v>Ромска</c:v>
                </c:pt>
                <c:pt idx="4">
                  <c:v>Друга</c:v>
                </c:pt>
                <c:pt idx="5">
                  <c:v>Не могат да определят</c:v>
                </c:pt>
                <c:pt idx="6">
                  <c:v>Не желаят да отговорят</c:v>
                </c:pt>
              </c:strCache>
            </c:strRef>
          </c:cat>
          <c:val>
            <c:numRef>
              <c:f>'етнос възраст '!$M$38:$S$38</c:f>
              <c:numCache>
                <c:formatCode>0.0</c:formatCode>
                <c:ptCount val="7"/>
                <c:pt idx="0">
                  <c:v>23.5079233392369</c:v>
                </c:pt>
                <c:pt idx="1">
                  <c:v>24.959060223573577</c:v>
                </c:pt>
                <c:pt idx="2">
                  <c:v>19.810849407330767</c:v>
                </c:pt>
                <c:pt idx="3">
                  <c:v>7.3279094181163771</c:v>
                </c:pt>
                <c:pt idx="4">
                  <c:v>22.917246791382933</c:v>
                </c:pt>
                <c:pt idx="5">
                  <c:v>11.120284516702654</c:v>
                </c:pt>
                <c:pt idx="6">
                  <c:v>13.96333526745809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72-4EA6-A12A-EA6E46C3B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327658303"/>
        <c:axId val="1327662879"/>
      </c:barChart>
      <c:catAx>
        <c:axId val="132765830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327662879"/>
        <c:crosses val="autoZero"/>
        <c:auto val="1"/>
        <c:lblAlgn val="ctr"/>
        <c:lblOffset val="100"/>
        <c:noMultiLvlLbl val="0"/>
      </c:catAx>
      <c:valAx>
        <c:axId val="1327662879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/>
                  <a:t>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6966663090819372"/>
              <c:y val="0.765405405405405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0.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327658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36846832792033"/>
          <c:y val="0.92575527018325998"/>
          <c:w val="0.56188595309345857"/>
          <c:h val="7.2973483719940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bg-BG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44557715433858"/>
          <c:y val="2.8988646908735358E-2"/>
          <c:w val="0.73770578087491734"/>
          <c:h val="0.767048312474787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'етнос образование'!$A$71</c:f>
              <c:strCache>
                <c:ptCount val="1"/>
                <c:pt idx="0">
                  <c:v>Висше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4.6109510086455334E-3"/>
                  <c:y val="3.94260678441909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E4-460F-9752-9414CE6A9A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'етнос образование'!$B$70:$H$70</c:f>
              <c:strCache>
                <c:ptCount val="7"/>
                <c:pt idx="0">
                  <c:v>Общо</c:v>
                </c:pt>
                <c:pt idx="1">
                  <c:v>Българска</c:v>
                </c:pt>
                <c:pt idx="2">
                  <c:v>Турска</c:v>
                </c:pt>
                <c:pt idx="3">
                  <c:v>Ромска</c:v>
                </c:pt>
                <c:pt idx="4">
                  <c:v>Друга</c:v>
                </c:pt>
                <c:pt idx="5">
                  <c:v>Не мога да определя</c:v>
                </c:pt>
                <c:pt idx="6">
                  <c:v>Не желая да отговоря</c:v>
                </c:pt>
              </c:strCache>
            </c:strRef>
          </c:cat>
          <c:val>
            <c:numRef>
              <c:f>'етнос образование'!$B$71:$H$71</c:f>
              <c:numCache>
                <c:formatCode>0.0</c:formatCode>
                <c:ptCount val="7"/>
                <c:pt idx="0">
                  <c:v>27.84736419610833</c:v>
                </c:pt>
                <c:pt idx="1">
                  <c:v>31.406356013363744</c:v>
                </c:pt>
                <c:pt idx="2">
                  <c:v>8.8603086392975143</c:v>
                </c:pt>
                <c:pt idx="3">
                  <c:v>0.90294837157755492</c:v>
                </c:pt>
                <c:pt idx="4">
                  <c:v>33.847030377143497</c:v>
                </c:pt>
                <c:pt idx="5">
                  <c:v>23.939250118652112</c:v>
                </c:pt>
                <c:pt idx="6">
                  <c:v>26.609516806316158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E4-460F-9752-9414CE6A9AA5}"/>
            </c:ext>
          </c:extLst>
        </c:ser>
        <c:ser>
          <c:idx val="1"/>
          <c:order val="1"/>
          <c:tx>
            <c:strRef>
              <c:f>'етнос образование'!$A$72</c:f>
              <c:strCache>
                <c:ptCount val="1"/>
                <c:pt idx="0">
                  <c:v>Средно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'етнос образование'!$B$70:$H$70</c:f>
              <c:strCache>
                <c:ptCount val="7"/>
                <c:pt idx="0">
                  <c:v>Общо</c:v>
                </c:pt>
                <c:pt idx="1">
                  <c:v>Българска</c:v>
                </c:pt>
                <c:pt idx="2">
                  <c:v>Турска</c:v>
                </c:pt>
                <c:pt idx="3">
                  <c:v>Ромска</c:v>
                </c:pt>
                <c:pt idx="4">
                  <c:v>Друга</c:v>
                </c:pt>
                <c:pt idx="5">
                  <c:v>Не мога да определя</c:v>
                </c:pt>
                <c:pt idx="6">
                  <c:v>Не желая да отговоря</c:v>
                </c:pt>
              </c:strCache>
            </c:strRef>
          </c:cat>
          <c:val>
            <c:numRef>
              <c:f>'етнос образование'!$B$72:$H$72</c:f>
              <c:numCache>
                <c:formatCode>0.0</c:formatCode>
                <c:ptCount val="7"/>
                <c:pt idx="0">
                  <c:v>51.380784985256334</c:v>
                </c:pt>
                <c:pt idx="1">
                  <c:v>54.317149925770536</c:v>
                </c:pt>
                <c:pt idx="2">
                  <c:v>39.128330292908238</c:v>
                </c:pt>
                <c:pt idx="3">
                  <c:v>17.371031087368426</c:v>
                </c:pt>
                <c:pt idx="4">
                  <c:v>44.353964592423779</c:v>
                </c:pt>
                <c:pt idx="5">
                  <c:v>41.813004271476032</c:v>
                </c:pt>
                <c:pt idx="6">
                  <c:v>46.869980842541167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E4-460F-9752-9414CE6A9AA5}"/>
            </c:ext>
          </c:extLst>
        </c:ser>
        <c:ser>
          <c:idx val="2"/>
          <c:order val="2"/>
          <c:tx>
            <c:strRef>
              <c:f>'етнос образование'!$A$73</c:f>
              <c:strCache>
                <c:ptCount val="1"/>
                <c:pt idx="0">
                  <c:v>Основно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'етнос образование'!$B$70:$H$70</c:f>
              <c:strCache>
                <c:ptCount val="7"/>
                <c:pt idx="0">
                  <c:v>Общо</c:v>
                </c:pt>
                <c:pt idx="1">
                  <c:v>Българска</c:v>
                </c:pt>
                <c:pt idx="2">
                  <c:v>Турска</c:v>
                </c:pt>
                <c:pt idx="3">
                  <c:v>Ромска</c:v>
                </c:pt>
                <c:pt idx="4">
                  <c:v>Друга</c:v>
                </c:pt>
                <c:pt idx="5">
                  <c:v>Не мога да определя</c:v>
                </c:pt>
                <c:pt idx="6">
                  <c:v>Не желая да отговоря</c:v>
                </c:pt>
              </c:strCache>
            </c:strRef>
          </c:cat>
          <c:val>
            <c:numRef>
              <c:f>'етнос образование'!$B$73:$H$73</c:f>
              <c:numCache>
                <c:formatCode>0.0</c:formatCode>
                <c:ptCount val="7"/>
                <c:pt idx="0">
                  <c:v>16.424259117215129</c:v>
                </c:pt>
                <c:pt idx="1">
                  <c:v>12.277525216823511</c:v>
                </c:pt>
                <c:pt idx="2">
                  <c:v>40.069910750775705</c:v>
                </c:pt>
                <c:pt idx="3">
                  <c:v>47.404278790416896</c:v>
                </c:pt>
                <c:pt idx="4">
                  <c:v>17.26466746338345</c:v>
                </c:pt>
                <c:pt idx="5">
                  <c:v>21.784527764594213</c:v>
                </c:pt>
                <c:pt idx="6">
                  <c:v>18.996845792131897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E4-460F-9752-9414CE6A9AA5}"/>
            </c:ext>
          </c:extLst>
        </c:ser>
        <c:ser>
          <c:idx val="3"/>
          <c:order val="3"/>
          <c:tx>
            <c:strRef>
              <c:f>'етнос образование'!$A$74</c:f>
              <c:strCache>
                <c:ptCount val="1"/>
                <c:pt idx="0">
                  <c:v>Начално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0714652240134686E-3"/>
                  <c:y val="-1.971303392209547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E4-460F-9752-9414CE6A9A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'етнос образование'!$B$70:$H$70</c:f>
              <c:strCache>
                <c:ptCount val="7"/>
                <c:pt idx="0">
                  <c:v>Общо</c:v>
                </c:pt>
                <c:pt idx="1">
                  <c:v>Българска</c:v>
                </c:pt>
                <c:pt idx="2">
                  <c:v>Турска</c:v>
                </c:pt>
                <c:pt idx="3">
                  <c:v>Ромска</c:v>
                </c:pt>
                <c:pt idx="4">
                  <c:v>Друга</c:v>
                </c:pt>
                <c:pt idx="5">
                  <c:v>Не мога да определя</c:v>
                </c:pt>
                <c:pt idx="6">
                  <c:v>Не желая да отговоря</c:v>
                </c:pt>
              </c:strCache>
            </c:strRef>
          </c:cat>
          <c:val>
            <c:numRef>
              <c:f>'етнос образование'!$B$74:$H$74</c:f>
              <c:numCache>
                <c:formatCode>0.0</c:formatCode>
                <c:ptCount val="7"/>
                <c:pt idx="0">
                  <c:v>2.7244408180052115</c:v>
                </c:pt>
                <c:pt idx="1">
                  <c:v>1.3506012376090943</c:v>
                </c:pt>
                <c:pt idx="2">
                  <c:v>7.5620965919079799</c:v>
                </c:pt>
                <c:pt idx="3">
                  <c:v>19.780595802924367</c:v>
                </c:pt>
                <c:pt idx="4">
                  <c:v>3.2711708957505352</c:v>
                </c:pt>
                <c:pt idx="5">
                  <c:v>5.6763170384432842</c:v>
                </c:pt>
                <c:pt idx="6">
                  <c:v>3.9882346111422877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E4-460F-9752-9414CE6A9AA5}"/>
            </c:ext>
          </c:extLst>
        </c:ser>
        <c:ser>
          <c:idx val="4"/>
          <c:order val="4"/>
          <c:tx>
            <c:strRef>
              <c:f>'етнос образование'!$A$75</c:f>
              <c:strCache>
                <c:ptCount val="1"/>
                <c:pt idx="0">
                  <c:v>Без образование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E4-460F-9752-9414CE6A9AA5}"/>
                </c:ext>
              </c:extLst>
            </c:dLbl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E4-460F-9752-9414CE6A9AA5}"/>
                </c:ext>
              </c:extLst>
            </c:dLbl>
            <c:dLbl>
              <c:idx val="4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3E4-460F-9752-9414CE6A9A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'етнос образование'!$B$70:$H$70</c:f>
              <c:strCache>
                <c:ptCount val="7"/>
                <c:pt idx="0">
                  <c:v>Общо</c:v>
                </c:pt>
                <c:pt idx="1">
                  <c:v>Българска</c:v>
                </c:pt>
                <c:pt idx="2">
                  <c:v>Турска</c:v>
                </c:pt>
                <c:pt idx="3">
                  <c:v>Ромска</c:v>
                </c:pt>
                <c:pt idx="4">
                  <c:v>Друга</c:v>
                </c:pt>
                <c:pt idx="5">
                  <c:v>Не мога да определя</c:v>
                </c:pt>
                <c:pt idx="6">
                  <c:v>Не желая да отговоря</c:v>
                </c:pt>
              </c:strCache>
            </c:strRef>
          </c:cat>
          <c:val>
            <c:numRef>
              <c:f>'етнос образование'!$B$75:$H$75</c:f>
              <c:numCache>
                <c:formatCode>0.0</c:formatCode>
                <c:ptCount val="7"/>
                <c:pt idx="0">
                  <c:v>1.6231508834149966</c:v>
                </c:pt>
                <c:pt idx="1">
                  <c:v>0.64836760643311708</c:v>
                </c:pt>
                <c:pt idx="2">
                  <c:v>4.3793537251105628</c:v>
                </c:pt>
                <c:pt idx="3">
                  <c:v>14.541145947712753</c:v>
                </c:pt>
                <c:pt idx="4">
                  <c:v>1.2631666712987411</c:v>
                </c:pt>
                <c:pt idx="5">
                  <c:v>6.7869008068343621</c:v>
                </c:pt>
                <c:pt idx="6">
                  <c:v>3.5354219478684912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3E4-460F-9752-9414CE6A9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100"/>
        <c:axId val="961275264"/>
        <c:axId val="961274016"/>
      </c:barChart>
      <c:catAx>
        <c:axId val="961275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961274016"/>
        <c:crosses val="autoZero"/>
        <c:auto val="1"/>
        <c:lblAlgn val="ctr"/>
        <c:lblOffset val="100"/>
        <c:noMultiLvlLbl val="0"/>
      </c:catAx>
      <c:valAx>
        <c:axId val="9612740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96127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667849995131118"/>
          <c:y val="0.91215381703909915"/>
          <c:w val="0.8092656161265821"/>
          <c:h val="7.2581153162306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bg-BG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43806312707481E-2"/>
          <c:y val="9.1540957157638131E-2"/>
          <c:w val="0.91176965295831913"/>
          <c:h val="0.65818915174578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'етнос икономическа акт'!$K$44</c:f>
              <c:strCache>
                <c:ptCount val="1"/>
                <c:pt idx="0">
                  <c:v>Коефициент на заетост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'етнос икономическа акт'!$M$43:$R$43</c:f>
              <c:strCache>
                <c:ptCount val="6"/>
                <c:pt idx="0">
                  <c:v>Българска</c:v>
                </c:pt>
                <c:pt idx="1">
                  <c:v>Турска</c:v>
                </c:pt>
                <c:pt idx="2">
                  <c:v>Ромска</c:v>
                </c:pt>
                <c:pt idx="3">
                  <c:v>Друга</c:v>
                </c:pt>
                <c:pt idx="4">
                  <c:v>Не мога да определя</c:v>
                </c:pt>
                <c:pt idx="5">
                  <c:v>Не желая да отговоря</c:v>
                </c:pt>
              </c:strCache>
            </c:strRef>
          </c:cat>
          <c:val>
            <c:numRef>
              <c:f>'етнос икономическа акт'!$M$44:$R$44</c:f>
              <c:numCache>
                <c:formatCode>0.0</c:formatCode>
                <c:ptCount val="6"/>
                <c:pt idx="0">
                  <c:v>66.823683937430587</c:v>
                </c:pt>
                <c:pt idx="1">
                  <c:v>44.050665188141359</c:v>
                </c:pt>
                <c:pt idx="2">
                  <c:v>21.641570879052299</c:v>
                </c:pt>
                <c:pt idx="3">
                  <c:v>50.707442067736189</c:v>
                </c:pt>
                <c:pt idx="4">
                  <c:v>42.679872495446261</c:v>
                </c:pt>
                <c:pt idx="5">
                  <c:v>48.790124611320223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7A-4D65-8082-F4C1369BB493}"/>
            </c:ext>
          </c:extLst>
        </c:ser>
        <c:ser>
          <c:idx val="1"/>
          <c:order val="1"/>
          <c:tx>
            <c:strRef>
              <c:f>'етнос икономическа акт'!$K$45</c:f>
              <c:strCache>
                <c:ptCount val="1"/>
                <c:pt idx="0">
                  <c:v>Коефициент на безработица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'етнос икономическа акт'!$M$43:$R$43</c:f>
              <c:strCache>
                <c:ptCount val="6"/>
                <c:pt idx="0">
                  <c:v>Българска</c:v>
                </c:pt>
                <c:pt idx="1">
                  <c:v>Турска</c:v>
                </c:pt>
                <c:pt idx="2">
                  <c:v>Ромска</c:v>
                </c:pt>
                <c:pt idx="3">
                  <c:v>Друга</c:v>
                </c:pt>
                <c:pt idx="4">
                  <c:v>Не мога да определя</c:v>
                </c:pt>
                <c:pt idx="5">
                  <c:v>Не желая да отговоря</c:v>
                </c:pt>
              </c:strCache>
            </c:strRef>
          </c:cat>
          <c:val>
            <c:numRef>
              <c:f>'етнос икономическа акт'!$M$45:$R$45</c:f>
              <c:numCache>
                <c:formatCode>0.0</c:formatCode>
                <c:ptCount val="6"/>
                <c:pt idx="0">
                  <c:v>8.3644501311365946</c:v>
                </c:pt>
                <c:pt idx="1">
                  <c:v>20.94638096809037</c:v>
                </c:pt>
                <c:pt idx="2">
                  <c:v>51.240556812516779</c:v>
                </c:pt>
                <c:pt idx="3">
                  <c:v>13.94945802873708</c:v>
                </c:pt>
                <c:pt idx="4">
                  <c:v>17.167476800707028</c:v>
                </c:pt>
                <c:pt idx="5">
                  <c:v>14.625265913925709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7A-4D65-8082-F4C1369BB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axId val="857601280"/>
        <c:axId val="857602112"/>
      </c:barChart>
      <c:lineChart>
        <c:grouping val="standard"/>
        <c:varyColors val="0"/>
        <c:ser>
          <c:idx val="2"/>
          <c:order val="2"/>
          <c:tx>
            <c:strRef>
              <c:f>'етнос икономическа акт'!$K$46</c:f>
              <c:strCache>
                <c:ptCount val="1"/>
                <c:pt idx="0">
                  <c:v>Икономически неактивни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2.1108175911216686E-3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7A-4D65-8082-F4C1369BB493}"/>
                </c:ext>
              </c:extLst>
            </c:dLbl>
            <c:dLbl>
              <c:idx val="2"/>
              <c:layout>
                <c:manualLayout>
                  <c:x val="0"/>
                  <c:y val="-9.2592592592593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7A-4D65-8082-F4C1369BB493}"/>
                </c:ext>
              </c:extLst>
            </c:dLbl>
            <c:dLbl>
              <c:idx val="3"/>
              <c:layout>
                <c:manualLayout>
                  <c:x val="4.2216351822433372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7A-4D65-8082-F4C1369BB493}"/>
                </c:ext>
              </c:extLst>
            </c:dLbl>
            <c:dLbl>
              <c:idx val="4"/>
              <c:layout>
                <c:manualLayout>
                  <c:x val="2.1108175911216686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7A-4D65-8082-F4C1369BB4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'етнос икономическа акт'!$M$43:$R$43</c:f>
              <c:strCache>
                <c:ptCount val="6"/>
                <c:pt idx="0">
                  <c:v>Българска</c:v>
                </c:pt>
                <c:pt idx="1">
                  <c:v>Турска</c:v>
                </c:pt>
                <c:pt idx="2">
                  <c:v>Ромска</c:v>
                </c:pt>
                <c:pt idx="3">
                  <c:v>Друга</c:v>
                </c:pt>
                <c:pt idx="4">
                  <c:v>Не мога да определя</c:v>
                </c:pt>
                <c:pt idx="5">
                  <c:v>Не желая да отговоря</c:v>
                </c:pt>
              </c:strCache>
            </c:strRef>
          </c:cat>
          <c:val>
            <c:numRef>
              <c:f>'етнос икономическа акт'!$M$46:$R$46</c:f>
              <c:numCache>
                <c:formatCode>0.0</c:formatCode>
                <c:ptCount val="6"/>
                <c:pt idx="0">
                  <c:v>27.076681448346466</c:v>
                </c:pt>
                <c:pt idx="1">
                  <c:v>44.277484411737674</c:v>
                </c:pt>
                <c:pt idx="2">
                  <c:v>55.615631630904694</c:v>
                </c:pt>
                <c:pt idx="3">
                  <c:v>41.072489601901367</c:v>
                </c:pt>
                <c:pt idx="4">
                  <c:v>48.474499089253186</c:v>
                </c:pt>
                <c:pt idx="5">
                  <c:v>42.851799032099692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17A-4D65-8082-F4C1369BB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7601280"/>
        <c:axId val="857602112"/>
      </c:lineChart>
      <c:catAx>
        <c:axId val="857601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bg-BG"/>
                  <a:t>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4.5571720761769137E-2"/>
              <c:y val="2.216649422162986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857602112"/>
        <c:crosses val="autoZero"/>
        <c:auto val="1"/>
        <c:lblAlgn val="ctr"/>
        <c:lblOffset val="100"/>
        <c:noMultiLvlLbl val="0"/>
      </c:catAx>
      <c:valAx>
        <c:axId val="85760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85760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80708172354443"/>
          <c:y val="4.5364531862666965E-2"/>
          <c:w val="0.73755560185804281"/>
          <c:h val="0.7681035417131563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'етнос - майчин език'!$B$23</c:f>
              <c:strCache>
                <c:ptCount val="1"/>
                <c:pt idx="0">
                  <c:v>Български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'етнос - майчин език'!$A$24:$A$29</c:f>
              <c:strCache>
                <c:ptCount val="6"/>
                <c:pt idx="0">
                  <c:v>Българска</c:v>
                </c:pt>
                <c:pt idx="1">
                  <c:v>Турска</c:v>
                </c:pt>
                <c:pt idx="2">
                  <c:v>Ромска</c:v>
                </c:pt>
                <c:pt idx="3">
                  <c:v>Друга</c:v>
                </c:pt>
                <c:pt idx="4">
                  <c:v>Не мога да определя</c:v>
                </c:pt>
                <c:pt idx="5">
                  <c:v>Не желая да отговоря</c:v>
                </c:pt>
              </c:strCache>
            </c:strRef>
          </c:cat>
          <c:val>
            <c:numRef>
              <c:f>'етнос - майчин език'!$B$24:$B$29</c:f>
              <c:numCache>
                <c:formatCode>0.0</c:formatCode>
                <c:ptCount val="6"/>
                <c:pt idx="0">
                  <c:v>99.123537288701641</c:v>
                </c:pt>
                <c:pt idx="1">
                  <c:v>3.8490145774913982</c:v>
                </c:pt>
                <c:pt idx="2">
                  <c:v>11.321587763517067</c:v>
                </c:pt>
                <c:pt idx="3">
                  <c:v>38.676867686768681</c:v>
                </c:pt>
                <c:pt idx="4">
                  <c:v>31.982725771624537</c:v>
                </c:pt>
                <c:pt idx="5">
                  <c:v>23.195383191933132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3-48BF-A811-039B9816D48C}"/>
            </c:ext>
          </c:extLst>
        </c:ser>
        <c:ser>
          <c:idx val="1"/>
          <c:order val="1"/>
          <c:tx>
            <c:strRef>
              <c:f>'етнос - майчин език'!$C$23</c:f>
              <c:strCache>
                <c:ptCount val="1"/>
                <c:pt idx="0">
                  <c:v>Турски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'етнос - майчин език'!$A$24:$A$29</c:f>
              <c:strCache>
                <c:ptCount val="6"/>
                <c:pt idx="0">
                  <c:v>Българска</c:v>
                </c:pt>
                <c:pt idx="1">
                  <c:v>Турска</c:v>
                </c:pt>
                <c:pt idx="2">
                  <c:v>Ромска</c:v>
                </c:pt>
                <c:pt idx="3">
                  <c:v>Друга</c:v>
                </c:pt>
                <c:pt idx="4">
                  <c:v>Не мога да определя</c:v>
                </c:pt>
                <c:pt idx="5">
                  <c:v>Не желая да отговоря</c:v>
                </c:pt>
              </c:strCache>
            </c:strRef>
          </c:cat>
          <c:val>
            <c:numRef>
              <c:f>'етнос - майчин език'!$C$24:$C$29</c:f>
              <c:numCache>
                <c:formatCode>0.0</c:formatCode>
                <c:ptCount val="6"/>
                <c:pt idx="0">
                  <c:v>0.31484017751631299</c:v>
                </c:pt>
                <c:pt idx="1">
                  <c:v>95.762186027086699</c:v>
                </c:pt>
                <c:pt idx="2">
                  <c:v>5.4459873995554142</c:v>
                </c:pt>
                <c:pt idx="3">
                  <c:v>0.44875916163044877</c:v>
                </c:pt>
                <c:pt idx="4">
                  <c:v>5.4045471865870702</c:v>
                </c:pt>
                <c:pt idx="5">
                  <c:v>2.8117992064861137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3-48BF-A811-039B9816D48C}"/>
            </c:ext>
          </c:extLst>
        </c:ser>
        <c:ser>
          <c:idx val="2"/>
          <c:order val="2"/>
          <c:tx>
            <c:strRef>
              <c:f>'етнос - майчин език'!$D$23</c:f>
              <c:strCache>
                <c:ptCount val="1"/>
                <c:pt idx="0">
                  <c:v>Ромски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'етнос - майчин език'!$A$24:$A$29</c:f>
              <c:strCache>
                <c:ptCount val="6"/>
                <c:pt idx="0">
                  <c:v>Българска</c:v>
                </c:pt>
                <c:pt idx="1">
                  <c:v>Турска</c:v>
                </c:pt>
                <c:pt idx="2">
                  <c:v>Ромска</c:v>
                </c:pt>
                <c:pt idx="3">
                  <c:v>Друга</c:v>
                </c:pt>
                <c:pt idx="4">
                  <c:v>Не мога да определя</c:v>
                </c:pt>
                <c:pt idx="5">
                  <c:v>Не желая да отговоря</c:v>
                </c:pt>
              </c:strCache>
            </c:strRef>
          </c:cat>
          <c:val>
            <c:numRef>
              <c:f>'етнос - майчин език'!$D$24:$D$29</c:f>
              <c:numCache>
                <c:formatCode>0.0</c:formatCode>
                <c:ptCount val="6"/>
                <c:pt idx="0">
                  <c:v>0.22510661254688383</c:v>
                </c:pt>
                <c:pt idx="1">
                  <c:v>0.1177336276674025</c:v>
                </c:pt>
                <c:pt idx="2">
                  <c:v>82.848115116310311</c:v>
                </c:pt>
                <c:pt idx="3">
                  <c:v>6.557798637006558E-2</c:v>
                </c:pt>
                <c:pt idx="4">
                  <c:v>0.53346881747745467</c:v>
                </c:pt>
                <c:pt idx="5">
                  <c:v>0.37480201358069221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83-48BF-A811-039B9816D48C}"/>
            </c:ext>
          </c:extLst>
        </c:ser>
        <c:ser>
          <c:idx val="3"/>
          <c:order val="3"/>
          <c:tx>
            <c:strRef>
              <c:f>'етнос - майчин език'!$E$23</c:f>
              <c:strCache>
                <c:ptCount val="1"/>
                <c:pt idx="0">
                  <c:v>Друг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'етнос - майчин език'!$A$24:$A$29</c:f>
              <c:strCache>
                <c:ptCount val="6"/>
                <c:pt idx="0">
                  <c:v>Българска</c:v>
                </c:pt>
                <c:pt idx="1">
                  <c:v>Турска</c:v>
                </c:pt>
                <c:pt idx="2">
                  <c:v>Ромска</c:v>
                </c:pt>
                <c:pt idx="3">
                  <c:v>Друга</c:v>
                </c:pt>
                <c:pt idx="4">
                  <c:v>Не мога да определя</c:v>
                </c:pt>
                <c:pt idx="5">
                  <c:v>Не желая да отговоря</c:v>
                </c:pt>
              </c:strCache>
            </c:strRef>
          </c:cat>
          <c:val>
            <c:numRef>
              <c:f>'етнос - майчин език'!$E$24:$E$29</c:f>
              <c:numCache>
                <c:formatCode>0.0</c:formatCode>
                <c:ptCount val="6"/>
                <c:pt idx="0">
                  <c:v>0.20519704053845758</c:v>
                </c:pt>
                <c:pt idx="1">
                  <c:v>4.5343356601634743E-2</c:v>
                </c:pt>
                <c:pt idx="2">
                  <c:v>1.727666076700695E-2</c:v>
                </c:pt>
                <c:pt idx="3">
                  <c:v>60.212164073550213</c:v>
                </c:pt>
                <c:pt idx="4">
                  <c:v>15.546805537914391</c:v>
                </c:pt>
                <c:pt idx="5">
                  <c:v>4.9147678266187844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83-48BF-A811-039B9816D48C}"/>
            </c:ext>
          </c:extLst>
        </c:ser>
        <c:ser>
          <c:idx val="4"/>
          <c:order val="4"/>
          <c:tx>
            <c:strRef>
              <c:f>'етнос - майчин език'!$F$22</c:f>
              <c:strCache>
                <c:ptCount val="1"/>
                <c:pt idx="0">
                  <c:v>Не мога да определя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'етнос - майчин език'!$A$24:$A$29</c:f>
              <c:strCache>
                <c:ptCount val="6"/>
                <c:pt idx="0">
                  <c:v>Българска</c:v>
                </c:pt>
                <c:pt idx="1">
                  <c:v>Турска</c:v>
                </c:pt>
                <c:pt idx="2">
                  <c:v>Ромска</c:v>
                </c:pt>
                <c:pt idx="3">
                  <c:v>Друга</c:v>
                </c:pt>
                <c:pt idx="4">
                  <c:v>Не мога да определя</c:v>
                </c:pt>
                <c:pt idx="5">
                  <c:v>Не желая да отговоря</c:v>
                </c:pt>
              </c:strCache>
            </c:strRef>
          </c:cat>
          <c:val>
            <c:numRef>
              <c:f>'етнос - майчин език'!$F$24:$F$29</c:f>
              <c:numCache>
                <c:formatCode>0.0</c:formatCode>
                <c:ptCount val="6"/>
                <c:pt idx="0">
                  <c:v>4.2247630118686742E-2</c:v>
                </c:pt>
                <c:pt idx="1">
                  <c:v>9.0885587574329296E-2</c:v>
                </c:pt>
                <c:pt idx="2">
                  <c:v>0.24686428607078822</c:v>
                </c:pt>
                <c:pt idx="3">
                  <c:v>0.21987913077021987</c:v>
                </c:pt>
                <c:pt idx="4">
                  <c:v>43.585672551759174</c:v>
                </c:pt>
                <c:pt idx="5">
                  <c:v>0.61787444916649681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83-48BF-A811-039B9816D48C}"/>
            </c:ext>
          </c:extLst>
        </c:ser>
        <c:ser>
          <c:idx val="5"/>
          <c:order val="5"/>
          <c:tx>
            <c:strRef>
              <c:f>'етнос - майчин език'!$G$22</c:f>
              <c:strCache>
                <c:ptCount val="1"/>
                <c:pt idx="0">
                  <c:v>Не желая да отговоря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'етнос - майчин език'!$A$24:$A$29</c:f>
              <c:strCache>
                <c:ptCount val="6"/>
                <c:pt idx="0">
                  <c:v>Българска</c:v>
                </c:pt>
                <c:pt idx="1">
                  <c:v>Турска</c:v>
                </c:pt>
                <c:pt idx="2">
                  <c:v>Ромска</c:v>
                </c:pt>
                <c:pt idx="3">
                  <c:v>Друга</c:v>
                </c:pt>
                <c:pt idx="4">
                  <c:v>Не мога да определя</c:v>
                </c:pt>
                <c:pt idx="5">
                  <c:v>Не желая да отговоря</c:v>
                </c:pt>
              </c:strCache>
            </c:strRef>
          </c:cat>
          <c:val>
            <c:numRef>
              <c:f>'етнос - майчин език'!$G$24:$G$29</c:f>
              <c:numCache>
                <c:formatCode>0.0</c:formatCode>
                <c:ptCount val="6"/>
                <c:pt idx="0">
                  <c:v>8.9071250578019831E-2</c:v>
                </c:pt>
                <c:pt idx="1">
                  <c:v>0.13483682357854543</c:v>
                </c:pt>
                <c:pt idx="2">
                  <c:v>0.12016877377940391</c:v>
                </c:pt>
                <c:pt idx="3">
                  <c:v>0.37675196091037672</c:v>
                </c:pt>
                <c:pt idx="4">
                  <c:v>2.9467801346373683</c:v>
                </c:pt>
                <c:pt idx="5">
                  <c:v>68.085373312214784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83-48BF-A811-039B9816D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960959216"/>
        <c:axId val="960961712"/>
      </c:barChart>
      <c:catAx>
        <c:axId val="960959216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960961712"/>
        <c:crosses val="autoZero"/>
        <c:auto val="1"/>
        <c:lblAlgn val="ctr"/>
        <c:lblOffset val="100"/>
        <c:noMultiLvlLbl val="0"/>
      </c:catAx>
      <c:valAx>
        <c:axId val="960961712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/>
                  <a:t>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6816133859799525"/>
              <c:y val="0.773279352226720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0.0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96095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bg-BG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9744094488189"/>
          <c:y val="4.0193717720768782E-2"/>
          <c:w val="0.67234514435695536"/>
          <c:h val="0.771948183896367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вероизповедание!$A$109</c:f>
              <c:strCache>
                <c:ptCount val="1"/>
                <c:pt idx="0">
                  <c:v>0-14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вероизповедание!$B$108:$I$108</c:f>
              <c:strCache>
                <c:ptCount val="8"/>
                <c:pt idx="0">
                  <c:v>Общо</c:v>
                </c:pt>
                <c:pt idx="1">
                  <c:v>Християнско</c:v>
                </c:pt>
                <c:pt idx="2">
                  <c:v>Мюсюлманско</c:v>
                </c:pt>
                <c:pt idx="3">
                  <c:v>Юдейско</c:v>
                </c:pt>
                <c:pt idx="4">
                  <c:v>Друго</c:v>
                </c:pt>
                <c:pt idx="5">
                  <c:v>Нямам</c:v>
                </c:pt>
                <c:pt idx="6">
                  <c:v>Не мога да определя</c:v>
                </c:pt>
                <c:pt idx="7">
                  <c:v>Не желая да отговоря</c:v>
                </c:pt>
              </c:strCache>
            </c:strRef>
          </c:cat>
          <c:val>
            <c:numRef>
              <c:f>вероизповедание!$B$109:$I$109</c:f>
              <c:numCache>
                <c:formatCode>0.0</c:formatCode>
                <c:ptCount val="8"/>
                <c:pt idx="0">
                  <c:v>14.075946322802777</c:v>
                </c:pt>
                <c:pt idx="1">
                  <c:v>10.669523400967467</c:v>
                </c:pt>
                <c:pt idx="2">
                  <c:v>12.919675344601917</c:v>
                </c:pt>
                <c:pt idx="3">
                  <c:v>9.67741935483871</c:v>
                </c:pt>
                <c:pt idx="4">
                  <c:v>5.4410168966051771</c:v>
                </c:pt>
                <c:pt idx="5">
                  <c:v>16.574457066817001</c:v>
                </c:pt>
                <c:pt idx="6">
                  <c:v>43.74987945300596</c:v>
                </c:pt>
                <c:pt idx="7">
                  <c:v>17.207991434725756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D-4603-B80D-5A8706D378FC}"/>
            </c:ext>
          </c:extLst>
        </c:ser>
        <c:ser>
          <c:idx val="1"/>
          <c:order val="1"/>
          <c:tx>
            <c:strRef>
              <c:f>вероизповедание!$A$110</c:f>
              <c:strCache>
                <c:ptCount val="1"/>
                <c:pt idx="0">
                  <c:v>15-64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вероизповедание!$B$108:$I$108</c:f>
              <c:strCache>
                <c:ptCount val="8"/>
                <c:pt idx="0">
                  <c:v>Общо</c:v>
                </c:pt>
                <c:pt idx="1">
                  <c:v>Християнско</c:v>
                </c:pt>
                <c:pt idx="2">
                  <c:v>Мюсюлманско</c:v>
                </c:pt>
                <c:pt idx="3">
                  <c:v>Юдейско</c:v>
                </c:pt>
                <c:pt idx="4">
                  <c:v>Друго</c:v>
                </c:pt>
                <c:pt idx="5">
                  <c:v>Нямам</c:v>
                </c:pt>
                <c:pt idx="6">
                  <c:v>Не мога да определя</c:v>
                </c:pt>
                <c:pt idx="7">
                  <c:v>Не желая да отговоря</c:v>
                </c:pt>
              </c:strCache>
            </c:strRef>
          </c:cat>
          <c:val>
            <c:numRef>
              <c:f>вероизповедание!$B$110:$I$110</c:f>
              <c:numCache>
                <c:formatCode>0.0</c:formatCode>
                <c:ptCount val="8"/>
                <c:pt idx="0">
                  <c:v>62.416130337960318</c:v>
                </c:pt>
                <c:pt idx="1">
                  <c:v>62.719451469092988</c:v>
                </c:pt>
                <c:pt idx="2">
                  <c:v>67.147742004170922</c:v>
                </c:pt>
                <c:pt idx="3">
                  <c:v>61.693548387096776</c:v>
                </c:pt>
                <c:pt idx="4">
                  <c:v>87.598821888079371</c:v>
                </c:pt>
                <c:pt idx="5">
                  <c:v>65.679346579176794</c:v>
                </c:pt>
                <c:pt idx="6">
                  <c:v>45.518544949563136</c:v>
                </c:pt>
                <c:pt idx="7">
                  <c:v>66.608126007710439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D-4603-B80D-5A8706D378FC}"/>
            </c:ext>
          </c:extLst>
        </c:ser>
        <c:ser>
          <c:idx val="2"/>
          <c:order val="2"/>
          <c:tx>
            <c:strRef>
              <c:f>вероизповедание!$A$111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вероизповедание!$B$108:$I$108</c:f>
              <c:strCache>
                <c:ptCount val="8"/>
                <c:pt idx="0">
                  <c:v>Общо</c:v>
                </c:pt>
                <c:pt idx="1">
                  <c:v>Християнско</c:v>
                </c:pt>
                <c:pt idx="2">
                  <c:v>Мюсюлманско</c:v>
                </c:pt>
                <c:pt idx="3">
                  <c:v>Юдейско</c:v>
                </c:pt>
                <c:pt idx="4">
                  <c:v>Друго</c:v>
                </c:pt>
                <c:pt idx="5">
                  <c:v>Нямам</c:v>
                </c:pt>
                <c:pt idx="6">
                  <c:v>Не мога да определя</c:v>
                </c:pt>
                <c:pt idx="7">
                  <c:v>Не желая да отговоря</c:v>
                </c:pt>
              </c:strCache>
            </c:strRef>
          </c:cat>
          <c:val>
            <c:numRef>
              <c:f>вероизповедание!$B$111:$I$111</c:f>
              <c:numCache>
                <c:formatCode>0.0</c:formatCode>
                <c:ptCount val="8"/>
                <c:pt idx="0">
                  <c:v>23.5079233392369</c:v>
                </c:pt>
                <c:pt idx="1">
                  <c:v>26.611025129939542</c:v>
                </c:pt>
                <c:pt idx="2">
                  <c:v>19.932582651227165</c:v>
                </c:pt>
                <c:pt idx="3">
                  <c:v>28.62903225806452</c:v>
                </c:pt>
                <c:pt idx="4">
                  <c:v>6.9601612153154555</c:v>
                </c:pt>
                <c:pt idx="5">
                  <c:v>17.746196354006202</c:v>
                </c:pt>
                <c:pt idx="6">
                  <c:v>10.731575597430902</c:v>
                </c:pt>
                <c:pt idx="7">
                  <c:v>16.183882557563805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D-4603-B80D-5A8706D37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1129579760"/>
        <c:axId val="1129574352"/>
      </c:barChart>
      <c:catAx>
        <c:axId val="1129579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1129574352"/>
        <c:crosses val="autoZero"/>
        <c:auto val="1"/>
        <c:lblAlgn val="ctr"/>
        <c:lblOffset val="100"/>
        <c:noMultiLvlLbl val="0"/>
      </c:catAx>
      <c:valAx>
        <c:axId val="1129574352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bg-BG"/>
                  <a:t>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5584820647419078"/>
              <c:y val="0.75925925925925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</c:title>
        <c:numFmt formatCode="0.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112957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18394575678038"/>
          <c:y val="0.90699991533316404"/>
          <c:w val="0.75785433070866137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60926744103615"/>
          <c:y val="3.4906656141816629E-2"/>
          <c:w val="0.7718471799838269"/>
          <c:h val="0.721094581133126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'етнос - вероизповедание'!$B$65</c:f>
              <c:strCache>
                <c:ptCount val="1"/>
                <c:pt idx="0">
                  <c:v>Източноправославно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'етнос - вероизповедание'!$A$66:$A$71</c:f>
              <c:strCache>
                <c:ptCount val="6"/>
                <c:pt idx="0">
                  <c:v>Българска</c:v>
                </c:pt>
                <c:pt idx="1">
                  <c:v>Турска</c:v>
                </c:pt>
                <c:pt idx="2">
                  <c:v>Ромска</c:v>
                </c:pt>
                <c:pt idx="3">
                  <c:v>Друга</c:v>
                </c:pt>
                <c:pt idx="4">
                  <c:v>Не мога да определя</c:v>
                </c:pt>
                <c:pt idx="5">
                  <c:v>Не желая да отговоря</c:v>
                </c:pt>
              </c:strCache>
            </c:strRef>
          </c:cat>
          <c:val>
            <c:numRef>
              <c:f>'етнос - вероизповедание'!$B$66:$B$71</c:f>
              <c:numCache>
                <c:formatCode>0.0</c:formatCode>
                <c:ptCount val="6"/>
                <c:pt idx="0">
                  <c:v>79.881758818013665</c:v>
                </c:pt>
                <c:pt idx="1">
                  <c:v>0.88200783565021978</c:v>
                </c:pt>
                <c:pt idx="2">
                  <c:v>29.080459328820922</c:v>
                </c:pt>
                <c:pt idx="3">
                  <c:v>31.12897003986113</c:v>
                </c:pt>
                <c:pt idx="4">
                  <c:v>14.968880985647148</c:v>
                </c:pt>
                <c:pt idx="5">
                  <c:v>7.688930010820644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4-43AA-8589-3F532F3893AA}"/>
            </c:ext>
          </c:extLst>
        </c:ser>
        <c:ser>
          <c:idx val="1"/>
          <c:order val="1"/>
          <c:tx>
            <c:strRef>
              <c:f>'етнос - вероизповедание'!$C$65</c:f>
              <c:strCache>
                <c:ptCount val="1"/>
                <c:pt idx="0">
                  <c:v>Католическо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'етнос - вероизповедание'!$A$66:$A$71</c:f>
              <c:strCache>
                <c:ptCount val="6"/>
                <c:pt idx="0">
                  <c:v>Българска</c:v>
                </c:pt>
                <c:pt idx="1">
                  <c:v>Турска</c:v>
                </c:pt>
                <c:pt idx="2">
                  <c:v>Ромска</c:v>
                </c:pt>
                <c:pt idx="3">
                  <c:v>Друга</c:v>
                </c:pt>
                <c:pt idx="4">
                  <c:v>Не мога да определя</c:v>
                </c:pt>
                <c:pt idx="5">
                  <c:v>Не желая да отговоря</c:v>
                </c:pt>
              </c:strCache>
            </c:strRef>
          </c:cat>
          <c:val>
            <c:numRef>
              <c:f>'етнос - вероизповедание'!$C$66:$C$71</c:f>
              <c:numCache>
                <c:formatCode>0.0</c:formatCode>
                <c:ptCount val="6"/>
                <c:pt idx="0">
                  <c:v>0.67734692108102557</c:v>
                </c:pt>
                <c:pt idx="1">
                  <c:v>1.4318954716305711E-2</c:v>
                </c:pt>
                <c:pt idx="2">
                  <c:v>0.14512395044285839</c:v>
                </c:pt>
                <c:pt idx="3">
                  <c:v>4.7138999614247137</c:v>
                </c:pt>
                <c:pt idx="4">
                  <c:v>2.3434523053473897</c:v>
                </c:pt>
                <c:pt idx="5">
                  <c:v>0.7448993993758527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B4-43AA-8589-3F532F3893AA}"/>
            </c:ext>
          </c:extLst>
        </c:ser>
        <c:ser>
          <c:idx val="2"/>
          <c:order val="2"/>
          <c:tx>
            <c:strRef>
              <c:f>'етнос - вероизповедание'!$D$65</c:f>
              <c:strCache>
                <c:ptCount val="1"/>
                <c:pt idx="0">
                  <c:v>Протестантско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'етнос - вероизповедание'!$A$66:$A$71</c:f>
              <c:strCache>
                <c:ptCount val="6"/>
                <c:pt idx="0">
                  <c:v>Българска</c:v>
                </c:pt>
                <c:pt idx="1">
                  <c:v>Турска</c:v>
                </c:pt>
                <c:pt idx="2">
                  <c:v>Ромска</c:v>
                </c:pt>
                <c:pt idx="3">
                  <c:v>Друга</c:v>
                </c:pt>
                <c:pt idx="4">
                  <c:v>Не мога да определя</c:v>
                </c:pt>
                <c:pt idx="5">
                  <c:v>Не желая да отговоря</c:v>
                </c:pt>
              </c:strCache>
            </c:strRef>
          </c:cat>
          <c:val>
            <c:numRef>
              <c:f>'етнос - вероизповедание'!$D$66:$D$71</c:f>
              <c:numCache>
                <c:formatCode>0.0</c:formatCode>
                <c:ptCount val="6"/>
                <c:pt idx="0">
                  <c:v>0.68543518470944875</c:v>
                </c:pt>
                <c:pt idx="1">
                  <c:v>0.21697193882624344</c:v>
                </c:pt>
                <c:pt idx="2">
                  <c:v>12.410401317633328</c:v>
                </c:pt>
                <c:pt idx="3">
                  <c:v>2.1486434357721484</c:v>
                </c:pt>
                <c:pt idx="4">
                  <c:v>1.5051441635971041</c:v>
                </c:pt>
                <c:pt idx="5">
                  <c:v>0.58964668245330654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B4-43AA-8589-3F532F3893AA}"/>
            </c:ext>
          </c:extLst>
        </c:ser>
        <c:ser>
          <c:idx val="3"/>
          <c:order val="3"/>
          <c:tx>
            <c:strRef>
              <c:f>'етнос - вероизповедание'!$E$65</c:f>
              <c:strCache>
                <c:ptCount val="1"/>
                <c:pt idx="0">
                  <c:v>Арменско апостолическо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'етнос - вероизповедание'!$A$66:$A$71</c:f>
              <c:strCache>
                <c:ptCount val="6"/>
                <c:pt idx="0">
                  <c:v>Българска</c:v>
                </c:pt>
                <c:pt idx="1">
                  <c:v>Турска</c:v>
                </c:pt>
                <c:pt idx="2">
                  <c:v>Ромска</c:v>
                </c:pt>
                <c:pt idx="3">
                  <c:v>Друга</c:v>
                </c:pt>
                <c:pt idx="4">
                  <c:v>Не мога да определя</c:v>
                </c:pt>
                <c:pt idx="5">
                  <c:v>Не желая да отговоря</c:v>
                </c:pt>
              </c:strCache>
            </c:strRef>
          </c:cat>
          <c:val>
            <c:numRef>
              <c:f>'етнос - вероизповедание'!$E$66:$E$71</c:f>
              <c:numCache>
                <c:formatCode>0.0</c:formatCode>
                <c:ptCount val="6"/>
                <c:pt idx="0">
                  <c:v>2.2659180239428658E-2</c:v>
                </c:pt>
                <c:pt idx="1">
                  <c:v>2.9831155658970225E-3</c:v>
                </c:pt>
                <c:pt idx="2">
                  <c:v>5.7588869223356509E-3</c:v>
                </c:pt>
                <c:pt idx="3">
                  <c:v>4.7936222193647939</c:v>
                </c:pt>
                <c:pt idx="4">
                  <c:v>0.20957703543757145</c:v>
                </c:pt>
                <c:pt idx="5">
                  <c:v>0.12859315947119984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B4-43AA-8589-3F532F3893AA}"/>
            </c:ext>
          </c:extLst>
        </c:ser>
        <c:ser>
          <c:idx val="4"/>
          <c:order val="4"/>
          <c:tx>
            <c:strRef>
              <c:f>'етнос - вероизповедание'!$F$65</c:f>
              <c:strCache>
                <c:ptCount val="1"/>
                <c:pt idx="0">
                  <c:v>Друго християнско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'етнос - вероизповедание'!$A$66:$A$71</c:f>
              <c:strCache>
                <c:ptCount val="6"/>
                <c:pt idx="0">
                  <c:v>Българска</c:v>
                </c:pt>
                <c:pt idx="1">
                  <c:v>Турска</c:v>
                </c:pt>
                <c:pt idx="2">
                  <c:v>Ромска</c:v>
                </c:pt>
                <c:pt idx="3">
                  <c:v>Друга</c:v>
                </c:pt>
                <c:pt idx="4">
                  <c:v>Не мога да определя</c:v>
                </c:pt>
                <c:pt idx="5">
                  <c:v>Не желая да отговоря</c:v>
                </c:pt>
              </c:strCache>
            </c:strRef>
          </c:cat>
          <c:val>
            <c:numRef>
              <c:f>'етнос - вероизповедание'!$F$66:$F$71</c:f>
              <c:numCache>
                <c:formatCode>0.0</c:formatCode>
                <c:ptCount val="6"/>
                <c:pt idx="0">
                  <c:v>0.18318010455736525</c:v>
                </c:pt>
                <c:pt idx="1">
                  <c:v>3.9575999840900503E-2</c:v>
                </c:pt>
                <c:pt idx="2">
                  <c:v>1.4151504797152805</c:v>
                </c:pt>
                <c:pt idx="3">
                  <c:v>0.94252282371094254</c:v>
                </c:pt>
                <c:pt idx="4">
                  <c:v>0.47631144417629873</c:v>
                </c:pt>
                <c:pt idx="5">
                  <c:v>0.16779839101729735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B4-43AA-8589-3F532F3893AA}"/>
            </c:ext>
          </c:extLst>
        </c:ser>
        <c:ser>
          <c:idx val="5"/>
          <c:order val="5"/>
          <c:tx>
            <c:strRef>
              <c:f>'етнос - вероизповедание'!$G$65</c:f>
              <c:strCache>
                <c:ptCount val="1"/>
                <c:pt idx="0">
                  <c:v>Мюсюлманско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'етнос - вероизповедание'!$A$66:$A$71</c:f>
              <c:strCache>
                <c:ptCount val="6"/>
                <c:pt idx="0">
                  <c:v>Българска</c:v>
                </c:pt>
                <c:pt idx="1">
                  <c:v>Турска</c:v>
                </c:pt>
                <c:pt idx="2">
                  <c:v>Ромска</c:v>
                </c:pt>
                <c:pt idx="3">
                  <c:v>Друга</c:v>
                </c:pt>
                <c:pt idx="4">
                  <c:v>Не мога да определя</c:v>
                </c:pt>
                <c:pt idx="5">
                  <c:v>Не желая да отговоря</c:v>
                </c:pt>
              </c:strCache>
            </c:strRef>
          </c:cat>
          <c:val>
            <c:numRef>
              <c:f>'етнос - вероизповедание'!$G$66:$G$71</c:f>
              <c:numCache>
                <c:formatCode>0.0</c:formatCode>
                <c:ptCount val="6"/>
                <c:pt idx="0">
                  <c:v>2.1630987322098343</c:v>
                </c:pt>
                <c:pt idx="1">
                  <c:v>89.074438677087684</c:v>
                </c:pt>
                <c:pt idx="2">
                  <c:v>17.590328141376833</c:v>
                </c:pt>
                <c:pt idx="3">
                  <c:v>38.570142728558572</c:v>
                </c:pt>
                <c:pt idx="4">
                  <c:v>13.698717134510352</c:v>
                </c:pt>
                <c:pt idx="5">
                  <c:v>7.9476845390248876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B4-43AA-8589-3F532F3893AA}"/>
            </c:ext>
          </c:extLst>
        </c:ser>
        <c:ser>
          <c:idx val="6"/>
          <c:order val="6"/>
          <c:tx>
            <c:strRef>
              <c:f>'етнос - вероизповедание'!$H$65</c:f>
              <c:strCache>
                <c:ptCount val="1"/>
                <c:pt idx="0">
                  <c:v>Юдейско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'етнос - вероизповедание'!$A$66:$A$71</c:f>
              <c:strCache>
                <c:ptCount val="6"/>
                <c:pt idx="0">
                  <c:v>Българска</c:v>
                </c:pt>
                <c:pt idx="1">
                  <c:v>Турска</c:v>
                </c:pt>
                <c:pt idx="2">
                  <c:v>Ромска</c:v>
                </c:pt>
                <c:pt idx="3">
                  <c:v>Друга</c:v>
                </c:pt>
                <c:pt idx="4">
                  <c:v>Не мога да определя</c:v>
                </c:pt>
                <c:pt idx="5">
                  <c:v>Не желая да отговоря</c:v>
                </c:pt>
              </c:strCache>
            </c:strRef>
          </c:cat>
          <c:val>
            <c:numRef>
              <c:f>'етнос - вероизповедание'!$H$66:$H$71</c:f>
              <c:numCache>
                <c:formatCode>0.0</c:formatCode>
                <c:ptCount val="6"/>
                <c:pt idx="0">
                  <c:v>1.1981869444587165E-2</c:v>
                </c:pt>
                <c:pt idx="1">
                  <c:v>2.9035658174731024E-2</c:v>
                </c:pt>
                <c:pt idx="2">
                  <c:v>1.6124883382539822E-2</c:v>
                </c:pt>
                <c:pt idx="3">
                  <c:v>1.0981098109810981</c:v>
                </c:pt>
                <c:pt idx="4">
                  <c:v>0.22862949320462339</c:v>
                </c:pt>
                <c:pt idx="5">
                  <c:v>9.5660764972477927E-2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B4-43AA-8589-3F532F3893AA}"/>
            </c:ext>
          </c:extLst>
        </c:ser>
        <c:ser>
          <c:idx val="7"/>
          <c:order val="7"/>
          <c:tx>
            <c:strRef>
              <c:f>'етнос - вероизповедание'!$I$65</c:f>
              <c:strCache>
                <c:ptCount val="1"/>
                <c:pt idx="0">
                  <c:v>Друго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'етнос - вероизповедание'!$A$66:$A$71</c:f>
              <c:strCache>
                <c:ptCount val="6"/>
                <c:pt idx="0">
                  <c:v>Българска</c:v>
                </c:pt>
                <c:pt idx="1">
                  <c:v>Турска</c:v>
                </c:pt>
                <c:pt idx="2">
                  <c:v>Ромска</c:v>
                </c:pt>
                <c:pt idx="3">
                  <c:v>Друга</c:v>
                </c:pt>
                <c:pt idx="4">
                  <c:v>Не мога да определя</c:v>
                </c:pt>
                <c:pt idx="5">
                  <c:v>Не желая да отговоря</c:v>
                </c:pt>
              </c:strCache>
            </c:strRef>
          </c:cat>
          <c:val>
            <c:numRef>
              <c:f>'етнос - вероизповедание'!$I$66:$I$71</c:f>
              <c:numCache>
                <c:formatCode>0.0</c:formatCode>
                <c:ptCount val="6"/>
                <c:pt idx="0">
                  <c:v>0.10235767867235265</c:v>
                </c:pt>
                <c:pt idx="1">
                  <c:v>1.1733587892528289E-2</c:v>
                </c:pt>
                <c:pt idx="2">
                  <c:v>5.2213908095843239E-2</c:v>
                </c:pt>
                <c:pt idx="3">
                  <c:v>1.1636877973511637</c:v>
                </c:pt>
                <c:pt idx="4">
                  <c:v>0.67953766035818619</c:v>
                </c:pt>
                <c:pt idx="5">
                  <c:v>0.22582213370552165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6B4-43AA-8589-3F532F3893AA}"/>
            </c:ext>
          </c:extLst>
        </c:ser>
        <c:ser>
          <c:idx val="8"/>
          <c:order val="8"/>
          <c:tx>
            <c:strRef>
              <c:f>'етнос - вероизповедание'!$J$65</c:f>
              <c:strCache>
                <c:ptCount val="1"/>
                <c:pt idx="0">
                  <c:v>Нямам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'етнос - вероизповедание'!$A$66:$A$71</c:f>
              <c:strCache>
                <c:ptCount val="6"/>
                <c:pt idx="0">
                  <c:v>Българска</c:v>
                </c:pt>
                <c:pt idx="1">
                  <c:v>Турска</c:v>
                </c:pt>
                <c:pt idx="2">
                  <c:v>Ромска</c:v>
                </c:pt>
                <c:pt idx="3">
                  <c:v>Друга</c:v>
                </c:pt>
                <c:pt idx="4">
                  <c:v>Не мога да определя</c:v>
                </c:pt>
                <c:pt idx="5">
                  <c:v>Не желая да отговоря</c:v>
                </c:pt>
              </c:strCache>
            </c:strRef>
          </c:cat>
          <c:val>
            <c:numRef>
              <c:f>'етнос - вероизповедание'!$J$66:$J$71</c:f>
              <c:numCache>
                <c:formatCode>0.0</c:formatCode>
                <c:ptCount val="6"/>
                <c:pt idx="0">
                  <c:v>4.9341418653342242</c:v>
                </c:pt>
                <c:pt idx="1">
                  <c:v>2.6241473261340813</c:v>
                </c:pt>
                <c:pt idx="2">
                  <c:v>14.294325192826731</c:v>
                </c:pt>
                <c:pt idx="3">
                  <c:v>7.0194162273370191</c:v>
                </c:pt>
                <c:pt idx="4">
                  <c:v>9.3674584021338756</c:v>
                </c:pt>
                <c:pt idx="5">
                  <c:v>2.9733247604560353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B4-43AA-8589-3F532F3893AA}"/>
            </c:ext>
          </c:extLst>
        </c:ser>
        <c:ser>
          <c:idx val="9"/>
          <c:order val="9"/>
          <c:tx>
            <c:strRef>
              <c:f>'етнос - вероизповедание'!$K$65</c:f>
              <c:strCache>
                <c:ptCount val="1"/>
                <c:pt idx="0">
                  <c:v>Не мога да определя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'етнос - вероизповедание'!$A$66:$A$71</c:f>
              <c:strCache>
                <c:ptCount val="6"/>
                <c:pt idx="0">
                  <c:v>Българска</c:v>
                </c:pt>
                <c:pt idx="1">
                  <c:v>Турска</c:v>
                </c:pt>
                <c:pt idx="2">
                  <c:v>Ромска</c:v>
                </c:pt>
                <c:pt idx="3">
                  <c:v>Друга</c:v>
                </c:pt>
                <c:pt idx="4">
                  <c:v>Не мога да определя</c:v>
                </c:pt>
                <c:pt idx="5">
                  <c:v>Не желая да отговоря</c:v>
                </c:pt>
              </c:strCache>
            </c:strRef>
          </c:cat>
          <c:val>
            <c:numRef>
              <c:f>'етнос - вероизповедание'!$K$66:$K$71</c:f>
              <c:numCache>
                <c:formatCode>0.0</c:formatCode>
                <c:ptCount val="6"/>
                <c:pt idx="0">
                  <c:v>3.8295218812618819</c:v>
                </c:pt>
                <c:pt idx="1">
                  <c:v>3.1068154246962196</c:v>
                </c:pt>
                <c:pt idx="2">
                  <c:v>15.939447223640615</c:v>
                </c:pt>
                <c:pt idx="3">
                  <c:v>3.0693069306930694</c:v>
                </c:pt>
                <c:pt idx="4">
                  <c:v>48.094754223294807</c:v>
                </c:pt>
                <c:pt idx="5">
                  <c:v>2.0841501089905434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B4-43AA-8589-3F532F3893AA}"/>
            </c:ext>
          </c:extLst>
        </c:ser>
        <c:ser>
          <c:idx val="10"/>
          <c:order val="10"/>
          <c:tx>
            <c:strRef>
              <c:f>'етнос - вероизповедание'!$L$65</c:f>
              <c:strCache>
                <c:ptCount val="1"/>
                <c:pt idx="0">
                  <c:v>Не желая да отговоря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'етнос - вероизповедание'!$A$66:$A$71</c:f>
              <c:strCache>
                <c:ptCount val="6"/>
                <c:pt idx="0">
                  <c:v>Българска</c:v>
                </c:pt>
                <c:pt idx="1">
                  <c:v>Турска</c:v>
                </c:pt>
                <c:pt idx="2">
                  <c:v>Ромска</c:v>
                </c:pt>
                <c:pt idx="3">
                  <c:v>Друга</c:v>
                </c:pt>
                <c:pt idx="4">
                  <c:v>Не мога да определя</c:v>
                </c:pt>
                <c:pt idx="5">
                  <c:v>Не желая да отговоря</c:v>
                </c:pt>
              </c:strCache>
            </c:strRef>
          </c:cat>
          <c:val>
            <c:numRef>
              <c:f>'етнос - вероизповедание'!$L$66:$L$71</c:f>
              <c:numCache>
                <c:formatCode>0.0</c:formatCode>
                <c:ptCount val="6"/>
                <c:pt idx="0">
                  <c:v>7.5085177644761858</c:v>
                </c:pt>
                <c:pt idx="1">
                  <c:v>3.9979714814151897</c:v>
                </c:pt>
                <c:pt idx="2">
                  <c:v>9.0506666871427104</c:v>
                </c:pt>
                <c:pt idx="3">
                  <c:v>5.3516780249453522</c:v>
                </c:pt>
                <c:pt idx="4">
                  <c:v>8.4275371522926452</c:v>
                </c:pt>
                <c:pt idx="5">
                  <c:v>77.353490049712235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B4-43AA-8589-3F532F389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1129578512"/>
        <c:axId val="1129585168"/>
      </c:barChart>
      <c:catAx>
        <c:axId val="1129578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129585168"/>
        <c:crosses val="autoZero"/>
        <c:auto val="1"/>
        <c:lblAlgn val="ctr"/>
        <c:lblOffset val="100"/>
        <c:noMultiLvlLbl val="0"/>
      </c:catAx>
      <c:valAx>
        <c:axId val="1129585168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/>
                  <a:t>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7491565004139391"/>
              <c:y val="0.710280199602570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0.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12957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260712264508011E-2"/>
          <c:y val="0.83333504461042684"/>
          <c:w val="0.96211776672069715"/>
          <c:h val="0.144626444467603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bg-BG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28553375272534"/>
          <c:y val="5.1875182268883054E-2"/>
          <c:w val="0.71873219551259793"/>
          <c:h val="0.734822105570136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'вероизповедание и религиозност'!$B$46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7.0546737213403876E-3"/>
                  <c:y val="1.3889253426655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D7-446C-BDAB-331CC14A0E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'вероизповедание и религиозност'!$A$47:$A$53</c:f>
              <c:strCache>
                <c:ptCount val="7"/>
                <c:pt idx="0">
                  <c:v>Християнско</c:v>
                </c:pt>
                <c:pt idx="1">
                  <c:v>Мюсюлманско</c:v>
                </c:pt>
                <c:pt idx="2">
                  <c:v>Юдейско</c:v>
                </c:pt>
                <c:pt idx="3">
                  <c:v>Друго</c:v>
                </c:pt>
                <c:pt idx="4">
                  <c:v>Нямам</c:v>
                </c:pt>
                <c:pt idx="5">
                  <c:v>Не мога да определя</c:v>
                </c:pt>
                <c:pt idx="6">
                  <c:v>Не желая да отговоря</c:v>
                </c:pt>
              </c:strCache>
            </c:strRef>
          </c:cat>
          <c:val>
            <c:numRef>
              <c:f>'вероизповедание и религиозност'!$B$47:$B$53</c:f>
              <c:numCache>
                <c:formatCode>0.0</c:formatCode>
                <c:ptCount val="7"/>
                <c:pt idx="0">
                  <c:v>59.092734051151027</c:v>
                </c:pt>
                <c:pt idx="1">
                  <c:v>77.613870501074047</c:v>
                </c:pt>
                <c:pt idx="2">
                  <c:v>38.882488479262669</c:v>
                </c:pt>
                <c:pt idx="3">
                  <c:v>46.659432646101379</c:v>
                </c:pt>
                <c:pt idx="4">
                  <c:v>1.5657058950777119</c:v>
                </c:pt>
                <c:pt idx="5">
                  <c:v>3.7518082049106027</c:v>
                </c:pt>
                <c:pt idx="6">
                  <c:v>5.0979039622857094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D7-446C-BDAB-331CC14A0E0C}"/>
            </c:ext>
          </c:extLst>
        </c:ser>
        <c:ser>
          <c:idx val="1"/>
          <c:order val="1"/>
          <c:tx>
            <c:strRef>
              <c:f>'вероизповедание и религиозност'!$C$46</c:f>
              <c:strCache>
                <c:ptCount val="1"/>
                <c:pt idx="0">
                  <c:v>Не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'вероизповедание и религиозност'!$A$47:$A$53</c:f>
              <c:strCache>
                <c:ptCount val="7"/>
                <c:pt idx="0">
                  <c:v>Християнско</c:v>
                </c:pt>
                <c:pt idx="1">
                  <c:v>Мюсюлманско</c:v>
                </c:pt>
                <c:pt idx="2">
                  <c:v>Юдейско</c:v>
                </c:pt>
                <c:pt idx="3">
                  <c:v>Друго</c:v>
                </c:pt>
                <c:pt idx="4">
                  <c:v>Нямам</c:v>
                </c:pt>
                <c:pt idx="5">
                  <c:v>Не мога да определя</c:v>
                </c:pt>
                <c:pt idx="6">
                  <c:v>Не желая да отговоря</c:v>
                </c:pt>
              </c:strCache>
            </c:strRef>
          </c:cat>
          <c:val>
            <c:numRef>
              <c:f>'вероизповедание и религиозност'!$C$47:$C$53</c:f>
              <c:numCache>
                <c:formatCode>0.0</c:formatCode>
                <c:ptCount val="7"/>
                <c:pt idx="0">
                  <c:v>23.348588736914206</c:v>
                </c:pt>
                <c:pt idx="1">
                  <c:v>11.732121720723711</c:v>
                </c:pt>
                <c:pt idx="2">
                  <c:v>41.301843317972349</c:v>
                </c:pt>
                <c:pt idx="3">
                  <c:v>37.637575569679122</c:v>
                </c:pt>
                <c:pt idx="4">
                  <c:v>93.464480731034215</c:v>
                </c:pt>
                <c:pt idx="5">
                  <c:v>17.831311358419967</c:v>
                </c:pt>
                <c:pt idx="6">
                  <c:v>13.952002302129046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D7-446C-BDAB-331CC14A0E0C}"/>
            </c:ext>
          </c:extLst>
        </c:ser>
        <c:ser>
          <c:idx val="2"/>
          <c:order val="2"/>
          <c:tx>
            <c:strRef>
              <c:f>'вероизповедание и религиозност'!$D$46</c:f>
              <c:strCache>
                <c:ptCount val="1"/>
                <c:pt idx="0">
                  <c:v>Не мога да определя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7.054673721340387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D7-446C-BDAB-331CC14A0E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'вероизповедание и религиозност'!$A$47:$A$53</c:f>
              <c:strCache>
                <c:ptCount val="7"/>
                <c:pt idx="0">
                  <c:v>Християнско</c:v>
                </c:pt>
                <c:pt idx="1">
                  <c:v>Мюсюлманско</c:v>
                </c:pt>
                <c:pt idx="2">
                  <c:v>Юдейско</c:v>
                </c:pt>
                <c:pt idx="3">
                  <c:v>Друго</c:v>
                </c:pt>
                <c:pt idx="4">
                  <c:v>Нямам</c:v>
                </c:pt>
                <c:pt idx="5">
                  <c:v>Не мога да определя</c:v>
                </c:pt>
                <c:pt idx="6">
                  <c:v>Не желая да отговоря</c:v>
                </c:pt>
              </c:strCache>
            </c:strRef>
          </c:cat>
          <c:val>
            <c:numRef>
              <c:f>'вероизповедание и религиозност'!$D$47:$D$53</c:f>
              <c:numCache>
                <c:formatCode>0.0</c:formatCode>
                <c:ptCount val="7"/>
                <c:pt idx="0">
                  <c:v>11.729114278062319</c:v>
                </c:pt>
                <c:pt idx="1">
                  <c:v>7.4312518396512957</c:v>
                </c:pt>
                <c:pt idx="2">
                  <c:v>11.866359447004609</c:v>
                </c:pt>
                <c:pt idx="3">
                  <c:v>8.41729964346613</c:v>
                </c:pt>
                <c:pt idx="4">
                  <c:v>3.8839470078858871</c:v>
                </c:pt>
                <c:pt idx="5">
                  <c:v>76.800586340579017</c:v>
                </c:pt>
                <c:pt idx="6">
                  <c:v>3.2534500196781253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D7-446C-BDAB-331CC14A0E0C}"/>
            </c:ext>
          </c:extLst>
        </c:ser>
        <c:ser>
          <c:idx val="3"/>
          <c:order val="3"/>
          <c:tx>
            <c:strRef>
              <c:f>'вероизповедание и религиозност'!$E$46</c:f>
              <c:strCache>
                <c:ptCount val="1"/>
                <c:pt idx="0">
                  <c:v>Не желая да отговоря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7.054673721340387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D7-446C-BDAB-331CC14A0E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'вероизповедание и религиозност'!$A$47:$A$53</c:f>
              <c:strCache>
                <c:ptCount val="7"/>
                <c:pt idx="0">
                  <c:v>Християнско</c:v>
                </c:pt>
                <c:pt idx="1">
                  <c:v>Мюсюлманско</c:v>
                </c:pt>
                <c:pt idx="2">
                  <c:v>Юдейско</c:v>
                </c:pt>
                <c:pt idx="3">
                  <c:v>Друго</c:v>
                </c:pt>
                <c:pt idx="4">
                  <c:v>Нямам</c:v>
                </c:pt>
                <c:pt idx="5">
                  <c:v>Не мога да определя</c:v>
                </c:pt>
                <c:pt idx="6">
                  <c:v>Не желая да отговоря</c:v>
                </c:pt>
              </c:strCache>
            </c:strRef>
          </c:cat>
          <c:val>
            <c:numRef>
              <c:f>'вероизповедание и религиозност'!$E$47:$E$53</c:f>
              <c:numCache>
                <c:formatCode>0.0</c:formatCode>
                <c:ptCount val="7"/>
                <c:pt idx="0">
                  <c:v>5.8295629338724471</c:v>
                </c:pt>
                <c:pt idx="1">
                  <c:v>3.2227559385509497</c:v>
                </c:pt>
                <c:pt idx="2">
                  <c:v>7.9493087557603692</c:v>
                </c:pt>
                <c:pt idx="3">
                  <c:v>7.2856921407533717</c:v>
                </c:pt>
                <c:pt idx="4">
                  <c:v>1.0858663660021894</c:v>
                </c:pt>
                <c:pt idx="5">
                  <c:v>1.61629409609042</c:v>
                </c:pt>
                <c:pt idx="6">
                  <c:v>77.696643715907115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D7-446C-BDAB-331CC14A0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29614704"/>
        <c:axId val="1129606384"/>
      </c:barChart>
      <c:catAx>
        <c:axId val="1129614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1129606384"/>
        <c:crosses val="autoZero"/>
        <c:auto val="1"/>
        <c:lblAlgn val="ctr"/>
        <c:lblOffset val="100"/>
        <c:noMultiLvlLbl val="0"/>
      </c:catAx>
      <c:valAx>
        <c:axId val="112960638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bg-BG"/>
                  <a:t>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54708068898795"/>
              <c:y val="0.731481481481481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bg-BG"/>
            </a:p>
          </c:txPr>
        </c:title>
        <c:numFmt formatCode="0.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bg-BG"/>
          </a:p>
        </c:txPr>
        <c:crossAx val="112961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63954505686789"/>
          <c:y val="0.89409667541557303"/>
          <c:w val="0.8161653543307088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23.11.2022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675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23.11.2022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839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23.11.2022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143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23.11.2022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321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23.11.2022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774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23.11.2022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27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23.11.2022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488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23.11.2022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16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23.11.2022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111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23.11.2022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262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484E-6912-4B0D-BC23-F11BA08637D1}" type="datetimeFigureOut">
              <a:rPr lang="bg-BG" smtClean="0"/>
              <a:t>23.11.2022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490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6484E-6912-4B0D-BC23-F11BA08637D1}" type="datetimeFigureOut">
              <a:rPr lang="bg-BG" smtClean="0"/>
              <a:t>23.11.2022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FB254-F9F5-4FB1-9D8A-8BF18033702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500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infostat.nsi.bg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1539188" y="825278"/>
            <a:ext cx="8895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Преброяване на населението и жилищния фонд в Република България през 2021 година</a:t>
            </a:r>
          </a:p>
          <a:p>
            <a:pPr algn="ctr"/>
            <a:endParaRPr lang="ru-RU" sz="2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bg-BG" sz="2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Етнокултурни характеристики на населението</a:t>
            </a:r>
            <a:endParaRPr lang="en-US" sz="2800" b="1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04" y="2583026"/>
            <a:ext cx="7074332" cy="418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1017917" y="734567"/>
            <a:ext cx="102886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Разпределение на населението на 15 – 64 навършени години по етническа принадлежност и икономическа активност </a:t>
            </a:r>
          </a:p>
          <a:p>
            <a:pPr algn="ctr"/>
            <a:r>
              <a:rPr lang="ru-RU" sz="2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към 7 септември 2021 година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583471"/>
              </p:ext>
            </p:extLst>
          </p:nvPr>
        </p:nvGraphicFramePr>
        <p:xfrm>
          <a:off x="1483743" y="1830595"/>
          <a:ext cx="8633610" cy="4589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203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1613139" y="751180"/>
            <a:ext cx="9693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Майчин език по години на преброяванията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964845"/>
              </p:ext>
            </p:extLst>
          </p:nvPr>
        </p:nvGraphicFramePr>
        <p:xfrm>
          <a:off x="670937" y="1505715"/>
          <a:ext cx="10011911" cy="3730680"/>
        </p:xfrm>
        <a:graphic>
          <a:graphicData uri="http://schemas.openxmlformats.org/drawingml/2006/table">
            <a:tbl>
              <a:tblPr/>
              <a:tblGrid>
                <a:gridCol w="1604805">
                  <a:extLst>
                    <a:ext uri="{9D8B030D-6E8A-4147-A177-3AD203B41FA5}">
                      <a16:colId xmlns:a16="http://schemas.microsoft.com/office/drawing/2014/main" val="3064343427"/>
                    </a:ext>
                  </a:extLst>
                </a:gridCol>
                <a:gridCol w="662629">
                  <a:extLst>
                    <a:ext uri="{9D8B030D-6E8A-4147-A177-3AD203B41FA5}">
                      <a16:colId xmlns:a16="http://schemas.microsoft.com/office/drawing/2014/main" val="1892049932"/>
                    </a:ext>
                  </a:extLst>
                </a:gridCol>
                <a:gridCol w="662629">
                  <a:extLst>
                    <a:ext uri="{9D8B030D-6E8A-4147-A177-3AD203B41FA5}">
                      <a16:colId xmlns:a16="http://schemas.microsoft.com/office/drawing/2014/main" val="3186238352"/>
                    </a:ext>
                  </a:extLst>
                </a:gridCol>
                <a:gridCol w="569447">
                  <a:extLst>
                    <a:ext uri="{9D8B030D-6E8A-4147-A177-3AD203B41FA5}">
                      <a16:colId xmlns:a16="http://schemas.microsoft.com/office/drawing/2014/main" val="3079479089"/>
                    </a:ext>
                  </a:extLst>
                </a:gridCol>
                <a:gridCol w="579801">
                  <a:extLst>
                    <a:ext uri="{9D8B030D-6E8A-4147-A177-3AD203B41FA5}">
                      <a16:colId xmlns:a16="http://schemas.microsoft.com/office/drawing/2014/main" val="734882889"/>
                    </a:ext>
                  </a:extLst>
                </a:gridCol>
                <a:gridCol w="486618">
                  <a:extLst>
                    <a:ext uri="{9D8B030D-6E8A-4147-A177-3AD203B41FA5}">
                      <a16:colId xmlns:a16="http://schemas.microsoft.com/office/drawing/2014/main" val="3502355233"/>
                    </a:ext>
                  </a:extLst>
                </a:gridCol>
                <a:gridCol w="146017">
                  <a:extLst>
                    <a:ext uri="{9D8B030D-6E8A-4147-A177-3AD203B41FA5}">
                      <a16:colId xmlns:a16="http://schemas.microsoft.com/office/drawing/2014/main" val="969765292"/>
                    </a:ext>
                  </a:extLst>
                </a:gridCol>
                <a:gridCol w="589087">
                  <a:extLst>
                    <a:ext uri="{9D8B030D-6E8A-4147-A177-3AD203B41FA5}">
                      <a16:colId xmlns:a16="http://schemas.microsoft.com/office/drawing/2014/main" val="1476148911"/>
                    </a:ext>
                  </a:extLst>
                </a:gridCol>
                <a:gridCol w="662629">
                  <a:extLst>
                    <a:ext uri="{9D8B030D-6E8A-4147-A177-3AD203B41FA5}">
                      <a16:colId xmlns:a16="http://schemas.microsoft.com/office/drawing/2014/main" val="264511638"/>
                    </a:ext>
                  </a:extLst>
                </a:gridCol>
                <a:gridCol w="735104">
                  <a:extLst>
                    <a:ext uri="{9D8B030D-6E8A-4147-A177-3AD203B41FA5}">
                      <a16:colId xmlns:a16="http://schemas.microsoft.com/office/drawing/2014/main" val="698698069"/>
                    </a:ext>
                  </a:extLst>
                </a:gridCol>
                <a:gridCol w="662629">
                  <a:extLst>
                    <a:ext uri="{9D8B030D-6E8A-4147-A177-3AD203B41FA5}">
                      <a16:colId xmlns:a16="http://schemas.microsoft.com/office/drawing/2014/main" val="2756012276"/>
                    </a:ext>
                  </a:extLst>
                </a:gridCol>
                <a:gridCol w="662629">
                  <a:extLst>
                    <a:ext uri="{9D8B030D-6E8A-4147-A177-3AD203B41FA5}">
                      <a16:colId xmlns:a16="http://schemas.microsoft.com/office/drawing/2014/main" val="3785309443"/>
                    </a:ext>
                  </a:extLst>
                </a:gridCol>
                <a:gridCol w="662629">
                  <a:extLst>
                    <a:ext uri="{9D8B030D-6E8A-4147-A177-3AD203B41FA5}">
                      <a16:colId xmlns:a16="http://schemas.microsoft.com/office/drawing/2014/main" val="2816580437"/>
                    </a:ext>
                  </a:extLst>
                </a:gridCol>
                <a:gridCol w="662629">
                  <a:extLst>
                    <a:ext uri="{9D8B030D-6E8A-4147-A177-3AD203B41FA5}">
                      <a16:colId xmlns:a16="http://schemas.microsoft.com/office/drawing/2014/main" val="1729067648"/>
                    </a:ext>
                  </a:extLst>
                </a:gridCol>
                <a:gridCol w="662629">
                  <a:extLst>
                    <a:ext uri="{9D8B030D-6E8A-4147-A177-3AD203B41FA5}">
                      <a16:colId xmlns:a16="http://schemas.microsoft.com/office/drawing/2014/main" val="3104127942"/>
                    </a:ext>
                  </a:extLst>
                </a:gridCol>
              </a:tblGrid>
              <a:tr h="207260">
                <a:tc rowSpan="2">
                  <a:txBody>
                    <a:bodyPr/>
                    <a:lstStyle/>
                    <a:p>
                      <a:pPr algn="l" fontAlgn="t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Майчин език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Години на преброяванията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56955"/>
                  </a:ext>
                </a:extLst>
              </a:tr>
              <a:tr h="20726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052216"/>
                  </a:ext>
                </a:extLst>
              </a:tr>
              <a:tr h="20726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Брой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271192"/>
                  </a:ext>
                </a:extLst>
              </a:tr>
              <a:tr h="20726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3744283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4035575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4337513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4846971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5478741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6077939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7029349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8227866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8727771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8487317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7928901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7364570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6519789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086771"/>
                  </a:ext>
                </a:extLst>
              </a:tr>
              <a:tr h="20726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Български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2887860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3210502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3523151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4041276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4585620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5274854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6151424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7382394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8321001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7275717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6697158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5659024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5037607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555344"/>
                  </a:ext>
                </a:extLst>
              </a:tr>
              <a:tr h="20726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Турски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539656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514658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504681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542904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607763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618268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701141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758832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399722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813639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762516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605802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514386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686857"/>
                  </a:ext>
                </a:extLst>
              </a:tr>
              <a:tr h="20726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Ромски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89549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76387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61555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80532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58873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281217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227974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968154"/>
                  </a:ext>
                </a:extLst>
              </a:tr>
              <a:tr h="20726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227218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233294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27767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87536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71084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48547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719264"/>
                  </a:ext>
                </a:extLst>
              </a:tr>
              <a:tr h="20726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мога да определя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70261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47564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579998"/>
                  </a:ext>
                </a:extLst>
              </a:tr>
              <a:tr h="20726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желая да отговоря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507228"/>
                  </a:ext>
                </a:extLst>
              </a:tr>
              <a:tr h="20726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Непоказано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722416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616681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539205"/>
                  </a:ext>
                </a:extLst>
              </a:tr>
              <a:tr h="20726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319920"/>
                  </a:ext>
                </a:extLst>
              </a:tr>
              <a:tr h="20726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Български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74858"/>
                  </a:ext>
                </a:extLst>
              </a:tr>
              <a:tr h="20726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Турски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6313"/>
                  </a:ext>
                </a:extLst>
              </a:tr>
              <a:tr h="20726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Ромски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061259"/>
                  </a:ext>
                </a:extLst>
              </a:tr>
              <a:tr h="20726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582229"/>
                  </a:ext>
                </a:extLst>
              </a:tr>
              <a:tr h="20726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мога да определя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467019"/>
                  </a:ext>
                </a:extLst>
              </a:tr>
              <a:tr h="20726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желая да отговоря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774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9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1013878" y="726417"/>
            <a:ext cx="10288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Разпределение на населението по етническа принадлежност и майчин език към 7 септември 2021 година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720653"/>
              </p:ext>
            </p:extLst>
          </p:nvPr>
        </p:nvGraphicFramePr>
        <p:xfrm>
          <a:off x="1720343" y="1475372"/>
          <a:ext cx="8105144" cy="324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858427"/>
              </p:ext>
            </p:extLst>
          </p:nvPr>
        </p:nvGraphicFramePr>
        <p:xfrm>
          <a:off x="2001330" y="4893945"/>
          <a:ext cx="7513602" cy="1524000"/>
        </p:xfrm>
        <a:graphic>
          <a:graphicData uri="http://schemas.openxmlformats.org/drawingml/2006/table">
            <a:tbl>
              <a:tblPr/>
              <a:tblGrid>
                <a:gridCol w="1572264">
                  <a:extLst>
                    <a:ext uri="{9D8B030D-6E8A-4147-A177-3AD203B41FA5}">
                      <a16:colId xmlns:a16="http://schemas.microsoft.com/office/drawing/2014/main" val="4240714737"/>
                    </a:ext>
                  </a:extLst>
                </a:gridCol>
                <a:gridCol w="1103608">
                  <a:extLst>
                    <a:ext uri="{9D8B030D-6E8A-4147-A177-3AD203B41FA5}">
                      <a16:colId xmlns:a16="http://schemas.microsoft.com/office/drawing/2014/main" val="2635625343"/>
                    </a:ext>
                  </a:extLst>
                </a:gridCol>
                <a:gridCol w="967546">
                  <a:extLst>
                    <a:ext uri="{9D8B030D-6E8A-4147-A177-3AD203B41FA5}">
                      <a16:colId xmlns:a16="http://schemas.microsoft.com/office/drawing/2014/main" val="2259573372"/>
                    </a:ext>
                  </a:extLst>
                </a:gridCol>
                <a:gridCol w="967546">
                  <a:extLst>
                    <a:ext uri="{9D8B030D-6E8A-4147-A177-3AD203B41FA5}">
                      <a16:colId xmlns:a16="http://schemas.microsoft.com/office/drawing/2014/main" val="1241948093"/>
                    </a:ext>
                  </a:extLst>
                </a:gridCol>
                <a:gridCol w="967546">
                  <a:extLst>
                    <a:ext uri="{9D8B030D-6E8A-4147-A177-3AD203B41FA5}">
                      <a16:colId xmlns:a16="http://schemas.microsoft.com/office/drawing/2014/main" val="217827777"/>
                    </a:ext>
                  </a:extLst>
                </a:gridCol>
                <a:gridCol w="967546">
                  <a:extLst>
                    <a:ext uri="{9D8B030D-6E8A-4147-A177-3AD203B41FA5}">
                      <a16:colId xmlns:a16="http://schemas.microsoft.com/office/drawing/2014/main" val="3203889389"/>
                    </a:ext>
                  </a:extLst>
                </a:gridCol>
                <a:gridCol w="967546">
                  <a:extLst>
                    <a:ext uri="{9D8B030D-6E8A-4147-A177-3AD203B41FA5}">
                      <a16:colId xmlns:a16="http://schemas.microsoft.com/office/drawing/2014/main" val="822072235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Етническа група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Майчин език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мога да определя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желая да отговоря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01145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Български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Турски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Ромски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9453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Българска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8057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Турска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6179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Ромска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4022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3154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мога да определя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1355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желая да отговоря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31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0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1017917" y="699442"/>
            <a:ext cx="10288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Териториално разпределение на населението по майчин език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към 7 септември 2021 година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4" y="1403127"/>
            <a:ext cx="4538641" cy="3209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46" y="1465961"/>
            <a:ext cx="4449784" cy="3146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32" y="3683075"/>
            <a:ext cx="4430005" cy="313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1017917" y="751180"/>
            <a:ext cx="10288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Вероизповедание по години на преброяванията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4891"/>
              </p:ext>
            </p:extLst>
          </p:nvPr>
        </p:nvGraphicFramePr>
        <p:xfrm>
          <a:off x="897146" y="1466494"/>
          <a:ext cx="9312086" cy="4485740"/>
        </p:xfrm>
        <a:graphic>
          <a:graphicData uri="http://schemas.openxmlformats.org/drawingml/2006/table">
            <a:tbl>
              <a:tblPr/>
              <a:tblGrid>
                <a:gridCol w="1862417">
                  <a:extLst>
                    <a:ext uri="{9D8B030D-6E8A-4147-A177-3AD203B41FA5}">
                      <a16:colId xmlns:a16="http://schemas.microsoft.com/office/drawing/2014/main" val="254305802"/>
                    </a:ext>
                  </a:extLst>
                </a:gridCol>
                <a:gridCol w="768998">
                  <a:extLst>
                    <a:ext uri="{9D8B030D-6E8A-4147-A177-3AD203B41FA5}">
                      <a16:colId xmlns:a16="http://schemas.microsoft.com/office/drawing/2014/main" val="2012109167"/>
                    </a:ext>
                  </a:extLst>
                </a:gridCol>
                <a:gridCol w="768998">
                  <a:extLst>
                    <a:ext uri="{9D8B030D-6E8A-4147-A177-3AD203B41FA5}">
                      <a16:colId xmlns:a16="http://schemas.microsoft.com/office/drawing/2014/main" val="214448414"/>
                    </a:ext>
                  </a:extLst>
                </a:gridCol>
                <a:gridCol w="660857">
                  <a:extLst>
                    <a:ext uri="{9D8B030D-6E8A-4147-A177-3AD203B41FA5}">
                      <a16:colId xmlns:a16="http://schemas.microsoft.com/office/drawing/2014/main" val="3664913050"/>
                    </a:ext>
                  </a:extLst>
                </a:gridCol>
                <a:gridCol w="672874">
                  <a:extLst>
                    <a:ext uri="{9D8B030D-6E8A-4147-A177-3AD203B41FA5}">
                      <a16:colId xmlns:a16="http://schemas.microsoft.com/office/drawing/2014/main" val="731538729"/>
                    </a:ext>
                  </a:extLst>
                </a:gridCol>
                <a:gridCol w="683246">
                  <a:extLst>
                    <a:ext uri="{9D8B030D-6E8A-4147-A177-3AD203B41FA5}">
                      <a16:colId xmlns:a16="http://schemas.microsoft.com/office/drawing/2014/main" val="912167110"/>
                    </a:ext>
                  </a:extLst>
                </a:gridCol>
                <a:gridCol w="734594">
                  <a:extLst>
                    <a:ext uri="{9D8B030D-6E8A-4147-A177-3AD203B41FA5}">
                      <a16:colId xmlns:a16="http://schemas.microsoft.com/office/drawing/2014/main" val="707449646"/>
                    </a:ext>
                  </a:extLst>
                </a:gridCol>
                <a:gridCol w="768998">
                  <a:extLst>
                    <a:ext uri="{9D8B030D-6E8A-4147-A177-3AD203B41FA5}">
                      <a16:colId xmlns:a16="http://schemas.microsoft.com/office/drawing/2014/main" val="1103502835"/>
                    </a:ext>
                  </a:extLst>
                </a:gridCol>
                <a:gridCol w="853108">
                  <a:extLst>
                    <a:ext uri="{9D8B030D-6E8A-4147-A177-3AD203B41FA5}">
                      <a16:colId xmlns:a16="http://schemas.microsoft.com/office/drawing/2014/main" val="2573696791"/>
                    </a:ext>
                  </a:extLst>
                </a:gridCol>
                <a:gridCol w="768998">
                  <a:extLst>
                    <a:ext uri="{9D8B030D-6E8A-4147-A177-3AD203B41FA5}">
                      <a16:colId xmlns:a16="http://schemas.microsoft.com/office/drawing/2014/main" val="1149903217"/>
                    </a:ext>
                  </a:extLst>
                </a:gridCol>
                <a:gridCol w="768998">
                  <a:extLst>
                    <a:ext uri="{9D8B030D-6E8A-4147-A177-3AD203B41FA5}">
                      <a16:colId xmlns:a16="http://schemas.microsoft.com/office/drawing/2014/main" val="2353203362"/>
                    </a:ext>
                  </a:extLst>
                </a:gridCol>
              </a:tblGrid>
              <a:tr h="224287">
                <a:tc rowSpan="2">
                  <a:txBody>
                    <a:bodyPr/>
                    <a:lstStyle/>
                    <a:p>
                      <a:pPr algn="l" fontAlgn="t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Вероизповедание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Години на преброяванията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5463"/>
                  </a:ext>
                </a:extLst>
              </a:tr>
              <a:tr h="224287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991942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Брой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19124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3744283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4337513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4846971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5478741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6077939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7029349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8487317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7928901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7364570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6519789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602703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Християнско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3066901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3694662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4112634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4641558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5206441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6047596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7359216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6645370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4489271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4219270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9894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Мюсюлманско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643300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690734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789296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821298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938418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1110295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966978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577139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638708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557280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Юдейско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33663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46431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48398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641888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585246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Нямам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272264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735369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мога да определя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409898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08066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желая да отговоря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472606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048689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Непоказано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1606269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616681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397593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bg-BG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859963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Християнско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892238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Мюсюлманско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588348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Юдейско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826878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086969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Нямам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200654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мога да определя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925518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желая да отговоря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017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2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1017917" y="751180"/>
            <a:ext cx="10288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Разпределение на населението по вероизповедание и възраст към 7 септември 2021 година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249643"/>
              </p:ext>
            </p:extLst>
          </p:nvPr>
        </p:nvGraphicFramePr>
        <p:xfrm>
          <a:off x="1827549" y="1686363"/>
          <a:ext cx="7768939" cy="4357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949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1017917" y="751180"/>
            <a:ext cx="10288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Териториално разпределение на населението по вероизповедание към 7 септември 2021 година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9" y="1866195"/>
            <a:ext cx="5474898" cy="3871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856" y="1866195"/>
            <a:ext cx="5474897" cy="38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956369" y="696516"/>
            <a:ext cx="10288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2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азпределение на населението по етническа принадлежност и вероизповедание към 7 септември 2021 година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765217"/>
              </p:ext>
            </p:extLst>
          </p:nvPr>
        </p:nvGraphicFramePr>
        <p:xfrm>
          <a:off x="1861822" y="1421122"/>
          <a:ext cx="7985004" cy="370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202081"/>
              </p:ext>
            </p:extLst>
          </p:nvPr>
        </p:nvGraphicFramePr>
        <p:xfrm>
          <a:off x="1720343" y="5123810"/>
          <a:ext cx="8180949" cy="1676400"/>
        </p:xfrm>
        <a:graphic>
          <a:graphicData uri="http://schemas.openxmlformats.org/drawingml/2006/table">
            <a:tbl>
              <a:tblPr/>
              <a:tblGrid>
                <a:gridCol w="1434443">
                  <a:extLst>
                    <a:ext uri="{9D8B030D-6E8A-4147-A177-3AD203B41FA5}">
                      <a16:colId xmlns:a16="http://schemas.microsoft.com/office/drawing/2014/main" val="4278977586"/>
                    </a:ext>
                  </a:extLst>
                </a:gridCol>
                <a:gridCol w="592286">
                  <a:extLst>
                    <a:ext uri="{9D8B030D-6E8A-4147-A177-3AD203B41FA5}">
                      <a16:colId xmlns:a16="http://schemas.microsoft.com/office/drawing/2014/main" val="2367654368"/>
                    </a:ext>
                  </a:extLst>
                </a:gridCol>
                <a:gridCol w="592286">
                  <a:extLst>
                    <a:ext uri="{9D8B030D-6E8A-4147-A177-3AD203B41FA5}">
                      <a16:colId xmlns:a16="http://schemas.microsoft.com/office/drawing/2014/main" val="956409890"/>
                    </a:ext>
                  </a:extLst>
                </a:gridCol>
                <a:gridCol w="579947">
                  <a:extLst>
                    <a:ext uri="{9D8B030D-6E8A-4147-A177-3AD203B41FA5}">
                      <a16:colId xmlns:a16="http://schemas.microsoft.com/office/drawing/2014/main" val="2248058226"/>
                    </a:ext>
                  </a:extLst>
                </a:gridCol>
                <a:gridCol w="583031">
                  <a:extLst>
                    <a:ext uri="{9D8B030D-6E8A-4147-A177-3AD203B41FA5}">
                      <a16:colId xmlns:a16="http://schemas.microsoft.com/office/drawing/2014/main" val="2591799983"/>
                    </a:ext>
                  </a:extLst>
                </a:gridCol>
                <a:gridCol w="653982">
                  <a:extLst>
                    <a:ext uri="{9D8B030D-6E8A-4147-A177-3AD203B41FA5}">
                      <a16:colId xmlns:a16="http://schemas.microsoft.com/office/drawing/2014/main" val="4001678341"/>
                    </a:ext>
                  </a:extLst>
                </a:gridCol>
                <a:gridCol w="657067">
                  <a:extLst>
                    <a:ext uri="{9D8B030D-6E8A-4147-A177-3AD203B41FA5}">
                      <a16:colId xmlns:a16="http://schemas.microsoft.com/office/drawing/2014/main" val="3701519810"/>
                    </a:ext>
                  </a:extLst>
                </a:gridCol>
                <a:gridCol w="653982">
                  <a:extLst>
                    <a:ext uri="{9D8B030D-6E8A-4147-A177-3AD203B41FA5}">
                      <a16:colId xmlns:a16="http://schemas.microsoft.com/office/drawing/2014/main" val="1979272729"/>
                    </a:ext>
                  </a:extLst>
                </a:gridCol>
                <a:gridCol w="657067">
                  <a:extLst>
                    <a:ext uri="{9D8B030D-6E8A-4147-A177-3AD203B41FA5}">
                      <a16:colId xmlns:a16="http://schemas.microsoft.com/office/drawing/2014/main" val="2797770201"/>
                    </a:ext>
                  </a:extLst>
                </a:gridCol>
                <a:gridCol w="592286">
                  <a:extLst>
                    <a:ext uri="{9D8B030D-6E8A-4147-A177-3AD203B41FA5}">
                      <a16:colId xmlns:a16="http://schemas.microsoft.com/office/drawing/2014/main" val="367358030"/>
                    </a:ext>
                  </a:extLst>
                </a:gridCol>
                <a:gridCol w="592286">
                  <a:extLst>
                    <a:ext uri="{9D8B030D-6E8A-4147-A177-3AD203B41FA5}">
                      <a16:colId xmlns:a16="http://schemas.microsoft.com/office/drawing/2014/main" val="2153516140"/>
                    </a:ext>
                  </a:extLst>
                </a:gridCol>
                <a:gridCol w="592286">
                  <a:extLst>
                    <a:ext uri="{9D8B030D-6E8A-4147-A177-3AD203B41FA5}">
                      <a16:colId xmlns:a16="http://schemas.microsoft.com/office/drawing/2014/main" val="104315015"/>
                    </a:ext>
                  </a:extLst>
                </a:gridCol>
              </a:tblGrid>
              <a:tr h="152400">
                <a:tc rowSpan="2">
                  <a:txBody>
                    <a:bodyPr/>
                    <a:lstStyle/>
                    <a:p>
                      <a:pPr algn="l" fontAlgn="t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Етническа група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Вероизповедание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Нямам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мога да определя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bg-B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желая да отговоря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004212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Източноправославно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Католическо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Протестантско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Арменско апостолическо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Друго християнско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Мюсюлманско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Юдейско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3206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Българска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96089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Турска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4613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Ромска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5479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73334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мога да определя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81183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желая да отговоря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268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6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1017917" y="751180"/>
            <a:ext cx="10288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Разпределение на населението по вероизповедание и религиозност към 7 септември 2021 година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56498"/>
              </p:ext>
            </p:extLst>
          </p:nvPr>
        </p:nvGraphicFramePr>
        <p:xfrm>
          <a:off x="1440611" y="1562318"/>
          <a:ext cx="8676742" cy="458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56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4501" y="153907"/>
              <a:ext cx="9595252" cy="612409"/>
              <a:chOff x="1824501" y="153907"/>
              <a:chExt cx="9595252" cy="612409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0707" y="187455"/>
                <a:ext cx="3310089" cy="544195"/>
                <a:chOff x="2814163" y="138137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14163" y="138137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4501" y="153907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70" y="2158753"/>
            <a:ext cx="10741059" cy="130676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hlinkClick r:id="rId5"/>
              </a:rPr>
              <a:t>https://</a:t>
            </a:r>
            <a:r>
              <a:rPr lang="en-US" sz="2400" b="1" dirty="0" smtClean="0">
                <a:solidFill>
                  <a:srgbClr val="002060"/>
                </a:solidFill>
                <a:hlinkClick r:id="rId5"/>
              </a:rPr>
              <a:t>infostat.nsi.bg</a:t>
            </a:r>
            <a:r>
              <a:rPr lang="bg-BG" sz="2400" b="1" dirty="0" smtClean="0">
                <a:solidFill>
                  <a:srgbClr val="002060"/>
                </a:solidFill>
              </a:rPr>
              <a:t/>
            </a:r>
            <a:br>
              <a:rPr lang="bg-BG" sz="2400" b="1" dirty="0" smtClean="0">
                <a:solidFill>
                  <a:srgbClr val="002060"/>
                </a:solidFill>
              </a:rPr>
            </a:br>
            <a:r>
              <a:rPr lang="bg-BG" sz="2400" b="1" dirty="0" smtClean="0">
                <a:solidFill>
                  <a:srgbClr val="002060"/>
                </a:solidFill>
              </a:rPr>
              <a:t/>
            </a:r>
            <a:br>
              <a:rPr lang="bg-BG" sz="2400" b="1" dirty="0" smtClean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https://census2021.bg/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1354347" y="825278"/>
            <a:ext cx="9493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Разпределение по етническо самоопределение и години на преброяванията</a:t>
            </a:r>
            <a:endParaRPr lang="en-US" sz="2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39358"/>
              </p:ext>
            </p:extLst>
          </p:nvPr>
        </p:nvGraphicFramePr>
        <p:xfrm>
          <a:off x="729383" y="1628918"/>
          <a:ext cx="10515600" cy="4735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77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1020125" y="647319"/>
            <a:ext cx="9493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Разпределение по етническо самоопределение и години на преброяванията</a:t>
            </a:r>
            <a:endParaRPr lang="en-US" sz="2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983310"/>
              </p:ext>
            </p:extLst>
          </p:nvPr>
        </p:nvGraphicFramePr>
        <p:xfrm>
          <a:off x="396818" y="1416760"/>
          <a:ext cx="10248178" cy="4467996"/>
        </p:xfrm>
        <a:graphic>
          <a:graphicData uri="http://schemas.openxmlformats.org/drawingml/2006/table">
            <a:tbl>
              <a:tblPr/>
              <a:tblGrid>
                <a:gridCol w="1540706">
                  <a:extLst>
                    <a:ext uri="{9D8B030D-6E8A-4147-A177-3AD203B41FA5}">
                      <a16:colId xmlns:a16="http://schemas.microsoft.com/office/drawing/2014/main" val="2671410319"/>
                    </a:ext>
                  </a:extLst>
                </a:gridCol>
                <a:gridCol w="636162">
                  <a:extLst>
                    <a:ext uri="{9D8B030D-6E8A-4147-A177-3AD203B41FA5}">
                      <a16:colId xmlns:a16="http://schemas.microsoft.com/office/drawing/2014/main" val="3449196866"/>
                    </a:ext>
                  </a:extLst>
                </a:gridCol>
                <a:gridCol w="636162">
                  <a:extLst>
                    <a:ext uri="{9D8B030D-6E8A-4147-A177-3AD203B41FA5}">
                      <a16:colId xmlns:a16="http://schemas.microsoft.com/office/drawing/2014/main" val="3303610513"/>
                    </a:ext>
                  </a:extLst>
                </a:gridCol>
                <a:gridCol w="546702">
                  <a:extLst>
                    <a:ext uri="{9D8B030D-6E8A-4147-A177-3AD203B41FA5}">
                      <a16:colId xmlns:a16="http://schemas.microsoft.com/office/drawing/2014/main" val="4116465023"/>
                    </a:ext>
                  </a:extLst>
                </a:gridCol>
                <a:gridCol w="556642">
                  <a:extLst>
                    <a:ext uri="{9D8B030D-6E8A-4147-A177-3AD203B41FA5}">
                      <a16:colId xmlns:a16="http://schemas.microsoft.com/office/drawing/2014/main" val="2790887477"/>
                    </a:ext>
                  </a:extLst>
                </a:gridCol>
                <a:gridCol w="467182">
                  <a:extLst>
                    <a:ext uri="{9D8B030D-6E8A-4147-A177-3AD203B41FA5}">
                      <a16:colId xmlns:a16="http://schemas.microsoft.com/office/drawing/2014/main" val="4239040181"/>
                    </a:ext>
                  </a:extLst>
                </a:gridCol>
                <a:gridCol w="128702">
                  <a:extLst>
                    <a:ext uri="{9D8B030D-6E8A-4147-A177-3AD203B41FA5}">
                      <a16:colId xmlns:a16="http://schemas.microsoft.com/office/drawing/2014/main" val="177269999"/>
                    </a:ext>
                  </a:extLst>
                </a:gridCol>
                <a:gridCol w="577042">
                  <a:extLst>
                    <a:ext uri="{9D8B030D-6E8A-4147-A177-3AD203B41FA5}">
                      <a16:colId xmlns:a16="http://schemas.microsoft.com/office/drawing/2014/main" val="2612336416"/>
                    </a:ext>
                  </a:extLst>
                </a:gridCol>
                <a:gridCol w="636162">
                  <a:extLst>
                    <a:ext uri="{9D8B030D-6E8A-4147-A177-3AD203B41FA5}">
                      <a16:colId xmlns:a16="http://schemas.microsoft.com/office/drawing/2014/main" val="3589486512"/>
                    </a:ext>
                  </a:extLst>
                </a:gridCol>
                <a:gridCol w="705744">
                  <a:extLst>
                    <a:ext uri="{9D8B030D-6E8A-4147-A177-3AD203B41FA5}">
                      <a16:colId xmlns:a16="http://schemas.microsoft.com/office/drawing/2014/main" val="3602281903"/>
                    </a:ext>
                  </a:extLst>
                </a:gridCol>
                <a:gridCol w="636162">
                  <a:extLst>
                    <a:ext uri="{9D8B030D-6E8A-4147-A177-3AD203B41FA5}">
                      <a16:colId xmlns:a16="http://schemas.microsoft.com/office/drawing/2014/main" val="3536884543"/>
                    </a:ext>
                  </a:extLst>
                </a:gridCol>
                <a:gridCol w="636162">
                  <a:extLst>
                    <a:ext uri="{9D8B030D-6E8A-4147-A177-3AD203B41FA5}">
                      <a16:colId xmlns:a16="http://schemas.microsoft.com/office/drawing/2014/main" val="1046865216"/>
                    </a:ext>
                  </a:extLst>
                </a:gridCol>
                <a:gridCol w="636162">
                  <a:extLst>
                    <a:ext uri="{9D8B030D-6E8A-4147-A177-3AD203B41FA5}">
                      <a16:colId xmlns:a16="http://schemas.microsoft.com/office/drawing/2014/main" val="2479863108"/>
                    </a:ext>
                  </a:extLst>
                </a:gridCol>
                <a:gridCol w="636162">
                  <a:extLst>
                    <a:ext uri="{9D8B030D-6E8A-4147-A177-3AD203B41FA5}">
                      <a16:colId xmlns:a16="http://schemas.microsoft.com/office/drawing/2014/main" val="713030537"/>
                    </a:ext>
                  </a:extLst>
                </a:gridCol>
                <a:gridCol w="636162">
                  <a:extLst>
                    <a:ext uri="{9D8B030D-6E8A-4147-A177-3AD203B41FA5}">
                      <a16:colId xmlns:a16="http://schemas.microsoft.com/office/drawing/2014/main" val="3253037465"/>
                    </a:ext>
                  </a:extLst>
                </a:gridCol>
                <a:gridCol w="636162">
                  <a:extLst>
                    <a:ext uri="{9D8B030D-6E8A-4147-A177-3AD203B41FA5}">
                      <a16:colId xmlns:a16="http://schemas.microsoft.com/office/drawing/2014/main" val="3475253188"/>
                    </a:ext>
                  </a:extLst>
                </a:gridCol>
              </a:tblGrid>
              <a:tr h="248222">
                <a:tc rowSpan="2">
                  <a:txBody>
                    <a:bodyPr/>
                    <a:lstStyle/>
                    <a:p>
                      <a:pPr algn="l" fontAlgn="t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Етническа група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Година на преброяванията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91650"/>
                  </a:ext>
                </a:extLst>
              </a:tr>
              <a:tr h="248222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71713"/>
                  </a:ext>
                </a:extLst>
              </a:tr>
              <a:tr h="248222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Брой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516875"/>
                  </a:ext>
                </a:extLst>
              </a:tr>
              <a:tr h="248222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3744283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4035575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4337513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4846971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5478741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6077939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7029349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7613709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8227966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8727771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8487317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7928901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7364570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6519789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906526"/>
                  </a:ext>
                </a:extLst>
              </a:tr>
              <a:tr h="248222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Българска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2888219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3203810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3518756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4036056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4557706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5204217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5903580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6506541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7231243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7930024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7271185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6655210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5664624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5118494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423557"/>
                  </a:ext>
                </a:extLst>
              </a:tr>
              <a:tr h="248222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Турска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531240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465641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520339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577552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591193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675500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656025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780928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730728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746664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588318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508378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890151"/>
                  </a:ext>
                </a:extLst>
              </a:tr>
              <a:tr h="248222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Ромска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89549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98451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134844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149385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197865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148874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313396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325343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266720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497627"/>
                  </a:ext>
                </a:extLst>
              </a:tr>
              <a:tr h="248222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244751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230820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280258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66921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102684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59502"/>
                  </a:ext>
                </a:extLst>
              </a:tr>
              <a:tr h="248222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мога да определя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86915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728194"/>
                  </a:ext>
                </a:extLst>
              </a:tr>
              <a:tr h="248222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желае да отговори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63767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850186"/>
                  </a:ext>
                </a:extLst>
              </a:tr>
              <a:tr h="248222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Непоказано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683590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467678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94527"/>
                  </a:ext>
                </a:extLst>
              </a:tr>
              <a:tr h="248222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bg-BG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043395"/>
                  </a:ext>
                </a:extLst>
              </a:tr>
              <a:tr h="248222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Българска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216458"/>
                  </a:ext>
                </a:extLst>
              </a:tr>
              <a:tr h="248222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Турска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34298"/>
                  </a:ext>
                </a:extLst>
              </a:tr>
              <a:tr h="248222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Ромска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059601"/>
                  </a:ext>
                </a:extLst>
              </a:tr>
              <a:tr h="248222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459010"/>
                  </a:ext>
                </a:extLst>
              </a:tr>
              <a:tr h="248222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мога да определя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748803"/>
                  </a:ext>
                </a:extLst>
              </a:tr>
              <a:tr h="248222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желая да отговоря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734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9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1099952" y="766316"/>
            <a:ext cx="10034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Относителен дял на населението от трите основни етнически групи, живеещо в градовете по години на преброяванията</a:t>
            </a:r>
            <a:endParaRPr lang="en-US" sz="2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694807"/>
              </p:ext>
            </p:extLst>
          </p:nvPr>
        </p:nvGraphicFramePr>
        <p:xfrm>
          <a:off x="838200" y="1561381"/>
          <a:ext cx="10515600" cy="461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991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1196373" y="719794"/>
            <a:ext cx="9937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Разпределение на самоопределилите се към българската етническа група по области към 7 септември 2021 година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73" y="1550791"/>
            <a:ext cx="7424807" cy="525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1196373" y="719794"/>
            <a:ext cx="9937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Разпределение на самоопределилите се към турската етническа група по области към 7 септември 2021 година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92" y="1603031"/>
            <a:ext cx="7431301" cy="525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1196373" y="719794"/>
            <a:ext cx="9937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Разпределение на самоопределилите се към ромската етническа група по области към 7 септември 2021 година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00" y="1550791"/>
            <a:ext cx="7349089" cy="51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1196373" y="719794"/>
            <a:ext cx="9937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Разпределение на населението по етнически групи и възраст към 7 септември 2021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767534"/>
              </p:ext>
            </p:extLst>
          </p:nvPr>
        </p:nvGraphicFramePr>
        <p:xfrm>
          <a:off x="1595750" y="1550791"/>
          <a:ext cx="8461080" cy="4974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279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170621" y="-470587"/>
            <a:ext cx="12362621" cy="7328587"/>
            <a:chOff x="-170621" y="-470587"/>
            <a:chExt cx="12362621" cy="7328587"/>
          </a:xfrm>
        </p:grpSpPr>
        <p:sp>
          <p:nvSpPr>
            <p:cNvPr id="18" name="Freeform 17"/>
            <p:cNvSpPr/>
            <p:nvPr/>
          </p:nvSpPr>
          <p:spPr>
            <a:xfrm rot="18572972">
              <a:off x="-371407" y="-269801"/>
              <a:ext cx="1866062" cy="1464490"/>
            </a:xfrm>
            <a:custGeom>
              <a:avLst/>
              <a:gdLst>
                <a:gd name="connsiteX0" fmla="*/ 937731 w 1866062"/>
                <a:gd name="connsiteY0" fmla="*/ 0 h 1464490"/>
                <a:gd name="connsiteX1" fmla="*/ 1866062 w 1866062"/>
                <a:gd name="connsiteY1" fmla="*/ 1124173 h 1464490"/>
                <a:gd name="connsiteX2" fmla="*/ 1789487 w 1866062"/>
                <a:gd name="connsiteY2" fmla="*/ 1198641 h 1464490"/>
                <a:gd name="connsiteX3" fmla="*/ 1045942 w 1866062"/>
                <a:gd name="connsiteY3" fmla="*/ 1464490 h 1464490"/>
                <a:gd name="connsiteX4" fmla="*/ 25063 w 1866062"/>
                <a:gd name="connsiteY4" fmla="*/ 825106 h 1464490"/>
                <a:gd name="connsiteX5" fmla="*/ 0 w 1866062"/>
                <a:gd name="connsiteY5" fmla="*/ 774368 h 14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6062" h="1464490">
                  <a:moveTo>
                    <a:pt x="937731" y="0"/>
                  </a:moveTo>
                  <a:lnTo>
                    <a:pt x="1866062" y="1124173"/>
                  </a:lnTo>
                  <a:lnTo>
                    <a:pt x="1789487" y="1198641"/>
                  </a:lnTo>
                  <a:cubicBezTo>
                    <a:pt x="1587428" y="1364723"/>
                    <a:pt x="1328383" y="1464490"/>
                    <a:pt x="1045942" y="1464490"/>
                  </a:cubicBezTo>
                  <a:cubicBezTo>
                    <a:pt x="602107" y="1464490"/>
                    <a:pt x="223472" y="1186012"/>
                    <a:pt x="25063" y="825106"/>
                  </a:cubicBezTo>
                  <a:lnTo>
                    <a:pt x="0" y="774368"/>
                  </a:lnTo>
                  <a:close/>
                </a:path>
              </a:pathLst>
            </a:custGeom>
            <a:solidFill>
              <a:srgbClr val="85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52528" y="2716491"/>
              <a:ext cx="3726731" cy="4141509"/>
            </a:xfrm>
            <a:custGeom>
              <a:avLst/>
              <a:gdLst>
                <a:gd name="connsiteX0" fmla="*/ 1384169 w 3726731"/>
                <a:gd name="connsiteY0" fmla="*/ 3139125 h 4141509"/>
                <a:gd name="connsiteX1" fmla="*/ 1916784 w 3726731"/>
                <a:gd name="connsiteY1" fmla="*/ 3676453 h 4141509"/>
                <a:gd name="connsiteX2" fmla="*/ 1681959 w 3726731"/>
                <a:gd name="connsiteY2" fmla="*/ 4122014 h 4141509"/>
                <a:gd name="connsiteX3" fmla="*/ 1646357 w 3726731"/>
                <a:gd name="connsiteY3" fmla="*/ 4141509 h 4141509"/>
                <a:gd name="connsiteX4" fmla="*/ 1121981 w 3726731"/>
                <a:gd name="connsiteY4" fmla="*/ 4141509 h 4141509"/>
                <a:gd name="connsiteX5" fmla="*/ 1086379 w 3726731"/>
                <a:gd name="connsiteY5" fmla="*/ 4122014 h 4141509"/>
                <a:gd name="connsiteX6" fmla="*/ 851554 w 3726731"/>
                <a:gd name="connsiteY6" fmla="*/ 3676453 h 4141509"/>
                <a:gd name="connsiteX7" fmla="*/ 1384169 w 3726731"/>
                <a:gd name="connsiteY7" fmla="*/ 3139125 h 4141509"/>
                <a:gd name="connsiteX8" fmla="*/ 2936449 w 3726731"/>
                <a:gd name="connsiteY8" fmla="*/ 1902643 h 4141509"/>
                <a:gd name="connsiteX9" fmla="*/ 3469064 w 3726731"/>
                <a:gd name="connsiteY9" fmla="*/ 2439971 h 4141509"/>
                <a:gd name="connsiteX10" fmla="*/ 2936449 w 3726731"/>
                <a:gd name="connsiteY10" fmla="*/ 2977299 h 4141509"/>
                <a:gd name="connsiteX11" fmla="*/ 2403834 w 3726731"/>
                <a:gd name="connsiteY11" fmla="*/ 2439971 h 4141509"/>
                <a:gd name="connsiteX12" fmla="*/ 2936449 w 3726731"/>
                <a:gd name="connsiteY12" fmla="*/ 1902643 h 4141509"/>
                <a:gd name="connsiteX13" fmla="*/ 532615 w 3726731"/>
                <a:gd name="connsiteY13" fmla="*/ 1902643 h 4141509"/>
                <a:gd name="connsiteX14" fmla="*/ 1065230 w 3726731"/>
                <a:gd name="connsiteY14" fmla="*/ 2439971 h 4141509"/>
                <a:gd name="connsiteX15" fmla="*/ 532615 w 3726731"/>
                <a:gd name="connsiteY15" fmla="*/ 2977299 h 4141509"/>
                <a:gd name="connsiteX16" fmla="*/ 0 w 3726731"/>
                <a:gd name="connsiteY16" fmla="*/ 2439971 h 4141509"/>
                <a:gd name="connsiteX17" fmla="*/ 532615 w 3726731"/>
                <a:gd name="connsiteY17" fmla="*/ 1902643 h 4141509"/>
                <a:gd name="connsiteX18" fmla="*/ 3194116 w 3726731"/>
                <a:gd name="connsiteY18" fmla="*/ 0 h 4141509"/>
                <a:gd name="connsiteX19" fmla="*/ 3726731 w 3726731"/>
                <a:gd name="connsiteY19" fmla="*/ 537328 h 4141509"/>
                <a:gd name="connsiteX20" fmla="*/ 3194116 w 3726731"/>
                <a:gd name="connsiteY20" fmla="*/ 1074656 h 4141509"/>
                <a:gd name="connsiteX21" fmla="*/ 2661501 w 3726731"/>
                <a:gd name="connsiteY21" fmla="*/ 537328 h 4141509"/>
                <a:gd name="connsiteX22" fmla="*/ 3194116 w 3726731"/>
                <a:gd name="connsiteY22" fmla="*/ 0 h 414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6731" h="4141509">
                  <a:moveTo>
                    <a:pt x="1384169" y="3139125"/>
                  </a:moveTo>
                  <a:cubicBezTo>
                    <a:pt x="1678324" y="3139125"/>
                    <a:pt x="1916784" y="3379695"/>
                    <a:pt x="1916784" y="3676453"/>
                  </a:cubicBezTo>
                  <a:cubicBezTo>
                    <a:pt x="1916784" y="3861927"/>
                    <a:pt x="1823636" y="4025452"/>
                    <a:pt x="1681959" y="4122014"/>
                  </a:cubicBezTo>
                  <a:lnTo>
                    <a:pt x="1646357" y="4141509"/>
                  </a:lnTo>
                  <a:lnTo>
                    <a:pt x="1121981" y="4141509"/>
                  </a:lnTo>
                  <a:lnTo>
                    <a:pt x="1086379" y="4122014"/>
                  </a:lnTo>
                  <a:cubicBezTo>
                    <a:pt x="944702" y="4025452"/>
                    <a:pt x="851554" y="3861927"/>
                    <a:pt x="851554" y="3676453"/>
                  </a:cubicBezTo>
                  <a:cubicBezTo>
                    <a:pt x="851554" y="3379695"/>
                    <a:pt x="1090014" y="3139125"/>
                    <a:pt x="1384169" y="3139125"/>
                  </a:cubicBezTo>
                  <a:close/>
                  <a:moveTo>
                    <a:pt x="2936449" y="1902643"/>
                  </a:moveTo>
                  <a:cubicBezTo>
                    <a:pt x="3230604" y="1902643"/>
                    <a:pt x="3469064" y="2143213"/>
                    <a:pt x="3469064" y="2439971"/>
                  </a:cubicBezTo>
                  <a:cubicBezTo>
                    <a:pt x="3469064" y="2736729"/>
                    <a:pt x="3230604" y="2977299"/>
                    <a:pt x="2936449" y="2977299"/>
                  </a:cubicBezTo>
                  <a:cubicBezTo>
                    <a:pt x="2642294" y="2977299"/>
                    <a:pt x="2403834" y="2736729"/>
                    <a:pt x="2403834" y="2439971"/>
                  </a:cubicBezTo>
                  <a:cubicBezTo>
                    <a:pt x="2403834" y="2143213"/>
                    <a:pt x="2642294" y="1902643"/>
                    <a:pt x="2936449" y="1902643"/>
                  </a:cubicBezTo>
                  <a:close/>
                  <a:moveTo>
                    <a:pt x="532615" y="1902643"/>
                  </a:moveTo>
                  <a:cubicBezTo>
                    <a:pt x="826770" y="1902643"/>
                    <a:pt x="1065230" y="2143213"/>
                    <a:pt x="1065230" y="2439971"/>
                  </a:cubicBezTo>
                  <a:cubicBezTo>
                    <a:pt x="1065230" y="2736729"/>
                    <a:pt x="826770" y="2977299"/>
                    <a:pt x="532615" y="2977299"/>
                  </a:cubicBezTo>
                  <a:cubicBezTo>
                    <a:pt x="238460" y="2977299"/>
                    <a:pt x="0" y="2736729"/>
                    <a:pt x="0" y="2439971"/>
                  </a:cubicBezTo>
                  <a:cubicBezTo>
                    <a:pt x="0" y="2143213"/>
                    <a:pt x="238460" y="1902643"/>
                    <a:pt x="532615" y="1902643"/>
                  </a:cubicBezTo>
                  <a:close/>
                  <a:moveTo>
                    <a:pt x="3194116" y="0"/>
                  </a:moveTo>
                  <a:cubicBezTo>
                    <a:pt x="3488271" y="0"/>
                    <a:pt x="3726731" y="240570"/>
                    <a:pt x="3726731" y="537328"/>
                  </a:cubicBezTo>
                  <a:cubicBezTo>
                    <a:pt x="3726731" y="834086"/>
                    <a:pt x="3488271" y="1074656"/>
                    <a:pt x="3194116" y="1074656"/>
                  </a:cubicBezTo>
                  <a:cubicBezTo>
                    <a:pt x="2899961" y="1074656"/>
                    <a:pt x="2661501" y="834086"/>
                    <a:pt x="2661501" y="537328"/>
                  </a:cubicBezTo>
                  <a:cubicBezTo>
                    <a:pt x="2661501" y="240570"/>
                    <a:pt x="2899961" y="0"/>
                    <a:pt x="3194116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0209230" y="5533534"/>
              <a:ext cx="1982770" cy="1324466"/>
              <a:chOff x="10209230" y="5533534"/>
              <a:chExt cx="1982770" cy="132446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0209230" y="5533534"/>
                <a:ext cx="1982770" cy="1324466"/>
              </a:xfrm>
              <a:custGeom>
                <a:avLst/>
                <a:gdLst>
                  <a:gd name="connsiteX0" fmla="*/ 1069943 w 1888504"/>
                  <a:gd name="connsiteY0" fmla="*/ 0 h 1372224"/>
                  <a:gd name="connsiteX1" fmla="*/ 1826507 w 1888504"/>
                  <a:gd name="connsiteY1" fmla="*/ 309238 h 1372224"/>
                  <a:gd name="connsiteX2" fmla="*/ 1888504 w 1888504"/>
                  <a:gd name="connsiteY2" fmla="*/ 383386 h 1372224"/>
                  <a:gd name="connsiteX3" fmla="*/ 1888504 w 1888504"/>
                  <a:gd name="connsiteY3" fmla="*/ 1372224 h 1372224"/>
                  <a:gd name="connsiteX4" fmla="*/ 54340 w 1888504"/>
                  <a:gd name="connsiteY4" fmla="*/ 1372224 h 1372224"/>
                  <a:gd name="connsiteX5" fmla="*/ 21738 w 1888504"/>
                  <a:gd name="connsiteY5" fmla="*/ 1268583 h 1372224"/>
                  <a:gd name="connsiteX6" fmla="*/ 0 w 1888504"/>
                  <a:gd name="connsiteY6" fmla="*/ 1055802 h 1372224"/>
                  <a:gd name="connsiteX7" fmla="*/ 1069943 w 1888504"/>
                  <a:gd name="connsiteY7" fmla="*/ 0 h 13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504" h="1372224">
                    <a:moveTo>
                      <a:pt x="1069943" y="0"/>
                    </a:moveTo>
                    <a:cubicBezTo>
                      <a:pt x="1365400" y="0"/>
                      <a:pt x="1632885" y="118175"/>
                      <a:pt x="1826507" y="309238"/>
                    </a:cubicBezTo>
                    <a:lnTo>
                      <a:pt x="1888504" y="383386"/>
                    </a:lnTo>
                    <a:lnTo>
                      <a:pt x="1888504" y="1372224"/>
                    </a:lnTo>
                    <a:lnTo>
                      <a:pt x="54340" y="1372224"/>
                    </a:lnTo>
                    <a:lnTo>
                      <a:pt x="21738" y="1268583"/>
                    </a:lnTo>
                    <a:cubicBezTo>
                      <a:pt x="7485" y="1199853"/>
                      <a:pt x="0" y="1128690"/>
                      <a:pt x="0" y="1055802"/>
                    </a:cubicBezTo>
                    <a:cubicBezTo>
                      <a:pt x="0" y="472699"/>
                      <a:pt x="479030" y="0"/>
                      <a:pt x="1069943" y="0"/>
                    </a:cubicBezTo>
                    <a:close/>
                  </a:path>
                </a:pathLst>
              </a:custGeom>
              <a:solidFill>
                <a:srgbClr val="04498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030" y="6044153"/>
                <a:ext cx="1461906" cy="516708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1827549" y="222499"/>
              <a:ext cx="9592204" cy="568580"/>
              <a:chOff x="1827549" y="222499"/>
              <a:chExt cx="9592204" cy="568580"/>
            </a:xfrm>
          </p:grpSpPr>
          <p:pic>
            <p:nvPicPr>
              <p:cNvPr id="38" name="Picture 37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8253" y="321816"/>
                <a:ext cx="571500" cy="444500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2366804" y="246884"/>
                <a:ext cx="3310089" cy="544195"/>
                <a:chOff x="2820260" y="197566"/>
                <a:chExt cx="3310089" cy="544195"/>
              </a:xfrm>
            </p:grpSpPr>
            <p:sp>
              <p:nvSpPr>
                <p:cNvPr id="41" name="Text Box 14"/>
                <p:cNvSpPr txBox="1"/>
                <p:nvPr/>
              </p:nvSpPr>
              <p:spPr>
                <a:xfrm>
                  <a:off x="2820260" y="197566"/>
                  <a:ext cx="3310089" cy="5441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bg-BG" sz="1400" b="1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РЕПУБЛИКА БЪЛГАРИЯ</a:t>
                  </a:r>
                </a:p>
                <a:p>
                  <a:r>
                    <a:rPr lang="bg-BG" sz="1400" dirty="0">
                      <a:solidFill>
                        <a:srgbClr val="59595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Национален статистически институт</a:t>
                  </a:r>
                  <a:endParaRPr lang="en-US" sz="1400" dirty="0">
                    <a:solidFill>
                      <a:srgbClr val="59595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820260" y="222650"/>
                  <a:ext cx="0" cy="4375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7549" y="222499"/>
                <a:ext cx="432048" cy="543817"/>
              </a:xfrm>
              <a:prstGeom prst="rect">
                <a:avLst/>
              </a:prstGeom>
            </p:spPr>
          </p:pic>
        </p:grpSp>
      </p:grpSp>
      <p:sp>
        <p:nvSpPr>
          <p:cNvPr id="49" name="TextBox 48"/>
          <p:cNvSpPr txBox="1"/>
          <p:nvPr/>
        </p:nvSpPr>
        <p:spPr>
          <a:xfrm>
            <a:off x="1196373" y="719794"/>
            <a:ext cx="993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Разпределение на населението на 7 и повече навършени години по етнически групи и образование към 7 септември 2021 година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674221"/>
              </p:ext>
            </p:extLst>
          </p:nvPr>
        </p:nvGraphicFramePr>
        <p:xfrm>
          <a:off x="1196373" y="1550791"/>
          <a:ext cx="8492711" cy="481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205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8313</TotalTime>
  <Words>1243</Words>
  <Application>Microsoft Office PowerPoint</Application>
  <PresentationFormat>Widescreen</PresentationFormat>
  <Paragraphs>841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https://infostat.nsi.bg  https://census2021.bg/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Magdalena Kostova</dc:creator>
  <cp:lastModifiedBy>Magdalena Kostova</cp:lastModifiedBy>
  <cp:revision>47</cp:revision>
  <dcterms:created xsi:type="dcterms:W3CDTF">2020-05-27T12:21:37Z</dcterms:created>
  <dcterms:modified xsi:type="dcterms:W3CDTF">2022-11-23T11:29:34Z</dcterms:modified>
</cp:coreProperties>
</file>