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10375" cy="9942513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3D989-D040-42BD-B6BB-A4C715C2F2C7}" type="datetimeFigureOut">
              <a:rPr lang="bg-BG" smtClean="0"/>
              <a:t>24.11.2022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330EE-BAB5-4D90-9942-26B63F1E930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81910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24.11.2022 г.</a:t>
            </a:r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24.11.2022 г.</a:t>
            </a:r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24.11.2022 г.</a:t>
            </a:r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24.11.2022 г.</a:t>
            </a:r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24.11.2022 г.</a:t>
            </a:r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24.11.2022 г.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24.11.2022 г.</a:t>
            </a:r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24.11.2022 г.</a:t>
            </a:r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24.11.2022 г.</a:t>
            </a:r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24.11.2022 г.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24.11.2022 г.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bg-BG" smtClean="0"/>
              <a:t>24.11.2022 г.</a:t>
            </a:r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g-BG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Експертни предложения за законодателни промени </a:t>
            </a:r>
            <a:endParaRPr lang="bg-BG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31640" y="3284984"/>
            <a:ext cx="6400800" cy="982960"/>
          </a:xfrm>
        </p:spPr>
        <p:txBody>
          <a:bodyPr>
            <a:normAutofit/>
          </a:bodyPr>
          <a:lstStyle/>
          <a:p>
            <a:r>
              <a:rPr lang="bg-BG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Комплексен подход за противодействие на престъпленията по транспорта</a:t>
            </a:r>
            <a:endParaRPr lang="bg-BG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аво съединение 4"/>
          <p:cNvCxnSpPr/>
          <p:nvPr/>
        </p:nvCxnSpPr>
        <p:spPr>
          <a:xfrm>
            <a:off x="827584" y="3140968"/>
            <a:ext cx="7416824" cy="0"/>
          </a:xfrm>
          <a:prstGeom prst="line">
            <a:avLst/>
          </a:prstGeom>
          <a:ln w="63500" cap="sq" cmpd="tri">
            <a:solidFill>
              <a:schemeClr val="tx2">
                <a:lumMod val="7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Картина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76672"/>
            <a:ext cx="1013172" cy="1080120"/>
          </a:xfrm>
          <a:prstGeom prst="rect">
            <a:avLst/>
          </a:prstGeom>
        </p:spPr>
      </p:pic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dirty="0" smtClean="0"/>
              <a:t>24.11.2022 г.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3483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835696" y="764705"/>
            <a:ext cx="6851104" cy="4104456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bg-BG" sz="1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отнемане на управляваното моторно превозно средство в полза на държавата</a:t>
            </a:r>
            <a:r>
              <a:rPr lang="bg-BG" sz="1600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bg-BG" sz="16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когато същото е собственост на дееца, в случаите на управление на МПС с концентрация на алкохол в кръвта над 1,2 на хиляда или след употреба на наркотични вещества или техни аналози </a:t>
            </a:r>
            <a:endParaRPr lang="en-US" sz="1600" dirty="0" smtClean="0">
              <a:solidFill>
                <a:schemeClr val="tx2">
                  <a:lumMod val="75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r">
              <a:lnSpc>
                <a:spcPct val="115000"/>
              </a:lnSpc>
              <a:buNone/>
            </a:pPr>
            <a:r>
              <a:rPr lang="en-US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                              	     </a:t>
            </a:r>
            <a:r>
              <a:rPr lang="bg-BG" sz="1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/</a:t>
            </a:r>
            <a:r>
              <a:rPr lang="bg-BG" sz="1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чрез създаване на нова ал.5 на чл.343б от НК/</a:t>
            </a:r>
            <a:endParaRPr lang="bg-BG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Calibri"/>
              <a:cs typeface="Times New Roman"/>
            </a:endParaRPr>
          </a:p>
          <a:p>
            <a:pPr marL="114300" indent="0" algn="r">
              <a:lnSpc>
                <a:spcPct val="115000"/>
              </a:lnSpc>
              <a:spcAft>
                <a:spcPts val="0"/>
              </a:spcAft>
              <a:buNone/>
            </a:pPr>
            <a:r>
              <a:rPr lang="bg-BG" sz="16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 </a:t>
            </a:r>
          </a:p>
          <a:p>
            <a:pPr marL="0" lvl="0" indent="0" algn="just">
              <a:lnSpc>
                <a:spcPct val="115000"/>
              </a:lnSpc>
              <a:buNone/>
            </a:pPr>
            <a:r>
              <a:rPr lang="bg-BG" sz="1600" b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алтернативно: </a:t>
            </a:r>
            <a:r>
              <a:rPr lang="bg-BG" sz="1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прекратяване на регистрацията на пътното превозно средство</a:t>
            </a:r>
            <a:r>
              <a:rPr lang="bg-BG" sz="16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, независимо от собствеността му, за подходящ по - дълъг срок, когато е установено управление с концентрация на алкохол над определените граници или след употреба на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наркотични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 вещества или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техни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аналози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</a:p>
          <a:p>
            <a:pPr marL="0" lvl="0" indent="0" algn="r">
              <a:lnSpc>
                <a:spcPct val="115000"/>
              </a:lnSpc>
              <a:buNone/>
            </a:pPr>
            <a:r>
              <a:rPr lang="bg-BG" sz="16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1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                                </a:t>
            </a:r>
            <a:r>
              <a:rPr lang="bg-BG" sz="1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/</a:t>
            </a:r>
            <a:r>
              <a:rPr lang="bg-BG" sz="1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като принудителна административна мярка по ЗДвП – чл.171, т.2а /</a:t>
            </a:r>
            <a:endParaRPr lang="bg-BG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bg-BG" sz="16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 </a:t>
            </a:r>
            <a:endParaRPr lang="bg-BG" sz="1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bg-BG" sz="16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най – важните характеристики на наказанието, независимо от вида отговорност: </a:t>
            </a:r>
            <a:r>
              <a:rPr lang="bg-BG" sz="1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неизбежност, справедливост и бързина на налагането и изпълнението му</a:t>
            </a:r>
            <a:r>
              <a:rPr lang="bg-BG" sz="1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24.11.2022 г.</a:t>
            </a:r>
            <a:endParaRPr lang="bg-BG"/>
          </a:p>
        </p:txBody>
      </p:sp>
      <p:pic>
        <p:nvPicPr>
          <p:cNvPr id="5" name="Картина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29" t="14329" r="21460" b="27144"/>
          <a:stretch/>
        </p:blipFill>
        <p:spPr>
          <a:xfrm>
            <a:off x="801517" y="1052736"/>
            <a:ext cx="648072" cy="667564"/>
          </a:xfrm>
          <a:prstGeom prst="rect">
            <a:avLst/>
          </a:prstGeom>
        </p:spPr>
      </p:pic>
      <p:pic>
        <p:nvPicPr>
          <p:cNvPr id="7" name="Картина 6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51000"/>
                    </a14:imgEffect>
                    <a14:imgEffect>
                      <a14:brightnessContrast bright="29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807" y="4941168"/>
            <a:ext cx="423491" cy="423491"/>
          </a:xfrm>
          <a:prstGeom prst="rect">
            <a:avLst/>
          </a:prstGeom>
        </p:spPr>
      </p:pic>
      <p:pic>
        <p:nvPicPr>
          <p:cNvPr id="8" name="Картина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29" t="14329" r="21460" b="27144"/>
          <a:stretch/>
        </p:blipFill>
        <p:spPr>
          <a:xfrm>
            <a:off x="827584" y="2852936"/>
            <a:ext cx="648072" cy="66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63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835696" y="908720"/>
            <a:ext cx="6923112" cy="4248472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bg-BG" sz="18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криминализиране</a:t>
            </a:r>
            <a:r>
              <a:rPr lang="bg-BG" sz="1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на отказа от изследване с техническо средство </a:t>
            </a:r>
            <a:r>
              <a:rPr lang="bg-BG" sz="18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или вземане на биологична проба, или </a:t>
            </a:r>
            <a:r>
              <a:rPr lang="bg-BG" sz="18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увеличаване на административните санкции</a:t>
            </a:r>
            <a:r>
              <a:rPr lang="bg-BG" sz="18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bg-BG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/</a:t>
            </a:r>
            <a:r>
              <a:rPr lang="bg-BG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по – голям размер на глобата и по – дълъг срок на лишаването от право на управление/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bg-BG" sz="1800" dirty="0">
                <a:latin typeface="Times New Roman"/>
                <a:ea typeface="Calibri"/>
                <a:cs typeface="Times New Roman"/>
              </a:rPr>
              <a:t> </a:t>
            </a:r>
          </a:p>
          <a:p>
            <a:pPr marL="0" lvl="0" indent="0" algn="just">
              <a:lnSpc>
                <a:spcPct val="115000"/>
              </a:lnSpc>
              <a:buNone/>
            </a:pPr>
            <a:r>
              <a:rPr lang="bg-BG" sz="18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да </a:t>
            </a:r>
            <a:r>
              <a:rPr lang="bg-BG" sz="18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се гарантира конституционният принцип за равенство на всички граждани пред закона 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bg-BG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/</a:t>
            </a:r>
            <a:r>
              <a:rPr lang="bg-BG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провеждане на изследване с техническо средство и/или вземане на кръвна проба = наказателна отговорност</a:t>
            </a:r>
            <a:r>
              <a:rPr lang="bg-BG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;</a:t>
            </a:r>
          </a:p>
          <a:p>
            <a:pPr marL="0" lvl="0" indent="0">
              <a:lnSpc>
                <a:spcPct val="115000"/>
              </a:lnSpc>
              <a:buNone/>
            </a:pPr>
            <a:r>
              <a:rPr lang="bg-BG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/отказ </a:t>
            </a:r>
            <a:r>
              <a:rPr lang="bg-BG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от изследване и от вземане на кръвна проба  = </a:t>
            </a:r>
            <a:r>
              <a:rPr lang="bg-BG" sz="18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административнонаказателна</a:t>
            </a:r>
            <a:r>
              <a:rPr lang="bg-BG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отговорност/ </a:t>
            </a:r>
            <a:endParaRPr lang="bg-BG" sz="1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Calibri"/>
              <a:cs typeface="Times New Roman"/>
            </a:endParaRPr>
          </a:p>
          <a:p>
            <a:pPr marL="1143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bg-BG" sz="1800" b="1" i="1" dirty="0">
                <a:latin typeface="Times New Roman"/>
                <a:ea typeface="Calibri"/>
                <a:cs typeface="Times New Roman"/>
              </a:rPr>
              <a:t> </a:t>
            </a:r>
            <a:endParaRPr lang="bg-BG" sz="1800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24.11.2022 г.</a:t>
            </a:r>
            <a:endParaRPr lang="bg-BG"/>
          </a:p>
        </p:txBody>
      </p:sp>
      <p:pic>
        <p:nvPicPr>
          <p:cNvPr id="8" name="Картина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84" r="23564"/>
          <a:stretch/>
        </p:blipFill>
        <p:spPr>
          <a:xfrm>
            <a:off x="925828" y="1268760"/>
            <a:ext cx="353683" cy="491877"/>
          </a:xfrm>
          <a:prstGeom prst="rect">
            <a:avLst/>
          </a:prstGeom>
        </p:spPr>
      </p:pic>
      <p:pic>
        <p:nvPicPr>
          <p:cNvPr id="9" name="Картина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84" r="23564"/>
          <a:stretch/>
        </p:blipFill>
        <p:spPr>
          <a:xfrm>
            <a:off x="902770" y="3356992"/>
            <a:ext cx="353683" cy="491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69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943708" y="3284984"/>
            <a:ext cx="6840760" cy="1728192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bg-BG" sz="18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избягване </a:t>
            </a:r>
            <a:r>
              <a:rPr lang="bg-BG" sz="18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на възможностите за „осуетяване“ на наказателната отговорност със съответни промени в </a:t>
            </a:r>
            <a:r>
              <a:rPr lang="bg-BG" sz="1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Наредба № 1 от 19.07.2017 г. за реда за установяване концентрацията на алкохол в кръвта и/или употребата на наркотични вещества или техни </a:t>
            </a:r>
            <a:r>
              <a:rPr lang="bg-BG" sz="1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аналози;  </a:t>
            </a:r>
            <a:endParaRPr lang="en-US" sz="18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buNone/>
            </a:pPr>
            <a:endParaRPr lang="en-US" sz="1800" dirty="0" smtClean="0">
              <a:solidFill>
                <a:schemeClr val="tx2">
                  <a:lumMod val="75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buNone/>
            </a:pPr>
            <a:endParaRPr lang="bg-BG" sz="1800" dirty="0" smtClean="0">
              <a:solidFill>
                <a:schemeClr val="tx2">
                  <a:lumMod val="75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marL="0" indent="0">
              <a:buNone/>
            </a:pPr>
            <a:endParaRPr lang="bg-BG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24.11.2022 г.</a:t>
            </a:r>
            <a:endParaRPr lang="bg-BG"/>
          </a:p>
        </p:txBody>
      </p:sp>
      <p:pic>
        <p:nvPicPr>
          <p:cNvPr id="6" name="Картина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84" r="23564"/>
          <a:stretch/>
        </p:blipFill>
        <p:spPr>
          <a:xfrm>
            <a:off x="979915" y="3573016"/>
            <a:ext cx="353683" cy="491877"/>
          </a:xfrm>
          <a:prstGeom prst="rect">
            <a:avLst/>
          </a:prstGeom>
        </p:spPr>
      </p:pic>
      <p:sp>
        <p:nvSpPr>
          <p:cNvPr id="2" name="Правоъгълник 1"/>
          <p:cNvSpPr/>
          <p:nvPr/>
        </p:nvSpPr>
        <p:spPr>
          <a:xfrm>
            <a:off x="1907704" y="1648733"/>
            <a:ext cx="6480720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bg-BG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необходимост от </a:t>
            </a:r>
            <a:r>
              <a:rPr lang="bg-BG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актуализиране на санкциите при отказ от изследване или вземане на биологична проба </a:t>
            </a:r>
            <a:r>
              <a:rPr lang="bg-BG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/чл.174, ал.3 от ЗДвП/ - липсва промяна в санкциите още от далечната 2012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bg-BG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г. </a:t>
            </a:r>
          </a:p>
        </p:txBody>
      </p:sp>
      <p:pic>
        <p:nvPicPr>
          <p:cNvPr id="9" name="Картина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29" t="14329" r="21460" b="27144"/>
          <a:stretch/>
        </p:blipFill>
        <p:spPr>
          <a:xfrm>
            <a:off x="832720" y="1838940"/>
            <a:ext cx="648072" cy="66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33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680245" y="1124745"/>
            <a:ext cx="6995120" cy="1584176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bg-BG" sz="1800" b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пример</a:t>
            </a:r>
            <a:r>
              <a:rPr lang="bg-BG" sz="1800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:</a:t>
            </a:r>
            <a:r>
              <a:rPr lang="bg-BG" sz="18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bg-BG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чл.177 от ЗДвП </a:t>
            </a:r>
            <a:r>
              <a:rPr lang="bg-BG" sz="1800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/</a:t>
            </a:r>
            <a:r>
              <a:rPr lang="bg-BG" sz="18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глобата не е актуализирана от </a:t>
            </a:r>
            <a:r>
              <a:rPr lang="bg-BG" sz="18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20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0</a:t>
            </a:r>
            <a:r>
              <a:rPr lang="bg-BG" sz="18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2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bg-BG" sz="18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г</a:t>
            </a:r>
            <a:r>
              <a:rPr lang="bg-BG" sz="18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. насам, независимо че са въвеждани нови хипотези/, глобата е в размер от </a:t>
            </a:r>
            <a:r>
              <a:rPr lang="bg-BG" sz="1800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100 до 300 лева</a:t>
            </a:r>
            <a:r>
              <a:rPr lang="bg-BG" sz="18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 и е еднаква, независимо от различните хипотези: 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marL="0" indent="0">
              <a:buNone/>
            </a:pPr>
            <a:endParaRPr lang="bg-BG" sz="1800" dirty="0"/>
          </a:p>
        </p:txBody>
      </p:sp>
      <p:sp>
        <p:nvSpPr>
          <p:cNvPr id="5" name="Правоъгълник 4"/>
          <p:cNvSpPr/>
          <p:nvPr/>
        </p:nvSpPr>
        <p:spPr>
          <a:xfrm>
            <a:off x="683568" y="325696"/>
            <a:ext cx="7992888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bg-BG" b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Преглед </a:t>
            </a:r>
            <a:r>
              <a:rPr lang="bg-BG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на </a:t>
            </a:r>
            <a:r>
              <a:rPr lang="bg-BG" b="1" dirty="0" err="1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административнонаказателната</a:t>
            </a:r>
            <a:r>
              <a:rPr lang="bg-BG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отговорност/санкции </a:t>
            </a:r>
            <a:r>
              <a:rPr lang="bg-BG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по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ЗДвП</a:t>
            </a:r>
            <a:endParaRPr lang="bg-BG" b="1" dirty="0">
              <a:solidFill>
                <a:schemeClr val="tx2">
                  <a:lumMod val="75000"/>
                </a:schemeClr>
              </a:solidFill>
              <a:latin typeface="Times New Roman"/>
              <a:ea typeface="Calibri"/>
              <a:cs typeface="Times New Roman"/>
            </a:endParaRPr>
          </a:p>
        </p:txBody>
      </p:sp>
      <p:pic>
        <p:nvPicPr>
          <p:cNvPr id="6" name="Картина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29" t="14329" r="21460" b="27144"/>
          <a:stretch/>
        </p:blipFill>
        <p:spPr>
          <a:xfrm>
            <a:off x="683568" y="1386518"/>
            <a:ext cx="648072" cy="667564"/>
          </a:xfrm>
          <a:prstGeom prst="rect">
            <a:avLst/>
          </a:prstGeom>
        </p:spPr>
      </p:pic>
      <p:sp>
        <p:nvSpPr>
          <p:cNvPr id="7" name="Правоъгълник 6"/>
          <p:cNvSpPr/>
          <p:nvPr/>
        </p:nvSpPr>
        <p:spPr>
          <a:xfrm>
            <a:off x="658504" y="2564904"/>
            <a:ext cx="7848872" cy="23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bg-BG" i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управление на МПС след лишаване от това право по съдебен или административен ред; </a:t>
            </a:r>
          </a:p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i="1" dirty="0">
              <a:solidFill>
                <a:schemeClr val="tx2">
                  <a:lumMod val="75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bg-BG" i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управление на МПС без свидетелство /неправоспособен водач, който не е притежавал изобщо или е загубил правоспособността си/;</a:t>
            </a:r>
          </a:p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i="1" dirty="0">
              <a:solidFill>
                <a:schemeClr val="tx2">
                  <a:lumMod val="75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bg-BG" i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управление на МПС с изтекъл срок на валидност и други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.</a:t>
            </a:r>
            <a:r>
              <a:rPr lang="bg-BG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 </a:t>
            </a:r>
          </a:p>
        </p:txBody>
      </p:sp>
      <p:cxnSp>
        <p:nvCxnSpPr>
          <p:cNvPr id="8" name="Право съединение 7"/>
          <p:cNvCxnSpPr/>
          <p:nvPr/>
        </p:nvCxnSpPr>
        <p:spPr>
          <a:xfrm>
            <a:off x="683568" y="736578"/>
            <a:ext cx="7836522" cy="0"/>
          </a:xfrm>
          <a:prstGeom prst="line">
            <a:avLst/>
          </a:prstGeom>
          <a:ln w="63500" cap="sq" cmpd="tri">
            <a:solidFill>
              <a:schemeClr val="tx2">
                <a:lumMod val="7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авоъгълник 1"/>
          <p:cNvSpPr/>
          <p:nvPr/>
        </p:nvSpPr>
        <p:spPr>
          <a:xfrm>
            <a:off x="1763688" y="5023031"/>
            <a:ext cx="6756402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bg-BG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ефективна система за събиране и </a:t>
            </a:r>
            <a:r>
              <a:rPr lang="bg-BG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събираемост</a:t>
            </a:r>
            <a:r>
              <a:rPr lang="bg-BG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на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глобите;</a:t>
            </a:r>
            <a:endParaRPr lang="bg-BG" dirty="0">
              <a:solidFill>
                <a:schemeClr val="tx2">
                  <a:lumMod val="75000"/>
                </a:schemeClr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bg-BG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 </a:t>
            </a:r>
          </a:p>
          <a:p>
            <a:pPr lvl="0" algn="just">
              <a:lnSpc>
                <a:spcPct val="115000"/>
              </a:lnSpc>
            </a:pPr>
            <a:r>
              <a:rPr lang="bg-BG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разрешаване на проблемите, свързани с </a:t>
            </a:r>
            <a:r>
              <a:rPr lang="bg-BG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експертите и 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експертизите.</a:t>
            </a:r>
            <a:endParaRPr lang="bg-B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Calibri"/>
              <a:cs typeface="Times New Roman"/>
            </a:endParaRPr>
          </a:p>
        </p:txBody>
      </p:sp>
      <p:pic>
        <p:nvPicPr>
          <p:cNvPr id="10" name="Картина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84" r="23564"/>
          <a:stretch/>
        </p:blipFill>
        <p:spPr>
          <a:xfrm>
            <a:off x="830762" y="5114732"/>
            <a:ext cx="353683" cy="491877"/>
          </a:xfrm>
          <a:prstGeom prst="rect">
            <a:avLst/>
          </a:prstGeom>
        </p:spPr>
      </p:pic>
      <p:pic>
        <p:nvPicPr>
          <p:cNvPr id="11" name="Картина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84" r="23564"/>
          <a:stretch/>
        </p:blipFill>
        <p:spPr>
          <a:xfrm>
            <a:off x="832397" y="5897682"/>
            <a:ext cx="353683" cy="491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49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281</Words>
  <PresentationFormat>Презентация на цял екран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5</vt:i4>
      </vt:variant>
    </vt:vector>
  </HeadingPairs>
  <TitlesOfParts>
    <vt:vector size="6" baseType="lpstr">
      <vt:lpstr>Office тема</vt:lpstr>
      <vt:lpstr>Експертни предложения за законодателни промени 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2022-11-23T13:23:14Z</cp:lastPrinted>
  <dcterms:created xsi:type="dcterms:W3CDTF">2022-11-23T08:08:47Z</dcterms:created>
  <dcterms:modified xsi:type="dcterms:W3CDTF">2022-11-24T12:12:34Z</dcterms:modified>
</cp:coreProperties>
</file>