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2" r:id="rId6"/>
    <p:sldId id="260" r:id="rId7"/>
    <p:sldId id="261" r:id="rId8"/>
    <p:sldId id="273" r:id="rId9"/>
    <p:sldId id="274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76" y="3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21146477965713E-2"/>
          <c:y val="8.9277114554229112E-2"/>
          <c:w val="0.8745811999357751"/>
          <c:h val="0.78379050050359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години на преброяване'!$B$2</c:f>
              <c:strCache>
                <c:ptCount val="1"/>
                <c:pt idx="0">
                  <c:v>Брой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624980610804709E-4"/>
                  <c:y val="0.175917916976522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00-4C4D-A4A4-01F2BCA90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години на преброяване'!$A$3:$A$20</c:f>
              <c:numCache>
                <c:formatCode>General</c:formatCode>
                <c:ptCount val="18"/>
                <c:pt idx="0">
                  <c:v>1880</c:v>
                </c:pt>
                <c:pt idx="1">
                  <c:v>1887</c:v>
                </c:pt>
                <c:pt idx="2">
                  <c:v>1892</c:v>
                </c:pt>
                <c:pt idx="3">
                  <c:v>1900</c:v>
                </c:pt>
                <c:pt idx="4">
                  <c:v>1905</c:v>
                </c:pt>
                <c:pt idx="5">
                  <c:v>1910</c:v>
                </c:pt>
                <c:pt idx="6">
                  <c:v>1920</c:v>
                </c:pt>
                <c:pt idx="7">
                  <c:v>1926</c:v>
                </c:pt>
                <c:pt idx="8">
                  <c:v>1934</c:v>
                </c:pt>
                <c:pt idx="9">
                  <c:v>1946</c:v>
                </c:pt>
                <c:pt idx="10">
                  <c:v>1956</c:v>
                </c:pt>
                <c:pt idx="11">
                  <c:v>1965</c:v>
                </c:pt>
                <c:pt idx="12">
                  <c:v>1975</c:v>
                </c:pt>
                <c:pt idx="13">
                  <c:v>1985</c:v>
                </c:pt>
                <c:pt idx="14">
                  <c:v>1992</c:v>
                </c:pt>
                <c:pt idx="15">
                  <c:v>2001</c:v>
                </c:pt>
                <c:pt idx="16">
                  <c:v>2011</c:v>
                </c:pt>
                <c:pt idx="17">
                  <c:v>2021</c:v>
                </c:pt>
              </c:numCache>
            </c:numRef>
          </c:cat>
          <c:val>
            <c:numRef>
              <c:f>'по години на преброяване'!$B$3:$B$20</c:f>
              <c:numCache>
                <c:formatCode>#,##0</c:formatCode>
                <c:ptCount val="18"/>
                <c:pt idx="0">
                  <c:v>2007919</c:v>
                </c:pt>
                <c:pt idx="1">
                  <c:v>3154375</c:v>
                </c:pt>
                <c:pt idx="2">
                  <c:v>3310713</c:v>
                </c:pt>
                <c:pt idx="3">
                  <c:v>3744283</c:v>
                </c:pt>
                <c:pt idx="4">
                  <c:v>4035575</c:v>
                </c:pt>
                <c:pt idx="5">
                  <c:v>4337513</c:v>
                </c:pt>
                <c:pt idx="6">
                  <c:v>4846971</c:v>
                </c:pt>
                <c:pt idx="7">
                  <c:v>5478741</c:v>
                </c:pt>
                <c:pt idx="8">
                  <c:v>6077939</c:v>
                </c:pt>
                <c:pt idx="9">
                  <c:v>7029349</c:v>
                </c:pt>
                <c:pt idx="10">
                  <c:v>7613709</c:v>
                </c:pt>
                <c:pt idx="11">
                  <c:v>8227866</c:v>
                </c:pt>
                <c:pt idx="12">
                  <c:v>8727771</c:v>
                </c:pt>
                <c:pt idx="13">
                  <c:v>8948649</c:v>
                </c:pt>
                <c:pt idx="14">
                  <c:v>8487317</c:v>
                </c:pt>
                <c:pt idx="15">
                  <c:v>7928901</c:v>
                </c:pt>
                <c:pt idx="16">
                  <c:v>7364570</c:v>
                </c:pt>
                <c:pt idx="17">
                  <c:v>6519789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0-4C4D-A4A4-01F2BCA90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2"/>
        <c:axId val="1487565632"/>
        <c:axId val="1487578112"/>
      </c:barChart>
      <c:catAx>
        <c:axId val="148756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 sz="1600"/>
                  <a:t>Брой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7.4619259022655371E-2"/>
              <c:y val="3.68029802726272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87578112"/>
        <c:crosses val="autoZero"/>
        <c:auto val="1"/>
        <c:lblAlgn val="ctr"/>
        <c:lblOffset val="100"/>
        <c:noMultiLvlLbl val="0"/>
      </c:catAx>
      <c:valAx>
        <c:axId val="148757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875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4886033982595"/>
          <c:y val="6.6437508529005054E-2"/>
          <c:w val="0.86587440835823504"/>
          <c:h val="0.70316583001885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'прираст между преброяванията'!$B$3</c:f>
              <c:strCache>
                <c:ptCount val="1"/>
                <c:pt idx="0">
                  <c:v>Прираст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.14344262295081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DB-4ADE-BAFC-58B6EF568E5A}"/>
                </c:ext>
              </c:extLst>
            </c:dLbl>
            <c:dLbl>
              <c:idx val="13"/>
              <c:layout>
                <c:manualLayout>
                  <c:x val="0"/>
                  <c:y val="0.176229830902284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DB-4ADE-BAFC-58B6EF568E5A}"/>
                </c:ext>
              </c:extLst>
            </c:dLbl>
            <c:dLbl>
              <c:idx val="14"/>
              <c:layout>
                <c:manualLayout>
                  <c:x val="0"/>
                  <c:y val="0.17213147024654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DB-4ADE-BAFC-58B6EF568E5A}"/>
                </c:ext>
              </c:extLst>
            </c:dLbl>
            <c:dLbl>
              <c:idx val="15"/>
              <c:layout>
                <c:manualLayout>
                  <c:x val="1.8984335083378704E-3"/>
                  <c:y val="0.262295404672776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DB-4ADE-BAFC-58B6EF568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'прираст между преброяванията'!$A$4:$A$19</c:f>
              <c:strCache>
                <c:ptCount val="16"/>
                <c:pt idx="0">
                  <c:v>1888 - 1892</c:v>
                </c:pt>
                <c:pt idx="1">
                  <c:v>1893 - 1900</c:v>
                </c:pt>
                <c:pt idx="2">
                  <c:v>1901 - 1905</c:v>
                </c:pt>
                <c:pt idx="3">
                  <c:v>1906 - 1910</c:v>
                </c:pt>
                <c:pt idx="4">
                  <c:v>1911 - 1920</c:v>
                </c:pt>
                <c:pt idx="5">
                  <c:v>1921 - 1926</c:v>
                </c:pt>
                <c:pt idx="6">
                  <c:v>1927 - 1934</c:v>
                </c:pt>
                <c:pt idx="7">
                  <c:v>1935 - 1946</c:v>
                </c:pt>
                <c:pt idx="8">
                  <c:v>1947 - 1956</c:v>
                </c:pt>
                <c:pt idx="9">
                  <c:v>1957 - 1965</c:v>
                </c:pt>
                <c:pt idx="10">
                  <c:v>1966 - 1975</c:v>
                </c:pt>
                <c:pt idx="11">
                  <c:v>1976 - 1985</c:v>
                </c:pt>
                <c:pt idx="12">
                  <c:v>1986 - 1992</c:v>
                </c:pt>
                <c:pt idx="13">
                  <c:v>1993 - 2001</c:v>
                </c:pt>
                <c:pt idx="14">
                  <c:v>2002 - 2011</c:v>
                </c:pt>
                <c:pt idx="15">
                  <c:v>2012 - 2021</c:v>
                </c:pt>
              </c:strCache>
            </c:strRef>
          </c:cat>
          <c:val>
            <c:numRef>
              <c:f>'прираст между преброяванията'!$B$4:$B$19</c:f>
              <c:numCache>
                <c:formatCode>#,##0</c:formatCode>
                <c:ptCount val="16"/>
                <c:pt idx="0">
                  <c:v>156338</c:v>
                </c:pt>
                <c:pt idx="1">
                  <c:v>433570</c:v>
                </c:pt>
                <c:pt idx="2">
                  <c:v>291292</c:v>
                </c:pt>
                <c:pt idx="3">
                  <c:v>301938</c:v>
                </c:pt>
                <c:pt idx="4">
                  <c:v>509458</c:v>
                </c:pt>
                <c:pt idx="5">
                  <c:v>631770</c:v>
                </c:pt>
                <c:pt idx="6">
                  <c:v>599198</c:v>
                </c:pt>
                <c:pt idx="7">
                  <c:v>951410</c:v>
                </c:pt>
                <c:pt idx="8">
                  <c:v>584360</c:v>
                </c:pt>
                <c:pt idx="9">
                  <c:v>614157</c:v>
                </c:pt>
                <c:pt idx="10">
                  <c:v>499905</c:v>
                </c:pt>
                <c:pt idx="11">
                  <c:v>220878</c:v>
                </c:pt>
                <c:pt idx="12">
                  <c:v>-461332</c:v>
                </c:pt>
                <c:pt idx="13">
                  <c:v>-558416</c:v>
                </c:pt>
                <c:pt idx="14">
                  <c:v>-564331</c:v>
                </c:pt>
                <c:pt idx="15">
                  <c:v>-844781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DB-4ADE-BAFC-58B6EF56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1498582848"/>
        <c:axId val="1498567456"/>
      </c:barChart>
      <c:catAx>
        <c:axId val="1498582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 sz="1400"/>
                  <a:t>Брой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8.7959894966348193E-2"/>
              <c:y val="3.441191576784797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98567456"/>
        <c:crosses val="autoZero"/>
        <c:auto val="1"/>
        <c:lblAlgn val="ctr"/>
        <c:lblOffset val="100"/>
        <c:noMultiLvlLbl val="0"/>
      </c:catAx>
      <c:valAx>
        <c:axId val="14985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985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95107722842067E-2"/>
          <c:y val="8.5024154589371986E-2"/>
          <c:w val="0.90159205364347128"/>
          <c:h val="0.73691445091102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'прираст между преброяванията'!$B$91</c:f>
              <c:strCache>
                <c:ptCount val="1"/>
                <c:pt idx="0">
                  <c:v>Естествен Прираст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'прираст между преброяванията'!$A$92:$A$94</c:f>
              <c:strCache>
                <c:ptCount val="3"/>
                <c:pt idx="0">
                  <c:v>1993 - 2001</c:v>
                </c:pt>
                <c:pt idx="1">
                  <c:v>2002 - 2011</c:v>
                </c:pt>
                <c:pt idx="2">
                  <c:v>2012 - 2021</c:v>
                </c:pt>
              </c:strCache>
            </c:strRef>
          </c:cat>
          <c:val>
            <c:numRef>
              <c:f>'прираст между преброяванията'!$B$92:$B$94</c:f>
              <c:numCache>
                <c:formatCode>0.0</c:formatCode>
                <c:ptCount val="3"/>
                <c:pt idx="0">
                  <c:v>68.177129595140542</c:v>
                </c:pt>
                <c:pt idx="1">
                  <c:v>67.745879634469844</c:v>
                </c:pt>
                <c:pt idx="2">
                  <c:v>59.273705256155139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9-4471-95F6-993D8805486C}"/>
            </c:ext>
          </c:extLst>
        </c:ser>
        <c:ser>
          <c:idx val="1"/>
          <c:order val="1"/>
          <c:tx>
            <c:strRef>
              <c:f>'прираст между преброяванията'!$C$91</c:f>
              <c:strCache>
                <c:ptCount val="1"/>
                <c:pt idx="0">
                  <c:v>Механичен прираст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'прираст между преброяванията'!$A$92:$A$94</c:f>
              <c:strCache>
                <c:ptCount val="3"/>
                <c:pt idx="0">
                  <c:v>1993 - 2001</c:v>
                </c:pt>
                <c:pt idx="1">
                  <c:v>2002 - 2011</c:v>
                </c:pt>
                <c:pt idx="2">
                  <c:v>2012 - 2021</c:v>
                </c:pt>
              </c:strCache>
            </c:strRef>
          </c:cat>
          <c:val>
            <c:numRef>
              <c:f>'прираст между преброяванията'!$C$92:$C$94</c:f>
              <c:numCache>
                <c:formatCode>0.0</c:formatCode>
                <c:ptCount val="3"/>
                <c:pt idx="0">
                  <c:v>31.822870404859462</c:v>
                </c:pt>
                <c:pt idx="1">
                  <c:v>32.254120365530156</c:v>
                </c:pt>
                <c:pt idx="2">
                  <c:v>40.726294743844853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9-4471-95F6-993D88054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850766975"/>
        <c:axId val="1850765311"/>
      </c:barChart>
      <c:catAx>
        <c:axId val="185076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600"/>
                  <a:t>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5.8779852165122499E-2"/>
              <c:y val="1.1110654646430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50765311"/>
        <c:crosses val="autoZero"/>
        <c:auto val="1"/>
        <c:lblAlgn val="ctr"/>
        <c:lblOffset val="100"/>
        <c:noMultiLvlLbl val="0"/>
      </c:catAx>
      <c:valAx>
        <c:axId val="185076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5076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96025866850714"/>
          <c:y val="0.91710411198600172"/>
          <c:w val="0.63977134152796067"/>
          <c:h val="6.702287214098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50231051626605E-2"/>
          <c:y val="8.6168094626938169E-2"/>
          <c:w val="0.90844018406813776"/>
          <c:h val="0.75145513198515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'град село между преброяванията'!$E$1</c:f>
              <c:strCache>
                <c:ptCount val="1"/>
                <c:pt idx="0">
                  <c:v>Град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737580203260517E-3"/>
                  <c:y val="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AA-46DF-B47F-060C668CB67B}"/>
                </c:ext>
              </c:extLst>
            </c:dLbl>
            <c:dLbl>
              <c:idx val="1"/>
              <c:layout>
                <c:manualLayout>
                  <c:x val="-3.7825053468840348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AA-46DF-B47F-060C668CB67B}"/>
                </c:ext>
              </c:extLst>
            </c:dLbl>
            <c:dLbl>
              <c:idx val="2"/>
              <c:layout>
                <c:manualLayout>
                  <c:x val="-5.6737580203260517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AA-46DF-B47F-060C668CB67B}"/>
                </c:ext>
              </c:extLst>
            </c:dLbl>
            <c:dLbl>
              <c:idx val="3"/>
              <c:layout>
                <c:manualLayout>
                  <c:x val="-3.7825053468840348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AA-46DF-B47F-060C668CB67B}"/>
                </c:ext>
              </c:extLst>
            </c:dLbl>
            <c:dLbl>
              <c:idx val="4"/>
              <c:layout>
                <c:manualLayout>
                  <c:x val="-3.78250534688403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AA-46DF-B47F-060C668CB67B}"/>
                </c:ext>
              </c:extLst>
            </c:dLbl>
            <c:dLbl>
              <c:idx val="5"/>
              <c:layout>
                <c:manualLayout>
                  <c:x val="-3.7825053468840348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AA-46DF-B47F-060C668CB67B}"/>
                </c:ext>
              </c:extLst>
            </c:dLbl>
            <c:dLbl>
              <c:idx val="6"/>
              <c:layout>
                <c:manualLayout>
                  <c:x val="-5.6737580203260517E-3"/>
                  <c:y val="-1.455009646630856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AA-46DF-B47F-060C668CB67B}"/>
                </c:ext>
              </c:extLst>
            </c:dLbl>
            <c:dLbl>
              <c:idx val="7"/>
              <c:layout>
                <c:manualLayout>
                  <c:x val="-5.67375802032605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AA-46DF-B47F-060C668CB67B}"/>
                </c:ext>
              </c:extLst>
            </c:dLbl>
            <c:dLbl>
              <c:idx val="8"/>
              <c:layout>
                <c:manualLayout>
                  <c:x val="-5.6737580203260517E-3"/>
                  <c:y val="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5AA-46DF-B47F-060C668CB67B}"/>
                </c:ext>
              </c:extLst>
            </c:dLbl>
            <c:dLbl>
              <c:idx val="9"/>
              <c:layout>
                <c:manualLayout>
                  <c:x val="-5.67375802032605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AA-46DF-B47F-060C668CB67B}"/>
                </c:ext>
              </c:extLst>
            </c:dLbl>
            <c:dLbl>
              <c:idx val="10"/>
              <c:layout>
                <c:manualLayout>
                  <c:x val="-5.67375802032605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5AA-46DF-B47F-060C668CB67B}"/>
                </c:ext>
              </c:extLst>
            </c:dLbl>
            <c:dLbl>
              <c:idx val="11"/>
              <c:layout>
                <c:manualLayout>
                  <c:x val="-3.78250534688403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5AA-46DF-B47F-060C668CB67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'град село между преброяванията'!$A$2:$A$19</c:f>
              <c:numCache>
                <c:formatCode>General</c:formatCode>
                <c:ptCount val="18"/>
                <c:pt idx="0">
                  <c:v>1880</c:v>
                </c:pt>
                <c:pt idx="1">
                  <c:v>1887</c:v>
                </c:pt>
                <c:pt idx="2">
                  <c:v>1892</c:v>
                </c:pt>
                <c:pt idx="3">
                  <c:v>1900</c:v>
                </c:pt>
                <c:pt idx="4">
                  <c:v>1905</c:v>
                </c:pt>
                <c:pt idx="5">
                  <c:v>1910</c:v>
                </c:pt>
                <c:pt idx="6">
                  <c:v>1920</c:v>
                </c:pt>
                <c:pt idx="7">
                  <c:v>1926</c:v>
                </c:pt>
                <c:pt idx="8">
                  <c:v>1934</c:v>
                </c:pt>
                <c:pt idx="9">
                  <c:v>1946</c:v>
                </c:pt>
                <c:pt idx="10">
                  <c:v>1956</c:v>
                </c:pt>
                <c:pt idx="11">
                  <c:v>1965</c:v>
                </c:pt>
                <c:pt idx="12">
                  <c:v>1975</c:v>
                </c:pt>
                <c:pt idx="13">
                  <c:v>1985</c:v>
                </c:pt>
                <c:pt idx="14">
                  <c:v>1992</c:v>
                </c:pt>
                <c:pt idx="15">
                  <c:v>2001</c:v>
                </c:pt>
                <c:pt idx="16">
                  <c:v>2011</c:v>
                </c:pt>
                <c:pt idx="17">
                  <c:v>2021</c:v>
                </c:pt>
              </c:numCache>
            </c:numRef>
          </c:cat>
          <c:val>
            <c:numRef>
              <c:f>'град село между преброяванията'!$E$2:$E$19</c:f>
              <c:numCache>
                <c:formatCode>General</c:formatCode>
                <c:ptCount val="18"/>
                <c:pt idx="0">
                  <c:v>16.738822631789429</c:v>
                </c:pt>
                <c:pt idx="1">
                  <c:v>18.816627699623538</c:v>
                </c:pt>
                <c:pt idx="2">
                  <c:v>19.703550262435918</c:v>
                </c:pt>
                <c:pt idx="3">
                  <c:v>19.828495869569686</c:v>
                </c:pt>
                <c:pt idx="4">
                  <c:v>19.568190406571553</c:v>
                </c:pt>
                <c:pt idx="5">
                  <c:v>19.124369194974168</c:v>
                </c:pt>
                <c:pt idx="6">
                  <c:v>19.937709550975239</c:v>
                </c:pt>
                <c:pt idx="7">
                  <c:v>20.627567537870469</c:v>
                </c:pt>
                <c:pt idx="8">
                  <c:v>21.430800802706312</c:v>
                </c:pt>
                <c:pt idx="9">
                  <c:v>24.684903253487629</c:v>
                </c:pt>
                <c:pt idx="10">
                  <c:v>33.571955534418244</c:v>
                </c:pt>
                <c:pt idx="11">
                  <c:v>46.461913696698517</c:v>
                </c:pt>
                <c:pt idx="12">
                  <c:v>57.988311104862852</c:v>
                </c:pt>
                <c:pt idx="13">
                  <c:v>64.813571299980595</c:v>
                </c:pt>
                <c:pt idx="14">
                  <c:v>67.212665675147989</c:v>
                </c:pt>
                <c:pt idx="15">
                  <c:v>69.045306531132127</c:v>
                </c:pt>
                <c:pt idx="16">
                  <c:v>72.485711996762888</c:v>
                </c:pt>
                <c:pt idx="17">
                  <c:v>73.346913527416305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AA-46DF-B47F-060C668CB67B}"/>
            </c:ext>
          </c:extLst>
        </c:ser>
        <c:ser>
          <c:idx val="1"/>
          <c:order val="1"/>
          <c:tx>
            <c:strRef>
              <c:f>'град село между преброяванията'!$F$1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3.78250534688403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5AA-46DF-B47F-060C668CB67B}"/>
                </c:ext>
              </c:extLst>
            </c:dLbl>
            <c:dLbl>
              <c:idx val="13"/>
              <c:layout>
                <c:manualLayout>
                  <c:x val="3.78250534688403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5AA-46DF-B47F-060C668CB67B}"/>
                </c:ext>
              </c:extLst>
            </c:dLbl>
            <c:dLbl>
              <c:idx val="14"/>
              <c:layout>
                <c:manualLayout>
                  <c:x val="5.67375802032605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5AA-46DF-B47F-060C668CB67B}"/>
                </c:ext>
              </c:extLst>
            </c:dLbl>
            <c:dLbl>
              <c:idx val="15"/>
              <c:layout>
                <c:manualLayout>
                  <c:x val="3.7825053468840348E-3"/>
                  <c:y val="3.9682539682538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5AA-46DF-B47F-060C668CB67B}"/>
                </c:ext>
              </c:extLst>
            </c:dLbl>
            <c:dLbl>
              <c:idx val="16"/>
              <c:layout>
                <c:manualLayout>
                  <c:x val="7.5650106937680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5AA-46DF-B47F-060C668CB67B}"/>
                </c:ext>
              </c:extLst>
            </c:dLbl>
            <c:dLbl>
              <c:idx val="17"/>
              <c:layout>
                <c:manualLayout>
                  <c:x val="5.67375802032605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5AA-46DF-B47F-060C668CB67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'град село между преброяванията'!$A$2:$A$19</c:f>
              <c:numCache>
                <c:formatCode>General</c:formatCode>
                <c:ptCount val="18"/>
                <c:pt idx="0">
                  <c:v>1880</c:v>
                </c:pt>
                <c:pt idx="1">
                  <c:v>1887</c:v>
                </c:pt>
                <c:pt idx="2">
                  <c:v>1892</c:v>
                </c:pt>
                <c:pt idx="3">
                  <c:v>1900</c:v>
                </c:pt>
                <c:pt idx="4">
                  <c:v>1905</c:v>
                </c:pt>
                <c:pt idx="5">
                  <c:v>1910</c:v>
                </c:pt>
                <c:pt idx="6">
                  <c:v>1920</c:v>
                </c:pt>
                <c:pt idx="7">
                  <c:v>1926</c:v>
                </c:pt>
                <c:pt idx="8">
                  <c:v>1934</c:v>
                </c:pt>
                <c:pt idx="9">
                  <c:v>1946</c:v>
                </c:pt>
                <c:pt idx="10">
                  <c:v>1956</c:v>
                </c:pt>
                <c:pt idx="11">
                  <c:v>1965</c:v>
                </c:pt>
                <c:pt idx="12">
                  <c:v>1975</c:v>
                </c:pt>
                <c:pt idx="13">
                  <c:v>1985</c:v>
                </c:pt>
                <c:pt idx="14">
                  <c:v>1992</c:v>
                </c:pt>
                <c:pt idx="15">
                  <c:v>2001</c:v>
                </c:pt>
                <c:pt idx="16">
                  <c:v>2011</c:v>
                </c:pt>
                <c:pt idx="17">
                  <c:v>2021</c:v>
                </c:pt>
              </c:numCache>
            </c:numRef>
          </c:cat>
          <c:val>
            <c:numRef>
              <c:f>'град село между преброяванията'!$F$2:$F$19</c:f>
              <c:numCache>
                <c:formatCode>General</c:formatCode>
                <c:ptCount val="18"/>
                <c:pt idx="0">
                  <c:v>83.261177368210568</c:v>
                </c:pt>
                <c:pt idx="1">
                  <c:v>81.183372300376462</c:v>
                </c:pt>
                <c:pt idx="2">
                  <c:v>80.296449737564075</c:v>
                </c:pt>
                <c:pt idx="3">
                  <c:v>80.171504130430321</c:v>
                </c:pt>
                <c:pt idx="4">
                  <c:v>80.431809593428454</c:v>
                </c:pt>
                <c:pt idx="5">
                  <c:v>80.875630805025835</c:v>
                </c:pt>
                <c:pt idx="6">
                  <c:v>80.062290449024758</c:v>
                </c:pt>
                <c:pt idx="7">
                  <c:v>79.372432462129524</c:v>
                </c:pt>
                <c:pt idx="8">
                  <c:v>78.569199197293699</c:v>
                </c:pt>
                <c:pt idx="9">
                  <c:v>75.315096746512381</c:v>
                </c:pt>
                <c:pt idx="10">
                  <c:v>66.428044465581763</c:v>
                </c:pt>
                <c:pt idx="11">
                  <c:v>53.53808630330149</c:v>
                </c:pt>
                <c:pt idx="12">
                  <c:v>42.011688895137148</c:v>
                </c:pt>
                <c:pt idx="13">
                  <c:v>35.186428700019412</c:v>
                </c:pt>
                <c:pt idx="14">
                  <c:v>32.787334324852011</c:v>
                </c:pt>
                <c:pt idx="15">
                  <c:v>30.954693468867877</c:v>
                </c:pt>
                <c:pt idx="16">
                  <c:v>27.51428800323712</c:v>
                </c:pt>
                <c:pt idx="17">
                  <c:v>26.653086472583698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5AA-46DF-B47F-060C668CB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1498581184"/>
        <c:axId val="1498582016"/>
      </c:barChart>
      <c:catAx>
        <c:axId val="149858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 sz="1600"/>
                  <a:t>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5.00319620266272E-2"/>
              <c:y val="1.492247389781123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98582016"/>
        <c:crosses val="autoZero"/>
        <c:auto val="1"/>
        <c:lblAlgn val="ctr"/>
        <c:lblOffset val="100"/>
        <c:noMultiLvlLbl val="0"/>
      </c:catAx>
      <c:valAx>
        <c:axId val="14985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498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10503421678165"/>
          <c:y val="0.92028075384019625"/>
          <c:w val="0.393237666400145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28357292540286E-2"/>
          <c:y val="5.7094878253568432E-2"/>
          <c:w val="0.88709008873896877"/>
          <c:h val="0.783652557139459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възраст!$A$263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възраст!$B$262:$P$262</c:f>
              <c:numCache>
                <c:formatCode>General</c:formatCode>
                <c:ptCount val="15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1985</c:v>
                </c:pt>
                <c:pt idx="11">
                  <c:v>1992</c:v>
                </c:pt>
                <c:pt idx="12">
                  <c:v>2001</c:v>
                </c:pt>
                <c:pt idx="13">
                  <c:v>2011</c:v>
                </c:pt>
                <c:pt idx="14">
                  <c:v>2021</c:v>
                </c:pt>
              </c:numCache>
            </c:numRef>
          </c:cat>
          <c:val>
            <c:numRef>
              <c:f>възраст!$B$263:$P$263</c:f>
              <c:numCache>
                <c:formatCode>General</c:formatCode>
                <c:ptCount val="15"/>
                <c:pt idx="0">
                  <c:v>40.189937566150853</c:v>
                </c:pt>
                <c:pt idx="1">
                  <c:v>39.371613710561689</c:v>
                </c:pt>
                <c:pt idx="2">
                  <c:v>39.751189218337792</c:v>
                </c:pt>
                <c:pt idx="3">
                  <c:v>36.230978068571076</c:v>
                </c:pt>
                <c:pt idx="4">
                  <c:v>34.943338259647611</c:v>
                </c:pt>
                <c:pt idx="5">
                  <c:v>35.520955376485354</c:v>
                </c:pt>
                <c:pt idx="6">
                  <c:v>27.872879835671839</c:v>
                </c:pt>
                <c:pt idx="7">
                  <c:v>26.560720931151955</c:v>
                </c:pt>
                <c:pt idx="8">
                  <c:v>23.847580891570182</c:v>
                </c:pt>
                <c:pt idx="9">
                  <c:v>22.142663917281975</c:v>
                </c:pt>
                <c:pt idx="10">
                  <c:v>21.420339539521553</c:v>
                </c:pt>
                <c:pt idx="11">
                  <c:v>18.958075914921054</c:v>
                </c:pt>
                <c:pt idx="12">
                  <c:v>15.346906210583283</c:v>
                </c:pt>
                <c:pt idx="13">
                  <c:v>13.242755517294288</c:v>
                </c:pt>
                <c:pt idx="14">
                  <c:v>14.075946322802777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8-4F4F-AF34-FC899F74F722}"/>
            </c:ext>
          </c:extLst>
        </c:ser>
        <c:ser>
          <c:idx val="1"/>
          <c:order val="1"/>
          <c:tx>
            <c:strRef>
              <c:f>възраст!$A$264</c:f>
              <c:strCache>
                <c:ptCount val="1"/>
                <c:pt idx="0">
                  <c:v>15-64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възраст!$B$262:$P$262</c:f>
              <c:numCache>
                <c:formatCode>General</c:formatCode>
                <c:ptCount val="15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1985</c:v>
                </c:pt>
                <c:pt idx="11">
                  <c:v>1992</c:v>
                </c:pt>
                <c:pt idx="12">
                  <c:v>2001</c:v>
                </c:pt>
                <c:pt idx="13">
                  <c:v>2011</c:v>
                </c:pt>
                <c:pt idx="14">
                  <c:v>2021</c:v>
                </c:pt>
              </c:numCache>
            </c:numRef>
          </c:cat>
          <c:val>
            <c:numRef>
              <c:f>възраст!$B$264:$P$264</c:f>
              <c:numCache>
                <c:formatCode>General</c:formatCode>
                <c:ptCount val="15"/>
                <c:pt idx="0">
                  <c:v>54.666701208215294</c:v>
                </c:pt>
                <c:pt idx="1">
                  <c:v>55.289122367940138</c:v>
                </c:pt>
                <c:pt idx="2">
                  <c:v>54.967558598671637</c:v>
                </c:pt>
                <c:pt idx="3">
                  <c:v>58.069462350816622</c:v>
                </c:pt>
                <c:pt idx="4">
                  <c:v>59.657246071679602</c:v>
                </c:pt>
                <c:pt idx="5">
                  <c:v>59.244210907677754</c:v>
                </c:pt>
                <c:pt idx="6">
                  <c:v>66.304959392398928</c:v>
                </c:pt>
                <c:pt idx="7">
                  <c:v>66.201742146961479</c:v>
                </c:pt>
                <c:pt idx="8">
                  <c:v>67.556678730548114</c:v>
                </c:pt>
                <c:pt idx="9">
                  <c:v>66.782973567936182</c:v>
                </c:pt>
                <c:pt idx="10">
                  <c:v>67.01782581929406</c:v>
                </c:pt>
                <c:pt idx="11">
                  <c:v>66.73291453588925</c:v>
                </c:pt>
                <c:pt idx="12">
                  <c:v>67.888399665981453</c:v>
                </c:pt>
                <c:pt idx="13">
                  <c:v>68.27148088754673</c:v>
                </c:pt>
                <c:pt idx="14">
                  <c:v>62.416130337960318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8-4F4F-AF34-FC899F74F722}"/>
            </c:ext>
          </c:extLst>
        </c:ser>
        <c:ser>
          <c:idx val="2"/>
          <c:order val="2"/>
          <c:tx>
            <c:strRef>
              <c:f>възраст!$A$265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възраст!$B$262:$P$262</c:f>
              <c:numCache>
                <c:formatCode>General</c:formatCode>
                <c:ptCount val="15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1985</c:v>
                </c:pt>
                <c:pt idx="11">
                  <c:v>1992</c:v>
                </c:pt>
                <c:pt idx="12">
                  <c:v>2001</c:v>
                </c:pt>
                <c:pt idx="13">
                  <c:v>2011</c:v>
                </c:pt>
                <c:pt idx="14">
                  <c:v>2021</c:v>
                </c:pt>
              </c:numCache>
            </c:numRef>
          </c:cat>
          <c:val>
            <c:numRef>
              <c:f>възраст!$B$265:$P$265</c:f>
              <c:numCache>
                <c:formatCode>General</c:formatCode>
                <c:ptCount val="15"/>
                <c:pt idx="0">
                  <c:v>5.1433612256338535</c:v>
                </c:pt>
                <c:pt idx="1">
                  <c:v>5.3392639214981754</c:v>
                </c:pt>
                <c:pt idx="2">
                  <c:v>5.2812521829905759</c:v>
                </c:pt>
                <c:pt idx="3">
                  <c:v>5.6995595806123038</c:v>
                </c:pt>
                <c:pt idx="4">
                  <c:v>5.3994156686727841</c:v>
                </c:pt>
                <c:pt idx="5">
                  <c:v>5.2348337158368983</c:v>
                </c:pt>
                <c:pt idx="6">
                  <c:v>5.8221607719292354</c:v>
                </c:pt>
                <c:pt idx="7">
                  <c:v>7.2375369218865604</c:v>
                </c:pt>
                <c:pt idx="8">
                  <c:v>8.5957403778817021</c:v>
                </c:pt>
                <c:pt idx="9">
                  <c:v>11.074362514781837</c:v>
                </c:pt>
                <c:pt idx="10">
                  <c:v>11.561834641184385</c:v>
                </c:pt>
                <c:pt idx="11">
                  <c:v>14.309009549189691</c:v>
                </c:pt>
                <c:pt idx="12">
                  <c:v>16.764694123435262</c:v>
                </c:pt>
                <c:pt idx="13">
                  <c:v>18.485763595158986</c:v>
                </c:pt>
                <c:pt idx="14">
                  <c:v>23.5079233392369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18-4F4F-AF34-FC899F74F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12430879"/>
        <c:axId val="1612430463"/>
      </c:barChart>
      <c:catAx>
        <c:axId val="161243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612430463"/>
        <c:crosses val="autoZero"/>
        <c:auto val="1"/>
        <c:lblAlgn val="ctr"/>
        <c:lblOffset val="100"/>
        <c:noMultiLvlLbl val="0"/>
      </c:catAx>
      <c:valAx>
        <c:axId val="1612430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600"/>
                  <a:t>Година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4.8720299483923063E-2"/>
              <c:y val="1.569860846183340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61243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70253479193502"/>
          <c:y val="0.92810479976314242"/>
          <c:w val="0.4277037103316631"/>
          <c:h val="5.667545964814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9882396848772"/>
          <c:y val="3.6811673770136534E-2"/>
          <c:w val="0.52228261266414333"/>
          <c:h val="0.930046377230368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9-4630-B0DB-1C8D5267FF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9-4630-B0DB-1C8D5267FF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69-4630-B0DB-1C8D5267FF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69-4630-B0DB-1C8D5267FF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69-4630-B0DB-1C8D5267FF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69-4630-B0DB-1C8D5267FF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69-4630-B0DB-1C8D5267FF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A69-4630-B0DB-1C8D5267FF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A69-4630-B0DB-1C8D5267FF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69-4630-B0DB-1C8D5267F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гражданство!$A$335:$A$344</c:f>
              <c:strCache>
                <c:ptCount val="10"/>
                <c:pt idx="0">
                  <c:v>Германия</c:v>
                </c:pt>
                <c:pt idx="1">
                  <c:v>Гърция</c:v>
                </c:pt>
                <c:pt idx="2">
                  <c:v>Италия</c:v>
                </c:pt>
                <c:pt idx="3">
                  <c:v>Полша</c:v>
                </c:pt>
                <c:pt idx="4">
                  <c:v>Румъния</c:v>
                </c:pt>
                <c:pt idx="5">
                  <c:v>Франция</c:v>
                </c:pt>
                <c:pt idx="6">
                  <c:v>Нидерландия</c:v>
                </c:pt>
                <c:pt idx="7">
                  <c:v>Белгия</c:v>
                </c:pt>
                <c:pt idx="8">
                  <c:v>Чехия</c:v>
                </c:pt>
                <c:pt idx="9">
                  <c:v>Испания</c:v>
                </c:pt>
              </c:strCache>
            </c:strRef>
          </c:cat>
          <c:val>
            <c:numRef>
              <c:f>гражданство!$B$335:$B$344</c:f>
              <c:numCache>
                <c:formatCode>###0</c:formatCode>
                <c:ptCount val="10"/>
                <c:pt idx="0">
                  <c:v>1797</c:v>
                </c:pt>
                <c:pt idx="1">
                  <c:v>1631</c:v>
                </c:pt>
                <c:pt idx="2">
                  <c:v>1293</c:v>
                </c:pt>
                <c:pt idx="3">
                  <c:v>1113</c:v>
                </c:pt>
                <c:pt idx="4">
                  <c:v>698</c:v>
                </c:pt>
                <c:pt idx="5">
                  <c:v>612</c:v>
                </c:pt>
                <c:pt idx="6">
                  <c:v>456</c:v>
                </c:pt>
                <c:pt idx="7">
                  <c:v>390</c:v>
                </c:pt>
                <c:pt idx="8">
                  <c:v>351</c:v>
                </c:pt>
                <c:pt idx="9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69-4630-B0DB-1C8D5267F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4288995375157"/>
          <c:y val="4.2103661396071433E-2"/>
          <c:w val="0.19818320857736435"/>
          <c:h val="0.86883872943745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90877309401071E-2"/>
          <c:y val="8.5699044523833895E-2"/>
          <c:w val="0.54280922024689771"/>
          <c:h val="0.8995036242231379"/>
        </c:manualLayout>
      </c:layout>
      <c:pieChart>
        <c:varyColors val="1"/>
        <c:ser>
          <c:idx val="0"/>
          <c:order val="0"/>
          <c:tx>
            <c:strRef>
              <c:f>гражданство!$B$313</c:f>
              <c:strCache>
                <c:ptCount val="1"/>
                <c:pt idx="0">
                  <c:v>брой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7-4D47-9CDD-5917E3A03A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7-4D47-9CDD-5917E3A03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7-4D47-9CDD-5917E3A03A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7-4D47-9CDD-5917E3A03A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B7-4D47-9CDD-5917E3A03A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B7-4D47-9CDD-5917E3A03A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B7-4D47-9CDD-5917E3A03A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B7-4D47-9CDD-5917E3A03A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B7-4D47-9CDD-5917E3A03A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B7-4D47-9CDD-5917E3A03ABA}"/>
              </c:ext>
            </c:extLst>
          </c:dPt>
          <c:dLbls>
            <c:dLbl>
              <c:idx val="0"/>
              <c:layout>
                <c:manualLayout>
                  <c:x val="-4.5331563770356041E-2"/>
                  <c:y val="-0.130709714328103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B7-4D47-9CDD-5917E3A03ABA}"/>
                </c:ext>
              </c:extLst>
            </c:dLbl>
            <c:dLbl>
              <c:idx val="1"/>
              <c:layout>
                <c:manualLayout>
                  <c:x val="4.7082317438622498E-3"/>
                  <c:y val="-2.6973918325601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B7-4D47-9CDD-5917E3A03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гражданство!$A$314:$A$323</c:f>
              <c:strCache>
                <c:ptCount val="10"/>
                <c:pt idx="0">
                  <c:v>Руска Федерация</c:v>
                </c:pt>
                <c:pt idx="1">
                  <c:v>Украйна</c:v>
                </c:pt>
                <c:pt idx="2">
                  <c:v>Обединено Кралство</c:v>
                </c:pt>
                <c:pt idx="3">
                  <c:v>Турция</c:v>
                </c:pt>
                <c:pt idx="4">
                  <c:v>Сирийска Арабска Република</c:v>
                </c:pt>
                <c:pt idx="5">
                  <c:v>Китай</c:v>
                </c:pt>
                <c:pt idx="6">
                  <c:v>Република Северна Македония</c:v>
                </c:pt>
                <c:pt idx="7">
                  <c:v>Сърбия</c:v>
                </c:pt>
                <c:pt idx="8">
                  <c:v>Армения</c:v>
                </c:pt>
                <c:pt idx="9">
                  <c:v>Молдова</c:v>
                </c:pt>
              </c:strCache>
            </c:strRef>
          </c:cat>
          <c:val>
            <c:numRef>
              <c:f>гражданство!$B$314:$B$323</c:f>
              <c:numCache>
                <c:formatCode>General</c:formatCode>
                <c:ptCount val="10"/>
                <c:pt idx="0">
                  <c:v>17465</c:v>
                </c:pt>
                <c:pt idx="1">
                  <c:v>6163</c:v>
                </c:pt>
                <c:pt idx="2">
                  <c:v>4484</c:v>
                </c:pt>
                <c:pt idx="3">
                  <c:v>3017</c:v>
                </c:pt>
                <c:pt idx="4">
                  <c:v>2615</c:v>
                </c:pt>
                <c:pt idx="5">
                  <c:v>1683</c:v>
                </c:pt>
                <c:pt idx="6">
                  <c:v>1576</c:v>
                </c:pt>
                <c:pt idx="7">
                  <c:v>1050</c:v>
                </c:pt>
                <c:pt idx="8">
                  <c:v>1048</c:v>
                </c:pt>
                <c:pt idx="9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B7-4D47-9CDD-5917E3A03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99394949732003"/>
          <c:y val="4.6883257383506752E-2"/>
          <c:w val="0.33579755767939079"/>
          <c:h val="0.9132900520954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1106699518488E-2"/>
          <c:y val="6.9361302364676941E-2"/>
          <c:w val="0.56672268695235029"/>
          <c:h val="0.798483046762011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6-4595-A327-3044B6CDB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6-4595-A327-3044B6CDB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06-4595-A327-3044B6CDB6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06-4595-A327-3044B6CDB6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06-4595-A327-3044B6CDB6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06-4595-A327-3044B6CDB6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06-4595-A327-3044B6CDB6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D06-4595-A327-3044B6CDB63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D06-4595-A327-3044B6CDB63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D06-4595-A327-3044B6CDB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'страна на раждане'!$B$16:$B$25</c:f>
              <c:strCache>
                <c:ptCount val="10"/>
                <c:pt idx="0">
                  <c:v>Руска Федерация</c:v>
                </c:pt>
                <c:pt idx="1">
                  <c:v>Украйна</c:v>
                </c:pt>
                <c:pt idx="2">
                  <c:v>Обединено Кралство</c:v>
                </c:pt>
                <c:pt idx="3">
                  <c:v>Гърция</c:v>
                </c:pt>
                <c:pt idx="4">
                  <c:v>Германия</c:v>
                </c:pt>
                <c:pt idx="5">
                  <c:v>Турция</c:v>
                </c:pt>
                <c:pt idx="6">
                  <c:v>Испания</c:v>
                </c:pt>
                <c:pt idx="7">
                  <c:v>Италия</c:v>
                </c:pt>
                <c:pt idx="8">
                  <c:v>Румъния</c:v>
                </c:pt>
                <c:pt idx="9">
                  <c:v>Република Северна Македония</c:v>
                </c:pt>
              </c:strCache>
            </c:strRef>
          </c:cat>
          <c:val>
            <c:numRef>
              <c:f>'страна на раждане'!$C$16:$C$25</c:f>
              <c:numCache>
                <c:formatCode>###0</c:formatCode>
                <c:ptCount val="10"/>
                <c:pt idx="0">
                  <c:v>25730</c:v>
                </c:pt>
                <c:pt idx="1">
                  <c:v>11040</c:v>
                </c:pt>
                <c:pt idx="2">
                  <c:v>10034</c:v>
                </c:pt>
                <c:pt idx="3">
                  <c:v>9320</c:v>
                </c:pt>
                <c:pt idx="4">
                  <c:v>9308</c:v>
                </c:pt>
                <c:pt idx="5">
                  <c:v>6901</c:v>
                </c:pt>
                <c:pt idx="6">
                  <c:v>6068</c:v>
                </c:pt>
                <c:pt idx="7">
                  <c:v>4577</c:v>
                </c:pt>
                <c:pt idx="8">
                  <c:v>4341</c:v>
                </c:pt>
                <c:pt idx="9">
                  <c:v>4132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06-4595-A327-3044B6CDB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28685233363015"/>
          <c:y val="7.0279364175071274E-2"/>
          <c:w val="0.33385294517089109"/>
          <c:h val="0.84730606677178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675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39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14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32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74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7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488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111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6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49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6484E-6912-4B0D-BC23-F11BA08637D1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0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fostat.nsi.b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539188" y="825278"/>
            <a:ext cx="889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Преброяване на населението и жилищния фонд в Република България през 2021 година</a:t>
            </a:r>
            <a:endParaRPr lang="ru-RU" sz="2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600" b="1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4502" y="1855735"/>
            <a:ext cx="7947020" cy="4705126"/>
            <a:chOff x="2074502" y="1855735"/>
            <a:chExt cx="7947020" cy="4705126"/>
          </a:xfrm>
        </p:grpSpPr>
        <p:grpSp>
          <p:nvGrpSpPr>
            <p:cNvPr id="6" name="Group 5"/>
            <p:cNvGrpSpPr/>
            <p:nvPr/>
          </p:nvGrpSpPr>
          <p:grpSpPr>
            <a:xfrm>
              <a:off x="2074502" y="1855735"/>
              <a:ext cx="7947020" cy="4705126"/>
              <a:chOff x="2074502" y="1855735"/>
              <a:chExt cx="7947020" cy="470512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4502" y="1855735"/>
                <a:ext cx="7947020" cy="470512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869320" y="3601502"/>
                <a:ext cx="2518808" cy="4600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34015" y="3455936"/>
              <a:ext cx="3381155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6 519 789</a:t>
              </a:r>
              <a:endParaRPr lang="bg-BG" sz="4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7"/>
            <a:ext cx="10515600" cy="77964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Гъстота на населението по общини към 7 септември 2021 година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53" y="1227567"/>
            <a:ext cx="7925900" cy="54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6163"/>
            <a:ext cx="10515600" cy="568839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Възрастова структура на населението по години на преброяванията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6385"/>
              </p:ext>
            </p:extLst>
          </p:nvPr>
        </p:nvGraphicFramePr>
        <p:xfrm>
          <a:off x="1411705" y="1410086"/>
          <a:ext cx="9102325" cy="515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80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168626"/>
              <a:ext cx="9592204" cy="597690"/>
              <a:chOff x="1827549" y="168626"/>
              <a:chExt cx="9592204" cy="59769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3" y="168626"/>
                <a:ext cx="3310089" cy="544195"/>
                <a:chOff x="2820259" y="119308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59" y="119308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178561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6842"/>
            <a:ext cx="10515600" cy="871430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Относителен дял на населението на 65 и повече навършени години </a:t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bg-BG" sz="2400" b="1" dirty="0" smtClean="0">
                <a:solidFill>
                  <a:srgbClr val="002060"/>
                </a:solidFill>
              </a:rPr>
              <a:t>към 7 септември 2021 година</a:t>
            </a:r>
            <a:endParaRPr lang="bg-BG" sz="24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4" y="1372292"/>
            <a:ext cx="7445749" cy="54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168626"/>
              <a:ext cx="9592204" cy="597690"/>
              <a:chOff x="1827549" y="168626"/>
              <a:chExt cx="9592204" cy="59769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3" y="168626"/>
                <a:ext cx="3310089" cy="544195"/>
                <a:chOff x="2820259" y="119308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59" y="119308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178561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516"/>
            <a:ext cx="10515600" cy="76879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Относителен дял на населението на 0 – 14 години </a:t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bg-BG" sz="2400" b="1" dirty="0" smtClean="0">
                <a:solidFill>
                  <a:srgbClr val="002060"/>
                </a:solidFill>
              </a:rPr>
              <a:t>към 7 септември 2021 година</a:t>
            </a:r>
            <a:endParaRPr lang="bg-BG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77" y="1411371"/>
            <a:ext cx="7601176" cy="53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53" y="868204"/>
            <a:ext cx="10515600" cy="50819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Коефициент на възрастова зависимост към 7 септември 2021 година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4" y="1376396"/>
            <a:ext cx="7295949" cy="54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7"/>
            <a:ext cx="10515600" cy="77964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Коефициент на демографско заместване към 7 септември 2021 година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7" y="1227567"/>
            <a:ext cx="7269414" cy="54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4501" y="153907"/>
              <a:ext cx="9595252" cy="612409"/>
              <a:chOff x="1824501" y="153907"/>
              <a:chExt cx="9595252" cy="612409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0707" y="187455"/>
                <a:ext cx="3310089" cy="544195"/>
                <a:chOff x="2814163" y="138137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14163" y="138137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501" y="153907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783"/>
            <a:ext cx="10741059" cy="7796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Десетте най-разпространени гражданства на Европейския съюз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към 7 септември 2021 година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28361686"/>
              </p:ext>
            </p:extLst>
          </p:nvPr>
        </p:nvGraphicFramePr>
        <p:xfrm>
          <a:off x="1827549" y="1569730"/>
          <a:ext cx="7662960" cy="513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4501" y="153907"/>
              <a:ext cx="9595252" cy="612409"/>
              <a:chOff x="1824501" y="153907"/>
              <a:chExt cx="9595252" cy="612409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0707" y="187455"/>
                <a:ext cx="3310089" cy="544195"/>
                <a:chOff x="2814163" y="138137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14163" y="138137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501" y="153907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783"/>
            <a:ext cx="10741059" cy="7796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Десетте най-разпространени </a:t>
            </a:r>
            <a:r>
              <a:rPr lang="ru-RU" sz="2800" b="1" dirty="0" smtClean="0">
                <a:solidFill>
                  <a:srgbClr val="002060"/>
                </a:solidFill>
              </a:rPr>
              <a:t>чужди гражданства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към 7 септември 2021 година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07347841"/>
              </p:ext>
            </p:extLst>
          </p:nvPr>
        </p:nvGraphicFramePr>
        <p:xfrm>
          <a:off x="941405" y="1732647"/>
          <a:ext cx="9267825" cy="478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56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4501" y="153907"/>
              <a:ext cx="9595252" cy="612409"/>
              <a:chOff x="1824501" y="153907"/>
              <a:chExt cx="9595252" cy="612409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0707" y="187455"/>
                <a:ext cx="3310089" cy="544195"/>
                <a:chOff x="2814163" y="138137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14163" y="138137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501" y="153907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783"/>
            <a:ext cx="10741059" cy="779647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/>
              <a:t>Разпределение на лицата, родени извън територията на страната, по държава на раждане към 7 септември 2021 година (десетте </a:t>
            </a:r>
            <a:r>
              <a:rPr lang="bg-BG" sz="2400" b="1" dirty="0" smtClean="0"/>
              <a:t>най-разпространени </a:t>
            </a:r>
            <a:r>
              <a:rPr lang="bg-BG" sz="2400" b="1" dirty="0"/>
              <a:t>държави)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56042535"/>
              </p:ext>
            </p:extLst>
          </p:nvPr>
        </p:nvGraphicFramePr>
        <p:xfrm>
          <a:off x="1824501" y="1765996"/>
          <a:ext cx="7391981" cy="493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73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4501" y="153907"/>
              <a:ext cx="9595252" cy="612409"/>
              <a:chOff x="1824501" y="153907"/>
              <a:chExt cx="9595252" cy="612409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0707" y="187455"/>
                <a:ext cx="3310089" cy="544195"/>
                <a:chOff x="2814163" y="138137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14163" y="138137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501" y="153907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70" y="2158753"/>
            <a:ext cx="10741059" cy="130676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hlinkClick r:id="rId5"/>
              </a:rPr>
              <a:t>infostat.nsi.bg</a:t>
            </a:r>
            <a:r>
              <a:rPr lang="bg-BG" sz="2400" b="1" dirty="0" smtClean="0">
                <a:solidFill>
                  <a:srgbClr val="002060"/>
                </a:solidFill>
              </a:rPr>
              <a:t/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bg-BG" sz="2400" b="1" dirty="0" smtClean="0">
                <a:solidFill>
                  <a:srgbClr val="002060"/>
                </a:solidFill>
              </a:rPr>
              <a:t/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https://census2021.bg/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89065"/>
              </p:ext>
            </p:extLst>
          </p:nvPr>
        </p:nvGraphicFramePr>
        <p:xfrm>
          <a:off x="838199" y="1301698"/>
          <a:ext cx="10153851" cy="525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7"/>
            <a:ext cx="10515600" cy="77964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Население по години на преброяванията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7"/>
            <a:ext cx="10515600" cy="77964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Прираст на населението между преброяванията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1379"/>
              </p:ext>
            </p:extLst>
          </p:nvPr>
        </p:nvGraphicFramePr>
        <p:xfrm>
          <a:off x="622136" y="1438634"/>
          <a:ext cx="10639422" cy="512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92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472"/>
            <a:ext cx="10515600" cy="779647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Естествен и механичен прираст между преброяванията </a:t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bg-BG" sz="2400" b="1" dirty="0" smtClean="0">
                <a:solidFill>
                  <a:srgbClr val="002060"/>
                </a:solidFill>
              </a:rPr>
              <a:t>в периода 1993 – 2021 година</a:t>
            </a:r>
            <a:endParaRPr lang="bg-BG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631021"/>
              </p:ext>
            </p:extLst>
          </p:nvPr>
        </p:nvGraphicFramePr>
        <p:xfrm>
          <a:off x="1827549" y="1576026"/>
          <a:ext cx="7768940" cy="48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5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7"/>
            <a:ext cx="10515600" cy="77964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Прираст на населението по области в периода 2011 -2021 година</a:t>
            </a:r>
            <a:endParaRPr lang="bg-BG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4" y="1347537"/>
            <a:ext cx="7787410" cy="53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483"/>
            <a:ext cx="10515600" cy="82093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Относителен дял на населението в градовете и селата по години на преброяванията</a:t>
            </a:r>
            <a:endParaRPr lang="bg-BG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07469"/>
              </p:ext>
            </p:extLst>
          </p:nvPr>
        </p:nvGraphicFramePr>
        <p:xfrm>
          <a:off x="772247" y="1530417"/>
          <a:ext cx="9895753" cy="503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88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434"/>
            <a:ext cx="10515600" cy="77964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b="1" dirty="0"/>
              <a:t>Разпределение на населените места според броя на населението им </a:t>
            </a:r>
            <a:r>
              <a:rPr lang="bg-BG" sz="2700" dirty="0"/>
              <a:t/>
            </a:r>
            <a:br>
              <a:rPr lang="bg-BG" sz="2700" dirty="0"/>
            </a:br>
            <a:r>
              <a:rPr lang="bg-BG" sz="2700" b="1" dirty="0"/>
              <a:t>към 7 септември 2021 </a:t>
            </a:r>
            <a:r>
              <a:rPr lang="bg-BG" sz="2700" b="1" dirty="0">
                <a:solidFill>
                  <a:srgbClr val="002060"/>
                </a:solidFill>
              </a:rPr>
              <a:t>година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69676"/>
              </p:ext>
            </p:extLst>
          </p:nvPr>
        </p:nvGraphicFramePr>
        <p:xfrm>
          <a:off x="1541245" y="1573032"/>
          <a:ext cx="8360044" cy="5221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4828">
                  <a:extLst>
                    <a:ext uri="{9D8B030D-6E8A-4147-A177-3AD203B41FA5}">
                      <a16:colId xmlns:a16="http://schemas.microsoft.com/office/drawing/2014/main" val="172237741"/>
                    </a:ext>
                  </a:extLst>
                </a:gridCol>
                <a:gridCol w="2099902">
                  <a:extLst>
                    <a:ext uri="{9D8B030D-6E8A-4147-A177-3AD203B41FA5}">
                      <a16:colId xmlns:a16="http://schemas.microsoft.com/office/drawing/2014/main" val="1115787601"/>
                    </a:ext>
                  </a:extLst>
                </a:gridCol>
                <a:gridCol w="2585314">
                  <a:extLst>
                    <a:ext uri="{9D8B030D-6E8A-4147-A177-3AD203B41FA5}">
                      <a16:colId xmlns:a16="http://schemas.microsoft.com/office/drawing/2014/main" val="3748360838"/>
                    </a:ext>
                  </a:extLst>
                </a:gridCol>
              </a:tblGrid>
              <a:tr h="65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Размер на населеното място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Населени места (брой)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Население (брой)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77799262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0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3147390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1 - 199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2561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176288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9916317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200 - 499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1124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361302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0403839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500 - 999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697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487986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9808205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1000 - 1999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367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507638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5942236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2000 - 4999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184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541592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2518856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5000 - 9999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55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375413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5082749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10000 - 19999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34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470438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44518200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20000 - 49999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610627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7500384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50000 - 99999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11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737711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77300790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100000 - 199999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3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437064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9140417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200000 - 499999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2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630276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5722576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над 600000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1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1183454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4832356"/>
                  </a:ext>
                </a:extLst>
              </a:tr>
              <a:tr h="31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Общо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>
                          <a:effectLst/>
                        </a:rPr>
                        <a:t>5257</a:t>
                      </a:r>
                      <a:endParaRPr lang="bg-BG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2000" dirty="0">
                          <a:effectLst/>
                        </a:rPr>
                        <a:t>6519789</a:t>
                      </a:r>
                      <a:endParaRPr lang="bg-BG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162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548"/>
            <a:ext cx="10515600" cy="513348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Населението по статистически райони към 7 септември 2021 година</a:t>
            </a:r>
            <a:endParaRPr lang="bg-BG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45766"/>
              </p:ext>
            </p:extLst>
          </p:nvPr>
        </p:nvGraphicFramePr>
        <p:xfrm>
          <a:off x="1443791" y="1648131"/>
          <a:ext cx="9070238" cy="491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438">
                  <a:extLst>
                    <a:ext uri="{9D8B030D-6E8A-4147-A177-3AD203B41FA5}">
                      <a16:colId xmlns:a16="http://schemas.microsoft.com/office/drawing/2014/main" val="4172454676"/>
                    </a:ext>
                  </a:extLst>
                </a:gridCol>
                <a:gridCol w="1639700">
                  <a:extLst>
                    <a:ext uri="{9D8B030D-6E8A-4147-A177-3AD203B41FA5}">
                      <a16:colId xmlns:a16="http://schemas.microsoft.com/office/drawing/2014/main" val="2737213507"/>
                    </a:ext>
                  </a:extLst>
                </a:gridCol>
                <a:gridCol w="1639700">
                  <a:extLst>
                    <a:ext uri="{9D8B030D-6E8A-4147-A177-3AD203B41FA5}">
                      <a16:colId xmlns:a16="http://schemas.microsoft.com/office/drawing/2014/main" val="3251221744"/>
                    </a:ext>
                  </a:extLst>
                </a:gridCol>
                <a:gridCol w="1639700">
                  <a:extLst>
                    <a:ext uri="{9D8B030D-6E8A-4147-A177-3AD203B41FA5}">
                      <a16:colId xmlns:a16="http://schemas.microsoft.com/office/drawing/2014/main" val="3924346289"/>
                    </a:ext>
                  </a:extLst>
                </a:gridCol>
                <a:gridCol w="1639700">
                  <a:extLst>
                    <a:ext uri="{9D8B030D-6E8A-4147-A177-3AD203B41FA5}">
                      <a16:colId xmlns:a16="http://schemas.microsoft.com/office/drawing/2014/main" val="2179141496"/>
                    </a:ext>
                  </a:extLst>
                </a:gridCol>
              </a:tblGrid>
              <a:tr h="110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</a:rPr>
                        <a:t>Статистически райони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Население към 1.02.2011 (брой)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Население към 7.09.2021 (брой)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Прираст (брой)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</a:rPr>
                        <a:t>Прираст (%)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46304515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Общо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7364570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6519789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-844781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-11.5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883790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Северен централен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861112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700234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-160878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-18.7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5109548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>
                          <a:effectLst/>
                        </a:rPr>
                        <a:t>Северозападен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847138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690685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-156453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-18.5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29059068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Североизточен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966097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831953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-134144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-13.9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0567024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Югозападен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2132848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2024404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-108444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-5.1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2428529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Югоизточен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1078002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959176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-118826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-11.0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5576255"/>
                  </a:ext>
                </a:extLst>
              </a:tr>
              <a:tr h="5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Южен централен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1479373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1313337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effectLst/>
                        </a:rPr>
                        <a:t>-166036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>
                          <a:effectLst/>
                        </a:rPr>
                        <a:t>-11.2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612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88"/>
            <a:ext cx="10515600" cy="650176"/>
          </a:xfrm>
        </p:spPr>
        <p:txBody>
          <a:bodyPr>
            <a:normAutofit/>
          </a:bodyPr>
          <a:lstStyle/>
          <a:p>
            <a:pPr algn="ctr"/>
            <a:r>
              <a:rPr lang="bg-BG" sz="2600" b="1" dirty="0" smtClean="0">
                <a:solidFill>
                  <a:srgbClr val="002060"/>
                </a:solidFill>
              </a:rPr>
              <a:t>Население по области към 7 септември 2021 година</a:t>
            </a:r>
            <a:endParaRPr lang="bg-BG" sz="2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26" y="1227567"/>
            <a:ext cx="7723147" cy="5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489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Население по години на преброяванията</vt:lpstr>
      <vt:lpstr>Прираст на населението между преброяванията</vt:lpstr>
      <vt:lpstr>Естествен и механичен прираст между преброяванията  в периода 1993 – 2021 година</vt:lpstr>
      <vt:lpstr>Прираст на населението по области в периода 2011 -2021 година</vt:lpstr>
      <vt:lpstr>Относителен дял на населението в градовете и селата по години на преброяванията</vt:lpstr>
      <vt:lpstr>Разпределение на населените места според броя на населението им  към 7 септември 2021 година</vt:lpstr>
      <vt:lpstr>Населението по статистически райони към 7 септември 2021 година</vt:lpstr>
      <vt:lpstr>Население по области към 7 септември 2021 година</vt:lpstr>
      <vt:lpstr>Гъстота на населението по общини към 7 септември 2021 година</vt:lpstr>
      <vt:lpstr>Възрастова структура на населението по години на преброяванията</vt:lpstr>
      <vt:lpstr>Относителен дял на населението на 65 и повече навършени години  към 7 септември 2021 година</vt:lpstr>
      <vt:lpstr>Относителен дял на населението на 0 – 14 години  към 7 септември 2021 година</vt:lpstr>
      <vt:lpstr>Коефициент на възрастова зависимост към 7 септември 2021 година</vt:lpstr>
      <vt:lpstr>Коефициент на демографско заместване към 7 септември 2021 година</vt:lpstr>
      <vt:lpstr>Десетте най-разпространени гражданства на Европейския съюз към 7 септември 2021 година</vt:lpstr>
      <vt:lpstr>Десетте най-разпространени чужди гражданства към 7 септември 2021 година</vt:lpstr>
      <vt:lpstr>Разпределение на лицата, родени извън територията на страната, по държава на раждане към 7 септември 2021 година (десетте най-разпространени държави)</vt:lpstr>
      <vt:lpstr>https://infostat.nsi.bg  https://census2021.bg/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Kostova</dc:creator>
  <cp:lastModifiedBy>Lubomir Blatski</cp:lastModifiedBy>
  <cp:revision>30</cp:revision>
  <dcterms:created xsi:type="dcterms:W3CDTF">2020-05-27T12:21:37Z</dcterms:created>
  <dcterms:modified xsi:type="dcterms:W3CDTF">2022-10-03T06:25:47Z</dcterms:modified>
</cp:coreProperties>
</file>