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920" r:id="rId1"/>
    <p:sldMasterId id="2147483932" r:id="rId2"/>
    <p:sldMasterId id="2147483944" r:id="rId3"/>
  </p:sldMasterIdLst>
  <p:notesMasterIdLst>
    <p:notesMasterId r:id="rId17"/>
  </p:notesMasterIdLst>
  <p:handoutMasterIdLst>
    <p:handoutMasterId r:id="rId18"/>
  </p:handoutMasterIdLst>
  <p:sldIdLst>
    <p:sldId id="413" r:id="rId4"/>
    <p:sldId id="437" r:id="rId5"/>
    <p:sldId id="449" r:id="rId6"/>
    <p:sldId id="434" r:id="rId7"/>
    <p:sldId id="457" r:id="rId8"/>
    <p:sldId id="455" r:id="rId9"/>
    <p:sldId id="451" r:id="rId10"/>
    <p:sldId id="452" r:id="rId11"/>
    <p:sldId id="456" r:id="rId12"/>
    <p:sldId id="454" r:id="rId13"/>
    <p:sldId id="440" r:id="rId14"/>
    <p:sldId id="448" r:id="rId15"/>
    <p:sldId id="347" r:id="rId16"/>
  </p:sldIdLst>
  <p:sldSz cx="9144000" cy="6858000" type="screen4x3"/>
  <p:notesSz cx="6858000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2880">
          <p15:clr>
            <a:srgbClr val="A4A3A4"/>
          </p15:clr>
        </p15:guide>
        <p15:guide id="9" pos="503">
          <p15:clr>
            <a:srgbClr val="A4A3A4"/>
          </p15:clr>
        </p15:guide>
        <p15:guide id="10" pos="5257">
          <p15:clr>
            <a:srgbClr val="A4A3A4"/>
          </p15:clr>
        </p15:guide>
        <p15:guide id="11" pos="4608">
          <p15:clr>
            <a:srgbClr val="A4A3A4"/>
          </p15:clr>
        </p15:guide>
        <p15:guide id="12" pos="2448">
          <p15:clr>
            <a:srgbClr val="A4A3A4"/>
          </p15:clr>
        </p15:guide>
        <p15:guide id="13" pos="5545">
          <p15:clr>
            <a:srgbClr val="A4A3A4"/>
          </p15:clr>
        </p15:guide>
        <p15:guide id="14" pos="2772">
          <p15:clr>
            <a:srgbClr val="A4A3A4"/>
          </p15:clr>
        </p15:guide>
        <p15:guide id="15" pos="480">
          <p15:clr>
            <a:srgbClr val="A4A3A4"/>
          </p15:clr>
        </p15:guide>
        <p15:guide id="16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7A37"/>
    <a:srgbClr val="8D5397"/>
    <a:srgbClr val="558ED5"/>
    <a:srgbClr val="BE95C5"/>
    <a:srgbClr val="DCB7EB"/>
    <a:srgbClr val="AB51CF"/>
    <a:srgbClr val="376092"/>
    <a:srgbClr val="A50021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86310" autoAdjust="0"/>
  </p:normalViewPr>
  <p:slideViewPr>
    <p:cSldViewPr>
      <p:cViewPr varScale="1">
        <p:scale>
          <a:sx n="100" d="100"/>
          <a:sy n="100" d="100"/>
        </p:scale>
        <p:origin x="1896" y="96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2880"/>
        <p:guide pos="503"/>
        <p:guide pos="5257"/>
        <p:guide pos="4608"/>
        <p:guide pos="2448"/>
        <p:guide pos="5545"/>
        <p:guide pos="2772"/>
        <p:guide pos="480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252" y="-96"/>
      </p:cViewPr>
      <p:guideLst>
        <p:guide orient="horz" pos="3127"/>
        <p:guide pos="216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C56694-3725-4C33-883B-3D0898E0ED9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1E20EA-25E6-4D6F-AD12-3EFCC30F8AE3}">
      <dgm:prSet custT="1"/>
      <dgm:spPr/>
      <dgm:t>
        <a:bodyPr/>
        <a:lstStyle/>
        <a:p>
          <a:pPr algn="ctr"/>
          <a:r>
            <a:rPr lang="bg-BG" sz="3200" b="1" kern="1200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Министерство </a:t>
          </a:r>
          <a:r>
            <a:rPr lang="bg-BG" sz="3200" b="1" kern="1200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иновациите и растежа</a:t>
          </a:r>
          <a:endParaRPr lang="en-US" sz="3200" b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F47D978-2A16-4E05-966E-2FDEF08B95C4}" type="parTrans" cxnId="{CFA42ABC-B513-4E7B-8A3A-D403EEA7376B}">
      <dgm:prSet/>
      <dgm:spPr/>
      <dgm:t>
        <a:bodyPr/>
        <a:lstStyle/>
        <a:p>
          <a:endParaRPr lang="en-US"/>
        </a:p>
      </dgm:t>
    </dgm:pt>
    <dgm:pt modelId="{7128C947-5F41-4C3E-8B48-4CC22D63421F}" type="sibTrans" cxnId="{CFA42ABC-B513-4E7B-8A3A-D403EEA7376B}">
      <dgm:prSet/>
      <dgm:spPr/>
      <dgm:t>
        <a:bodyPr/>
        <a:lstStyle/>
        <a:p>
          <a:endParaRPr lang="en-US"/>
        </a:p>
      </dgm:t>
    </dgm:pt>
    <dgm:pt modelId="{5415976C-DAC9-4774-8E1B-16F95DFCBDAD}">
      <dgm:prSet custT="1"/>
      <dgm:spPr/>
      <dgm:t>
        <a:bodyPr/>
        <a:lstStyle/>
        <a:p>
          <a:pPr algn="ctr"/>
          <a:r>
            <a:rPr lang="ru-RU" sz="2800" b="1" kern="1200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МЕРКИ ЗА НАСЪРЧАВАНЕ НА ИНОВАЦИИТЕ И РАСТЕЖА НА ПРЕДПРИЯТИЯТА</a:t>
          </a:r>
          <a:endParaRPr lang="en-US" sz="2800" b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DD662A2-37F5-47C8-8B03-B0E8DAFB4F11}" type="parTrans" cxnId="{62CC79EB-5C08-4801-8957-E882326999C7}">
      <dgm:prSet/>
      <dgm:spPr/>
      <dgm:t>
        <a:bodyPr/>
        <a:lstStyle/>
        <a:p>
          <a:endParaRPr lang="en-US"/>
        </a:p>
      </dgm:t>
    </dgm:pt>
    <dgm:pt modelId="{B78C7D2A-6CBD-485D-ACEC-6B9317902B5F}" type="sibTrans" cxnId="{62CC79EB-5C08-4801-8957-E882326999C7}">
      <dgm:prSet/>
      <dgm:spPr/>
      <dgm:t>
        <a:bodyPr/>
        <a:lstStyle/>
        <a:p>
          <a:endParaRPr lang="en-US"/>
        </a:p>
      </dgm:t>
    </dgm:pt>
    <dgm:pt modelId="{DB852E4D-CDC4-4DD6-9ACF-F8FB9D42FAF7}">
      <dgm:prSet custT="1"/>
      <dgm:spPr/>
      <dgm:t>
        <a:bodyPr/>
        <a:lstStyle/>
        <a:p>
          <a:pPr algn="ctr"/>
          <a:endParaRPr lang="en-US" sz="2800" b="1" i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100C271-8DC9-4695-9A69-1D3FA3848565}" type="parTrans" cxnId="{26B17481-CABE-47A1-82D7-056E4FD0A0A4}">
      <dgm:prSet/>
      <dgm:spPr/>
      <dgm:t>
        <a:bodyPr/>
        <a:lstStyle/>
        <a:p>
          <a:endParaRPr lang="en-US"/>
        </a:p>
      </dgm:t>
    </dgm:pt>
    <dgm:pt modelId="{51285DFB-7E09-4544-B429-109ECEC3F84B}" type="sibTrans" cxnId="{26B17481-CABE-47A1-82D7-056E4FD0A0A4}">
      <dgm:prSet/>
      <dgm:spPr/>
      <dgm:t>
        <a:bodyPr/>
        <a:lstStyle/>
        <a:p>
          <a:endParaRPr lang="en-US"/>
        </a:p>
      </dgm:t>
    </dgm:pt>
    <dgm:pt modelId="{0ABFE0BB-3783-473E-9502-2F5CF567B452}" type="pres">
      <dgm:prSet presAssocID="{82C56694-3725-4C33-883B-3D0898E0ED9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1A3B296-A87C-46EC-B8EA-459BF7385355}" type="pres">
      <dgm:prSet presAssocID="{491E20EA-25E6-4D6F-AD12-3EFCC30F8AE3}" presName="thickLine" presStyleLbl="alignNode1" presStyleIdx="0" presStyleCnt="3"/>
      <dgm:spPr/>
    </dgm:pt>
    <dgm:pt modelId="{1FE621A9-0277-4045-B9C8-DEA8821F5D68}" type="pres">
      <dgm:prSet presAssocID="{491E20EA-25E6-4D6F-AD12-3EFCC30F8AE3}" presName="horz1" presStyleCnt="0"/>
      <dgm:spPr/>
    </dgm:pt>
    <dgm:pt modelId="{372B105A-46D1-40D5-86B2-3B1CCE228C41}" type="pres">
      <dgm:prSet presAssocID="{491E20EA-25E6-4D6F-AD12-3EFCC30F8AE3}" presName="tx1" presStyleLbl="revTx" presStyleIdx="0" presStyleCnt="3"/>
      <dgm:spPr/>
      <dgm:t>
        <a:bodyPr/>
        <a:lstStyle/>
        <a:p>
          <a:endParaRPr lang="en-US"/>
        </a:p>
      </dgm:t>
    </dgm:pt>
    <dgm:pt modelId="{C759D668-25B3-4A1B-BB12-14AAA60CF1E1}" type="pres">
      <dgm:prSet presAssocID="{491E20EA-25E6-4D6F-AD12-3EFCC30F8AE3}" presName="vert1" presStyleCnt="0"/>
      <dgm:spPr/>
    </dgm:pt>
    <dgm:pt modelId="{3C8C8DBF-CA92-488E-A993-E54274FAD938}" type="pres">
      <dgm:prSet presAssocID="{5415976C-DAC9-4774-8E1B-16F95DFCBDAD}" presName="thickLine" presStyleLbl="alignNode1" presStyleIdx="1" presStyleCnt="3" custLinFactNeighborX="3559" custLinFactNeighborY="-1890"/>
      <dgm:spPr/>
    </dgm:pt>
    <dgm:pt modelId="{B08650AF-9C37-47F5-B195-6C1C58E5D35F}" type="pres">
      <dgm:prSet presAssocID="{5415976C-DAC9-4774-8E1B-16F95DFCBDAD}" presName="horz1" presStyleCnt="0"/>
      <dgm:spPr/>
    </dgm:pt>
    <dgm:pt modelId="{9BE7DDAC-B3D9-49B4-9924-EB5A26D355B5}" type="pres">
      <dgm:prSet presAssocID="{5415976C-DAC9-4774-8E1B-16F95DFCBDAD}" presName="tx1" presStyleLbl="revTx" presStyleIdx="1" presStyleCnt="3"/>
      <dgm:spPr/>
      <dgm:t>
        <a:bodyPr/>
        <a:lstStyle/>
        <a:p>
          <a:endParaRPr lang="en-US"/>
        </a:p>
      </dgm:t>
    </dgm:pt>
    <dgm:pt modelId="{A833767A-CE97-4EDF-90AC-FDBFD6C9811B}" type="pres">
      <dgm:prSet presAssocID="{5415976C-DAC9-4774-8E1B-16F95DFCBDAD}" presName="vert1" presStyleCnt="0"/>
      <dgm:spPr/>
    </dgm:pt>
    <dgm:pt modelId="{8BDFC6D2-5197-49A0-9D7F-E90FF097322A}" type="pres">
      <dgm:prSet presAssocID="{DB852E4D-CDC4-4DD6-9ACF-F8FB9D42FAF7}" presName="thickLine" presStyleLbl="alignNode1" presStyleIdx="2" presStyleCnt="3"/>
      <dgm:spPr/>
    </dgm:pt>
    <dgm:pt modelId="{78B02445-BAC5-4F61-9CF6-68801FA7F88A}" type="pres">
      <dgm:prSet presAssocID="{DB852E4D-CDC4-4DD6-9ACF-F8FB9D42FAF7}" presName="horz1" presStyleCnt="0"/>
      <dgm:spPr/>
    </dgm:pt>
    <dgm:pt modelId="{42B2C912-A2F6-4427-981C-CE2457F755D1}" type="pres">
      <dgm:prSet presAssocID="{DB852E4D-CDC4-4DD6-9ACF-F8FB9D42FAF7}" presName="tx1" presStyleLbl="revTx" presStyleIdx="2" presStyleCnt="3"/>
      <dgm:spPr/>
      <dgm:t>
        <a:bodyPr/>
        <a:lstStyle/>
        <a:p>
          <a:endParaRPr lang="en-US"/>
        </a:p>
      </dgm:t>
    </dgm:pt>
    <dgm:pt modelId="{106607F2-6894-43F6-BD66-6A76C2B52CAB}" type="pres">
      <dgm:prSet presAssocID="{DB852E4D-CDC4-4DD6-9ACF-F8FB9D42FAF7}" presName="vert1" presStyleCnt="0"/>
      <dgm:spPr/>
    </dgm:pt>
  </dgm:ptLst>
  <dgm:cxnLst>
    <dgm:cxn modelId="{26B17481-CABE-47A1-82D7-056E4FD0A0A4}" srcId="{82C56694-3725-4C33-883B-3D0898E0ED9F}" destId="{DB852E4D-CDC4-4DD6-9ACF-F8FB9D42FAF7}" srcOrd="2" destOrd="0" parTransId="{6100C271-8DC9-4695-9A69-1D3FA3848565}" sibTransId="{51285DFB-7E09-4544-B429-109ECEC3F84B}"/>
    <dgm:cxn modelId="{01293B35-4388-4160-A031-9914D9E8D837}" type="presOf" srcId="{491E20EA-25E6-4D6F-AD12-3EFCC30F8AE3}" destId="{372B105A-46D1-40D5-86B2-3B1CCE228C41}" srcOrd="0" destOrd="0" presId="urn:microsoft.com/office/officeart/2008/layout/LinedList"/>
    <dgm:cxn modelId="{CFA42ABC-B513-4E7B-8A3A-D403EEA7376B}" srcId="{82C56694-3725-4C33-883B-3D0898E0ED9F}" destId="{491E20EA-25E6-4D6F-AD12-3EFCC30F8AE3}" srcOrd="0" destOrd="0" parTransId="{0F47D978-2A16-4E05-966E-2FDEF08B95C4}" sibTransId="{7128C947-5F41-4C3E-8B48-4CC22D63421F}"/>
    <dgm:cxn modelId="{328FBDDC-5A70-4940-ABE2-D4A9F4D30E00}" type="presOf" srcId="{5415976C-DAC9-4774-8E1B-16F95DFCBDAD}" destId="{9BE7DDAC-B3D9-49B4-9924-EB5A26D355B5}" srcOrd="0" destOrd="0" presId="urn:microsoft.com/office/officeart/2008/layout/LinedList"/>
    <dgm:cxn modelId="{62CC79EB-5C08-4801-8957-E882326999C7}" srcId="{82C56694-3725-4C33-883B-3D0898E0ED9F}" destId="{5415976C-DAC9-4774-8E1B-16F95DFCBDAD}" srcOrd="1" destOrd="0" parTransId="{3DD662A2-37F5-47C8-8B03-B0E8DAFB4F11}" sibTransId="{B78C7D2A-6CBD-485D-ACEC-6B9317902B5F}"/>
    <dgm:cxn modelId="{313482AA-4AEC-4412-BA8D-3115ECA9C37E}" type="presOf" srcId="{DB852E4D-CDC4-4DD6-9ACF-F8FB9D42FAF7}" destId="{42B2C912-A2F6-4427-981C-CE2457F755D1}" srcOrd="0" destOrd="0" presId="urn:microsoft.com/office/officeart/2008/layout/LinedList"/>
    <dgm:cxn modelId="{61342D55-56A1-4D07-8B64-1A16690E8E2E}" type="presOf" srcId="{82C56694-3725-4C33-883B-3D0898E0ED9F}" destId="{0ABFE0BB-3783-473E-9502-2F5CF567B452}" srcOrd="0" destOrd="0" presId="urn:microsoft.com/office/officeart/2008/layout/LinedList"/>
    <dgm:cxn modelId="{AFBFE12C-957D-4D77-936B-0140B5F9E093}" type="presParOf" srcId="{0ABFE0BB-3783-473E-9502-2F5CF567B452}" destId="{71A3B296-A87C-46EC-B8EA-459BF7385355}" srcOrd="0" destOrd="0" presId="urn:microsoft.com/office/officeart/2008/layout/LinedList"/>
    <dgm:cxn modelId="{2EFCA36C-9BDB-4AB6-990A-94DB4B111C3C}" type="presParOf" srcId="{0ABFE0BB-3783-473E-9502-2F5CF567B452}" destId="{1FE621A9-0277-4045-B9C8-DEA8821F5D68}" srcOrd="1" destOrd="0" presId="urn:microsoft.com/office/officeart/2008/layout/LinedList"/>
    <dgm:cxn modelId="{1A1260E9-DBA3-4F55-8064-ADDB0A92DD01}" type="presParOf" srcId="{1FE621A9-0277-4045-B9C8-DEA8821F5D68}" destId="{372B105A-46D1-40D5-86B2-3B1CCE228C41}" srcOrd="0" destOrd="0" presId="urn:microsoft.com/office/officeart/2008/layout/LinedList"/>
    <dgm:cxn modelId="{93ABF97B-26FF-4FCE-85F0-BFBCC1AFA205}" type="presParOf" srcId="{1FE621A9-0277-4045-B9C8-DEA8821F5D68}" destId="{C759D668-25B3-4A1B-BB12-14AAA60CF1E1}" srcOrd="1" destOrd="0" presId="urn:microsoft.com/office/officeart/2008/layout/LinedList"/>
    <dgm:cxn modelId="{80C4B451-B124-4A70-A833-142DCF8D951B}" type="presParOf" srcId="{0ABFE0BB-3783-473E-9502-2F5CF567B452}" destId="{3C8C8DBF-CA92-488E-A993-E54274FAD938}" srcOrd="2" destOrd="0" presId="urn:microsoft.com/office/officeart/2008/layout/LinedList"/>
    <dgm:cxn modelId="{8231C95F-DA69-41C7-8FF5-982138C68CA0}" type="presParOf" srcId="{0ABFE0BB-3783-473E-9502-2F5CF567B452}" destId="{B08650AF-9C37-47F5-B195-6C1C58E5D35F}" srcOrd="3" destOrd="0" presId="urn:microsoft.com/office/officeart/2008/layout/LinedList"/>
    <dgm:cxn modelId="{6993EB87-7359-4C4B-B560-78A10DE294DA}" type="presParOf" srcId="{B08650AF-9C37-47F5-B195-6C1C58E5D35F}" destId="{9BE7DDAC-B3D9-49B4-9924-EB5A26D355B5}" srcOrd="0" destOrd="0" presId="urn:microsoft.com/office/officeart/2008/layout/LinedList"/>
    <dgm:cxn modelId="{D6EA8AE2-4F63-4A3B-A888-5B29F071FD3E}" type="presParOf" srcId="{B08650AF-9C37-47F5-B195-6C1C58E5D35F}" destId="{A833767A-CE97-4EDF-90AC-FDBFD6C9811B}" srcOrd="1" destOrd="0" presId="urn:microsoft.com/office/officeart/2008/layout/LinedList"/>
    <dgm:cxn modelId="{6FC9FB16-7C9D-4953-9CF4-EB9AB39623B4}" type="presParOf" srcId="{0ABFE0BB-3783-473E-9502-2F5CF567B452}" destId="{8BDFC6D2-5197-49A0-9D7F-E90FF097322A}" srcOrd="4" destOrd="0" presId="urn:microsoft.com/office/officeart/2008/layout/LinedList"/>
    <dgm:cxn modelId="{85A7B9B2-9602-466E-9892-366F717966D8}" type="presParOf" srcId="{0ABFE0BB-3783-473E-9502-2F5CF567B452}" destId="{78B02445-BAC5-4F61-9CF6-68801FA7F88A}" srcOrd="5" destOrd="0" presId="urn:microsoft.com/office/officeart/2008/layout/LinedList"/>
    <dgm:cxn modelId="{C24A2A6B-0BC5-4E5F-BF3E-A6C6BABD07A0}" type="presParOf" srcId="{78B02445-BAC5-4F61-9CF6-68801FA7F88A}" destId="{42B2C912-A2F6-4427-981C-CE2457F755D1}" srcOrd="0" destOrd="0" presId="urn:microsoft.com/office/officeart/2008/layout/LinedList"/>
    <dgm:cxn modelId="{C2F96A65-6FC8-4A09-A598-339DF701DD08}" type="presParOf" srcId="{78B02445-BAC5-4F61-9CF6-68801FA7F88A}" destId="{106607F2-6894-43F6-BD66-6A76C2B52CA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247DCF-954E-442C-9C64-C3675B5A3048}" type="doc">
      <dgm:prSet loTypeId="urn:microsoft.com/office/officeart/2005/8/layout/arrow5" loCatId="process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5904CD-082F-4E0E-A867-E7C0A5D87649}">
      <dgm:prSet phldrT="[Text]"/>
      <dgm:spPr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</dgm:spPr>
      <dgm:t>
        <a:bodyPr/>
        <a:lstStyle/>
        <a:p>
          <a:r>
            <a:rPr lang="en-US" dirty="0"/>
            <a:t>      </a:t>
          </a:r>
          <a:r>
            <a:rPr lang="bg-BG" dirty="0">
              <a:latin typeface="Trebuchet MS" panose="020B0603020202020204" pitchFamily="34" charset="0"/>
            </a:rPr>
            <a:t>ЕФРР</a:t>
          </a:r>
          <a:endParaRPr lang="en-US" dirty="0">
            <a:solidFill>
              <a:srgbClr val="FF0000"/>
            </a:solidFill>
            <a:latin typeface="Trebuchet MS" panose="020B0603020202020204" pitchFamily="34" charset="0"/>
          </a:endParaRPr>
        </a:p>
      </dgm:t>
    </dgm:pt>
    <dgm:pt modelId="{45A7F73E-E078-451B-BB18-3CC08FACDC8E}" type="parTrans" cxnId="{1EAD2C7D-BFBA-4451-8496-B3A1C6952669}">
      <dgm:prSet/>
      <dgm:spPr/>
      <dgm:t>
        <a:bodyPr/>
        <a:lstStyle/>
        <a:p>
          <a:endParaRPr lang="en-US"/>
        </a:p>
      </dgm:t>
    </dgm:pt>
    <dgm:pt modelId="{A2134DB1-E547-4EAB-A8A2-9C2A9B278309}" type="sibTrans" cxnId="{1EAD2C7D-BFBA-4451-8496-B3A1C6952669}">
      <dgm:prSet/>
      <dgm:spPr/>
      <dgm:t>
        <a:bodyPr/>
        <a:lstStyle/>
        <a:p>
          <a:endParaRPr lang="en-US"/>
        </a:p>
      </dgm:t>
    </dgm:pt>
    <dgm:pt modelId="{8B419BB6-7F2A-476B-9486-CAB1F1C26119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bg-BG" dirty="0">
              <a:latin typeface="Trebuchet MS" panose="020B0603020202020204" pitchFamily="34" charset="0"/>
            </a:rPr>
            <a:t>Национално съфинансиране</a:t>
          </a:r>
          <a:endParaRPr lang="en-US" dirty="0">
            <a:latin typeface="Trebuchet MS" panose="020B0603020202020204" pitchFamily="34" charset="0"/>
          </a:endParaRPr>
        </a:p>
      </dgm:t>
    </dgm:pt>
    <dgm:pt modelId="{D52E4984-13F3-4B28-BDF4-361BA1059584}" type="parTrans" cxnId="{0F204D0B-9D1D-4A03-BB93-0E8B0CF96B4E}">
      <dgm:prSet/>
      <dgm:spPr/>
      <dgm:t>
        <a:bodyPr/>
        <a:lstStyle/>
        <a:p>
          <a:endParaRPr lang="en-US"/>
        </a:p>
      </dgm:t>
    </dgm:pt>
    <dgm:pt modelId="{E9949A52-0164-4891-BCCB-2275C79482B2}" type="sibTrans" cxnId="{0F204D0B-9D1D-4A03-BB93-0E8B0CF96B4E}">
      <dgm:prSet/>
      <dgm:spPr/>
      <dgm:t>
        <a:bodyPr/>
        <a:lstStyle/>
        <a:p>
          <a:endParaRPr lang="en-US"/>
        </a:p>
      </dgm:t>
    </dgm:pt>
    <dgm:pt modelId="{A1ED011D-C4BE-4350-ADA4-62522FE850A1}" type="pres">
      <dgm:prSet presAssocID="{45247DCF-954E-442C-9C64-C3675B5A304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6F2982-2109-4E19-B75E-E49C80F75A41}" type="pres">
      <dgm:prSet presAssocID="{545904CD-082F-4E0E-A867-E7C0A5D87649}" presName="arrow" presStyleLbl="node1" presStyleIdx="0" presStyleCnt="2" custRadScaleRad="99292" custRadScaleInc="-2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250787-51D6-4F67-B235-63A8596219C4}" type="pres">
      <dgm:prSet presAssocID="{8B419BB6-7F2A-476B-9486-CAB1F1C26119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799F51-F1F6-43D3-B01C-A50B9B13C3AA}" type="presOf" srcId="{45247DCF-954E-442C-9C64-C3675B5A3048}" destId="{A1ED011D-C4BE-4350-ADA4-62522FE850A1}" srcOrd="0" destOrd="0" presId="urn:microsoft.com/office/officeart/2005/8/layout/arrow5"/>
    <dgm:cxn modelId="{C4632FD8-0730-48B5-AC1E-03DC312D4F5C}" type="presOf" srcId="{8B419BB6-7F2A-476B-9486-CAB1F1C26119}" destId="{8C250787-51D6-4F67-B235-63A8596219C4}" srcOrd="0" destOrd="0" presId="urn:microsoft.com/office/officeart/2005/8/layout/arrow5"/>
    <dgm:cxn modelId="{ED5BDB9E-195C-4D64-A12A-A30A368936AF}" type="presOf" srcId="{545904CD-082F-4E0E-A867-E7C0A5D87649}" destId="{E76F2982-2109-4E19-B75E-E49C80F75A41}" srcOrd="0" destOrd="0" presId="urn:microsoft.com/office/officeart/2005/8/layout/arrow5"/>
    <dgm:cxn modelId="{1EAD2C7D-BFBA-4451-8496-B3A1C6952669}" srcId="{45247DCF-954E-442C-9C64-C3675B5A3048}" destId="{545904CD-082F-4E0E-A867-E7C0A5D87649}" srcOrd="0" destOrd="0" parTransId="{45A7F73E-E078-451B-BB18-3CC08FACDC8E}" sibTransId="{A2134DB1-E547-4EAB-A8A2-9C2A9B278309}"/>
    <dgm:cxn modelId="{0F204D0B-9D1D-4A03-BB93-0E8B0CF96B4E}" srcId="{45247DCF-954E-442C-9C64-C3675B5A3048}" destId="{8B419BB6-7F2A-476B-9486-CAB1F1C26119}" srcOrd="1" destOrd="0" parTransId="{D52E4984-13F3-4B28-BDF4-361BA1059584}" sibTransId="{E9949A52-0164-4891-BCCB-2275C79482B2}"/>
    <dgm:cxn modelId="{4B541FCC-EE75-4216-894B-08AD37C24680}" type="presParOf" srcId="{A1ED011D-C4BE-4350-ADA4-62522FE850A1}" destId="{E76F2982-2109-4E19-B75E-E49C80F75A41}" srcOrd="0" destOrd="0" presId="urn:microsoft.com/office/officeart/2005/8/layout/arrow5"/>
    <dgm:cxn modelId="{DF58675D-BE1E-472F-984D-64A6C791098E}" type="presParOf" srcId="{A1ED011D-C4BE-4350-ADA4-62522FE850A1}" destId="{8C250787-51D6-4F67-B235-63A8596219C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247DCF-954E-442C-9C64-C3675B5A3048}" type="doc">
      <dgm:prSet loTypeId="urn:microsoft.com/office/officeart/2005/8/layout/arrow5" loCatId="process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5904CD-082F-4E0E-A867-E7C0A5D87649}">
      <dgm:prSet phldrT="[Text]"/>
      <dgm:spPr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</dgm:spPr>
      <dgm:t>
        <a:bodyPr/>
        <a:lstStyle/>
        <a:p>
          <a:r>
            <a:rPr lang="en-US" dirty="0"/>
            <a:t>      </a:t>
          </a:r>
          <a:r>
            <a:rPr lang="bg-BG" dirty="0">
              <a:latin typeface="Trebuchet MS" panose="020B0603020202020204" pitchFamily="34" charset="0"/>
            </a:rPr>
            <a:t>ЕФРР</a:t>
          </a:r>
          <a:endParaRPr lang="en-US" dirty="0">
            <a:solidFill>
              <a:srgbClr val="FF0000"/>
            </a:solidFill>
            <a:latin typeface="Trebuchet MS" panose="020B0603020202020204" pitchFamily="34" charset="0"/>
          </a:endParaRPr>
        </a:p>
      </dgm:t>
    </dgm:pt>
    <dgm:pt modelId="{45A7F73E-E078-451B-BB18-3CC08FACDC8E}" type="parTrans" cxnId="{1EAD2C7D-BFBA-4451-8496-B3A1C6952669}">
      <dgm:prSet/>
      <dgm:spPr/>
      <dgm:t>
        <a:bodyPr/>
        <a:lstStyle/>
        <a:p>
          <a:endParaRPr lang="en-US"/>
        </a:p>
      </dgm:t>
    </dgm:pt>
    <dgm:pt modelId="{A2134DB1-E547-4EAB-A8A2-9C2A9B278309}" type="sibTrans" cxnId="{1EAD2C7D-BFBA-4451-8496-B3A1C6952669}">
      <dgm:prSet/>
      <dgm:spPr/>
      <dgm:t>
        <a:bodyPr/>
        <a:lstStyle/>
        <a:p>
          <a:endParaRPr lang="en-US"/>
        </a:p>
      </dgm:t>
    </dgm:pt>
    <dgm:pt modelId="{8B419BB6-7F2A-476B-9486-CAB1F1C26119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bg-BG" dirty="0">
              <a:latin typeface="Trebuchet MS" panose="020B0603020202020204" pitchFamily="34" charset="0"/>
            </a:rPr>
            <a:t>Национално съфинансиране</a:t>
          </a:r>
          <a:endParaRPr lang="en-US" dirty="0">
            <a:latin typeface="Trebuchet MS" panose="020B0603020202020204" pitchFamily="34" charset="0"/>
          </a:endParaRPr>
        </a:p>
      </dgm:t>
    </dgm:pt>
    <dgm:pt modelId="{D52E4984-13F3-4B28-BDF4-361BA1059584}" type="parTrans" cxnId="{0F204D0B-9D1D-4A03-BB93-0E8B0CF96B4E}">
      <dgm:prSet/>
      <dgm:spPr/>
      <dgm:t>
        <a:bodyPr/>
        <a:lstStyle/>
        <a:p>
          <a:endParaRPr lang="en-US"/>
        </a:p>
      </dgm:t>
    </dgm:pt>
    <dgm:pt modelId="{E9949A52-0164-4891-BCCB-2275C79482B2}" type="sibTrans" cxnId="{0F204D0B-9D1D-4A03-BB93-0E8B0CF96B4E}">
      <dgm:prSet/>
      <dgm:spPr/>
      <dgm:t>
        <a:bodyPr/>
        <a:lstStyle/>
        <a:p>
          <a:endParaRPr lang="en-US"/>
        </a:p>
      </dgm:t>
    </dgm:pt>
    <dgm:pt modelId="{A1ED011D-C4BE-4350-ADA4-62522FE850A1}" type="pres">
      <dgm:prSet presAssocID="{45247DCF-954E-442C-9C64-C3675B5A304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6F2982-2109-4E19-B75E-E49C80F75A41}" type="pres">
      <dgm:prSet presAssocID="{545904CD-082F-4E0E-A867-E7C0A5D87649}" presName="arrow" presStyleLbl="node1" presStyleIdx="0" presStyleCnt="2" custRadScaleRad="99292" custRadScaleInc="-2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250787-51D6-4F67-B235-63A8596219C4}" type="pres">
      <dgm:prSet presAssocID="{8B419BB6-7F2A-476B-9486-CAB1F1C26119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799F51-F1F6-43D3-B01C-A50B9B13C3AA}" type="presOf" srcId="{45247DCF-954E-442C-9C64-C3675B5A3048}" destId="{A1ED011D-C4BE-4350-ADA4-62522FE850A1}" srcOrd="0" destOrd="0" presId="urn:microsoft.com/office/officeart/2005/8/layout/arrow5"/>
    <dgm:cxn modelId="{C4632FD8-0730-48B5-AC1E-03DC312D4F5C}" type="presOf" srcId="{8B419BB6-7F2A-476B-9486-CAB1F1C26119}" destId="{8C250787-51D6-4F67-B235-63A8596219C4}" srcOrd="0" destOrd="0" presId="urn:microsoft.com/office/officeart/2005/8/layout/arrow5"/>
    <dgm:cxn modelId="{ED5BDB9E-195C-4D64-A12A-A30A368936AF}" type="presOf" srcId="{545904CD-082F-4E0E-A867-E7C0A5D87649}" destId="{E76F2982-2109-4E19-B75E-E49C80F75A41}" srcOrd="0" destOrd="0" presId="urn:microsoft.com/office/officeart/2005/8/layout/arrow5"/>
    <dgm:cxn modelId="{1EAD2C7D-BFBA-4451-8496-B3A1C6952669}" srcId="{45247DCF-954E-442C-9C64-C3675B5A3048}" destId="{545904CD-082F-4E0E-A867-E7C0A5D87649}" srcOrd="0" destOrd="0" parTransId="{45A7F73E-E078-451B-BB18-3CC08FACDC8E}" sibTransId="{A2134DB1-E547-4EAB-A8A2-9C2A9B278309}"/>
    <dgm:cxn modelId="{0F204D0B-9D1D-4A03-BB93-0E8B0CF96B4E}" srcId="{45247DCF-954E-442C-9C64-C3675B5A3048}" destId="{8B419BB6-7F2A-476B-9486-CAB1F1C26119}" srcOrd="1" destOrd="0" parTransId="{D52E4984-13F3-4B28-BDF4-361BA1059584}" sibTransId="{E9949A52-0164-4891-BCCB-2275C79482B2}"/>
    <dgm:cxn modelId="{4B541FCC-EE75-4216-894B-08AD37C24680}" type="presParOf" srcId="{A1ED011D-C4BE-4350-ADA4-62522FE850A1}" destId="{E76F2982-2109-4E19-B75E-E49C80F75A41}" srcOrd="0" destOrd="0" presId="urn:microsoft.com/office/officeart/2005/8/layout/arrow5"/>
    <dgm:cxn modelId="{DF58675D-BE1E-472F-984D-64A6C791098E}" type="presParOf" srcId="{A1ED011D-C4BE-4350-ADA4-62522FE850A1}" destId="{8C250787-51D6-4F67-B235-63A8596219C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A3B296-A87C-46EC-B8EA-459BF7385355}">
      <dsp:nvSpPr>
        <dsp:cNvPr id="0" name=""/>
        <dsp:cNvSpPr/>
      </dsp:nvSpPr>
      <dsp:spPr>
        <a:xfrm>
          <a:off x="0" y="3411"/>
          <a:ext cx="85640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105A-46D1-40D5-86B2-3B1CCE228C41}">
      <dsp:nvSpPr>
        <dsp:cNvPr id="0" name=""/>
        <dsp:cNvSpPr/>
      </dsp:nvSpPr>
      <dsp:spPr>
        <a:xfrm>
          <a:off x="0" y="3411"/>
          <a:ext cx="8564035" cy="2326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200" b="1" kern="1200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Министерство </a:t>
          </a:r>
          <a:r>
            <a:rPr lang="bg-BG" sz="3200" b="1" kern="1200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иновациите и растежа</a:t>
          </a:r>
          <a:endParaRPr lang="en-US" sz="3200" b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3411"/>
        <a:ext cx="8564035" cy="2326568"/>
      </dsp:txXfrm>
    </dsp:sp>
    <dsp:sp modelId="{3C8C8DBF-CA92-488E-A993-E54274FAD938}">
      <dsp:nvSpPr>
        <dsp:cNvPr id="0" name=""/>
        <dsp:cNvSpPr/>
      </dsp:nvSpPr>
      <dsp:spPr>
        <a:xfrm>
          <a:off x="0" y="2286007"/>
          <a:ext cx="85640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E7DDAC-B3D9-49B4-9924-EB5A26D355B5}">
      <dsp:nvSpPr>
        <dsp:cNvPr id="0" name=""/>
        <dsp:cNvSpPr/>
      </dsp:nvSpPr>
      <dsp:spPr>
        <a:xfrm>
          <a:off x="0" y="2329979"/>
          <a:ext cx="8564035" cy="2326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МЕРКИ ЗА НАСЪРЧАВАНЕ НА ИНОВАЦИИТЕ И РАСТЕЖА НА ПРЕДПРИЯТИЯТА</a:t>
          </a:r>
          <a:endParaRPr lang="en-US" sz="2800" b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2329979"/>
        <a:ext cx="8564035" cy="2326568"/>
      </dsp:txXfrm>
    </dsp:sp>
    <dsp:sp modelId="{8BDFC6D2-5197-49A0-9D7F-E90FF097322A}">
      <dsp:nvSpPr>
        <dsp:cNvPr id="0" name=""/>
        <dsp:cNvSpPr/>
      </dsp:nvSpPr>
      <dsp:spPr>
        <a:xfrm>
          <a:off x="0" y="4656548"/>
          <a:ext cx="85640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2C912-A2F6-4427-981C-CE2457F755D1}">
      <dsp:nvSpPr>
        <dsp:cNvPr id="0" name=""/>
        <dsp:cNvSpPr/>
      </dsp:nvSpPr>
      <dsp:spPr>
        <a:xfrm>
          <a:off x="0" y="4656548"/>
          <a:ext cx="8564035" cy="2326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i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4656548"/>
        <a:ext cx="8564035" cy="2326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6F2982-2109-4E19-B75E-E49C80F75A41}">
      <dsp:nvSpPr>
        <dsp:cNvPr id="0" name=""/>
        <dsp:cNvSpPr/>
      </dsp:nvSpPr>
      <dsp:spPr>
        <a:xfrm rot="16200000">
          <a:off x="13022" y="380992"/>
          <a:ext cx="3328541" cy="3328541"/>
        </a:xfrm>
        <a:prstGeom prst="downArrow">
          <a:avLst>
            <a:gd name="adj1" fmla="val 50000"/>
            <a:gd name="adj2" fmla="val 35000"/>
          </a:avLst>
        </a:prstGeom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      </a:t>
          </a:r>
          <a:r>
            <a:rPr lang="bg-BG" sz="2500" kern="1200" dirty="0">
              <a:latin typeface="Trebuchet MS" panose="020B0603020202020204" pitchFamily="34" charset="0"/>
            </a:rPr>
            <a:t>ЕФРР</a:t>
          </a:r>
          <a:endParaRPr lang="en-US" sz="2500" kern="1200" dirty="0">
            <a:solidFill>
              <a:srgbClr val="FF0000"/>
            </a:solidFill>
            <a:latin typeface="Trebuchet MS" panose="020B0603020202020204" pitchFamily="34" charset="0"/>
          </a:endParaRPr>
        </a:p>
      </dsp:txBody>
      <dsp:txXfrm rot="5400000">
        <a:off x="13023" y="1213126"/>
        <a:ext cx="2746046" cy="1664271"/>
      </dsp:txXfrm>
    </dsp:sp>
    <dsp:sp modelId="{8C250787-51D6-4F67-B235-63A8596219C4}">
      <dsp:nvSpPr>
        <dsp:cNvPr id="0" name=""/>
        <dsp:cNvSpPr/>
      </dsp:nvSpPr>
      <dsp:spPr>
        <a:xfrm rot="5400000">
          <a:off x="3528977" y="367729"/>
          <a:ext cx="3328541" cy="3328541"/>
        </a:xfrm>
        <a:prstGeom prst="downArrow">
          <a:avLst>
            <a:gd name="adj1" fmla="val 50000"/>
            <a:gd name="adj2" fmla="val 35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500" kern="1200" dirty="0">
              <a:latin typeface="Trebuchet MS" panose="020B0603020202020204" pitchFamily="34" charset="0"/>
            </a:rPr>
            <a:t>Национално съфинансиране</a:t>
          </a:r>
          <a:endParaRPr lang="en-US" sz="2500" kern="1200" dirty="0">
            <a:latin typeface="Trebuchet MS" panose="020B0603020202020204" pitchFamily="34" charset="0"/>
          </a:endParaRPr>
        </a:p>
      </dsp:txBody>
      <dsp:txXfrm rot="-5400000">
        <a:off x="4111473" y="1199864"/>
        <a:ext cx="2746046" cy="16642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6F2982-2109-4E19-B75E-E49C80F75A41}">
      <dsp:nvSpPr>
        <dsp:cNvPr id="0" name=""/>
        <dsp:cNvSpPr/>
      </dsp:nvSpPr>
      <dsp:spPr>
        <a:xfrm rot="16200000">
          <a:off x="13022" y="380992"/>
          <a:ext cx="3328541" cy="3328541"/>
        </a:xfrm>
        <a:prstGeom prst="downArrow">
          <a:avLst>
            <a:gd name="adj1" fmla="val 50000"/>
            <a:gd name="adj2" fmla="val 35000"/>
          </a:avLst>
        </a:prstGeom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      </a:t>
          </a:r>
          <a:r>
            <a:rPr lang="bg-BG" sz="2500" kern="1200" dirty="0">
              <a:latin typeface="Trebuchet MS" panose="020B0603020202020204" pitchFamily="34" charset="0"/>
            </a:rPr>
            <a:t>ЕФРР</a:t>
          </a:r>
          <a:endParaRPr lang="en-US" sz="2500" kern="1200" dirty="0">
            <a:solidFill>
              <a:srgbClr val="FF0000"/>
            </a:solidFill>
            <a:latin typeface="Trebuchet MS" panose="020B0603020202020204" pitchFamily="34" charset="0"/>
          </a:endParaRPr>
        </a:p>
      </dsp:txBody>
      <dsp:txXfrm rot="5400000">
        <a:off x="13023" y="1213126"/>
        <a:ext cx="2746046" cy="1664271"/>
      </dsp:txXfrm>
    </dsp:sp>
    <dsp:sp modelId="{8C250787-51D6-4F67-B235-63A8596219C4}">
      <dsp:nvSpPr>
        <dsp:cNvPr id="0" name=""/>
        <dsp:cNvSpPr/>
      </dsp:nvSpPr>
      <dsp:spPr>
        <a:xfrm rot="5400000">
          <a:off x="3528977" y="367729"/>
          <a:ext cx="3328541" cy="3328541"/>
        </a:xfrm>
        <a:prstGeom prst="downArrow">
          <a:avLst>
            <a:gd name="adj1" fmla="val 50000"/>
            <a:gd name="adj2" fmla="val 35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500" kern="1200" dirty="0">
              <a:latin typeface="Trebuchet MS" panose="020B0603020202020204" pitchFamily="34" charset="0"/>
            </a:rPr>
            <a:t>Национално съфинансиране</a:t>
          </a:r>
          <a:endParaRPr lang="en-US" sz="2500" kern="1200" dirty="0">
            <a:latin typeface="Trebuchet MS" panose="020B0603020202020204" pitchFamily="34" charset="0"/>
          </a:endParaRPr>
        </a:p>
      </dsp:txBody>
      <dsp:txXfrm rot="-5400000">
        <a:off x="4111473" y="1199864"/>
        <a:ext cx="2746046" cy="1664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5F606E-90DF-4E5E-981B-65D896F86000}" type="datetimeFigureOut">
              <a:rPr lang="en-US"/>
              <a:pPr>
                <a:defRPr/>
              </a:pPr>
              <a:t>9/23/2022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9428585"/>
            <a:ext cx="2971800" cy="49805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19AD15E-0751-4746-996B-AD8A43771B2D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895400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E09B38-711C-4572-8ADD-1783B87B4CD0}" type="datetimeFigureOut">
              <a:rPr lang="en-US"/>
              <a:pPr>
                <a:defRPr/>
              </a:pPr>
              <a:t>9/23/2022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9325" y="744538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noProof="0"/>
              <a:t>Click to edit Master text styles</a:t>
            </a:r>
          </a:p>
          <a:p>
            <a:pPr lvl="1"/>
            <a:r>
              <a:rPr noProof="0"/>
              <a:t>Second level</a:t>
            </a:r>
          </a:p>
          <a:p>
            <a:pPr lvl="2"/>
            <a:r>
              <a:rPr noProof="0"/>
              <a:t>Third level</a:t>
            </a:r>
          </a:p>
          <a:p>
            <a:pPr lvl="3"/>
            <a:r>
              <a:rPr noProof="0"/>
              <a:t>Fourth level</a:t>
            </a:r>
          </a:p>
          <a:p>
            <a:pPr lvl="4"/>
            <a:r>
              <a:rPr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428585"/>
            <a:ext cx="2971800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D1D231C-F067-4B81-82BF-4D6D280B457D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681302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1D231C-F067-4B81-82BF-4D6D280B457D}" type="slidenum">
              <a:rPr kumimoji="0" lang="bg-BG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bg-BG" altLang="bg-B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2918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ИКТ решения и киберсигурност в МСП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4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937319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7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915648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9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646189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10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143327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12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837278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23.9.2022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88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23.9.2022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05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23.9.2022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325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23.9.2022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56059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23.9.2022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24338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23.9.2022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98195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23.9.2022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028804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23.9.2022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8573894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23.9.2022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262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23.9.2022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386894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23.9.2022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31626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23.9.2022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687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23.9.2022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6083163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23.9.2022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86979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23.9.2022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055763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23.9.2022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594079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141743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0996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48336111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1376286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23.9.2022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32575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23.9.2022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9118217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23.9.2022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2274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23.9.2022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5044733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35962633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198152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22090723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98712086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23.9.2022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61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23.9.2022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461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23.9.2022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190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23.9.2022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22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23.9.2022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34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23.9.2022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835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23.9.2022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6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23.9.2022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6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5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23.9.2022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017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</p:sldLayoutIdLst>
  <p:transition>
    <p:fade/>
  </p:transition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096EB72-C7D9-45C1-BD57-8EDB6AD8A858}" type="datetimeFigureOut">
              <a:rPr lang="bg-BG" smtClean="0"/>
              <a:pPr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79741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7" r:id="rId12"/>
  </p:sldLayoutIdLst>
  <p:transition>
    <p:fade/>
  </p:transition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1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jpg"/><Relationship Id="rId9" Type="http://schemas.microsoft.com/office/2007/relationships/diagramDrawing" Target="../diagrams/drawin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hyperlink" Target="http://www.mig.government.b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3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extBox 4">
            <a:extLst>
              <a:ext uri="{FF2B5EF4-FFF2-40B4-BE49-F238E27FC236}">
                <a16:creationId xmlns:a16="http://schemas.microsoft.com/office/drawing/2014/main" id="{835D7683-DB43-4D65-B9CA-B99C9C9A3F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0767967"/>
              </p:ext>
            </p:extLst>
          </p:nvPr>
        </p:nvGraphicFramePr>
        <p:xfrm>
          <a:off x="304800" y="990600"/>
          <a:ext cx="8564035" cy="6986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327237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21816" cy="980728"/>
          </a:xfrm>
        </p:spPr>
        <p:txBody>
          <a:bodyPr anchor="ctr">
            <a:normAutofit fontScale="90000"/>
          </a:bodyPr>
          <a:lstStyle/>
          <a:p>
            <a:pPr marL="0" indent="0" algn="l">
              <a:spcBef>
                <a:spcPts val="0"/>
              </a:spcBef>
              <a:buNone/>
            </a:pP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</a:t>
            </a:r>
            <a:r>
              <a:rPr lang="bg-BG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„</a:t>
            </a: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Научни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изследвания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иновации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</a:t>
            </a: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дигитализация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 </a:t>
            </a: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интелигентна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трансформация “ 2021-2027 </a:t>
            </a:r>
            <a:r>
              <a:rPr lang="en-US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ПНИИДИТ</a:t>
            </a:r>
            <a:r>
              <a:rPr lang="en-US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1295400" y="1676400"/>
          <a:ext cx="6858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200" y="1676400"/>
            <a:ext cx="762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Финансиране</a:t>
            </a:r>
            <a:r>
              <a:rPr lang="bg-BG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2 </a:t>
            </a: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138 594 711 лева </a:t>
            </a:r>
          </a:p>
          <a:p>
            <a:pPr algn="ctr"/>
            <a:r>
              <a:rPr lang="bg-BG" sz="20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731 907 023 лв. от ЕФРР и </a:t>
            </a:r>
            <a:r>
              <a:rPr lang="bg-BG" sz="20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406 687 686</a:t>
            </a:r>
            <a:r>
              <a:rPr lang="en-US" sz="20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лв. национално съфинансиране </a:t>
            </a:r>
          </a:p>
          <a:p>
            <a:pPr algn="ctr"/>
            <a:endParaRPr lang="bg-BG" sz="20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3838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3845"/>
            <a:ext cx="7920880" cy="72008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ПНИИДИТ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ОСНОВНИ ОБЛАСТИ НА ПОДКРЕПА 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B49716A-5828-461D-9061-DE2DB26E8E24}"/>
              </a:ext>
            </a:extLst>
          </p:cNvPr>
          <p:cNvGrpSpPr/>
          <p:nvPr/>
        </p:nvGrpSpPr>
        <p:grpSpPr>
          <a:xfrm>
            <a:off x="3710168" y="2860733"/>
            <a:ext cx="1873704" cy="1741737"/>
            <a:chOff x="5250000" y="2756298"/>
            <a:chExt cx="1728000" cy="172800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3F71298-79EF-4A8D-9E18-C81BA5985CDC}"/>
                </a:ext>
              </a:extLst>
            </p:cNvPr>
            <p:cNvSpPr/>
            <p:nvPr/>
          </p:nvSpPr>
          <p:spPr>
            <a:xfrm>
              <a:off x="5250000" y="2756298"/>
              <a:ext cx="1728000" cy="1728000"/>
            </a:xfrm>
            <a:prstGeom prst="ellipse">
              <a:avLst/>
            </a:prstGeom>
            <a:gradFill>
              <a:gsLst>
                <a:gs pos="59000">
                  <a:schemeClr val="bg1">
                    <a:lumMod val="85000"/>
                  </a:schemeClr>
                </a:gs>
                <a:gs pos="0">
                  <a:schemeClr val="bg1"/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165100" sx="102000" sy="102000" algn="ctr" rotWithShape="0">
                <a:prstClr val="black">
                  <a:alpha val="8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IN" sz="1050" b="1" dirty="0">
                <a:solidFill>
                  <a:schemeClr val="tx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93A10EA-5DA4-4207-B890-BA9AF77B6590}"/>
                </a:ext>
              </a:extLst>
            </p:cNvPr>
            <p:cNvSpPr/>
            <p:nvPr/>
          </p:nvSpPr>
          <p:spPr>
            <a:xfrm>
              <a:off x="5472705" y="3244484"/>
              <a:ext cx="1284063" cy="8855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bg-BG" sz="2000" b="1" dirty="0" smtClean="0">
                  <a:solidFill>
                    <a:schemeClr val="bg2">
                      <a:lumMod val="25000"/>
                    </a:schemeClr>
                  </a:solidFill>
                  <a:latin typeface="Agency FB" panose="020B0503020202020204" pitchFamily="34" charset="0"/>
                </a:rPr>
                <a:t>ПНИИДИТ</a:t>
              </a:r>
            </a:p>
            <a:p>
              <a:pPr algn="ctr"/>
              <a:r>
                <a:rPr lang="bg-BG" sz="1600" b="1" dirty="0" smtClean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2.14 млрд. лева</a:t>
              </a:r>
              <a:endParaRPr lang="en-IN" sz="16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</p:grpSp>
      <p:sp>
        <p:nvSpPr>
          <p:cNvPr id="33" name="Freeform: Shape 27">
            <a:extLst>
              <a:ext uri="{FF2B5EF4-FFF2-40B4-BE49-F238E27FC236}">
                <a16:creationId xmlns:a16="http://schemas.microsoft.com/office/drawing/2014/main" id="{62779791-3626-4CD8-B200-4D0FF97ECC70}"/>
              </a:ext>
            </a:extLst>
          </p:cNvPr>
          <p:cNvSpPr/>
          <p:nvPr/>
        </p:nvSpPr>
        <p:spPr>
          <a:xfrm rot="17280000" flipH="1">
            <a:off x="2437003" y="1043143"/>
            <a:ext cx="2322352" cy="2185496"/>
          </a:xfrm>
          <a:custGeom>
            <a:avLst/>
            <a:gdLst>
              <a:gd name="connsiteX0" fmla="*/ 0 w 2232962"/>
              <a:gd name="connsiteY0" fmla="*/ 1623435 h 2015547"/>
              <a:gd name="connsiteX1" fmla="*/ 1206797 w 2232962"/>
              <a:gd name="connsiteY1" fmla="*/ 2015547 h 2015547"/>
              <a:gd name="connsiteX2" fmla="*/ 2232962 w 2232962"/>
              <a:gd name="connsiteY2" fmla="*/ 1267026 h 2015547"/>
              <a:gd name="connsiteX3" fmla="*/ 2232962 w 2232962"/>
              <a:gd name="connsiteY3" fmla="*/ 0 h 2015547"/>
              <a:gd name="connsiteX4" fmla="*/ 2069964 w 2232962"/>
              <a:gd name="connsiteY4" fmla="*/ 5984 h 2015547"/>
              <a:gd name="connsiteX5" fmla="*/ 73226 w 2232962"/>
              <a:gd name="connsiteY5" fmla="*/ 1431581 h 2015547"/>
              <a:gd name="connsiteX6" fmla="*/ 0 w 2232962"/>
              <a:gd name="connsiteY6" fmla="*/ 1623435 h 2015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2962" h="2015547">
                <a:moveTo>
                  <a:pt x="0" y="1623435"/>
                </a:moveTo>
                <a:lnTo>
                  <a:pt x="1206797" y="2015547"/>
                </a:lnTo>
                <a:lnTo>
                  <a:pt x="2232962" y="1267026"/>
                </a:lnTo>
                <a:lnTo>
                  <a:pt x="2232962" y="0"/>
                </a:lnTo>
                <a:lnTo>
                  <a:pt x="2069964" y="5984"/>
                </a:lnTo>
                <a:cubicBezTo>
                  <a:pt x="1212821" y="79869"/>
                  <a:pt x="434446" y="612540"/>
                  <a:pt x="73226" y="1431581"/>
                </a:cubicBezTo>
                <a:lnTo>
                  <a:pt x="0" y="1623435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AD5DBA64-BA38-437D-A9D5-12EED9DB5AD7}"/>
              </a:ext>
            </a:extLst>
          </p:cNvPr>
          <p:cNvSpPr/>
          <p:nvPr/>
        </p:nvSpPr>
        <p:spPr>
          <a:xfrm rot="17280000" flipH="1">
            <a:off x="4923328" y="987997"/>
            <a:ext cx="1716879" cy="2851420"/>
          </a:xfrm>
          <a:custGeom>
            <a:avLst/>
            <a:gdLst>
              <a:gd name="connsiteX0" fmla="*/ 107784 w 1703338"/>
              <a:gd name="connsiteY0" fmla="*/ 0 h 2629686"/>
              <a:gd name="connsiteX1" fmla="*/ 54256 w 1703338"/>
              <a:gd name="connsiteY1" fmla="*/ 198254 h 2629686"/>
              <a:gd name="connsiteX2" fmla="*/ 831706 w 1703338"/>
              <a:gd name="connsiteY2" fmla="*/ 2525240 h 2629686"/>
              <a:gd name="connsiteX3" fmla="*/ 964899 w 1703338"/>
              <a:gd name="connsiteY3" fmla="*/ 2629686 h 2629686"/>
              <a:gd name="connsiteX4" fmla="*/ 1703338 w 1703338"/>
              <a:gd name="connsiteY4" fmla="*/ 1613312 h 2629686"/>
              <a:gd name="connsiteX5" fmla="*/ 1308455 w 1703338"/>
              <a:gd name="connsiteY5" fmla="*/ 390122 h 2629686"/>
              <a:gd name="connsiteX6" fmla="*/ 107784 w 1703338"/>
              <a:gd name="connsiteY6" fmla="*/ 0 h 262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03338" h="2629686">
                <a:moveTo>
                  <a:pt x="107784" y="0"/>
                </a:moveTo>
                <a:lnTo>
                  <a:pt x="54256" y="198254"/>
                </a:lnTo>
                <a:cubicBezTo>
                  <a:pt x="-134931" y="1073192"/>
                  <a:pt x="181691" y="1961650"/>
                  <a:pt x="831706" y="2525240"/>
                </a:cubicBezTo>
                <a:lnTo>
                  <a:pt x="964899" y="2629686"/>
                </a:lnTo>
                <a:lnTo>
                  <a:pt x="1703338" y="1613312"/>
                </a:lnTo>
                <a:lnTo>
                  <a:pt x="1308455" y="390122"/>
                </a:lnTo>
                <a:lnTo>
                  <a:pt x="107784" y="0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5" name="Freeform: Shape 38">
            <a:extLst>
              <a:ext uri="{FF2B5EF4-FFF2-40B4-BE49-F238E27FC236}">
                <a16:creationId xmlns:a16="http://schemas.microsoft.com/office/drawing/2014/main" id="{FA8F2D87-D48B-492D-9DA3-4952C627628D}"/>
              </a:ext>
            </a:extLst>
          </p:cNvPr>
          <p:cNvSpPr/>
          <p:nvPr/>
        </p:nvSpPr>
        <p:spPr>
          <a:xfrm rot="17280000" flipH="1">
            <a:off x="1674458" y="3296878"/>
            <a:ext cx="2340054" cy="2282338"/>
          </a:xfrm>
          <a:custGeom>
            <a:avLst/>
            <a:gdLst>
              <a:gd name="connsiteX0" fmla="*/ 1 w 2235926"/>
              <a:gd name="connsiteY0" fmla="*/ 0 h 2020236"/>
              <a:gd name="connsiteX1" fmla="*/ 0 w 2235926"/>
              <a:gd name="connsiteY1" fmla="*/ 1272954 h 2020236"/>
              <a:gd name="connsiteX2" fmla="*/ 1026016 w 2235926"/>
              <a:gd name="connsiteY2" fmla="*/ 2020236 h 2020236"/>
              <a:gd name="connsiteX3" fmla="*/ 2235926 w 2235926"/>
              <a:gd name="connsiteY3" fmla="*/ 1627112 h 2020236"/>
              <a:gd name="connsiteX4" fmla="*/ 2201362 w 2235926"/>
              <a:gd name="connsiteY4" fmla="*/ 1525516 h 2020236"/>
              <a:gd name="connsiteX5" fmla="*/ 704747 w 2235926"/>
              <a:gd name="connsiteY5" fmla="*/ 117718 h 2020236"/>
              <a:gd name="connsiteX6" fmla="*/ 228016 w 2235926"/>
              <a:gd name="connsiteY6" fmla="*/ 14266 h 2020236"/>
              <a:gd name="connsiteX7" fmla="*/ 1 w 2235926"/>
              <a:gd name="connsiteY7" fmla="*/ 0 h 2020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35926" h="2020236">
                <a:moveTo>
                  <a:pt x="1" y="0"/>
                </a:moveTo>
                <a:lnTo>
                  <a:pt x="0" y="1272954"/>
                </a:lnTo>
                <a:lnTo>
                  <a:pt x="1026016" y="2020236"/>
                </a:lnTo>
                <a:lnTo>
                  <a:pt x="2235926" y="1627112"/>
                </a:lnTo>
                <a:lnTo>
                  <a:pt x="2201362" y="1525516"/>
                </a:lnTo>
                <a:cubicBezTo>
                  <a:pt x="1946656" y="879962"/>
                  <a:pt x="1416306" y="348917"/>
                  <a:pt x="704747" y="117718"/>
                </a:cubicBezTo>
                <a:cubicBezTo>
                  <a:pt x="546622" y="66340"/>
                  <a:pt x="387034" y="32201"/>
                  <a:pt x="228016" y="14266"/>
                </a:cubicBezTo>
                <a:lnTo>
                  <a:pt x="1" y="0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 dirty="0">
              <a:latin typeface="Tw Cen MT" panose="020B0602020104020603" pitchFamily="34" charset="0"/>
            </a:endParaRPr>
          </a:p>
        </p:txBody>
      </p:sp>
      <p:sp>
        <p:nvSpPr>
          <p:cNvPr id="36" name="Freeform: Shape 39">
            <a:extLst>
              <a:ext uri="{FF2B5EF4-FFF2-40B4-BE49-F238E27FC236}">
                <a16:creationId xmlns:a16="http://schemas.microsoft.com/office/drawing/2014/main" id="{7D39E198-0EDE-4A2D-AE1D-0B0553334A3A}"/>
              </a:ext>
            </a:extLst>
          </p:cNvPr>
          <p:cNvSpPr/>
          <p:nvPr/>
        </p:nvSpPr>
        <p:spPr>
          <a:xfrm rot="17280000" flipH="1">
            <a:off x="5002888" y="3503034"/>
            <a:ext cx="2766633" cy="1583510"/>
          </a:xfrm>
          <a:custGeom>
            <a:avLst/>
            <a:gdLst>
              <a:gd name="connsiteX0" fmla="*/ 0 w 2744813"/>
              <a:gd name="connsiteY0" fmla="*/ 1026149 h 1460372"/>
              <a:gd name="connsiteX1" fmla="*/ 187654 w 2744813"/>
              <a:gd name="connsiteY1" fmla="*/ 1145329 h 1460372"/>
              <a:gd name="connsiteX2" fmla="*/ 634144 w 2744813"/>
              <a:gd name="connsiteY2" fmla="*/ 1341850 h 1460372"/>
              <a:gd name="connsiteX3" fmla="*/ 2672414 w 2744813"/>
              <a:gd name="connsiteY3" fmla="*/ 1082605 h 1460372"/>
              <a:gd name="connsiteX4" fmla="*/ 2744813 w 2744813"/>
              <a:gd name="connsiteY4" fmla="*/ 1031513 h 1460372"/>
              <a:gd name="connsiteX5" fmla="*/ 1995375 w 2744813"/>
              <a:gd name="connsiteY5" fmla="*/ 0 h 1460372"/>
              <a:gd name="connsiteX6" fmla="*/ 744476 w 2744813"/>
              <a:gd name="connsiteY6" fmla="*/ 1466 h 1460372"/>
              <a:gd name="connsiteX7" fmla="*/ 0 w 2744813"/>
              <a:gd name="connsiteY7" fmla="*/ 1026149 h 146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44813" h="1460372">
                <a:moveTo>
                  <a:pt x="0" y="1026149"/>
                </a:moveTo>
                <a:lnTo>
                  <a:pt x="187654" y="1145329"/>
                </a:lnTo>
                <a:cubicBezTo>
                  <a:pt x="326844" y="1224287"/>
                  <a:pt x="476020" y="1290472"/>
                  <a:pt x="634144" y="1341850"/>
                </a:cubicBezTo>
                <a:cubicBezTo>
                  <a:pt x="1345704" y="1573049"/>
                  <a:pt x="2086906" y="1455157"/>
                  <a:pt x="2672414" y="1082605"/>
                </a:cubicBezTo>
                <a:lnTo>
                  <a:pt x="2744813" y="1031513"/>
                </a:lnTo>
                <a:lnTo>
                  <a:pt x="1995375" y="0"/>
                </a:lnTo>
                <a:lnTo>
                  <a:pt x="744476" y="1466"/>
                </a:lnTo>
                <a:lnTo>
                  <a:pt x="0" y="1026149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7" name="Freeform: Shape 40">
            <a:extLst>
              <a:ext uri="{FF2B5EF4-FFF2-40B4-BE49-F238E27FC236}">
                <a16:creationId xmlns:a16="http://schemas.microsoft.com/office/drawing/2014/main" id="{30DE8740-FCF1-4C8B-A185-41A683A8A5F6}"/>
              </a:ext>
            </a:extLst>
          </p:cNvPr>
          <p:cNvSpPr/>
          <p:nvPr/>
        </p:nvSpPr>
        <p:spPr>
          <a:xfrm rot="17280000" flipH="1">
            <a:off x="3969864" y="4037993"/>
            <a:ext cx="1731633" cy="2858100"/>
          </a:xfrm>
          <a:custGeom>
            <a:avLst/>
            <a:gdLst>
              <a:gd name="connsiteX0" fmla="*/ 396052 w 1717976"/>
              <a:gd name="connsiteY0" fmla="*/ 394724 h 2635847"/>
              <a:gd name="connsiteX1" fmla="*/ 0 w 1717976"/>
              <a:gd name="connsiteY1" fmla="*/ 1613649 h 2635847"/>
              <a:gd name="connsiteX2" fmla="*/ 742670 w 1717976"/>
              <a:gd name="connsiteY2" fmla="*/ 2635847 h 2635847"/>
              <a:gd name="connsiteX3" fmla="*/ 792175 w 1717976"/>
              <a:gd name="connsiteY3" fmla="*/ 2600910 h 2635847"/>
              <a:gd name="connsiteX4" fmla="*/ 1599453 w 1717976"/>
              <a:gd name="connsiteY4" fmla="*/ 1447385 h 2635847"/>
              <a:gd name="connsiteX5" fmla="*/ 1624377 w 1717976"/>
              <a:gd name="connsiteY5" fmla="*/ 39656 h 2635847"/>
              <a:gd name="connsiteX6" fmla="*/ 1610886 w 1717976"/>
              <a:gd name="connsiteY6" fmla="*/ 0 h 2635847"/>
              <a:gd name="connsiteX7" fmla="*/ 396052 w 1717976"/>
              <a:gd name="connsiteY7" fmla="*/ 394724 h 2635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7976" h="2635847">
                <a:moveTo>
                  <a:pt x="396052" y="394724"/>
                </a:moveTo>
                <a:lnTo>
                  <a:pt x="0" y="1613649"/>
                </a:lnTo>
                <a:lnTo>
                  <a:pt x="742670" y="2635847"/>
                </a:lnTo>
                <a:lnTo>
                  <a:pt x="792175" y="2600910"/>
                </a:lnTo>
                <a:cubicBezTo>
                  <a:pt x="1157922" y="2315593"/>
                  <a:pt x="1445320" y="1921757"/>
                  <a:pt x="1599453" y="1447385"/>
                </a:cubicBezTo>
                <a:cubicBezTo>
                  <a:pt x="1753586" y="973012"/>
                  <a:pt x="1752567" y="485464"/>
                  <a:pt x="1624377" y="39656"/>
                </a:cubicBezTo>
                <a:lnTo>
                  <a:pt x="1610886" y="0"/>
                </a:lnTo>
                <a:lnTo>
                  <a:pt x="396052" y="394724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1270000" endPos="46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D7EC9D9-C62B-4654-BA57-C5271D8AE162}"/>
              </a:ext>
            </a:extLst>
          </p:cNvPr>
          <p:cNvSpPr/>
          <p:nvPr/>
        </p:nvSpPr>
        <p:spPr>
          <a:xfrm>
            <a:off x="2382287" y="2520061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rgbClr val="44474C"/>
                </a:solidFill>
                <a:latin typeface="Tw Cen MT" panose="020B0602020104020603" pitchFamily="34" charset="0"/>
              </a:rPr>
              <a:t>5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2F14A1E-2BC7-4174-B84E-52945857650D}"/>
              </a:ext>
            </a:extLst>
          </p:cNvPr>
          <p:cNvSpPr/>
          <p:nvPr/>
        </p:nvSpPr>
        <p:spPr>
          <a:xfrm>
            <a:off x="4723957" y="1399941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rgbClr val="44474C"/>
                </a:solidFill>
                <a:latin typeface="Tw Cen MT" panose="020B0602020104020603" pitchFamily="34" charset="0"/>
              </a:rPr>
              <a:t>1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855276A-0DC3-43DE-8D04-F0D9554286E8}"/>
              </a:ext>
            </a:extLst>
          </p:cNvPr>
          <p:cNvSpPr/>
          <p:nvPr/>
        </p:nvSpPr>
        <p:spPr>
          <a:xfrm>
            <a:off x="6622842" y="3206673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rgbClr val="44474C"/>
                </a:solidFill>
                <a:latin typeface="Tw Cen MT" panose="020B0602020104020603" pitchFamily="34" charset="0"/>
              </a:rPr>
              <a:t>2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E08B4AE-A2B6-464B-A05F-57B8296F9197}"/>
              </a:ext>
            </a:extLst>
          </p:cNvPr>
          <p:cNvSpPr/>
          <p:nvPr/>
        </p:nvSpPr>
        <p:spPr>
          <a:xfrm>
            <a:off x="5479237" y="5457016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rgbClr val="44474C"/>
                </a:solidFill>
                <a:latin typeface="Tw Cen MT" panose="020B0602020104020603" pitchFamily="34" charset="0"/>
              </a:rPr>
              <a:t>3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8096465-EB63-4774-9574-C0180F657D3B}"/>
              </a:ext>
            </a:extLst>
          </p:cNvPr>
          <p:cNvSpPr/>
          <p:nvPr/>
        </p:nvSpPr>
        <p:spPr>
          <a:xfrm>
            <a:off x="2829227" y="4965567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rgbClr val="44474C"/>
                </a:solidFill>
                <a:latin typeface="Tw Cen MT" panose="020B0602020104020603" pitchFamily="34" charset="0"/>
              </a:rPr>
              <a:t>4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C99A6ED-98C7-484D-BA09-9B2F82840CAB}"/>
              </a:ext>
            </a:extLst>
          </p:cNvPr>
          <p:cNvSpPr txBox="1"/>
          <p:nvPr/>
        </p:nvSpPr>
        <p:spPr>
          <a:xfrm>
            <a:off x="4652071" y="1676400"/>
            <a:ext cx="19024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b="1" dirty="0" smtClean="0">
              <a:solidFill>
                <a:schemeClr val="bg1"/>
              </a:solidFill>
            </a:endParaRPr>
          </a:p>
          <a:p>
            <a:pPr algn="ctr"/>
            <a:r>
              <a:rPr lang="bg-BG" sz="1200" b="1" dirty="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Капацитет за научни изследвания и иновации</a:t>
            </a:r>
          </a:p>
          <a:p>
            <a:pPr algn="ctr"/>
            <a:r>
              <a:rPr lang="bg-BG" sz="1200" b="1" u="sng" dirty="0" smtClean="0">
                <a:solidFill>
                  <a:schemeClr val="bg1"/>
                </a:solidFill>
                <a:latin typeface="+mn-lt"/>
              </a:rPr>
              <a:t>(19.37%)</a:t>
            </a:r>
            <a:endParaRPr lang="en-IN" sz="1200" b="1" u="sng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70B6573-2E55-4B9E-A47A-7E680680B0EC}"/>
              </a:ext>
            </a:extLst>
          </p:cNvPr>
          <p:cNvSpPr txBox="1"/>
          <p:nvPr/>
        </p:nvSpPr>
        <p:spPr>
          <a:xfrm>
            <a:off x="5471056" y="3581400"/>
            <a:ext cx="1830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Дигитализация в </a:t>
            </a:r>
            <a:r>
              <a:rPr lang="bg-BG" sz="1200" b="1" dirty="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публичния сектор и </a:t>
            </a:r>
            <a:endParaRPr lang="en-US" sz="1200" b="1" dirty="0" smtClean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lvl="0" algn="ctr"/>
            <a:r>
              <a:rPr lang="bg-BG" sz="1200" b="1" dirty="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в полза на обществото</a:t>
            </a:r>
          </a:p>
          <a:p>
            <a:pPr algn="ctr"/>
            <a:r>
              <a:rPr lang="bg-BG" sz="1200" b="1" u="sng" dirty="0" smtClean="0">
                <a:solidFill>
                  <a:schemeClr val="bg1"/>
                </a:solidFill>
              </a:rPr>
              <a:t>(29.7%)</a:t>
            </a:r>
            <a:endParaRPr lang="en-IN" sz="1200" b="1" u="sng" dirty="0">
              <a:solidFill>
                <a:schemeClr val="bg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BE2EB50-E3F3-4388-B173-F6D49D983D6D}"/>
              </a:ext>
            </a:extLst>
          </p:cNvPr>
          <p:cNvSpPr txBox="1"/>
          <p:nvPr/>
        </p:nvSpPr>
        <p:spPr>
          <a:xfrm>
            <a:off x="2004986" y="3777265"/>
            <a:ext cx="184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Европейска интеграция и интернационализация </a:t>
            </a:r>
          </a:p>
          <a:p>
            <a:pPr algn="ctr"/>
            <a:r>
              <a:rPr lang="bg-BG" sz="1200" b="1" dirty="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(21.6%)</a:t>
            </a:r>
            <a:endParaRPr lang="en-IN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92879D4-350C-4831-9B3E-23AFA8C7FCE5}"/>
              </a:ext>
            </a:extLst>
          </p:cNvPr>
          <p:cNvSpPr txBox="1"/>
          <p:nvPr/>
        </p:nvSpPr>
        <p:spPr>
          <a:xfrm>
            <a:off x="3619138" y="4795654"/>
            <a:ext cx="2033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Трансфер на технологии и комерсиализация</a:t>
            </a:r>
          </a:p>
          <a:p>
            <a:pPr algn="ctr"/>
            <a:r>
              <a:rPr lang="bg-BG" sz="1200" b="1" u="sng" dirty="0" smtClean="0">
                <a:solidFill>
                  <a:schemeClr val="bg1"/>
                </a:solidFill>
              </a:rPr>
              <a:t>(25.09%)</a:t>
            </a:r>
            <a:endParaRPr lang="en-IN" sz="1200" b="1" u="sng" dirty="0">
              <a:solidFill>
                <a:schemeClr val="bg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BE2EB50-E3F3-4388-B173-F6D49D983D6D}"/>
              </a:ext>
            </a:extLst>
          </p:cNvPr>
          <p:cNvSpPr txBox="1"/>
          <p:nvPr/>
        </p:nvSpPr>
        <p:spPr>
          <a:xfrm>
            <a:off x="2784471" y="1676400"/>
            <a:ext cx="1725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Повишаване на капацитет</a:t>
            </a:r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а</a:t>
            </a:r>
            <a:r>
              <a:rPr lang="bg-BG" sz="1200" b="1" dirty="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 в областите на интелигентна специализация</a:t>
            </a:r>
          </a:p>
          <a:p>
            <a:pPr algn="ctr"/>
            <a:r>
              <a:rPr lang="bg-BG" sz="1200" b="1" dirty="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(1.89%)</a:t>
            </a:r>
            <a:endParaRPr lang="en-IN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558" y="4501010"/>
            <a:ext cx="1082832" cy="892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287" y="2338477"/>
            <a:ext cx="809602" cy="8096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567" y="5467044"/>
            <a:ext cx="748905" cy="6518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795554" y="6688723"/>
            <a:ext cx="1348446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" b="1" dirty="0">
                <a:solidFill>
                  <a:schemeClr val="bg1">
                    <a:lumMod val="50000"/>
                  </a:schemeClr>
                </a:solidFill>
              </a:rPr>
              <a:t>www.free-ppt-templates-download.com</a:t>
            </a:r>
            <a:endParaRPr lang="en-IN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438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4"/>
          <p:cNvSpPr/>
          <p:nvPr/>
        </p:nvSpPr>
        <p:spPr>
          <a:xfrm>
            <a:off x="3653518" y="1339983"/>
            <a:ext cx="1985282" cy="3460617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50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648" tIns="121648" rIns="121648" bIns="121648" numCol="1" spcCol="1270" anchor="ctr" anchorCtr="0">
            <a:noAutofit/>
          </a:bodyPr>
          <a:lstStyle/>
          <a:p>
            <a:pPr algn="ctr" defTabSz="1911350">
              <a:lnSpc>
                <a:spcPct val="114000"/>
              </a:lnSpc>
              <a:spcAft>
                <a:spcPct val="35000"/>
              </a:spcAft>
            </a:pPr>
            <a:endParaRPr lang="bg-BG" sz="1600" b="1" dirty="0">
              <a:solidFill>
                <a:srgbClr val="8D5397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7340"/>
            <a:ext cx="8981004" cy="72008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ПНИИДИТ: Стратегически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интервенции,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които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ще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стартират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при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формалното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одобрение на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програмата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от ЕК</a:t>
            </a:r>
            <a:endParaRPr lang="bg-BG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1143000" y="1339983"/>
            <a:ext cx="1966642" cy="3460617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50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648" tIns="121648" rIns="121648" bIns="121648" numCol="1" spcCol="1270" anchor="ctr" anchorCtr="0">
            <a:noAutofit/>
          </a:bodyPr>
          <a:lstStyle/>
          <a:p>
            <a:pPr algn="ctr" defTabSz="1911350">
              <a:lnSpc>
                <a:spcPct val="114000"/>
              </a:lnSpc>
              <a:spcAft>
                <a:spcPct val="35000"/>
              </a:spcAft>
            </a:pPr>
            <a:endParaRPr lang="bg-BG" sz="1600" b="1" dirty="0">
              <a:solidFill>
                <a:srgbClr val="8D5397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6051685" y="1339983"/>
            <a:ext cx="1949315" cy="3460617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50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648" tIns="121648" rIns="121648" bIns="121648" numCol="1" spcCol="1270" anchor="ctr" anchorCtr="0">
            <a:noAutofit/>
          </a:bodyPr>
          <a:lstStyle/>
          <a:p>
            <a:pPr algn="ctr" defTabSz="1911350">
              <a:lnSpc>
                <a:spcPct val="114000"/>
              </a:lnSpc>
              <a:spcAft>
                <a:spcPct val="35000"/>
              </a:spcAft>
            </a:pPr>
            <a:endParaRPr lang="bg-BG" sz="1400" b="1" dirty="0">
              <a:solidFill>
                <a:srgbClr val="8D5397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1143000" y="5203163"/>
            <a:ext cx="6858000" cy="1299924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ru-RU" sz="1600" kern="0" dirty="0" smtClean="0">
                <a:solidFill>
                  <a:srgbClr val="8D5397"/>
                </a:solidFill>
                <a:latin typeface="Trebuchet MS"/>
              </a:rPr>
              <a:t>Мерки, </a:t>
            </a:r>
            <a:r>
              <a:rPr lang="ru-RU" sz="1600" kern="0" dirty="0" err="1" smtClean="0">
                <a:solidFill>
                  <a:srgbClr val="8D5397"/>
                </a:solidFill>
                <a:latin typeface="Trebuchet MS"/>
              </a:rPr>
              <a:t>които</a:t>
            </a:r>
            <a:r>
              <a:rPr lang="ru-RU" sz="1600" kern="0" dirty="0" smtClean="0">
                <a:solidFill>
                  <a:srgbClr val="8D5397"/>
                </a:solidFill>
                <a:latin typeface="Trebuchet MS"/>
              </a:rPr>
              <a:t> </a:t>
            </a:r>
            <a:r>
              <a:rPr lang="ru-RU" sz="1600" kern="0" dirty="0" err="1">
                <a:solidFill>
                  <a:srgbClr val="8D5397"/>
                </a:solidFill>
                <a:latin typeface="Trebuchet MS"/>
              </a:rPr>
              <a:t>ще</a:t>
            </a:r>
            <a:r>
              <a:rPr lang="ru-RU" sz="1600" kern="0" dirty="0">
                <a:solidFill>
                  <a:srgbClr val="8D5397"/>
                </a:solidFill>
                <a:latin typeface="Trebuchet MS"/>
              </a:rPr>
              <a:t> </a:t>
            </a:r>
            <a:r>
              <a:rPr lang="ru-RU" sz="1600" kern="0" dirty="0" err="1">
                <a:solidFill>
                  <a:srgbClr val="8D5397"/>
                </a:solidFill>
                <a:latin typeface="Trebuchet MS"/>
              </a:rPr>
              <a:t>стартират</a:t>
            </a:r>
            <a:r>
              <a:rPr lang="ru-RU" sz="1600" kern="0" dirty="0">
                <a:solidFill>
                  <a:srgbClr val="8D5397"/>
                </a:solidFill>
                <a:latin typeface="Trebuchet MS"/>
              </a:rPr>
              <a:t> при </a:t>
            </a:r>
            <a:endParaRPr lang="ru-RU" sz="1600" kern="0" dirty="0" smtClean="0">
              <a:solidFill>
                <a:srgbClr val="8D5397"/>
              </a:solidFill>
              <a:latin typeface="Trebuchet MS"/>
            </a:endParaRP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ru-RU" sz="1600" kern="0" dirty="0" err="1" smtClean="0">
                <a:solidFill>
                  <a:srgbClr val="8D5397"/>
                </a:solidFill>
                <a:latin typeface="Trebuchet MS"/>
              </a:rPr>
              <a:t>формалното</a:t>
            </a:r>
            <a:r>
              <a:rPr lang="ru-RU" sz="1600" kern="0" dirty="0" smtClean="0">
                <a:solidFill>
                  <a:srgbClr val="8D5397"/>
                </a:solidFill>
                <a:latin typeface="Trebuchet MS"/>
              </a:rPr>
              <a:t> </a:t>
            </a:r>
            <a:r>
              <a:rPr lang="ru-RU" sz="1600" kern="0" dirty="0">
                <a:solidFill>
                  <a:srgbClr val="8D5397"/>
                </a:solidFill>
                <a:latin typeface="Trebuchet MS"/>
              </a:rPr>
              <a:t>одобрение на </a:t>
            </a:r>
            <a:r>
              <a:rPr lang="ru-RU" sz="1600" kern="0" dirty="0" err="1">
                <a:solidFill>
                  <a:srgbClr val="8D5397"/>
                </a:solidFill>
                <a:latin typeface="Trebuchet MS"/>
              </a:rPr>
              <a:t>програмата</a:t>
            </a:r>
            <a:r>
              <a:rPr lang="ru-RU" sz="1600" kern="0" dirty="0">
                <a:solidFill>
                  <a:srgbClr val="8D5397"/>
                </a:solidFill>
                <a:latin typeface="Trebuchet MS"/>
              </a:rPr>
              <a:t> от ЕК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8D5397"/>
              </a:solidFill>
              <a:effectLst/>
              <a:uLnTx/>
              <a:uFillTx/>
              <a:latin typeface="Trebuchet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1447800"/>
            <a:ext cx="2173832" cy="1862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911350">
              <a:lnSpc>
                <a:spcPct val="114000"/>
              </a:lnSpc>
              <a:spcAft>
                <a:spcPct val="35000"/>
              </a:spcAft>
            </a:pPr>
            <a:r>
              <a:rPr lang="ru-RU" sz="1600" b="1" dirty="0" err="1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Изграждане</a:t>
            </a:r>
            <a:r>
              <a:rPr lang="ru-RU" sz="1600" b="1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на </a:t>
            </a:r>
            <a:r>
              <a:rPr lang="ru-RU" sz="1600" b="1" dirty="0" err="1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национална</a:t>
            </a:r>
            <a:r>
              <a:rPr lang="ru-RU" sz="1600" b="1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мрежа от 12 </a:t>
            </a:r>
            <a:r>
              <a:rPr lang="ru-RU" sz="1600" b="1" dirty="0" err="1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цифрови</a:t>
            </a:r>
            <a:r>
              <a:rPr lang="ru-RU" sz="1600" b="1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и </a:t>
            </a:r>
            <a:r>
              <a:rPr lang="ru-RU" sz="1600" b="1" dirty="0" err="1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иновационни</a:t>
            </a:r>
            <a:r>
              <a:rPr lang="ru-RU" sz="1600" b="1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 smtClean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хъбове</a:t>
            </a:r>
            <a:endParaRPr lang="ru-RU" sz="1600" b="1" dirty="0" smtClean="0">
              <a:solidFill>
                <a:srgbClr val="8D5397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defTabSz="1911350">
              <a:lnSpc>
                <a:spcPct val="114000"/>
              </a:lnSpc>
              <a:spcAft>
                <a:spcPct val="35000"/>
              </a:spcAft>
            </a:pPr>
            <a:r>
              <a:rPr lang="ru-RU" sz="1600" dirty="0" smtClean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135.49 млн. лева</a:t>
            </a:r>
            <a:endParaRPr lang="bg-BG" sz="1600" dirty="0">
              <a:solidFill>
                <a:srgbClr val="8D5397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3588603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dirty="0" smtClean="0">
                <a:solidFill>
                  <a:srgbClr val="8D5397"/>
                </a:solidFill>
                <a:latin typeface="+mn-lt"/>
              </a:rPr>
              <a:t>Целева група </a:t>
            </a:r>
            <a:r>
              <a:rPr lang="bg-BG" sz="1600" dirty="0" smtClean="0">
                <a:solidFill>
                  <a:srgbClr val="8D5397"/>
                </a:solidFill>
                <a:latin typeface="+mn-lt"/>
              </a:rPr>
              <a:t>П</a:t>
            </a:r>
            <a:r>
              <a:rPr lang="bg-BG" sz="1600" dirty="0" smtClean="0">
                <a:solidFill>
                  <a:srgbClr val="8D5397"/>
                </a:solidFill>
                <a:latin typeface="+mn-lt"/>
                <a:cs typeface="Times New Roman" panose="02020603050405020304" pitchFamily="18" charset="0"/>
              </a:rPr>
              <a:t>редприятия</a:t>
            </a:r>
            <a:r>
              <a:rPr lang="bg-BG" sz="1600" dirty="0">
                <a:solidFill>
                  <a:srgbClr val="8D5397"/>
                </a:solidFill>
                <a:latin typeface="+mn-lt"/>
                <a:cs typeface="Times New Roman" panose="02020603050405020304" pitchFamily="18" charset="0"/>
              </a:rPr>
              <a:t>, в т.ч. </a:t>
            </a:r>
            <a:r>
              <a:rPr lang="bg-BG" sz="1600" dirty="0" smtClean="0">
                <a:solidFill>
                  <a:srgbClr val="8D5397"/>
                </a:solidFill>
                <a:latin typeface="+mn-lt"/>
                <a:cs typeface="Times New Roman" panose="02020603050405020304" pitchFamily="18" charset="0"/>
              </a:rPr>
              <a:t>МСП</a:t>
            </a:r>
            <a:endParaRPr lang="bg-BG" sz="1600" dirty="0">
              <a:solidFill>
                <a:srgbClr val="8D5397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3517" y="1447800"/>
            <a:ext cx="19852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Развитие на </a:t>
            </a:r>
            <a:r>
              <a:rPr lang="ru-RU" sz="1600" b="1" dirty="0" err="1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Центровете</a:t>
            </a:r>
            <a:r>
              <a:rPr lang="ru-RU" sz="1600" b="1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за </a:t>
            </a:r>
            <a:r>
              <a:rPr lang="ru-RU" sz="1600" b="1" dirty="0" err="1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върхови</a:t>
            </a:r>
            <a:r>
              <a:rPr lang="ru-RU" sz="1600" b="1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постижения и </a:t>
            </a:r>
            <a:r>
              <a:rPr lang="ru-RU" sz="1600" b="1" dirty="0" err="1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Центровете</a:t>
            </a:r>
            <a:r>
              <a:rPr lang="ru-RU" sz="1600" b="1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за </a:t>
            </a:r>
            <a:r>
              <a:rPr lang="ru-RU" sz="1600" b="1" dirty="0" err="1" smtClean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компетентност</a:t>
            </a:r>
            <a:endParaRPr lang="ru-RU" sz="1600" b="1" dirty="0" smtClean="0">
              <a:solidFill>
                <a:srgbClr val="8D5397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600" dirty="0" smtClean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277.33 млн. лева</a:t>
            </a:r>
            <a:endParaRPr lang="bg-BG" sz="1600" dirty="0">
              <a:solidFill>
                <a:srgbClr val="8D5397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3517" y="3494782"/>
            <a:ext cx="19852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dirty="0" smtClean="0">
                <a:solidFill>
                  <a:srgbClr val="8D5397"/>
                </a:solidFill>
                <a:latin typeface="+mn-lt"/>
              </a:rPr>
              <a:t>Целева група </a:t>
            </a:r>
            <a:r>
              <a:rPr lang="bg-BG" sz="1600" dirty="0">
                <a:solidFill>
                  <a:srgbClr val="8D5397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ЦВП, ЦК и ключови обекти от НПКНИ </a:t>
            </a:r>
            <a:endParaRPr lang="bg-BG" sz="1600" dirty="0">
              <a:solidFill>
                <a:srgbClr val="8D5397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51686" y="1600200"/>
            <a:ext cx="1949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b="1" dirty="0">
                <a:solidFill>
                  <a:srgbClr val="8D5397"/>
                </a:solidFill>
                <a:latin typeface="+mn-lt"/>
              </a:rPr>
              <a:t>Ваучерна схема за </a:t>
            </a:r>
            <a:r>
              <a:rPr lang="bg-BG" b="1" dirty="0" smtClean="0">
                <a:solidFill>
                  <a:srgbClr val="8D5397"/>
                </a:solidFill>
                <a:latin typeface="+mn-lt"/>
              </a:rPr>
              <a:t>МСП</a:t>
            </a:r>
          </a:p>
          <a:p>
            <a:pPr algn="ctr"/>
            <a:r>
              <a:rPr lang="bg-BG" dirty="0" smtClean="0">
                <a:solidFill>
                  <a:srgbClr val="8D5397"/>
                </a:solidFill>
                <a:latin typeface="+mn-lt"/>
              </a:rPr>
              <a:t>49 млн. лева </a:t>
            </a:r>
            <a:endParaRPr lang="bg-BG" sz="1400" dirty="0">
              <a:solidFill>
                <a:srgbClr val="8D5397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51684" y="2971800"/>
            <a:ext cx="19493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dirty="0" smtClean="0">
                <a:solidFill>
                  <a:srgbClr val="8D5397"/>
                </a:solidFill>
                <a:latin typeface="+mn-lt"/>
              </a:rPr>
              <a:t>Целева група </a:t>
            </a:r>
            <a:r>
              <a:rPr lang="bg-BG" sz="1600" dirty="0" smtClean="0">
                <a:solidFill>
                  <a:srgbClr val="8D5397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МСП, университети, научни организации </a:t>
            </a:r>
            <a:r>
              <a:rPr lang="bg-BG" sz="1600" dirty="0">
                <a:solidFill>
                  <a:srgbClr val="8D5397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и обектите от НПКНИ </a:t>
            </a:r>
            <a:endParaRPr lang="bg-BG" sz="1600" dirty="0">
              <a:solidFill>
                <a:srgbClr val="8D5397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51281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bg-BG" b="1" dirty="0">
              <a:solidFill>
                <a:srgbClr val="1A3A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b="1" dirty="0">
              <a:solidFill>
                <a:srgbClr val="1A3A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bg-BG" sz="24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Благодаря </a:t>
            </a:r>
            <a:r>
              <a:rPr lang="bg-BG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вниманието!</a:t>
            </a:r>
            <a:endParaRPr lang="en-US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bg-BG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bg-BG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Министерство на иновациите и </a:t>
            </a:r>
            <a:r>
              <a:rPr lang="bg-BG" sz="24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растежа</a:t>
            </a: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4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bg-BG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www.mig.gov.bg</a:t>
            </a:r>
            <a:r>
              <a:rPr lang="en-US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4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bg-BG" sz="24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430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156" y="201351"/>
            <a:ext cx="7920880" cy="72008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  <a:defRPr/>
            </a:pPr>
            <a:r>
              <a:rPr lang="bg-BG" sz="24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Инструменти в подкрепа на иновациите и конкурентоспособността</a:t>
            </a:r>
            <a:endParaRPr lang="bg-BG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Freeform: Shape 27">
            <a:extLst>
              <a:ext uri="{FF2B5EF4-FFF2-40B4-BE49-F238E27FC236}">
                <a16:creationId xmlns:a16="http://schemas.microsoft.com/office/drawing/2014/main" id="{62779791-3626-4CD8-B200-4D0FF97ECC70}"/>
              </a:ext>
            </a:extLst>
          </p:cNvPr>
          <p:cNvSpPr/>
          <p:nvPr/>
        </p:nvSpPr>
        <p:spPr>
          <a:xfrm rot="17280000" flipH="1">
            <a:off x="1887658" y="587089"/>
            <a:ext cx="2702664" cy="2828456"/>
          </a:xfrm>
          <a:custGeom>
            <a:avLst/>
            <a:gdLst>
              <a:gd name="connsiteX0" fmla="*/ 0 w 2232962"/>
              <a:gd name="connsiteY0" fmla="*/ 1623435 h 2015547"/>
              <a:gd name="connsiteX1" fmla="*/ 1206797 w 2232962"/>
              <a:gd name="connsiteY1" fmla="*/ 2015547 h 2015547"/>
              <a:gd name="connsiteX2" fmla="*/ 2232962 w 2232962"/>
              <a:gd name="connsiteY2" fmla="*/ 1267026 h 2015547"/>
              <a:gd name="connsiteX3" fmla="*/ 2232962 w 2232962"/>
              <a:gd name="connsiteY3" fmla="*/ 0 h 2015547"/>
              <a:gd name="connsiteX4" fmla="*/ 2069964 w 2232962"/>
              <a:gd name="connsiteY4" fmla="*/ 5984 h 2015547"/>
              <a:gd name="connsiteX5" fmla="*/ 73226 w 2232962"/>
              <a:gd name="connsiteY5" fmla="*/ 1431581 h 2015547"/>
              <a:gd name="connsiteX6" fmla="*/ 0 w 2232962"/>
              <a:gd name="connsiteY6" fmla="*/ 1623435 h 2015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2962" h="2015547">
                <a:moveTo>
                  <a:pt x="0" y="1623435"/>
                </a:moveTo>
                <a:lnTo>
                  <a:pt x="1206797" y="2015547"/>
                </a:lnTo>
                <a:lnTo>
                  <a:pt x="2232962" y="1267026"/>
                </a:lnTo>
                <a:lnTo>
                  <a:pt x="2232962" y="0"/>
                </a:lnTo>
                <a:lnTo>
                  <a:pt x="2069964" y="5984"/>
                </a:lnTo>
                <a:cubicBezTo>
                  <a:pt x="1212821" y="79869"/>
                  <a:pt x="434446" y="612540"/>
                  <a:pt x="73226" y="1431581"/>
                </a:cubicBezTo>
                <a:lnTo>
                  <a:pt x="0" y="162343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AD5DBA64-BA38-437D-A9D5-12EED9DB5AD7}"/>
              </a:ext>
            </a:extLst>
          </p:cNvPr>
          <p:cNvSpPr/>
          <p:nvPr/>
        </p:nvSpPr>
        <p:spPr>
          <a:xfrm rot="17280000" flipH="1">
            <a:off x="5013664" y="529330"/>
            <a:ext cx="2055681" cy="3690291"/>
          </a:xfrm>
          <a:custGeom>
            <a:avLst/>
            <a:gdLst>
              <a:gd name="connsiteX0" fmla="*/ 107784 w 1703338"/>
              <a:gd name="connsiteY0" fmla="*/ 0 h 2629686"/>
              <a:gd name="connsiteX1" fmla="*/ 54256 w 1703338"/>
              <a:gd name="connsiteY1" fmla="*/ 198254 h 2629686"/>
              <a:gd name="connsiteX2" fmla="*/ 831706 w 1703338"/>
              <a:gd name="connsiteY2" fmla="*/ 2525240 h 2629686"/>
              <a:gd name="connsiteX3" fmla="*/ 964899 w 1703338"/>
              <a:gd name="connsiteY3" fmla="*/ 2629686 h 2629686"/>
              <a:gd name="connsiteX4" fmla="*/ 1703338 w 1703338"/>
              <a:gd name="connsiteY4" fmla="*/ 1613312 h 2629686"/>
              <a:gd name="connsiteX5" fmla="*/ 1308455 w 1703338"/>
              <a:gd name="connsiteY5" fmla="*/ 390122 h 2629686"/>
              <a:gd name="connsiteX6" fmla="*/ 107784 w 1703338"/>
              <a:gd name="connsiteY6" fmla="*/ 0 h 262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03338" h="2629686">
                <a:moveTo>
                  <a:pt x="107784" y="0"/>
                </a:moveTo>
                <a:lnTo>
                  <a:pt x="54256" y="198254"/>
                </a:lnTo>
                <a:cubicBezTo>
                  <a:pt x="-134931" y="1073192"/>
                  <a:pt x="181691" y="1961650"/>
                  <a:pt x="831706" y="2525240"/>
                </a:cubicBezTo>
                <a:lnTo>
                  <a:pt x="964899" y="2629686"/>
                </a:lnTo>
                <a:lnTo>
                  <a:pt x="1703338" y="1613312"/>
                </a:lnTo>
                <a:lnTo>
                  <a:pt x="1308455" y="390122"/>
                </a:lnTo>
                <a:lnTo>
                  <a:pt x="107784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5" name="Freeform: Shape 38">
            <a:extLst>
              <a:ext uri="{FF2B5EF4-FFF2-40B4-BE49-F238E27FC236}">
                <a16:creationId xmlns:a16="http://schemas.microsoft.com/office/drawing/2014/main" id="{FA8F2D87-D48B-492D-9DA3-4952C627628D}"/>
              </a:ext>
            </a:extLst>
          </p:cNvPr>
          <p:cNvSpPr/>
          <p:nvPr/>
        </p:nvSpPr>
        <p:spPr>
          <a:xfrm rot="17280000" flipH="1">
            <a:off x="1049583" y="3204800"/>
            <a:ext cx="2622771" cy="2835037"/>
          </a:xfrm>
          <a:custGeom>
            <a:avLst/>
            <a:gdLst>
              <a:gd name="connsiteX0" fmla="*/ 1 w 2235926"/>
              <a:gd name="connsiteY0" fmla="*/ 0 h 2020236"/>
              <a:gd name="connsiteX1" fmla="*/ 0 w 2235926"/>
              <a:gd name="connsiteY1" fmla="*/ 1272954 h 2020236"/>
              <a:gd name="connsiteX2" fmla="*/ 1026016 w 2235926"/>
              <a:gd name="connsiteY2" fmla="*/ 2020236 h 2020236"/>
              <a:gd name="connsiteX3" fmla="*/ 2235926 w 2235926"/>
              <a:gd name="connsiteY3" fmla="*/ 1627112 h 2020236"/>
              <a:gd name="connsiteX4" fmla="*/ 2201362 w 2235926"/>
              <a:gd name="connsiteY4" fmla="*/ 1525516 h 2020236"/>
              <a:gd name="connsiteX5" fmla="*/ 704747 w 2235926"/>
              <a:gd name="connsiteY5" fmla="*/ 117718 h 2020236"/>
              <a:gd name="connsiteX6" fmla="*/ 228016 w 2235926"/>
              <a:gd name="connsiteY6" fmla="*/ 14266 h 2020236"/>
              <a:gd name="connsiteX7" fmla="*/ 1 w 2235926"/>
              <a:gd name="connsiteY7" fmla="*/ 0 h 2020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35926" h="2020236">
                <a:moveTo>
                  <a:pt x="1" y="0"/>
                </a:moveTo>
                <a:lnTo>
                  <a:pt x="0" y="1272954"/>
                </a:lnTo>
                <a:lnTo>
                  <a:pt x="1026016" y="2020236"/>
                </a:lnTo>
                <a:lnTo>
                  <a:pt x="2235926" y="1627112"/>
                </a:lnTo>
                <a:lnTo>
                  <a:pt x="2201362" y="1525516"/>
                </a:lnTo>
                <a:cubicBezTo>
                  <a:pt x="1946656" y="879962"/>
                  <a:pt x="1416306" y="348917"/>
                  <a:pt x="704747" y="117718"/>
                </a:cubicBezTo>
                <a:cubicBezTo>
                  <a:pt x="546622" y="66340"/>
                  <a:pt x="387034" y="32201"/>
                  <a:pt x="228016" y="14266"/>
                </a:cubicBezTo>
                <a:lnTo>
                  <a:pt x="1" y="0"/>
                </a:lnTo>
                <a:close/>
              </a:path>
            </a:pathLst>
          </a:custGeom>
          <a:solidFill>
            <a:srgbClr val="19A931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 dirty="0">
              <a:latin typeface="Tw Cen MT" panose="020B0602020104020603" pitchFamily="34" charset="0"/>
            </a:endParaRPr>
          </a:p>
        </p:txBody>
      </p:sp>
      <p:sp>
        <p:nvSpPr>
          <p:cNvPr id="37" name="Freeform: Shape 40">
            <a:extLst>
              <a:ext uri="{FF2B5EF4-FFF2-40B4-BE49-F238E27FC236}">
                <a16:creationId xmlns:a16="http://schemas.microsoft.com/office/drawing/2014/main" id="{30DE8740-FCF1-4C8B-A185-41A683A8A5F6}"/>
              </a:ext>
            </a:extLst>
          </p:cNvPr>
          <p:cNvSpPr/>
          <p:nvPr/>
        </p:nvSpPr>
        <p:spPr>
          <a:xfrm rot="17280000" flipH="1">
            <a:off x="3883261" y="4061276"/>
            <a:ext cx="2015208" cy="3698937"/>
          </a:xfrm>
          <a:custGeom>
            <a:avLst/>
            <a:gdLst>
              <a:gd name="connsiteX0" fmla="*/ 396052 w 1717976"/>
              <a:gd name="connsiteY0" fmla="*/ 394724 h 2635847"/>
              <a:gd name="connsiteX1" fmla="*/ 0 w 1717976"/>
              <a:gd name="connsiteY1" fmla="*/ 1613649 h 2635847"/>
              <a:gd name="connsiteX2" fmla="*/ 742670 w 1717976"/>
              <a:gd name="connsiteY2" fmla="*/ 2635847 h 2635847"/>
              <a:gd name="connsiteX3" fmla="*/ 792175 w 1717976"/>
              <a:gd name="connsiteY3" fmla="*/ 2600910 h 2635847"/>
              <a:gd name="connsiteX4" fmla="*/ 1599453 w 1717976"/>
              <a:gd name="connsiteY4" fmla="*/ 1447385 h 2635847"/>
              <a:gd name="connsiteX5" fmla="*/ 1624377 w 1717976"/>
              <a:gd name="connsiteY5" fmla="*/ 39656 h 2635847"/>
              <a:gd name="connsiteX6" fmla="*/ 1610886 w 1717976"/>
              <a:gd name="connsiteY6" fmla="*/ 0 h 2635847"/>
              <a:gd name="connsiteX7" fmla="*/ 396052 w 1717976"/>
              <a:gd name="connsiteY7" fmla="*/ 394724 h 2635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7976" h="2635847">
                <a:moveTo>
                  <a:pt x="396052" y="394724"/>
                </a:moveTo>
                <a:lnTo>
                  <a:pt x="0" y="1613649"/>
                </a:lnTo>
                <a:lnTo>
                  <a:pt x="742670" y="2635847"/>
                </a:lnTo>
                <a:lnTo>
                  <a:pt x="792175" y="2600910"/>
                </a:lnTo>
                <a:cubicBezTo>
                  <a:pt x="1157922" y="2315593"/>
                  <a:pt x="1445320" y="1921757"/>
                  <a:pt x="1599453" y="1447385"/>
                </a:cubicBezTo>
                <a:cubicBezTo>
                  <a:pt x="1753586" y="973012"/>
                  <a:pt x="1752567" y="485464"/>
                  <a:pt x="1624377" y="39656"/>
                </a:cubicBezTo>
                <a:lnTo>
                  <a:pt x="1610886" y="0"/>
                </a:lnTo>
                <a:lnTo>
                  <a:pt x="396052" y="39472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1270000" endPos="46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B49716A-5828-461D-9061-DE2DB26E8E24}"/>
              </a:ext>
            </a:extLst>
          </p:cNvPr>
          <p:cNvGrpSpPr/>
          <p:nvPr/>
        </p:nvGrpSpPr>
        <p:grpSpPr>
          <a:xfrm>
            <a:off x="3465846" y="2849030"/>
            <a:ext cx="2581656" cy="2026965"/>
            <a:chOff x="5239306" y="2783327"/>
            <a:chExt cx="1839677" cy="172800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3F71298-79EF-4A8D-9E18-C81BA5985CDC}"/>
                </a:ext>
              </a:extLst>
            </p:cNvPr>
            <p:cNvSpPr/>
            <p:nvPr/>
          </p:nvSpPr>
          <p:spPr>
            <a:xfrm>
              <a:off x="5239306" y="2783327"/>
              <a:ext cx="1728000" cy="1728000"/>
            </a:xfrm>
            <a:prstGeom prst="ellipse">
              <a:avLst/>
            </a:prstGeom>
            <a:gradFill>
              <a:gsLst>
                <a:gs pos="59000">
                  <a:schemeClr val="bg1">
                    <a:lumMod val="85000"/>
                  </a:schemeClr>
                </a:gs>
                <a:gs pos="0">
                  <a:schemeClr val="bg1"/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165100" sx="102000" sy="102000" algn="ctr" rotWithShape="0">
                <a:prstClr val="black">
                  <a:alpha val="8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IN" sz="1050" b="1" dirty="0">
                <a:solidFill>
                  <a:schemeClr val="tx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93A10EA-5DA4-4207-B890-BA9AF77B6590}"/>
                </a:ext>
              </a:extLst>
            </p:cNvPr>
            <p:cNvSpPr/>
            <p:nvPr/>
          </p:nvSpPr>
          <p:spPr>
            <a:xfrm>
              <a:off x="5253614" y="2948374"/>
              <a:ext cx="1825369" cy="12069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3200" b="1" dirty="0" smtClean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</a:endParaRPr>
            </a:p>
            <a:p>
              <a:pPr algn="ctr"/>
              <a:r>
                <a:rPr lang="bg-BG" b="1" dirty="0" smtClean="0">
                  <a:solidFill>
                    <a:schemeClr val="bg2">
                      <a:lumMod val="25000"/>
                    </a:schemeClr>
                  </a:solidFill>
                  <a:latin typeface="Agency FB" panose="020B0503020202020204" pitchFamily="34" charset="0"/>
                </a:rPr>
                <a:t>Министерство на иновациите и растежа</a:t>
              </a:r>
              <a:endParaRPr lang="en-US" b="1" dirty="0" smtClean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</a:endParaRPr>
            </a:p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Trebuchet MS" panose="020B0603020202020204" pitchFamily="34" charset="0"/>
                </a:rPr>
                <a:t>6 956.15 </a:t>
              </a:r>
              <a:r>
                <a:rPr lang="bg-BG" sz="1600" b="1" dirty="0" smtClean="0">
                  <a:solidFill>
                    <a:schemeClr val="bg2">
                      <a:lumMod val="25000"/>
                    </a:schemeClr>
                  </a:solidFill>
                  <a:latin typeface="Trebuchet MS" panose="020B0603020202020204" pitchFamily="34" charset="0"/>
                </a:rPr>
                <a:t>млрд. лева</a:t>
              </a:r>
              <a:endParaRPr lang="en-IN" sz="16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36" name="Freeform: Shape 39">
            <a:extLst>
              <a:ext uri="{FF2B5EF4-FFF2-40B4-BE49-F238E27FC236}">
                <a16:creationId xmlns:a16="http://schemas.microsoft.com/office/drawing/2014/main" id="{7D39E198-0EDE-4A2D-AE1D-0B0553334A3A}"/>
              </a:ext>
            </a:extLst>
          </p:cNvPr>
          <p:cNvSpPr/>
          <p:nvPr/>
        </p:nvSpPr>
        <p:spPr>
          <a:xfrm rot="17280000" flipH="1">
            <a:off x="5281752" y="3569476"/>
            <a:ext cx="3200306" cy="2089321"/>
          </a:xfrm>
          <a:custGeom>
            <a:avLst/>
            <a:gdLst>
              <a:gd name="connsiteX0" fmla="*/ 0 w 2744813"/>
              <a:gd name="connsiteY0" fmla="*/ 1026149 h 1460372"/>
              <a:gd name="connsiteX1" fmla="*/ 187654 w 2744813"/>
              <a:gd name="connsiteY1" fmla="*/ 1145329 h 1460372"/>
              <a:gd name="connsiteX2" fmla="*/ 634144 w 2744813"/>
              <a:gd name="connsiteY2" fmla="*/ 1341850 h 1460372"/>
              <a:gd name="connsiteX3" fmla="*/ 2672414 w 2744813"/>
              <a:gd name="connsiteY3" fmla="*/ 1082605 h 1460372"/>
              <a:gd name="connsiteX4" fmla="*/ 2744813 w 2744813"/>
              <a:gd name="connsiteY4" fmla="*/ 1031513 h 1460372"/>
              <a:gd name="connsiteX5" fmla="*/ 1995375 w 2744813"/>
              <a:gd name="connsiteY5" fmla="*/ 0 h 1460372"/>
              <a:gd name="connsiteX6" fmla="*/ 744476 w 2744813"/>
              <a:gd name="connsiteY6" fmla="*/ 1466 h 1460372"/>
              <a:gd name="connsiteX7" fmla="*/ 0 w 2744813"/>
              <a:gd name="connsiteY7" fmla="*/ 1026149 h 146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44813" h="1460372">
                <a:moveTo>
                  <a:pt x="0" y="1026149"/>
                </a:moveTo>
                <a:lnTo>
                  <a:pt x="187654" y="1145329"/>
                </a:lnTo>
                <a:cubicBezTo>
                  <a:pt x="326844" y="1224287"/>
                  <a:pt x="476020" y="1290472"/>
                  <a:pt x="634144" y="1341850"/>
                </a:cubicBezTo>
                <a:cubicBezTo>
                  <a:pt x="1345704" y="1573049"/>
                  <a:pt x="2086906" y="1455157"/>
                  <a:pt x="2672414" y="1082605"/>
                </a:cubicBezTo>
                <a:lnTo>
                  <a:pt x="2744813" y="1031513"/>
                </a:lnTo>
                <a:lnTo>
                  <a:pt x="1995375" y="0"/>
                </a:lnTo>
                <a:lnTo>
                  <a:pt x="744476" y="1466"/>
                </a:lnTo>
                <a:lnTo>
                  <a:pt x="0" y="1026149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1270000" endPos="46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C99A6ED-98C7-484D-BA09-9B2F82840CAB}"/>
              </a:ext>
            </a:extLst>
          </p:cNvPr>
          <p:cNvSpPr txBox="1"/>
          <p:nvPr/>
        </p:nvSpPr>
        <p:spPr>
          <a:xfrm>
            <a:off x="4553263" y="1309680"/>
            <a:ext cx="24620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b="1" dirty="0" smtClean="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</a:pP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</a:t>
            </a:r>
            <a:endParaRPr lang="en-US" alt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„Конкурентоспособност </a:t>
            </a:r>
          </a:p>
          <a:p>
            <a:pPr algn="ctr">
              <a:spcBef>
                <a:spcPts val="0"/>
              </a:spcBef>
            </a:pP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и иновации </a:t>
            </a:r>
            <a:endParaRPr lang="en-US" altLang="en-US" sz="1200" b="1" dirty="0" smtClean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altLang="en-US" sz="1200" b="1" dirty="0" smtClean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в </a:t>
            </a: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предприятията“ </a:t>
            </a:r>
          </a:p>
          <a:p>
            <a:pPr algn="ctr">
              <a:spcBef>
                <a:spcPts val="0"/>
              </a:spcBef>
            </a:pPr>
            <a:r>
              <a:rPr lang="ru-RU" altLang="en-US" sz="1200" b="1" dirty="0" smtClean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2021-2027</a:t>
            </a:r>
            <a:r>
              <a:rPr lang="en-US" altLang="en-US" sz="1200" b="1" dirty="0" smtClean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, </a:t>
            </a:r>
            <a:r>
              <a:rPr lang="ru-RU" altLang="en-US" sz="1200" b="1" dirty="0" smtClean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ПКИП </a:t>
            </a:r>
            <a:endParaRPr lang="ru-RU" alt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endParaRPr lang="ru-RU" alt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bg-BG" altLang="en-US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2 932</a:t>
            </a:r>
            <a:r>
              <a:rPr lang="bg-BG" altLang="en-US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,95</a:t>
            </a: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млн. </a:t>
            </a: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лв.</a:t>
            </a:r>
          </a:p>
          <a:p>
            <a:pPr algn="ctr"/>
            <a:endParaRPr lang="en-IN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70B6573-2E55-4B9E-A47A-7E680680B0EC}"/>
              </a:ext>
            </a:extLst>
          </p:cNvPr>
          <p:cNvSpPr txBox="1"/>
          <p:nvPr/>
        </p:nvSpPr>
        <p:spPr>
          <a:xfrm>
            <a:off x="5777550" y="3498119"/>
            <a:ext cx="2368759" cy="2369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endParaRPr lang="bg-BG" altLang="en-US" sz="1200" b="1" dirty="0" smtClean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за научни изследвания, </a:t>
            </a:r>
          </a:p>
          <a:p>
            <a:pPr algn="ctr">
              <a:spcBef>
                <a:spcPts val="0"/>
              </a:spcBef>
            </a:pP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иновации и дигитализация за интелигентна трансформация </a:t>
            </a:r>
          </a:p>
          <a:p>
            <a:pPr algn="ctr">
              <a:spcBef>
                <a:spcPts val="0"/>
              </a:spcBef>
            </a:pP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2021-2027 </a:t>
            </a:r>
            <a:r>
              <a:rPr lang="bg-BG" altLang="en-US" sz="1200" b="1" dirty="0" smtClean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г.</a:t>
            </a:r>
            <a:r>
              <a:rPr lang="en-US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,</a:t>
            </a:r>
            <a:r>
              <a:rPr lang="bg-BG" altLang="en-US" sz="1200" b="1" dirty="0" smtClean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</a:t>
            </a:r>
            <a:endParaRPr lang="bg-BG" alt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ПНИИДИТ</a:t>
            </a:r>
          </a:p>
          <a:p>
            <a:pPr algn="ctr">
              <a:spcBef>
                <a:spcPts val="0"/>
              </a:spcBef>
            </a:pPr>
            <a:endParaRPr lang="ru-RU" altLang="en-US" sz="1200" b="1" dirty="0" smtClean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altLang="en-US" sz="1600" b="1" dirty="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2 138, 59 </a:t>
            </a:r>
            <a:r>
              <a:rPr lang="ru-RU" altLang="en-US" sz="1200" b="1" dirty="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млн. лв</a:t>
            </a:r>
            <a:r>
              <a:rPr lang="ru-RU" altLang="en-US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.</a:t>
            </a:r>
          </a:p>
          <a:p>
            <a:pPr algn="ctr">
              <a:spcBef>
                <a:spcPts val="0"/>
              </a:spcBef>
            </a:pPr>
            <a:endParaRPr lang="bg-BG" altLang="en-US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endParaRPr lang="bg-BG" altLang="en-US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BE2EB50-E3F3-4388-B173-F6D49D983D6D}"/>
              </a:ext>
            </a:extLst>
          </p:cNvPr>
          <p:cNvSpPr txBox="1"/>
          <p:nvPr/>
        </p:nvSpPr>
        <p:spPr>
          <a:xfrm>
            <a:off x="1253032" y="3862514"/>
            <a:ext cx="223289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за  развитие </a:t>
            </a:r>
            <a:endParaRPr lang="en-US" sz="1200" b="1" dirty="0" smtClean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bg-BG" sz="1200" b="1" dirty="0" smtClean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на </a:t>
            </a:r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индустриални </a:t>
            </a:r>
            <a:r>
              <a:rPr lang="bg-BG" sz="1200" b="1" dirty="0" smtClean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зони</a:t>
            </a:r>
            <a:endParaRPr lang="en-US" sz="1200" b="1" dirty="0" smtClean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bg-BG" sz="1200" b="1" dirty="0" smtClean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</a:t>
            </a:r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и паркове </a:t>
            </a:r>
            <a:endParaRPr lang="en-US" sz="1200" b="1" dirty="0" smtClean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bg-BG" sz="1200" b="1" dirty="0" smtClean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AttractInvestBG</a:t>
            </a:r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, ПВУ</a:t>
            </a:r>
          </a:p>
          <a:p>
            <a:pPr algn="ctr"/>
            <a:endParaRPr lang="bg-BG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         416,5 </a:t>
            </a:r>
            <a:r>
              <a:rPr lang="ru-RU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млн. лв. </a:t>
            </a:r>
          </a:p>
          <a:p>
            <a:pPr algn="ctr"/>
            <a:endParaRPr lang="bg-BG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92879D4-350C-4831-9B3E-23AFA8C7FCE5}"/>
              </a:ext>
            </a:extLst>
          </p:cNvPr>
          <p:cNvSpPr txBox="1"/>
          <p:nvPr/>
        </p:nvSpPr>
        <p:spPr>
          <a:xfrm>
            <a:off x="3426912" y="5393234"/>
            <a:ext cx="26319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за икономическа трансформация, ПВУ</a:t>
            </a:r>
          </a:p>
          <a:p>
            <a:pPr algn="ctr"/>
            <a:endParaRPr lang="bg-BG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altLang="en-US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1 349, 55 </a:t>
            </a: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млн. лв.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BE2EB50-E3F3-4388-B173-F6D49D983D6D}"/>
              </a:ext>
            </a:extLst>
          </p:cNvPr>
          <p:cNvSpPr txBox="1"/>
          <p:nvPr/>
        </p:nvSpPr>
        <p:spPr>
          <a:xfrm>
            <a:off x="2035894" y="1503154"/>
            <a:ext cx="25583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 smtClean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за </a:t>
            </a:r>
            <a:endParaRPr lang="en-US" sz="1200" b="1" dirty="0" smtClean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bg-BG" sz="1200" b="1" dirty="0" smtClean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ускоряване на икономическото възстановяване и трансформация чрез наука и иновации, ПВУ</a:t>
            </a:r>
          </a:p>
          <a:p>
            <a:pPr algn="ctr"/>
            <a:endParaRPr lang="ru-RU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118,56 </a:t>
            </a:r>
            <a:r>
              <a:rPr lang="ru-RU" sz="1200" b="1" dirty="0" smtClean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млн.‬‬ </a:t>
            </a:r>
            <a:r>
              <a:rPr lang="ru-RU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лв.</a:t>
            </a:r>
          </a:p>
          <a:p>
            <a:pPr algn="ctr"/>
            <a:endParaRPr lang="ru-RU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algn="ctr"/>
            <a:endParaRPr lang="en-IN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8242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3845"/>
            <a:ext cx="7920880" cy="720080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bg-BG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Програма за икономическа трансформация/НПВУ/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ФИНАНСОВ РЕСУРС ОТ ЕС ПО ФОНДОВЕ</a:t>
            </a:r>
            <a:endParaRPr lang="bg-BG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864940" y="1295400"/>
            <a:ext cx="5410200" cy="5031048"/>
            <a:chOff x="1864940" y="1295400"/>
            <a:chExt cx="5410200" cy="5031048"/>
          </a:xfrm>
        </p:grpSpPr>
        <p:sp>
          <p:nvSpPr>
            <p:cNvPr id="44" name="Freeform: Shape 26">
              <a:extLst>
                <a:ext uri="{FF2B5EF4-FFF2-40B4-BE49-F238E27FC236}">
                  <a16:creationId xmlns:a16="http://schemas.microsoft.com/office/drawing/2014/main" id="{05712FAF-BAC7-4E18-A545-4ACCD9BE5814}"/>
                </a:ext>
              </a:extLst>
            </p:cNvPr>
            <p:cNvSpPr/>
            <p:nvPr/>
          </p:nvSpPr>
          <p:spPr>
            <a:xfrm>
              <a:off x="1864940" y="1295400"/>
              <a:ext cx="2679896" cy="3745088"/>
            </a:xfrm>
            <a:custGeom>
              <a:avLst/>
              <a:gdLst>
                <a:gd name="connsiteX0" fmla="*/ 2430568 w 2430568"/>
                <a:gd name="connsiteY0" fmla="*/ 0 h 3651780"/>
                <a:gd name="connsiteX1" fmla="*/ 2430568 w 2430568"/>
                <a:gd name="connsiteY1" fmla="*/ 1081444 h 3651780"/>
                <a:gd name="connsiteX2" fmla="*/ 1254630 w 2430568"/>
                <a:gd name="connsiteY2" fmla="*/ 3108925 h 3651780"/>
                <a:gd name="connsiteX3" fmla="*/ 314377 w 2430568"/>
                <a:gd name="connsiteY3" fmla="*/ 3651780 h 3651780"/>
                <a:gd name="connsiteX4" fmla="*/ 296115 w 2430568"/>
                <a:gd name="connsiteY4" fmla="*/ 3621721 h 3651780"/>
                <a:gd name="connsiteX5" fmla="*/ 0 w 2430568"/>
                <a:gd name="connsiteY5" fmla="*/ 2452272 h 3651780"/>
                <a:gd name="connsiteX6" fmla="*/ 2202577 w 2430568"/>
                <a:gd name="connsiteY6" fmla="*/ 11513 h 3651780"/>
                <a:gd name="connsiteX7" fmla="*/ 2430568 w 2430568"/>
                <a:gd name="connsiteY7" fmla="*/ 0 h 3651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568" h="3651780">
                  <a:moveTo>
                    <a:pt x="2430568" y="0"/>
                  </a:moveTo>
                  <a:lnTo>
                    <a:pt x="2430568" y="1081444"/>
                  </a:lnTo>
                  <a:lnTo>
                    <a:pt x="1254630" y="3108925"/>
                  </a:lnTo>
                  <a:lnTo>
                    <a:pt x="314377" y="3651780"/>
                  </a:lnTo>
                  <a:lnTo>
                    <a:pt x="296115" y="3621721"/>
                  </a:lnTo>
                  <a:cubicBezTo>
                    <a:pt x="107269" y="3274087"/>
                    <a:pt x="0" y="2875707"/>
                    <a:pt x="0" y="2452272"/>
                  </a:cubicBezTo>
                  <a:cubicBezTo>
                    <a:pt x="0" y="1181969"/>
                    <a:pt x="965423" y="137153"/>
                    <a:pt x="2202577" y="11513"/>
                  </a:cubicBezTo>
                  <a:lnTo>
                    <a:pt x="2430568" y="0"/>
                  </a:lnTo>
                  <a:close/>
                </a:path>
              </a:pathLst>
            </a:custGeom>
            <a:solidFill>
              <a:srgbClr val="FF8205"/>
            </a:solidFill>
            <a:ln>
              <a:noFill/>
            </a:ln>
            <a:effectLst>
              <a:outerShdw blurRad="241300" sx="104000" sy="104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N" sz="1350" b="1">
                <a:latin typeface="Tw Cen MT" panose="020B0602020104020603" pitchFamily="34" charset="0"/>
              </a:endParaRPr>
            </a:p>
          </p:txBody>
        </p:sp>
        <p:sp>
          <p:nvSpPr>
            <p:cNvPr id="45" name="Freeform: Shape 27">
              <a:extLst>
                <a:ext uri="{FF2B5EF4-FFF2-40B4-BE49-F238E27FC236}">
                  <a16:creationId xmlns:a16="http://schemas.microsoft.com/office/drawing/2014/main" id="{7277A0BC-81D5-4114-8809-5A0905354582}"/>
                </a:ext>
              </a:extLst>
            </p:cNvPr>
            <p:cNvSpPr/>
            <p:nvPr/>
          </p:nvSpPr>
          <p:spPr>
            <a:xfrm>
              <a:off x="4595246" y="1295401"/>
              <a:ext cx="2679894" cy="3744607"/>
            </a:xfrm>
            <a:custGeom>
              <a:avLst/>
              <a:gdLst>
                <a:gd name="connsiteX0" fmla="*/ 0 w 2430565"/>
                <a:gd name="connsiteY0" fmla="*/ 0 h 3651309"/>
                <a:gd name="connsiteX1" fmla="*/ 227988 w 2430565"/>
                <a:gd name="connsiteY1" fmla="*/ 11513 h 3651309"/>
                <a:gd name="connsiteX2" fmla="*/ 2430565 w 2430565"/>
                <a:gd name="connsiteY2" fmla="*/ 2452272 h 3651309"/>
                <a:gd name="connsiteX3" fmla="*/ 2134450 w 2430565"/>
                <a:gd name="connsiteY3" fmla="*/ 3621721 h 3651309"/>
                <a:gd name="connsiteX4" fmla="*/ 2116475 w 2430565"/>
                <a:gd name="connsiteY4" fmla="*/ 3651309 h 3651309"/>
                <a:gd name="connsiteX5" fmla="*/ 1175380 w 2430565"/>
                <a:gd name="connsiteY5" fmla="*/ 3107967 h 3651309"/>
                <a:gd name="connsiteX6" fmla="*/ 0 w 2430565"/>
                <a:gd name="connsiteY6" fmla="*/ 1081450 h 3651309"/>
                <a:gd name="connsiteX7" fmla="*/ 0 w 2430565"/>
                <a:gd name="connsiteY7" fmla="*/ 0 h 3651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565" h="3651309">
                  <a:moveTo>
                    <a:pt x="0" y="0"/>
                  </a:moveTo>
                  <a:lnTo>
                    <a:pt x="227988" y="11513"/>
                  </a:lnTo>
                  <a:cubicBezTo>
                    <a:pt x="1465143" y="137153"/>
                    <a:pt x="2430565" y="1181969"/>
                    <a:pt x="2430565" y="2452272"/>
                  </a:cubicBezTo>
                  <a:cubicBezTo>
                    <a:pt x="2430565" y="2875707"/>
                    <a:pt x="2323296" y="3274087"/>
                    <a:pt x="2134450" y="3621721"/>
                  </a:cubicBezTo>
                  <a:lnTo>
                    <a:pt x="2116475" y="3651309"/>
                  </a:lnTo>
                  <a:lnTo>
                    <a:pt x="1175380" y="3107967"/>
                  </a:lnTo>
                  <a:lnTo>
                    <a:pt x="0" y="10814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ffectLst>
              <a:outerShdw blurRad="241300" sx="104000" sy="104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hangingPunct="1"/>
              <a:endParaRPr lang="en-IN" sz="1350" b="1">
                <a:latin typeface="Tw Cen MT" panose="020B0602020104020603" pitchFamily="34" charset="0"/>
              </a:endParaRPr>
            </a:p>
          </p:txBody>
        </p:sp>
        <p:sp>
          <p:nvSpPr>
            <p:cNvPr id="47" name="Freeform: Shape 28">
              <a:extLst>
                <a:ext uri="{FF2B5EF4-FFF2-40B4-BE49-F238E27FC236}">
                  <a16:creationId xmlns:a16="http://schemas.microsoft.com/office/drawing/2014/main" id="{CAAF7EBA-4567-4684-ABFF-B5CF869B7AA7}"/>
                </a:ext>
              </a:extLst>
            </p:cNvPr>
            <p:cNvSpPr/>
            <p:nvPr/>
          </p:nvSpPr>
          <p:spPr>
            <a:xfrm>
              <a:off x="2237746" y="4533551"/>
              <a:ext cx="4664906" cy="1792897"/>
            </a:xfrm>
            <a:custGeom>
              <a:avLst/>
              <a:gdLst>
                <a:gd name="connsiteX0" fmla="*/ 923861 w 4230899"/>
                <a:gd name="connsiteY0" fmla="*/ 0 h 1748226"/>
                <a:gd name="connsiteX1" fmla="*/ 3307855 w 4230899"/>
                <a:gd name="connsiteY1" fmla="*/ 0 h 1748226"/>
                <a:gd name="connsiteX2" fmla="*/ 4230899 w 4230899"/>
                <a:gd name="connsiteY2" fmla="*/ 532920 h 1748226"/>
                <a:gd name="connsiteX3" fmla="*/ 4149725 w 4230899"/>
                <a:gd name="connsiteY3" fmla="*/ 666534 h 1748226"/>
                <a:gd name="connsiteX4" fmla="*/ 2115306 w 4230899"/>
                <a:gd name="connsiteY4" fmla="*/ 1748226 h 1748226"/>
                <a:gd name="connsiteX5" fmla="*/ 80887 w 4230899"/>
                <a:gd name="connsiteY5" fmla="*/ 666534 h 1748226"/>
                <a:gd name="connsiteX6" fmla="*/ 0 w 4230899"/>
                <a:gd name="connsiteY6" fmla="*/ 533392 h 1748226"/>
                <a:gd name="connsiteX7" fmla="*/ 923861 w 4230899"/>
                <a:gd name="connsiteY7" fmla="*/ 0 h 1748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30899" h="1748226">
                  <a:moveTo>
                    <a:pt x="923861" y="0"/>
                  </a:moveTo>
                  <a:lnTo>
                    <a:pt x="3307855" y="0"/>
                  </a:lnTo>
                  <a:lnTo>
                    <a:pt x="4230899" y="532920"/>
                  </a:lnTo>
                  <a:lnTo>
                    <a:pt x="4149725" y="666534"/>
                  </a:lnTo>
                  <a:cubicBezTo>
                    <a:pt x="3708827" y="1319150"/>
                    <a:pt x="2962175" y="1748226"/>
                    <a:pt x="2115306" y="1748226"/>
                  </a:cubicBezTo>
                  <a:cubicBezTo>
                    <a:pt x="1268437" y="1748226"/>
                    <a:pt x="521785" y="1319150"/>
                    <a:pt x="80887" y="666534"/>
                  </a:cubicBezTo>
                  <a:lnTo>
                    <a:pt x="0" y="533392"/>
                  </a:lnTo>
                  <a:lnTo>
                    <a:pt x="923861" y="0"/>
                  </a:lnTo>
                  <a:close/>
                </a:path>
              </a:pathLst>
            </a:custGeom>
            <a:solidFill>
              <a:srgbClr val="007A37"/>
            </a:solidFill>
            <a:ln>
              <a:noFill/>
            </a:ln>
            <a:effectLst>
              <a:outerShdw blurRad="241300" sx="104000" sy="104000" algn="ctr" rotWithShape="0">
                <a:prstClr val="black">
                  <a:alpha val="40000"/>
                </a:prstClr>
              </a:outerShdw>
              <a:reflection blurRad="22860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N" sz="1350" b="1">
                <a:latin typeface="Tw Cen MT" panose="020B0602020104020603" pitchFamily="34" charset="0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D5F77E6-61C9-41B2-8B0A-72D7DC0CB36A}"/>
                </a:ext>
              </a:extLst>
            </p:cNvPr>
            <p:cNvSpPr/>
            <p:nvPr/>
          </p:nvSpPr>
          <p:spPr>
            <a:xfrm>
              <a:off x="4718444" y="1462666"/>
              <a:ext cx="549608" cy="511212"/>
            </a:xfrm>
            <a:prstGeom prst="ellipse">
              <a:avLst/>
            </a:prstGeom>
            <a:solidFill>
              <a:srgbClr val="5B92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hangingPunct="1"/>
              <a:r>
                <a:rPr lang="en-US" sz="2100" b="1" dirty="0">
                  <a:latin typeface="Tw Cen MT" panose="020B0602020104020603" pitchFamily="34" charset="0"/>
                </a:rPr>
                <a:t>1</a:t>
              </a:r>
              <a:endParaRPr lang="en-IN" sz="2100" b="1" dirty="0">
                <a:latin typeface="Tw Cen MT" panose="020B0602020104020603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89E9F41-7E00-429F-8295-FCD5DACC09D3}"/>
                </a:ext>
              </a:extLst>
            </p:cNvPr>
            <p:cNvSpPr/>
            <p:nvPr/>
          </p:nvSpPr>
          <p:spPr>
            <a:xfrm>
              <a:off x="5935193" y="4896967"/>
              <a:ext cx="549608" cy="511212"/>
            </a:xfrm>
            <a:prstGeom prst="ellipse">
              <a:avLst/>
            </a:prstGeom>
            <a:solidFill>
              <a:srgbClr val="4FFF9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100" b="1" dirty="0">
                  <a:solidFill>
                    <a:schemeClr val="tx1"/>
                  </a:solidFill>
                  <a:latin typeface="Tw Cen MT" panose="020B0602020104020603" pitchFamily="34" charset="0"/>
                </a:rPr>
                <a:t>2</a:t>
              </a:r>
              <a:endParaRPr lang="en-IN" sz="2100" b="1" dirty="0">
                <a:solidFill>
                  <a:schemeClr val="tx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282A3B17-D2DF-4A05-BA74-EFB5A20C9E3D}"/>
                </a:ext>
              </a:extLst>
            </p:cNvPr>
            <p:cNvSpPr/>
            <p:nvPr/>
          </p:nvSpPr>
          <p:spPr>
            <a:xfrm>
              <a:off x="2187336" y="4243298"/>
              <a:ext cx="549608" cy="511212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100" b="1" dirty="0">
                  <a:latin typeface="Tw Cen MT" panose="020B0602020104020603" pitchFamily="34" charset="0"/>
                </a:rPr>
                <a:t>3</a:t>
              </a:r>
              <a:endParaRPr lang="en-IN" sz="2100" b="1" dirty="0">
                <a:latin typeface="Tw Cen MT" panose="020B0602020104020603" pitchFamily="34" charset="0"/>
              </a:endParaRPr>
            </a:p>
          </p:txBody>
        </p:sp>
        <p:sp>
          <p:nvSpPr>
            <p:cNvPr id="55" name="TextBox 35">
              <a:extLst>
                <a:ext uri="{FF2B5EF4-FFF2-40B4-BE49-F238E27FC236}">
                  <a16:creationId xmlns:a16="http://schemas.microsoft.com/office/drawing/2014/main" id="{0171CC3F-3470-4CC9-8940-4D4F8B52E6CB}"/>
                </a:ext>
              </a:extLst>
            </p:cNvPr>
            <p:cNvSpPr txBox="1"/>
            <p:nvPr/>
          </p:nvSpPr>
          <p:spPr>
            <a:xfrm>
              <a:off x="2177257" y="2626263"/>
              <a:ext cx="1591813" cy="1338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350" b="1" dirty="0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ИНВЕСТИЦИИ В КЛИМАТИЧЕН НЕУТРАЛИТЕТ И ЦИФРОВА ТРАНСФОРМАЦИЯ</a:t>
              </a:r>
              <a:endParaRPr lang="en-US" sz="1350" b="1" dirty="0" smtClean="0">
                <a:solidFill>
                  <a:schemeClr val="bg1"/>
                </a:solidFill>
                <a:latin typeface="Tw Cen MT" panose="020B0602020104020603" pitchFamily="34" charset="0"/>
              </a:endParaRPr>
            </a:p>
            <a:p>
              <a:pPr algn="ctr"/>
              <a:r>
                <a:rPr lang="en-US" sz="1350" b="1" dirty="0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4.35%</a:t>
              </a:r>
              <a:endParaRPr lang="en-IN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57" name="TextBox 37">
              <a:extLst>
                <a:ext uri="{FF2B5EF4-FFF2-40B4-BE49-F238E27FC236}">
                  <a16:creationId xmlns:a16="http://schemas.microsoft.com/office/drawing/2014/main" id="{585AB47D-0C8F-487B-B987-49487E6E9AEE}"/>
                </a:ext>
              </a:extLst>
            </p:cNvPr>
            <p:cNvSpPr txBox="1"/>
            <p:nvPr/>
          </p:nvSpPr>
          <p:spPr>
            <a:xfrm>
              <a:off x="5341637" y="2630582"/>
              <a:ext cx="1505782" cy="715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350" b="1" dirty="0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РАСТЕЖ И ИНОВАЦИИ</a:t>
              </a:r>
              <a:endParaRPr lang="en-US" sz="1350" b="1" dirty="0" smtClean="0">
                <a:solidFill>
                  <a:schemeClr val="bg1"/>
                </a:solidFill>
                <a:latin typeface="Tw Cen MT" panose="020B0602020104020603" pitchFamily="34" charset="0"/>
              </a:endParaRPr>
            </a:p>
            <a:p>
              <a:pPr algn="ctr"/>
              <a:r>
                <a:rPr lang="en-US" sz="1350" b="1" dirty="0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54.14%</a:t>
              </a:r>
              <a:endParaRPr lang="en-IN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61" name="TextBox 45">
              <a:extLst>
                <a:ext uri="{FF2B5EF4-FFF2-40B4-BE49-F238E27FC236}">
                  <a16:creationId xmlns:a16="http://schemas.microsoft.com/office/drawing/2014/main" id="{85B53F7D-5575-4D82-996A-E18543031BA4}"/>
                </a:ext>
              </a:extLst>
            </p:cNvPr>
            <p:cNvSpPr txBox="1"/>
            <p:nvPr/>
          </p:nvSpPr>
          <p:spPr>
            <a:xfrm>
              <a:off x="3835855" y="5078343"/>
              <a:ext cx="150578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350" b="1" dirty="0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ЗЕЛЕН ПРЕХОД И КРЪГОВА ИКОНОМИКА</a:t>
              </a:r>
              <a:endParaRPr lang="en-US" sz="1350" b="1" dirty="0" smtClean="0">
                <a:solidFill>
                  <a:schemeClr val="bg1"/>
                </a:solidFill>
                <a:latin typeface="Tw Cen MT" panose="020B0602020104020603" pitchFamily="34" charset="0"/>
              </a:endParaRPr>
            </a:p>
            <a:p>
              <a:pPr algn="ctr"/>
              <a:r>
                <a:rPr lang="en-US" sz="1350" b="1" dirty="0" smtClean="0">
                  <a:solidFill>
                    <a:schemeClr val="bg1"/>
                  </a:solidFill>
                  <a:latin typeface="Tw Cen MT" panose="020B0602020104020603" pitchFamily="34" charset="0"/>
                </a:rPr>
                <a:t>39.03%</a:t>
              </a:r>
              <a:endParaRPr lang="en-IN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1A0F666F-6001-4BB1-98CC-236043AC9BB8}"/>
                </a:ext>
              </a:extLst>
            </p:cNvPr>
            <p:cNvSpPr/>
            <p:nvPr/>
          </p:nvSpPr>
          <p:spPr>
            <a:xfrm>
              <a:off x="3862704" y="3048001"/>
              <a:ext cx="1405347" cy="1447216"/>
            </a:xfrm>
            <a:prstGeom prst="ellipse">
              <a:avLst/>
            </a:prstGeom>
            <a:gradFill>
              <a:gsLst>
                <a:gs pos="59000">
                  <a:schemeClr val="bg1">
                    <a:lumMod val="85000"/>
                  </a:schemeClr>
                </a:gs>
                <a:gs pos="0">
                  <a:schemeClr val="bg1"/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N" sz="900" b="1" dirty="0">
                <a:solidFill>
                  <a:schemeClr val="tx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ADB84FDA-9A8D-411E-9C3D-ACC08AC1260B}"/>
                </a:ext>
              </a:extLst>
            </p:cNvPr>
            <p:cNvSpPr/>
            <p:nvPr/>
          </p:nvSpPr>
          <p:spPr>
            <a:xfrm>
              <a:off x="3841096" y="3276600"/>
              <a:ext cx="1492904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2400" b="1" dirty="0" smtClean="0">
                  <a:latin typeface="+mj-lt"/>
                </a:rPr>
                <a:t>ПИТ</a:t>
              </a:r>
            </a:p>
            <a:p>
              <a:pPr algn="ctr"/>
              <a:r>
                <a:rPr lang="bg-BG" sz="1600" b="1" dirty="0" smtClean="0">
                  <a:latin typeface="+mj-lt"/>
                </a:rPr>
                <a:t>1 349.55 млрд. лева</a:t>
              </a:r>
              <a:endParaRPr lang="en-IN" sz="1600" b="1" dirty="0">
                <a:latin typeface="+mj-lt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8607" y="3510125"/>
              <a:ext cx="992387" cy="991869"/>
            </a:xfrm>
            <a:prstGeom prst="ellipse">
              <a:avLst/>
            </a:prstGeom>
            <a:ln>
              <a:noFill/>
            </a:ln>
            <a:effectLst>
              <a:glow rad="203200">
                <a:schemeClr val="accent1">
                  <a:alpha val="40000"/>
                </a:schemeClr>
              </a:glow>
              <a:softEdge rad="112500"/>
            </a:effectLst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74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5021" y="4816973"/>
              <a:ext cx="714555" cy="671012"/>
            </a:xfrm>
            <a:prstGeom prst="rect">
              <a:avLst/>
            </a:prstGeom>
            <a:effectLst>
              <a:glow rad="330200">
                <a:srgbClr val="A1F1AE">
                  <a:alpha val="40000"/>
                </a:srgbClr>
              </a:glow>
            </a:effectLst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58035" y="1363987"/>
              <a:ext cx="1175612" cy="783741"/>
            </a:xfrm>
            <a:prstGeom prst="ellipse">
              <a:avLst/>
            </a:prstGeom>
            <a:ln>
              <a:noFill/>
            </a:ln>
            <a:effectLst>
              <a:glow rad="12700">
                <a:schemeClr val="accent1">
                  <a:alpha val="7000"/>
                </a:schemeClr>
              </a:glow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val="500149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391400" cy="639762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Първи процедури за предоставяне на БФП, планирани за обявяване по </a:t>
            </a:r>
            <a:r>
              <a:rPr lang="bg-BG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ПИТ</a:t>
            </a:r>
            <a:endParaRPr lang="bg-BG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2564064" y="5274234"/>
            <a:ext cx="2235211" cy="1354111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496321" y="5288982"/>
            <a:ext cx="2215060" cy="1299924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4579488" y="5288982"/>
            <a:ext cx="2224780" cy="1373666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rgbClr val="007A37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6598436" y="5276905"/>
            <a:ext cx="2393163" cy="1373666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rgbClr val="007A37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88366" y="1446067"/>
            <a:ext cx="1930890" cy="3675453"/>
            <a:chOff x="220547" y="1446067"/>
            <a:chExt cx="1684453" cy="3675453"/>
          </a:xfrm>
          <a:solidFill>
            <a:srgbClr val="002060"/>
          </a:solidFill>
        </p:grpSpPr>
        <p:sp>
          <p:nvSpPr>
            <p:cNvPr id="38" name="Freeform 37"/>
            <p:cNvSpPr/>
            <p:nvPr/>
          </p:nvSpPr>
          <p:spPr>
            <a:xfrm>
              <a:off x="227486" y="1446067"/>
              <a:ext cx="1677514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20547" y="1752600"/>
              <a:ext cx="1669873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kern="0" dirty="0">
                  <a:solidFill>
                    <a:prstClr val="white"/>
                  </a:solidFill>
                  <a:latin typeface="Trebuchet MS"/>
                </a:rPr>
                <a:t>Технологична </a:t>
              </a:r>
              <a:r>
                <a:rPr lang="bg-BG" sz="1600" b="1" kern="0" dirty="0" smtClean="0">
                  <a:solidFill>
                    <a:prstClr val="white"/>
                  </a:solidFill>
                  <a:latin typeface="Trebuchet MS"/>
                </a:rPr>
                <a:t>модернизация</a:t>
              </a:r>
            </a:p>
            <a:p>
              <a:pPr algn="ctr"/>
              <a:r>
                <a:rPr lang="bg-BG" sz="1600" kern="0" dirty="0" smtClean="0">
                  <a:solidFill>
                    <a:prstClr val="white"/>
                  </a:solidFill>
                  <a:latin typeface="Trebuchet MS"/>
                </a:rPr>
                <a:t>260 млн. лева </a:t>
              </a:r>
              <a:endParaRPr lang="bg-BG" sz="1600" kern="0" dirty="0">
                <a:solidFill>
                  <a:prstClr val="white"/>
                </a:solidFill>
                <a:latin typeface="Trebuchet MS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954743" y="5371194"/>
            <a:ext cx="1447800" cy="1101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400" b="1" kern="0" dirty="0" smtClean="0">
                <a:solidFill>
                  <a:srgbClr val="FF0000"/>
                </a:solidFill>
                <a:latin typeface="Trebuchet MS"/>
              </a:rPr>
              <a:t>Приключи на</a:t>
            </a:r>
            <a:endParaRPr lang="bg-BG" sz="1400" b="1" kern="0" dirty="0">
              <a:solidFill>
                <a:srgbClr val="FF0000"/>
              </a:solidFill>
              <a:latin typeface="Trebuchet MS"/>
            </a:endParaRP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400" b="1" kern="0" dirty="0" smtClean="0">
                <a:solidFill>
                  <a:srgbClr val="FF0000"/>
                </a:solidFill>
                <a:latin typeface="Trebuchet MS"/>
              </a:rPr>
              <a:t>21.09.2022 в 16,30 ч.</a:t>
            </a:r>
            <a:endParaRPr lang="bg-BG" sz="1400" b="1" kern="0" dirty="0" smtClean="0">
              <a:solidFill>
                <a:srgbClr val="FF0000"/>
              </a:solidFill>
              <a:latin typeface="Trebuchet MS"/>
            </a:endParaRPr>
          </a:p>
          <a:p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2544336" y="1446067"/>
            <a:ext cx="1924655" cy="3675453"/>
            <a:chOff x="1994081" y="1442962"/>
            <a:chExt cx="1663519" cy="3675453"/>
          </a:xfrm>
          <a:solidFill>
            <a:srgbClr val="002060"/>
          </a:solidFill>
        </p:grpSpPr>
        <p:sp>
          <p:nvSpPr>
            <p:cNvPr id="14" name="Freeform 13"/>
            <p:cNvSpPr/>
            <p:nvPr/>
          </p:nvSpPr>
          <p:spPr>
            <a:xfrm>
              <a:off x="2011132" y="1442962"/>
              <a:ext cx="1646467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994081" y="1673295"/>
              <a:ext cx="1663519" cy="10772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kern="0" dirty="0">
                  <a:solidFill>
                    <a:prstClr val="white"/>
                  </a:solidFill>
                  <a:latin typeface="Trebuchet MS"/>
                </a:rPr>
                <a:t>ИКТ решения и киберсигурност в </a:t>
              </a:r>
              <a:r>
                <a:rPr lang="ru-RU" sz="1600" b="1" kern="0" dirty="0" smtClean="0">
                  <a:solidFill>
                    <a:prstClr val="white"/>
                  </a:solidFill>
                  <a:latin typeface="Trebuchet MS"/>
                </a:rPr>
                <a:t>МСП</a:t>
              </a:r>
            </a:p>
            <a:p>
              <a:pPr algn="ctr"/>
              <a:r>
                <a:rPr lang="ru-RU" sz="1600" kern="0" dirty="0" smtClean="0">
                  <a:solidFill>
                    <a:prstClr val="white"/>
                  </a:solidFill>
                  <a:latin typeface="Trebuchet MS"/>
                </a:rPr>
                <a:t>30,6 млн. лева</a:t>
              </a:r>
              <a:endParaRPr lang="ru-RU" sz="1600" kern="0" dirty="0">
                <a:solidFill>
                  <a:prstClr val="white"/>
                </a:solidFill>
                <a:latin typeface="Trebuchet MS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111804" y="5398261"/>
            <a:ext cx="1447800" cy="120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 smtClean="0">
                <a:solidFill>
                  <a:prstClr val="white"/>
                </a:solidFill>
                <a:latin typeface="Trebuchet MS"/>
              </a:rPr>
              <a:t>Обявяване –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smtClean="0">
                <a:solidFill>
                  <a:prstClr val="white"/>
                </a:solidFill>
                <a:latin typeface="Trebuchet MS"/>
              </a:rPr>
              <a:t>Октомври 2022 </a:t>
            </a:r>
            <a:r>
              <a:rPr lang="bg-BG" sz="1600" b="1" kern="0" dirty="0" smtClean="0">
                <a:solidFill>
                  <a:prstClr val="white"/>
                </a:solidFill>
                <a:latin typeface="Trebuchet MS"/>
              </a:rPr>
              <a:t>г.</a:t>
            </a:r>
            <a:endParaRPr lang="en-US" sz="1600" b="1" kern="0" dirty="0">
              <a:solidFill>
                <a:prstClr val="white"/>
              </a:solidFill>
              <a:latin typeface="Trebuchet MS"/>
            </a:endParaRPr>
          </a:p>
          <a:p>
            <a:endParaRPr lang="bg-BG" dirty="0"/>
          </a:p>
        </p:txBody>
      </p:sp>
      <p:grpSp>
        <p:nvGrpSpPr>
          <p:cNvPr id="8" name="Group 7"/>
          <p:cNvGrpSpPr/>
          <p:nvPr/>
        </p:nvGrpSpPr>
        <p:grpSpPr>
          <a:xfrm>
            <a:off x="4579490" y="1468189"/>
            <a:ext cx="1929249" cy="3675453"/>
            <a:chOff x="3809999" y="1438045"/>
            <a:chExt cx="1646467" cy="3675453"/>
          </a:xfrm>
          <a:solidFill>
            <a:srgbClr val="007A37"/>
          </a:solidFill>
        </p:grpSpPr>
        <p:sp>
          <p:nvSpPr>
            <p:cNvPr id="15" name="Freeform 14"/>
            <p:cNvSpPr/>
            <p:nvPr/>
          </p:nvSpPr>
          <p:spPr>
            <a:xfrm>
              <a:off x="3809999" y="1438045"/>
              <a:ext cx="1646467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822443" y="1570056"/>
              <a:ext cx="1634023" cy="156966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kern="0" dirty="0" smtClean="0">
                  <a:solidFill>
                    <a:prstClr val="white"/>
                  </a:solidFill>
                  <a:latin typeface="Trebuchet MS"/>
                </a:rPr>
                <a:t>Изграждане на ВИ мощности със съоръжения за локално съхранение</a:t>
              </a:r>
            </a:p>
            <a:p>
              <a:pPr algn="ctr"/>
              <a:r>
                <a:rPr lang="bg-BG" sz="1600" kern="0" dirty="0" smtClean="0">
                  <a:solidFill>
                    <a:prstClr val="white"/>
                  </a:solidFill>
                  <a:latin typeface="Trebuchet MS"/>
                </a:rPr>
                <a:t>200 млн. лева</a:t>
              </a:r>
              <a:endParaRPr lang="bg-BG" sz="1600" kern="0" dirty="0">
                <a:solidFill>
                  <a:prstClr val="white"/>
                </a:solidFill>
                <a:latin typeface="Trebuchet MS"/>
              </a:endParaRPr>
            </a:p>
          </p:txBody>
        </p:sp>
      </p:grpSp>
      <p:sp>
        <p:nvSpPr>
          <p:cNvPr id="16" name="Freeform 15"/>
          <p:cNvSpPr/>
          <p:nvPr/>
        </p:nvSpPr>
        <p:spPr>
          <a:xfrm>
            <a:off x="6665221" y="1470296"/>
            <a:ext cx="1960331" cy="3675453"/>
          </a:xfrm>
          <a:custGeom>
            <a:avLst/>
            <a:gdLst>
              <a:gd name="connsiteX0" fmla="*/ 0 w 1991320"/>
              <a:gd name="connsiteY0" fmla="*/ 199132 h 4064000"/>
              <a:gd name="connsiteX1" fmla="*/ 199132 w 1991320"/>
              <a:gd name="connsiteY1" fmla="*/ 0 h 4064000"/>
              <a:gd name="connsiteX2" fmla="*/ 1792188 w 1991320"/>
              <a:gd name="connsiteY2" fmla="*/ 0 h 4064000"/>
              <a:gd name="connsiteX3" fmla="*/ 1991320 w 1991320"/>
              <a:gd name="connsiteY3" fmla="*/ 199132 h 4064000"/>
              <a:gd name="connsiteX4" fmla="*/ 1991320 w 1991320"/>
              <a:gd name="connsiteY4" fmla="*/ 3864868 h 4064000"/>
              <a:gd name="connsiteX5" fmla="*/ 1792188 w 1991320"/>
              <a:gd name="connsiteY5" fmla="*/ 4064000 h 4064000"/>
              <a:gd name="connsiteX6" fmla="*/ 199132 w 1991320"/>
              <a:gd name="connsiteY6" fmla="*/ 4064000 h 4064000"/>
              <a:gd name="connsiteX7" fmla="*/ 0 w 1991320"/>
              <a:gd name="connsiteY7" fmla="*/ 3864868 h 4064000"/>
              <a:gd name="connsiteX8" fmla="*/ 0 w 1991320"/>
              <a:gd name="connsiteY8" fmla="*/ 199132 h 40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1320" h="4064000">
                <a:moveTo>
                  <a:pt x="0" y="199132"/>
                </a:moveTo>
                <a:cubicBezTo>
                  <a:pt x="0" y="89154"/>
                  <a:pt x="89154" y="0"/>
                  <a:pt x="199132" y="0"/>
                </a:cubicBezTo>
                <a:lnTo>
                  <a:pt x="1792188" y="0"/>
                </a:lnTo>
                <a:cubicBezTo>
                  <a:pt x="1902166" y="0"/>
                  <a:pt x="1991320" y="89154"/>
                  <a:pt x="1991320" y="199132"/>
                </a:cubicBezTo>
                <a:lnTo>
                  <a:pt x="1991320" y="3864868"/>
                </a:lnTo>
                <a:cubicBezTo>
                  <a:pt x="1991320" y="3974846"/>
                  <a:pt x="1902166" y="4064000"/>
                  <a:pt x="1792188" y="4064000"/>
                </a:cubicBezTo>
                <a:lnTo>
                  <a:pt x="199132" y="4064000"/>
                </a:lnTo>
                <a:cubicBezTo>
                  <a:pt x="89154" y="4064000"/>
                  <a:pt x="0" y="3974846"/>
                  <a:pt x="0" y="3864868"/>
                </a:cubicBezTo>
                <a:lnTo>
                  <a:pt x="0" y="199132"/>
                </a:lnTo>
                <a:close/>
              </a:path>
            </a:pathLst>
          </a:custGeom>
          <a:solidFill>
            <a:srgbClr val="007A37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55629" y="5421096"/>
            <a:ext cx="1447800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 smtClean="0">
                <a:solidFill>
                  <a:prstClr val="white"/>
                </a:solidFill>
                <a:latin typeface="Trebuchet MS"/>
              </a:rPr>
              <a:t>1-во </a:t>
            </a:r>
            <a:endParaRPr lang="bg-BG" sz="1600" b="1" kern="0" dirty="0">
              <a:solidFill>
                <a:prstClr val="white"/>
              </a:solidFill>
              <a:latin typeface="Trebuchet MS"/>
            </a:endParaRP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тримесечие 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 smtClean="0">
                <a:solidFill>
                  <a:prstClr val="white"/>
                </a:solidFill>
                <a:latin typeface="Trebuchet MS"/>
              </a:rPr>
              <a:t>2023</a:t>
            </a:r>
            <a:endParaRPr lang="en-US" sz="1600" b="1" kern="0" dirty="0">
              <a:solidFill>
                <a:prstClr val="white"/>
              </a:solidFill>
              <a:latin typeface="Trebuchet MS"/>
            </a:endParaRPr>
          </a:p>
          <a:p>
            <a:endParaRPr lang="bg-BG" dirty="0"/>
          </a:p>
        </p:txBody>
      </p:sp>
      <p:sp>
        <p:nvSpPr>
          <p:cNvPr id="32" name="TextBox 31"/>
          <p:cNvSpPr txBox="1"/>
          <p:nvPr/>
        </p:nvSpPr>
        <p:spPr>
          <a:xfrm>
            <a:off x="5067047" y="5401432"/>
            <a:ext cx="1447800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 smtClean="0">
                <a:solidFill>
                  <a:prstClr val="white"/>
                </a:solidFill>
                <a:latin typeface="Trebuchet MS"/>
              </a:rPr>
              <a:t>4-то </a:t>
            </a:r>
            <a:endParaRPr lang="bg-BG" sz="1600" b="1" kern="0" dirty="0">
              <a:solidFill>
                <a:prstClr val="white"/>
              </a:solidFill>
              <a:latin typeface="Trebuchet MS"/>
            </a:endParaRP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тримесечие 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2022</a:t>
            </a:r>
            <a:endParaRPr lang="en-US" sz="1600" b="1" kern="0" dirty="0">
              <a:solidFill>
                <a:prstClr val="white"/>
              </a:solidFill>
              <a:latin typeface="Trebuchet MS"/>
            </a:endParaRPr>
          </a:p>
          <a:p>
            <a:endParaRPr lang="bg-BG" dirty="0"/>
          </a:p>
        </p:txBody>
      </p:sp>
      <p:sp>
        <p:nvSpPr>
          <p:cNvPr id="33" name="TextBox 32"/>
          <p:cNvSpPr txBox="1"/>
          <p:nvPr/>
        </p:nvSpPr>
        <p:spPr>
          <a:xfrm>
            <a:off x="6540141" y="1828800"/>
            <a:ext cx="2085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b="1" kern="0" dirty="0" smtClean="0">
                <a:solidFill>
                  <a:prstClr val="white"/>
                </a:solidFill>
                <a:latin typeface="Trebuchet MS"/>
              </a:rPr>
              <a:t>Кръгова икономика</a:t>
            </a:r>
          </a:p>
          <a:p>
            <a:pPr algn="ctr"/>
            <a:r>
              <a:rPr lang="bg-BG" sz="1600" kern="0" dirty="0" smtClean="0">
                <a:solidFill>
                  <a:prstClr val="white"/>
                </a:solidFill>
                <a:latin typeface="Trebuchet MS"/>
              </a:rPr>
              <a:t>180 млн. лева</a:t>
            </a:r>
            <a:endParaRPr lang="bg-BG" sz="1600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6319" y="3213318"/>
            <a:ext cx="1942081" cy="156966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kern="0" dirty="0" smtClean="0">
                <a:solidFill>
                  <a:prstClr val="white"/>
                </a:solidFill>
                <a:latin typeface="Trebuchet MS"/>
              </a:rPr>
              <a:t>Целева група:</a:t>
            </a:r>
          </a:p>
          <a:p>
            <a:pPr algn="ctr"/>
            <a:r>
              <a:rPr lang="bg-BG" sz="1600" i="1" kern="0" dirty="0" smtClean="0">
                <a:solidFill>
                  <a:prstClr val="white"/>
                </a:solidFill>
                <a:latin typeface="Trebuchet MS"/>
              </a:rPr>
              <a:t>МСП </a:t>
            </a:r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от </a:t>
            </a:r>
            <a:r>
              <a:rPr lang="bg-BG" sz="1600" i="1" kern="0" dirty="0" smtClean="0">
                <a:solidFill>
                  <a:prstClr val="white"/>
                </a:solidFill>
                <a:latin typeface="Trebuchet MS"/>
              </a:rPr>
              <a:t>приоритетните </a:t>
            </a:r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икономически </a:t>
            </a:r>
            <a:r>
              <a:rPr lang="bg-BG" sz="1600" i="1" kern="0" dirty="0" smtClean="0">
                <a:solidFill>
                  <a:prstClr val="white"/>
                </a:solidFill>
                <a:latin typeface="Trebuchet MS"/>
              </a:rPr>
              <a:t>сектори съгласно НСМСП 21-27  </a:t>
            </a:r>
            <a:endParaRPr lang="bg-BG" sz="1600" i="1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53719" y="3200400"/>
            <a:ext cx="1942081" cy="150810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kern="0" dirty="0" smtClean="0">
                <a:solidFill>
                  <a:prstClr val="white"/>
                </a:solidFill>
                <a:latin typeface="Trebuchet MS"/>
              </a:rPr>
              <a:t>Целева група:</a:t>
            </a:r>
          </a:p>
          <a:p>
            <a:pPr algn="ctr"/>
            <a:r>
              <a:rPr lang="bg-BG" sz="1600" i="1" kern="0" dirty="0" smtClean="0">
                <a:solidFill>
                  <a:prstClr val="white"/>
                </a:solidFill>
                <a:latin typeface="Trebuchet MS"/>
              </a:rPr>
              <a:t>МСП </a:t>
            </a:r>
            <a:r>
              <a:rPr lang="ru-RU" sz="1600" i="1" kern="0" dirty="0" smtClean="0">
                <a:solidFill>
                  <a:prstClr val="white"/>
                </a:solidFill>
                <a:latin typeface="Trebuchet MS"/>
              </a:rPr>
              <a:t>от </a:t>
            </a:r>
            <a:r>
              <a:rPr lang="ru-RU" sz="1600" i="1" kern="0" dirty="0" err="1" smtClean="0">
                <a:solidFill>
                  <a:prstClr val="white"/>
                </a:solidFill>
                <a:latin typeface="Trebuchet MS"/>
              </a:rPr>
              <a:t>сектори</a:t>
            </a:r>
            <a:r>
              <a:rPr lang="ru-RU" sz="1600" i="1" kern="0" dirty="0" smtClean="0">
                <a:solidFill>
                  <a:prstClr val="white"/>
                </a:solidFill>
                <a:latin typeface="Trebuchet MS"/>
              </a:rPr>
              <a:t>, </a:t>
            </a:r>
            <a:r>
              <a:rPr lang="ru-RU" sz="1500" i="1" kern="0" dirty="0" smtClean="0">
                <a:solidFill>
                  <a:prstClr val="white"/>
                </a:solidFill>
                <a:latin typeface="Trebuchet MS"/>
              </a:rPr>
              <a:t>с </a:t>
            </a:r>
            <a:r>
              <a:rPr lang="ru-RU" sz="1500" i="1" kern="0" dirty="0" err="1" smtClean="0">
                <a:solidFill>
                  <a:prstClr val="white"/>
                </a:solidFill>
                <a:latin typeface="Trebuchet MS"/>
              </a:rPr>
              <a:t>изключение</a:t>
            </a:r>
            <a:r>
              <a:rPr lang="ru-RU" sz="1500" i="1" kern="0" dirty="0" smtClean="0">
                <a:solidFill>
                  <a:prstClr val="white"/>
                </a:solidFill>
                <a:latin typeface="Trebuchet MS"/>
              </a:rPr>
              <a:t> на сектор А, В, F,</a:t>
            </a:r>
            <a:r>
              <a:rPr lang="en-US" sz="1500" i="1" kern="0" dirty="0" smtClean="0">
                <a:solidFill>
                  <a:prstClr val="white"/>
                </a:solidFill>
                <a:latin typeface="Trebuchet MS"/>
              </a:rPr>
              <a:t> J62 </a:t>
            </a:r>
            <a:r>
              <a:rPr lang="bg-BG" sz="1500" i="1" kern="0" dirty="0" smtClean="0">
                <a:solidFill>
                  <a:prstClr val="white"/>
                </a:solidFill>
                <a:latin typeface="Trebuchet MS"/>
              </a:rPr>
              <a:t>и</a:t>
            </a:r>
            <a:r>
              <a:rPr lang="en-US" sz="1500" i="1" kern="0" dirty="0" smtClean="0">
                <a:solidFill>
                  <a:prstClr val="white"/>
                </a:solidFill>
                <a:latin typeface="Trebuchet MS"/>
              </a:rPr>
              <a:t> J63,</a:t>
            </a:r>
            <a:r>
              <a:rPr lang="ru-RU" sz="1500" i="1" kern="0" dirty="0" smtClean="0">
                <a:solidFill>
                  <a:prstClr val="white"/>
                </a:solidFill>
                <a:latin typeface="Trebuchet MS"/>
              </a:rPr>
              <a:t>  </a:t>
            </a:r>
            <a:r>
              <a:rPr lang="en-US" sz="1500" i="1" kern="0" dirty="0" smtClean="0">
                <a:solidFill>
                  <a:prstClr val="white"/>
                </a:solidFill>
                <a:latin typeface="Trebuchet MS"/>
              </a:rPr>
              <a:t>P</a:t>
            </a:r>
            <a:r>
              <a:rPr lang="ru-RU" sz="1500" i="1" kern="0" dirty="0" smtClean="0">
                <a:solidFill>
                  <a:prstClr val="white"/>
                </a:solidFill>
                <a:latin typeface="Trebuchet MS"/>
              </a:rPr>
              <a:t> и </a:t>
            </a:r>
            <a:r>
              <a:rPr lang="ru-RU" sz="1500" i="1" kern="0" dirty="0" err="1" smtClean="0">
                <a:solidFill>
                  <a:prstClr val="white"/>
                </a:solidFill>
                <a:latin typeface="Trebuchet MS"/>
              </a:rPr>
              <a:t>Социална</a:t>
            </a:r>
            <a:r>
              <a:rPr lang="ru-RU" sz="1500" i="1" kern="0" dirty="0" smtClean="0">
                <a:solidFill>
                  <a:prstClr val="white"/>
                </a:solidFill>
                <a:latin typeface="Trebuchet MS"/>
              </a:rPr>
              <a:t> </a:t>
            </a:r>
            <a:r>
              <a:rPr lang="ru-RU" sz="1500" i="1" kern="0" dirty="0" err="1" smtClean="0">
                <a:solidFill>
                  <a:prstClr val="white"/>
                </a:solidFill>
                <a:latin typeface="Trebuchet MS"/>
              </a:rPr>
              <a:t>дейност</a:t>
            </a:r>
            <a:endParaRPr lang="bg-BG" sz="1500" i="1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72000" y="3383340"/>
            <a:ext cx="1942081" cy="1569660"/>
          </a:xfrm>
          <a:prstGeom prst="rect">
            <a:avLst/>
          </a:prstGeom>
          <a:solidFill>
            <a:srgbClr val="007A37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kern="0" dirty="0" smtClean="0">
                <a:solidFill>
                  <a:prstClr val="white"/>
                </a:solidFill>
                <a:latin typeface="Trebuchet MS"/>
              </a:rPr>
              <a:t>Целева група:</a:t>
            </a:r>
          </a:p>
          <a:p>
            <a:pPr algn="ctr"/>
            <a:r>
              <a:rPr lang="bg-BG" sz="1600" i="1" kern="0" dirty="0" smtClean="0">
                <a:solidFill>
                  <a:prstClr val="white"/>
                </a:solidFill>
                <a:latin typeface="Trebuchet MS"/>
              </a:rPr>
              <a:t>МСП, </a:t>
            </a:r>
            <a:r>
              <a:rPr lang="en-US" sz="1600" i="1" kern="0" dirty="0" smtClean="0">
                <a:solidFill>
                  <a:prstClr val="white"/>
                </a:solidFill>
                <a:latin typeface="Trebuchet MS"/>
              </a:rPr>
              <a:t>small mid-caps, mid-caps</a:t>
            </a:r>
            <a:r>
              <a:rPr lang="bg-BG" sz="1600" i="1" kern="0" dirty="0" smtClean="0">
                <a:solidFill>
                  <a:prstClr val="white"/>
                </a:solidFill>
                <a:latin typeface="Trebuchet MS"/>
              </a:rPr>
              <a:t> </a:t>
            </a:r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от </a:t>
            </a:r>
            <a:r>
              <a:rPr lang="bg-BG" sz="1600" i="1" kern="0" dirty="0" smtClean="0">
                <a:solidFill>
                  <a:prstClr val="white"/>
                </a:solidFill>
                <a:latin typeface="Trebuchet MS"/>
              </a:rPr>
              <a:t>всички сектори, с изключение на сектор А и </a:t>
            </a:r>
            <a:r>
              <a:rPr lang="en-US" sz="1600" i="1" kern="0" dirty="0" smtClean="0">
                <a:solidFill>
                  <a:prstClr val="white"/>
                </a:solidFill>
                <a:latin typeface="Trebuchet MS"/>
              </a:rPr>
              <a:t>D</a:t>
            </a:r>
            <a:r>
              <a:rPr lang="bg-BG" sz="1600" i="1" kern="0" dirty="0" smtClean="0">
                <a:solidFill>
                  <a:prstClr val="white"/>
                </a:solidFill>
                <a:latin typeface="Trebuchet MS"/>
              </a:rPr>
              <a:t>  </a:t>
            </a:r>
            <a:endParaRPr lang="bg-BG" sz="1600" i="1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68519" y="3383340"/>
            <a:ext cx="1942081" cy="1569660"/>
          </a:xfrm>
          <a:prstGeom prst="rect">
            <a:avLst/>
          </a:prstGeom>
          <a:solidFill>
            <a:srgbClr val="007A37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kern="0" dirty="0" smtClean="0">
                <a:solidFill>
                  <a:prstClr val="white"/>
                </a:solidFill>
                <a:latin typeface="Trebuchet MS"/>
              </a:rPr>
              <a:t>Целева група:</a:t>
            </a:r>
          </a:p>
          <a:p>
            <a:pPr algn="ctr"/>
            <a:r>
              <a:rPr lang="bg-BG" sz="1600" i="1" kern="0" dirty="0" smtClean="0">
                <a:solidFill>
                  <a:prstClr val="white"/>
                </a:solidFill>
                <a:latin typeface="Trebuchet MS"/>
              </a:rPr>
              <a:t>МСП и големи предприятия от </a:t>
            </a:r>
            <a:r>
              <a:rPr lang="ru-RU" sz="1600" i="1" kern="0" dirty="0" smtClean="0">
                <a:solidFill>
                  <a:prstClr val="white"/>
                </a:solidFill>
                <a:latin typeface="Trebuchet MS"/>
              </a:rPr>
              <a:t>сектор </a:t>
            </a:r>
            <a:r>
              <a:rPr lang="ru-RU" sz="1600" i="1" kern="0" dirty="0">
                <a:solidFill>
                  <a:prstClr val="white"/>
                </a:solidFill>
                <a:latin typeface="Trebuchet MS"/>
              </a:rPr>
              <a:t>C “</a:t>
            </a:r>
            <a:r>
              <a:rPr lang="ru-RU" sz="1600" i="1" kern="0" dirty="0" err="1">
                <a:solidFill>
                  <a:prstClr val="white"/>
                </a:solidFill>
                <a:latin typeface="Trebuchet MS"/>
              </a:rPr>
              <a:t>Преработваща</a:t>
            </a:r>
            <a:r>
              <a:rPr lang="ru-RU" sz="1600" i="1" kern="0" dirty="0">
                <a:solidFill>
                  <a:prstClr val="white"/>
                </a:solidFill>
                <a:latin typeface="Trebuchet MS"/>
              </a:rPr>
              <a:t> </a:t>
            </a:r>
            <a:r>
              <a:rPr lang="ru-RU" sz="1600" i="1" kern="0" dirty="0" err="1">
                <a:solidFill>
                  <a:prstClr val="white"/>
                </a:solidFill>
                <a:latin typeface="Trebuchet MS"/>
              </a:rPr>
              <a:t>промишленост</a:t>
            </a:r>
            <a:r>
              <a:rPr lang="ru-RU" sz="1600" i="1" kern="0" dirty="0">
                <a:solidFill>
                  <a:prstClr val="white"/>
                </a:solidFill>
                <a:latin typeface="Trebuchet MS"/>
              </a:rPr>
              <a:t>“</a:t>
            </a:r>
            <a:endParaRPr lang="bg-BG" sz="1600" i="1" kern="0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1490372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153400" cy="5029200"/>
          </a:xfrm>
        </p:spPr>
        <p:txBody>
          <a:bodyPr/>
          <a:lstStyle/>
          <a:p>
            <a:pPr algn="l">
              <a:buFont typeface="Wingdings" panose="05000000000000000000" pitchFamily="2" charset="2"/>
              <a:buChar char="§"/>
            </a:pPr>
            <a:r>
              <a:rPr lang="ru-RU" sz="1800" dirty="0" smtClean="0"/>
              <a:t>Общ бюджет -  </a:t>
            </a:r>
            <a:r>
              <a:rPr lang="ru-RU" sz="1800" dirty="0" smtClean="0">
                <a:solidFill>
                  <a:srgbClr val="002060"/>
                </a:solidFill>
              </a:rPr>
              <a:t>260 млн. </a:t>
            </a:r>
            <a:r>
              <a:rPr lang="ru-RU" sz="1800" dirty="0" err="1" smtClean="0">
                <a:solidFill>
                  <a:srgbClr val="002060"/>
                </a:solidFill>
              </a:rPr>
              <a:t>лв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>
                <a:solidFill>
                  <a:srgbClr val="002060"/>
                </a:solidFill>
              </a:rPr>
              <a:t/>
            </a:r>
            <a:br>
              <a:rPr lang="ru-RU" sz="1800" dirty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</a:t>
            </a:r>
            <a:r>
              <a:rPr lang="ru-RU" sz="1800" dirty="0" smtClean="0"/>
              <a:t>Минимален </a:t>
            </a:r>
            <a:r>
              <a:rPr lang="ru-RU" sz="1800" dirty="0" err="1" smtClean="0"/>
              <a:t>праг</a:t>
            </a:r>
            <a:r>
              <a:rPr lang="ru-RU" sz="1800" dirty="0"/>
              <a:t>- </a:t>
            </a:r>
            <a:r>
              <a:rPr lang="ru-RU" sz="1800" dirty="0">
                <a:solidFill>
                  <a:srgbClr val="002060"/>
                </a:solidFill>
              </a:rPr>
              <a:t>35 000 </a:t>
            </a:r>
            <a:r>
              <a:rPr lang="ru-RU" sz="1800" dirty="0" err="1" smtClean="0"/>
              <a:t>лв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- Максимален </a:t>
            </a:r>
            <a:r>
              <a:rPr lang="ru-RU" sz="1800" dirty="0" err="1" smtClean="0"/>
              <a:t>праг</a:t>
            </a:r>
            <a:r>
              <a:rPr lang="ru-RU" sz="1800" dirty="0" smtClean="0"/>
              <a:t>: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bg-BG" sz="1800" i="1" dirty="0" smtClean="0">
                <a:effectLst/>
              </a:rPr>
              <a:t>микро - до </a:t>
            </a:r>
            <a:r>
              <a:rPr lang="bg-BG" sz="1800" i="1" dirty="0">
                <a:effectLst/>
              </a:rPr>
              <a:t>180 000 лв</a:t>
            </a:r>
            <a:r>
              <a:rPr lang="bg-BG" sz="1800" i="1" dirty="0" smtClean="0">
                <a:effectLst/>
              </a:rPr>
              <a:t>.</a:t>
            </a:r>
            <a:br>
              <a:rPr lang="bg-BG" sz="1800" i="1" dirty="0" smtClean="0">
                <a:effectLst/>
              </a:rPr>
            </a:br>
            <a:r>
              <a:rPr lang="bg-BG" sz="1800" i="1" dirty="0" smtClean="0">
                <a:effectLst/>
              </a:rPr>
              <a:t>малки </a:t>
            </a:r>
            <a:r>
              <a:rPr lang="bg-BG" sz="1800" i="1" dirty="0">
                <a:effectLst/>
              </a:rPr>
              <a:t>– до 350 000 лв</a:t>
            </a:r>
            <a:r>
              <a:rPr lang="bg-BG" sz="1800" i="1" dirty="0" smtClean="0">
                <a:effectLst/>
              </a:rPr>
              <a:t>.</a:t>
            </a:r>
            <a:br>
              <a:rPr lang="bg-BG" sz="1800" i="1" dirty="0" smtClean="0">
                <a:effectLst/>
              </a:rPr>
            </a:br>
            <a:r>
              <a:rPr lang="bg-BG" sz="1800" i="1" dirty="0" smtClean="0">
                <a:effectLst/>
              </a:rPr>
              <a:t>средни– </a:t>
            </a:r>
            <a:r>
              <a:rPr lang="bg-BG" sz="1800" i="1" dirty="0">
                <a:effectLst/>
              </a:rPr>
              <a:t>до 700 000 </a:t>
            </a:r>
            <a:r>
              <a:rPr lang="bg-BG" sz="1800" i="1" dirty="0" smtClean="0">
                <a:effectLst/>
              </a:rPr>
              <a:t>лв.</a:t>
            </a:r>
            <a:r>
              <a:rPr lang="bg-BG" sz="1800" i="1" dirty="0">
                <a:effectLst/>
              </a:rPr>
              <a:t/>
            </a:r>
            <a:br>
              <a:rPr lang="bg-BG" sz="1800" i="1" dirty="0">
                <a:effectLst/>
              </a:rPr>
            </a:br>
            <a:r>
              <a:rPr lang="bg-BG" sz="1800" dirty="0">
                <a:effectLst/>
              </a:rPr>
              <a:t/>
            </a:r>
            <a:br>
              <a:rPr lang="bg-BG" sz="1800" dirty="0">
                <a:effectLst/>
              </a:rPr>
            </a:br>
            <a:r>
              <a:rPr lang="bg-BG" sz="1800" dirty="0" smtClean="0">
                <a:effectLst/>
              </a:rPr>
              <a:t>- </a:t>
            </a:r>
            <a:r>
              <a:rPr lang="ru-RU" sz="1800" dirty="0" err="1" smtClean="0"/>
              <a:t>Подадени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проектни</a:t>
            </a:r>
            <a:r>
              <a:rPr lang="ru-RU" sz="1800" dirty="0" smtClean="0"/>
              <a:t> предложения – </a:t>
            </a:r>
            <a:r>
              <a:rPr lang="ru-RU" sz="1800" dirty="0" smtClean="0">
                <a:solidFill>
                  <a:srgbClr val="002060"/>
                </a:solidFill>
              </a:rPr>
              <a:t>2539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/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</a:t>
            </a:r>
            <a:r>
              <a:rPr lang="ru-RU" sz="1800" dirty="0" err="1" smtClean="0"/>
              <a:t>Стойност</a:t>
            </a:r>
            <a:r>
              <a:rPr lang="ru-RU" sz="1800" dirty="0" smtClean="0"/>
              <a:t> </a:t>
            </a:r>
            <a:r>
              <a:rPr lang="ru-RU" sz="1800" dirty="0"/>
              <a:t>на </a:t>
            </a:r>
            <a:r>
              <a:rPr lang="ru-RU" sz="1800" dirty="0" err="1"/>
              <a:t>подадените</a:t>
            </a:r>
            <a:r>
              <a:rPr lang="ru-RU" sz="1800" dirty="0"/>
              <a:t> </a:t>
            </a:r>
            <a:r>
              <a:rPr lang="ru-RU" sz="1800" dirty="0" err="1" smtClean="0"/>
              <a:t>проекти</a:t>
            </a:r>
            <a:r>
              <a:rPr lang="ru-RU" sz="1800" dirty="0" smtClean="0"/>
              <a:t> за БФП - </a:t>
            </a:r>
            <a:r>
              <a:rPr lang="ru-RU" sz="1800" dirty="0" smtClean="0">
                <a:solidFill>
                  <a:srgbClr val="002060"/>
                </a:solidFill>
              </a:rPr>
              <a:t>633 </a:t>
            </a:r>
            <a:r>
              <a:rPr lang="ru-RU" sz="1800" dirty="0">
                <a:solidFill>
                  <a:srgbClr val="002060"/>
                </a:solidFill>
              </a:rPr>
              <a:t>841 469 </a:t>
            </a:r>
            <a:r>
              <a:rPr lang="ru-RU" sz="1800" dirty="0" err="1">
                <a:solidFill>
                  <a:srgbClr val="002060"/>
                </a:solidFill>
              </a:rPr>
              <a:t>лв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  <a:endParaRPr lang="bg-BG" sz="18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732260"/>
            <a:ext cx="6248400" cy="563140"/>
          </a:xfrm>
        </p:spPr>
        <p:txBody>
          <a:bodyPr/>
          <a:lstStyle/>
          <a:p>
            <a:r>
              <a:rPr lang="bg-BG" sz="2400" b="1" kern="0" dirty="0">
                <a:solidFill>
                  <a:schemeClr val="tx2">
                    <a:lumMod val="50000"/>
                  </a:schemeClr>
                </a:solidFill>
              </a:rPr>
              <a:t>Технологична модернизация</a:t>
            </a: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1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3845"/>
            <a:ext cx="7920880" cy="72008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Програма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ускоряване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икономическото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възстановяване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трансформация чрез наука и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иновации</a:t>
            </a:r>
            <a:r>
              <a:rPr lang="bg-BG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/НПВУ/</a:t>
            </a:r>
            <a:endParaRPr lang="bg-BG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514600" y="5288982"/>
            <a:ext cx="4267200" cy="1035618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rgbClr val="558ED5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57200" y="1752601"/>
            <a:ext cx="8229600" cy="1066799"/>
            <a:chOff x="326562" y="1446067"/>
            <a:chExt cx="1578438" cy="3675453"/>
          </a:xfrm>
          <a:solidFill>
            <a:srgbClr val="558ED5"/>
          </a:solidFill>
        </p:grpSpPr>
        <p:sp>
          <p:nvSpPr>
            <p:cNvPr id="20" name="Freeform 19"/>
            <p:cNvSpPr/>
            <p:nvPr/>
          </p:nvSpPr>
          <p:spPr>
            <a:xfrm>
              <a:off x="326562" y="1446067"/>
              <a:ext cx="1578438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6562" y="1587429"/>
              <a:ext cx="1563858" cy="231178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ru-RU" b="1" kern="0" dirty="0" smtClean="0">
                  <a:solidFill>
                    <a:prstClr val="white"/>
                  </a:solidFill>
                  <a:latin typeface="Trebuchet MS"/>
                </a:rPr>
                <a:t>Процедура </a:t>
              </a:r>
              <a:r>
                <a:rPr lang="ru-RU" b="1" kern="0" dirty="0">
                  <a:solidFill>
                    <a:prstClr val="white"/>
                  </a:solidFill>
                  <a:latin typeface="Trebuchet MS"/>
                </a:rPr>
                <a:t>за </a:t>
              </a:r>
              <a:r>
                <a:rPr lang="ru-RU" b="1" kern="0" dirty="0" err="1">
                  <a:solidFill>
                    <a:prstClr val="white"/>
                  </a:solidFill>
                  <a:latin typeface="Trebuchet MS"/>
                </a:rPr>
                <a:t>директно</a:t>
              </a:r>
              <a:r>
                <a:rPr lang="ru-RU" b="1" kern="0" dirty="0">
                  <a:solidFill>
                    <a:prstClr val="white"/>
                  </a:solidFill>
                  <a:latin typeface="Trebuchet MS"/>
                </a:rPr>
                <a:t> </a:t>
              </a:r>
              <a:r>
                <a:rPr lang="ru-RU" b="1" kern="0" dirty="0" err="1">
                  <a:solidFill>
                    <a:prstClr val="white"/>
                  </a:solidFill>
                  <a:latin typeface="Trebuchet MS"/>
                </a:rPr>
                <a:t>предоставяне</a:t>
              </a:r>
              <a:r>
                <a:rPr lang="ru-RU" b="1" kern="0" dirty="0">
                  <a:solidFill>
                    <a:prstClr val="white"/>
                  </a:solidFill>
                  <a:latin typeface="Trebuchet MS"/>
                </a:rPr>
                <a:t> на средства на </a:t>
              </a:r>
              <a:r>
                <a:rPr lang="ru-RU" b="1" kern="0" dirty="0" err="1">
                  <a:solidFill>
                    <a:prstClr val="white"/>
                  </a:solidFill>
                  <a:latin typeface="Trebuchet MS"/>
                </a:rPr>
                <a:t>иновативни</a:t>
              </a:r>
              <a:r>
                <a:rPr lang="ru-RU" b="1" kern="0" dirty="0">
                  <a:solidFill>
                    <a:prstClr val="white"/>
                  </a:solidFill>
                  <a:latin typeface="Trebuchet MS"/>
                </a:rPr>
                <a:t> МСП, получили знака за качество „</a:t>
              </a:r>
              <a:r>
                <a:rPr lang="ru-RU" b="1" kern="0" dirty="0" err="1">
                  <a:solidFill>
                    <a:prstClr val="white"/>
                  </a:solidFill>
                  <a:latin typeface="Trebuchet MS"/>
                </a:rPr>
                <a:t>Печат</a:t>
              </a:r>
              <a:r>
                <a:rPr lang="ru-RU" b="1" kern="0" dirty="0">
                  <a:solidFill>
                    <a:prstClr val="white"/>
                  </a:solidFill>
                  <a:latin typeface="Trebuchet MS"/>
                </a:rPr>
                <a:t> за </a:t>
              </a:r>
              <a:r>
                <a:rPr lang="ru-RU" b="1" kern="0" dirty="0" err="1">
                  <a:solidFill>
                    <a:prstClr val="white"/>
                  </a:solidFill>
                  <a:latin typeface="Trebuchet MS"/>
                </a:rPr>
                <a:t>върхови</a:t>
              </a:r>
              <a:r>
                <a:rPr lang="ru-RU" b="1" kern="0" dirty="0">
                  <a:solidFill>
                    <a:prstClr val="white"/>
                  </a:solidFill>
                  <a:latin typeface="Trebuchet MS"/>
                </a:rPr>
                <a:t> постижения“</a:t>
              </a:r>
              <a:endParaRPr lang="bg-BG" b="1" kern="0" dirty="0">
                <a:solidFill>
                  <a:prstClr val="white"/>
                </a:solidFill>
                <a:latin typeface="Trebuchet MS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743199" y="5474291"/>
            <a:ext cx="3733801" cy="62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 smtClean="0">
                <a:solidFill>
                  <a:prstClr val="white"/>
                </a:solidFill>
                <a:latin typeface="Trebuchet MS"/>
              </a:rPr>
              <a:t>4-то тримесечие </a:t>
            </a:r>
            <a:endParaRPr lang="bg-BG" sz="1600" b="1" kern="0" dirty="0">
              <a:solidFill>
                <a:prstClr val="white"/>
              </a:solidFill>
              <a:latin typeface="Trebuchet MS"/>
            </a:endParaRP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 smtClean="0">
                <a:solidFill>
                  <a:prstClr val="white"/>
                </a:solidFill>
                <a:latin typeface="Trebuchet MS"/>
              </a:rPr>
              <a:t>2022</a:t>
            </a:r>
            <a:endParaRPr lang="en-US" sz="1600" b="1" kern="0" dirty="0">
              <a:solidFill>
                <a:prstClr val="white"/>
              </a:solidFill>
              <a:latin typeface="Trebuchet M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57200" y="3124200"/>
            <a:ext cx="5463904" cy="1875922"/>
            <a:chOff x="326562" y="1446067"/>
            <a:chExt cx="1578438" cy="5250649"/>
          </a:xfrm>
          <a:solidFill>
            <a:srgbClr val="558ED5"/>
          </a:solidFill>
        </p:grpSpPr>
        <p:sp>
          <p:nvSpPr>
            <p:cNvPr id="9" name="Freeform 8"/>
            <p:cNvSpPr/>
            <p:nvPr/>
          </p:nvSpPr>
          <p:spPr>
            <a:xfrm>
              <a:off x="326562" y="1446067"/>
              <a:ext cx="1578438" cy="5250649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6562" y="1587429"/>
              <a:ext cx="1563858" cy="444700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bg-BG" sz="1600" b="1" u="sng" kern="0" dirty="0" smtClean="0">
                  <a:solidFill>
                    <a:prstClr val="white"/>
                  </a:solidFill>
                  <a:latin typeface="Trebuchet MS"/>
                </a:rPr>
                <a:t>Целева група</a:t>
              </a:r>
              <a:r>
                <a:rPr lang="bg-BG" sz="1600" b="1" kern="0" dirty="0" smtClean="0">
                  <a:solidFill>
                    <a:prstClr val="white"/>
                  </a:solidFill>
                  <a:latin typeface="Trebuchet MS"/>
                </a:rPr>
                <a:t>: </a:t>
              </a:r>
              <a:r>
                <a:rPr lang="ru-RU" sz="1600" b="1" kern="0" dirty="0" smtClean="0">
                  <a:solidFill>
                    <a:prstClr val="white"/>
                  </a:solidFill>
                  <a:latin typeface="Trebuchet MS"/>
                </a:rPr>
                <a:t>иновативни МСП, </a:t>
              </a:r>
              <a:r>
                <a:rPr lang="ru-RU" sz="1600" b="1" kern="0" dirty="0">
                  <a:solidFill>
                    <a:prstClr val="white"/>
                  </a:solidFill>
                  <a:latin typeface="Trebuchet MS"/>
                </a:rPr>
                <a:t>получили „Печат за върхови постижения“ от конкурсите по Рамковите програми </a:t>
              </a:r>
              <a:r>
                <a:rPr lang="ru-RU" sz="1600" b="1" kern="0" dirty="0" smtClean="0">
                  <a:solidFill>
                    <a:prstClr val="white"/>
                  </a:solidFill>
                  <a:latin typeface="Trebuchet MS"/>
                </a:rPr>
                <a:t>„</a:t>
              </a:r>
              <a:r>
                <a:rPr lang="ru-RU" sz="1600" b="1" kern="0" dirty="0">
                  <a:solidFill>
                    <a:prstClr val="white"/>
                  </a:solidFill>
                  <a:latin typeface="Trebuchet MS"/>
                </a:rPr>
                <a:t>Хоризонт </a:t>
              </a:r>
              <a:r>
                <a:rPr lang="ru-RU" sz="1600" b="1" kern="0" dirty="0" smtClean="0">
                  <a:solidFill>
                    <a:prstClr val="white"/>
                  </a:solidFill>
                  <a:latin typeface="Trebuchet MS"/>
                </a:rPr>
                <a:t>2020“ и „Хоризонт Европа“ на Европейския иновационен съвет</a:t>
              </a:r>
              <a:endParaRPr lang="bg-BG" sz="1600" b="1" kern="0" dirty="0">
                <a:solidFill>
                  <a:prstClr val="white"/>
                </a:solidFill>
                <a:latin typeface="Trebuchet MS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095215" y="3324721"/>
            <a:ext cx="2588443" cy="1474880"/>
            <a:chOff x="302934" y="4140978"/>
            <a:chExt cx="1578438" cy="13041883"/>
          </a:xfrm>
          <a:solidFill>
            <a:srgbClr val="558ED5"/>
          </a:solidFill>
        </p:grpSpPr>
        <p:sp>
          <p:nvSpPr>
            <p:cNvPr id="12" name="Freeform 11"/>
            <p:cNvSpPr/>
            <p:nvPr/>
          </p:nvSpPr>
          <p:spPr>
            <a:xfrm>
              <a:off x="302934" y="4140978"/>
              <a:ext cx="1578438" cy="1304188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9585" y="5568495"/>
              <a:ext cx="1365136" cy="694851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bg-BG" sz="1600" b="1" u="sng" kern="0" dirty="0" smtClean="0">
                  <a:solidFill>
                    <a:prstClr val="white"/>
                  </a:solidFill>
                  <a:latin typeface="Trebuchet MS"/>
                </a:rPr>
                <a:t>Общо финансиране</a:t>
              </a:r>
              <a:r>
                <a:rPr lang="bg-BG" sz="1600" b="1" kern="0" dirty="0" smtClean="0">
                  <a:solidFill>
                    <a:prstClr val="white"/>
                  </a:solidFill>
                  <a:latin typeface="Trebuchet MS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bg-BG" sz="1600" b="1" kern="0" dirty="0" smtClean="0">
                  <a:solidFill>
                    <a:prstClr val="white"/>
                  </a:solidFill>
                  <a:latin typeface="Trebuchet MS"/>
                </a:rPr>
                <a:t>118 </a:t>
              </a:r>
              <a:r>
                <a:rPr lang="bg-BG" sz="1600" b="1" kern="0" dirty="0">
                  <a:solidFill>
                    <a:prstClr val="white"/>
                  </a:solidFill>
                  <a:latin typeface="Trebuchet MS"/>
                </a:rPr>
                <a:t>560 </a:t>
              </a:r>
              <a:r>
                <a:rPr lang="bg-BG" sz="1600" b="1" kern="0" dirty="0" smtClean="0">
                  <a:solidFill>
                    <a:prstClr val="white"/>
                  </a:solidFill>
                  <a:latin typeface="Trebuchet MS"/>
                </a:rPr>
                <a:t>000 лева</a:t>
              </a:r>
              <a:endParaRPr lang="bg-BG" sz="1600" b="1" kern="0" dirty="0">
                <a:solidFill>
                  <a:prstClr val="white"/>
                </a:solidFill>
                <a:latin typeface="Trebuchet M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6688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21816" cy="980728"/>
          </a:xfrm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</a:pP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</a:t>
            </a:r>
            <a:r>
              <a:rPr lang="bg-BG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„Конкурентоспособност и иновации в предприятията“ 2021-2027 </a:t>
            </a:r>
            <a:r>
              <a:rPr lang="en-US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ПКИП</a:t>
            </a:r>
            <a:r>
              <a:rPr lang="en-US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1295400" y="1676400"/>
          <a:ext cx="6858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200" y="1676400"/>
            <a:ext cx="76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Финансиране: 2 932 949 724 лева </a:t>
            </a:r>
          </a:p>
          <a:p>
            <a:pPr algn="ctr"/>
            <a:r>
              <a:rPr lang="bg-BG" sz="20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en-US" sz="20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402 </a:t>
            </a:r>
            <a:r>
              <a:rPr lang="en-US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052 615 </a:t>
            </a:r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лв</a:t>
            </a:r>
            <a:r>
              <a:rPr lang="bg-BG" sz="20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от ЕФРР и </a:t>
            </a:r>
            <a:r>
              <a:rPr lang="en-US" sz="20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530 </a:t>
            </a:r>
            <a:r>
              <a:rPr lang="en-US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897 10</a:t>
            </a:r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лв. </a:t>
            </a:r>
            <a:r>
              <a:rPr lang="bg-BG" sz="20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национално съфинансиране </a:t>
            </a:r>
            <a:endParaRPr lang="bg-BG" sz="2000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9785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3845"/>
            <a:ext cx="7920880" cy="72008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ПКИП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ОСНОВНИ ОБЛАСТИ НА ПОДКРЕПА </a:t>
            </a:r>
          </a:p>
        </p:txBody>
      </p:sp>
      <p:sp>
        <p:nvSpPr>
          <p:cNvPr id="33" name="Freeform: Shape 27">
            <a:extLst>
              <a:ext uri="{FF2B5EF4-FFF2-40B4-BE49-F238E27FC236}">
                <a16:creationId xmlns:a16="http://schemas.microsoft.com/office/drawing/2014/main" id="{62779791-3626-4CD8-B200-4D0FF97ECC70}"/>
              </a:ext>
            </a:extLst>
          </p:cNvPr>
          <p:cNvSpPr/>
          <p:nvPr/>
        </p:nvSpPr>
        <p:spPr>
          <a:xfrm rot="17280000" flipH="1">
            <a:off x="2437003" y="1043143"/>
            <a:ext cx="2322352" cy="2185496"/>
          </a:xfrm>
          <a:custGeom>
            <a:avLst/>
            <a:gdLst>
              <a:gd name="connsiteX0" fmla="*/ 0 w 2232962"/>
              <a:gd name="connsiteY0" fmla="*/ 1623435 h 2015547"/>
              <a:gd name="connsiteX1" fmla="*/ 1206797 w 2232962"/>
              <a:gd name="connsiteY1" fmla="*/ 2015547 h 2015547"/>
              <a:gd name="connsiteX2" fmla="*/ 2232962 w 2232962"/>
              <a:gd name="connsiteY2" fmla="*/ 1267026 h 2015547"/>
              <a:gd name="connsiteX3" fmla="*/ 2232962 w 2232962"/>
              <a:gd name="connsiteY3" fmla="*/ 0 h 2015547"/>
              <a:gd name="connsiteX4" fmla="*/ 2069964 w 2232962"/>
              <a:gd name="connsiteY4" fmla="*/ 5984 h 2015547"/>
              <a:gd name="connsiteX5" fmla="*/ 73226 w 2232962"/>
              <a:gd name="connsiteY5" fmla="*/ 1431581 h 2015547"/>
              <a:gd name="connsiteX6" fmla="*/ 0 w 2232962"/>
              <a:gd name="connsiteY6" fmla="*/ 1623435 h 2015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2962" h="2015547">
                <a:moveTo>
                  <a:pt x="0" y="1623435"/>
                </a:moveTo>
                <a:lnTo>
                  <a:pt x="1206797" y="2015547"/>
                </a:lnTo>
                <a:lnTo>
                  <a:pt x="2232962" y="1267026"/>
                </a:lnTo>
                <a:lnTo>
                  <a:pt x="2232962" y="0"/>
                </a:lnTo>
                <a:lnTo>
                  <a:pt x="2069964" y="5984"/>
                </a:lnTo>
                <a:cubicBezTo>
                  <a:pt x="1212821" y="79869"/>
                  <a:pt x="434446" y="612540"/>
                  <a:pt x="73226" y="1431581"/>
                </a:cubicBezTo>
                <a:lnTo>
                  <a:pt x="0" y="1623435"/>
                </a:lnTo>
                <a:close/>
              </a:path>
            </a:pathLst>
          </a:custGeom>
          <a:solidFill>
            <a:srgbClr val="376092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7" name="Freeform: Shape 40">
            <a:extLst>
              <a:ext uri="{FF2B5EF4-FFF2-40B4-BE49-F238E27FC236}">
                <a16:creationId xmlns:a16="http://schemas.microsoft.com/office/drawing/2014/main" id="{30DE8740-FCF1-4C8B-A185-41A683A8A5F6}"/>
              </a:ext>
            </a:extLst>
          </p:cNvPr>
          <p:cNvSpPr/>
          <p:nvPr/>
        </p:nvSpPr>
        <p:spPr>
          <a:xfrm rot="17280000" flipH="1">
            <a:off x="3910645" y="4005289"/>
            <a:ext cx="1731633" cy="2858100"/>
          </a:xfrm>
          <a:custGeom>
            <a:avLst/>
            <a:gdLst>
              <a:gd name="connsiteX0" fmla="*/ 396052 w 1717976"/>
              <a:gd name="connsiteY0" fmla="*/ 394724 h 2635847"/>
              <a:gd name="connsiteX1" fmla="*/ 0 w 1717976"/>
              <a:gd name="connsiteY1" fmla="*/ 1613649 h 2635847"/>
              <a:gd name="connsiteX2" fmla="*/ 742670 w 1717976"/>
              <a:gd name="connsiteY2" fmla="*/ 2635847 h 2635847"/>
              <a:gd name="connsiteX3" fmla="*/ 792175 w 1717976"/>
              <a:gd name="connsiteY3" fmla="*/ 2600910 h 2635847"/>
              <a:gd name="connsiteX4" fmla="*/ 1599453 w 1717976"/>
              <a:gd name="connsiteY4" fmla="*/ 1447385 h 2635847"/>
              <a:gd name="connsiteX5" fmla="*/ 1624377 w 1717976"/>
              <a:gd name="connsiteY5" fmla="*/ 39656 h 2635847"/>
              <a:gd name="connsiteX6" fmla="*/ 1610886 w 1717976"/>
              <a:gd name="connsiteY6" fmla="*/ 0 h 2635847"/>
              <a:gd name="connsiteX7" fmla="*/ 396052 w 1717976"/>
              <a:gd name="connsiteY7" fmla="*/ 394724 h 2635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7976" h="2635847">
                <a:moveTo>
                  <a:pt x="396052" y="394724"/>
                </a:moveTo>
                <a:lnTo>
                  <a:pt x="0" y="1613649"/>
                </a:lnTo>
                <a:lnTo>
                  <a:pt x="742670" y="2635847"/>
                </a:lnTo>
                <a:lnTo>
                  <a:pt x="792175" y="2600910"/>
                </a:lnTo>
                <a:cubicBezTo>
                  <a:pt x="1157922" y="2315593"/>
                  <a:pt x="1445320" y="1921757"/>
                  <a:pt x="1599453" y="1447385"/>
                </a:cubicBezTo>
                <a:cubicBezTo>
                  <a:pt x="1753586" y="973012"/>
                  <a:pt x="1752567" y="485464"/>
                  <a:pt x="1624377" y="39656"/>
                </a:cubicBezTo>
                <a:lnTo>
                  <a:pt x="1610886" y="0"/>
                </a:lnTo>
                <a:lnTo>
                  <a:pt x="396052" y="394724"/>
                </a:lnTo>
                <a:close/>
              </a:path>
            </a:pathLst>
          </a:custGeom>
          <a:solidFill>
            <a:srgbClr val="37609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1270000" endPos="46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18905" y="1305435"/>
            <a:ext cx="5546873" cy="4813459"/>
            <a:chOff x="1718905" y="1305435"/>
            <a:chExt cx="5546873" cy="4813459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8B49716A-5828-461D-9061-DE2DB26E8E24}"/>
                </a:ext>
              </a:extLst>
            </p:cNvPr>
            <p:cNvGrpSpPr/>
            <p:nvPr/>
          </p:nvGrpSpPr>
          <p:grpSpPr>
            <a:xfrm>
              <a:off x="3710168" y="2860733"/>
              <a:ext cx="1873704" cy="1741737"/>
              <a:chOff x="5250000" y="2756298"/>
              <a:chExt cx="1728000" cy="1728000"/>
            </a:xfrm>
          </p:grpSpPr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03F71298-79EF-4A8D-9E18-C81BA5985CDC}"/>
                  </a:ext>
                </a:extLst>
              </p:cNvPr>
              <p:cNvSpPr/>
              <p:nvPr/>
            </p:nvSpPr>
            <p:spPr>
              <a:xfrm>
                <a:off x="5250000" y="2756298"/>
                <a:ext cx="1728000" cy="1728000"/>
              </a:xfrm>
              <a:prstGeom prst="ellipse">
                <a:avLst/>
              </a:prstGeom>
              <a:gradFill>
                <a:gsLst>
                  <a:gs pos="59000">
                    <a:schemeClr val="bg1">
                      <a:lumMod val="85000"/>
                    </a:schemeClr>
                  </a:gs>
                  <a:gs pos="0">
                    <a:schemeClr val="bg1"/>
                  </a:gs>
                  <a:gs pos="100000">
                    <a:schemeClr val="tx1">
                      <a:lumMod val="95000"/>
                      <a:lumOff val="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>
                <a:outerShdw blurRad="165100" sx="102000" sy="102000" algn="ctr" rotWithShape="0">
                  <a:prstClr val="black">
                    <a:alpha val="8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IN" sz="1050" b="1" dirty="0">
                  <a:solidFill>
                    <a:schemeClr val="tx1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693A10EA-5DA4-4207-B890-BA9AF77B6590}"/>
                  </a:ext>
                </a:extLst>
              </p:cNvPr>
              <p:cNvSpPr/>
              <p:nvPr/>
            </p:nvSpPr>
            <p:spPr>
              <a:xfrm>
                <a:off x="5464713" y="3081010"/>
                <a:ext cx="1284063" cy="10687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bg-BG" sz="3200" b="1" dirty="0" smtClean="0">
                    <a:solidFill>
                      <a:schemeClr val="bg2">
                        <a:lumMod val="25000"/>
                      </a:schemeClr>
                    </a:solidFill>
                    <a:latin typeface="Agency FB" panose="020B0503020202020204" pitchFamily="34" charset="0"/>
                  </a:rPr>
                  <a:t>ПКИП</a:t>
                </a:r>
              </a:p>
              <a:p>
                <a:pPr algn="ctr"/>
                <a:r>
                  <a:rPr lang="bg-BG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+mn-lt"/>
                  </a:rPr>
                  <a:t>2.93 млрд. лева</a:t>
                </a:r>
                <a:endParaRPr lang="en-IN" sz="1200" b="1" dirty="0">
                  <a:solidFill>
                    <a:schemeClr val="bg2">
                      <a:lumMod val="25000"/>
                    </a:schemeClr>
                  </a:solidFill>
                  <a:latin typeface="+mn-lt"/>
                </a:endParaRPr>
              </a:p>
            </p:txBody>
          </p:sp>
        </p:grpSp>
        <p:sp>
          <p:nvSpPr>
            <p:cNvPr id="34" name="Freeform: Shape 30">
              <a:extLst>
                <a:ext uri="{FF2B5EF4-FFF2-40B4-BE49-F238E27FC236}">
                  <a16:creationId xmlns:a16="http://schemas.microsoft.com/office/drawing/2014/main" id="{AD5DBA64-BA38-437D-A9D5-12EED9DB5AD7}"/>
                </a:ext>
              </a:extLst>
            </p:cNvPr>
            <p:cNvSpPr/>
            <p:nvPr/>
          </p:nvSpPr>
          <p:spPr>
            <a:xfrm rot="17280000" flipH="1">
              <a:off x="4923328" y="987997"/>
              <a:ext cx="1716879" cy="2851420"/>
            </a:xfrm>
            <a:custGeom>
              <a:avLst/>
              <a:gdLst>
                <a:gd name="connsiteX0" fmla="*/ 107784 w 1703338"/>
                <a:gd name="connsiteY0" fmla="*/ 0 h 2629686"/>
                <a:gd name="connsiteX1" fmla="*/ 54256 w 1703338"/>
                <a:gd name="connsiteY1" fmla="*/ 198254 h 2629686"/>
                <a:gd name="connsiteX2" fmla="*/ 831706 w 1703338"/>
                <a:gd name="connsiteY2" fmla="*/ 2525240 h 2629686"/>
                <a:gd name="connsiteX3" fmla="*/ 964899 w 1703338"/>
                <a:gd name="connsiteY3" fmla="*/ 2629686 h 2629686"/>
                <a:gd name="connsiteX4" fmla="*/ 1703338 w 1703338"/>
                <a:gd name="connsiteY4" fmla="*/ 1613312 h 2629686"/>
                <a:gd name="connsiteX5" fmla="*/ 1308455 w 1703338"/>
                <a:gd name="connsiteY5" fmla="*/ 390122 h 2629686"/>
                <a:gd name="connsiteX6" fmla="*/ 107784 w 1703338"/>
                <a:gd name="connsiteY6" fmla="*/ 0 h 2629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03338" h="2629686">
                  <a:moveTo>
                    <a:pt x="107784" y="0"/>
                  </a:moveTo>
                  <a:lnTo>
                    <a:pt x="54256" y="198254"/>
                  </a:lnTo>
                  <a:cubicBezTo>
                    <a:pt x="-134931" y="1073192"/>
                    <a:pt x="181691" y="1961650"/>
                    <a:pt x="831706" y="2525240"/>
                  </a:cubicBezTo>
                  <a:lnTo>
                    <a:pt x="964899" y="2629686"/>
                  </a:lnTo>
                  <a:lnTo>
                    <a:pt x="1703338" y="1613312"/>
                  </a:lnTo>
                  <a:lnTo>
                    <a:pt x="1308455" y="390122"/>
                  </a:lnTo>
                  <a:lnTo>
                    <a:pt x="107784" y="0"/>
                  </a:lnTo>
                  <a:close/>
                </a:path>
              </a:pathLst>
            </a:custGeom>
            <a:solidFill>
              <a:srgbClr val="376092"/>
            </a:solidFill>
            <a:ln>
              <a:noFill/>
            </a:ln>
            <a:effectLst>
              <a:outerShdw blurRad="76200" sx="102000" sy="102000" algn="ctr" rotWithShape="0">
                <a:prstClr val="black">
                  <a:alpha val="5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>
                <a:latin typeface="Tw Cen MT" panose="020B0602020104020603" pitchFamily="34" charset="0"/>
              </a:endParaRPr>
            </a:p>
          </p:txBody>
        </p:sp>
        <p:sp>
          <p:nvSpPr>
            <p:cNvPr id="35" name="Freeform: Shape 38">
              <a:extLst>
                <a:ext uri="{FF2B5EF4-FFF2-40B4-BE49-F238E27FC236}">
                  <a16:creationId xmlns:a16="http://schemas.microsoft.com/office/drawing/2014/main" id="{FA8F2D87-D48B-492D-9DA3-4952C627628D}"/>
                </a:ext>
              </a:extLst>
            </p:cNvPr>
            <p:cNvSpPr/>
            <p:nvPr/>
          </p:nvSpPr>
          <p:spPr>
            <a:xfrm rot="17280000" flipH="1">
              <a:off x="1687345" y="3287516"/>
              <a:ext cx="2253701" cy="2190581"/>
            </a:xfrm>
            <a:custGeom>
              <a:avLst/>
              <a:gdLst>
                <a:gd name="connsiteX0" fmla="*/ 1 w 2235926"/>
                <a:gd name="connsiteY0" fmla="*/ 0 h 2020236"/>
                <a:gd name="connsiteX1" fmla="*/ 0 w 2235926"/>
                <a:gd name="connsiteY1" fmla="*/ 1272954 h 2020236"/>
                <a:gd name="connsiteX2" fmla="*/ 1026016 w 2235926"/>
                <a:gd name="connsiteY2" fmla="*/ 2020236 h 2020236"/>
                <a:gd name="connsiteX3" fmla="*/ 2235926 w 2235926"/>
                <a:gd name="connsiteY3" fmla="*/ 1627112 h 2020236"/>
                <a:gd name="connsiteX4" fmla="*/ 2201362 w 2235926"/>
                <a:gd name="connsiteY4" fmla="*/ 1525516 h 2020236"/>
                <a:gd name="connsiteX5" fmla="*/ 704747 w 2235926"/>
                <a:gd name="connsiteY5" fmla="*/ 117718 h 2020236"/>
                <a:gd name="connsiteX6" fmla="*/ 228016 w 2235926"/>
                <a:gd name="connsiteY6" fmla="*/ 14266 h 2020236"/>
                <a:gd name="connsiteX7" fmla="*/ 1 w 2235926"/>
                <a:gd name="connsiteY7" fmla="*/ 0 h 2020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35926" h="2020236">
                  <a:moveTo>
                    <a:pt x="1" y="0"/>
                  </a:moveTo>
                  <a:lnTo>
                    <a:pt x="0" y="1272954"/>
                  </a:lnTo>
                  <a:lnTo>
                    <a:pt x="1026016" y="2020236"/>
                  </a:lnTo>
                  <a:lnTo>
                    <a:pt x="2235926" y="1627112"/>
                  </a:lnTo>
                  <a:lnTo>
                    <a:pt x="2201362" y="1525516"/>
                  </a:lnTo>
                  <a:cubicBezTo>
                    <a:pt x="1946656" y="879962"/>
                    <a:pt x="1416306" y="348917"/>
                    <a:pt x="704747" y="117718"/>
                  </a:cubicBezTo>
                  <a:cubicBezTo>
                    <a:pt x="546622" y="66340"/>
                    <a:pt x="387034" y="32201"/>
                    <a:pt x="228016" y="14266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376092"/>
            </a:solidFill>
            <a:ln>
              <a:noFill/>
            </a:ln>
            <a:effectLst>
              <a:outerShdw blurRad="76200" sx="102000" sy="102000" algn="ctr" rotWithShape="0">
                <a:prstClr val="black">
                  <a:alpha val="5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 dirty="0">
                <a:latin typeface="Tw Cen MT" panose="020B0602020104020603" pitchFamily="34" charset="0"/>
              </a:endParaRPr>
            </a:p>
          </p:txBody>
        </p:sp>
        <p:sp>
          <p:nvSpPr>
            <p:cNvPr id="36" name="Freeform: Shape 39">
              <a:extLst>
                <a:ext uri="{FF2B5EF4-FFF2-40B4-BE49-F238E27FC236}">
                  <a16:creationId xmlns:a16="http://schemas.microsoft.com/office/drawing/2014/main" id="{7D39E198-0EDE-4A2D-AE1D-0B0553334A3A}"/>
                </a:ext>
              </a:extLst>
            </p:cNvPr>
            <p:cNvSpPr/>
            <p:nvPr/>
          </p:nvSpPr>
          <p:spPr>
            <a:xfrm rot="17280000" flipH="1">
              <a:off x="4981106" y="3434223"/>
              <a:ext cx="2766633" cy="1583510"/>
            </a:xfrm>
            <a:custGeom>
              <a:avLst/>
              <a:gdLst>
                <a:gd name="connsiteX0" fmla="*/ 0 w 2744813"/>
                <a:gd name="connsiteY0" fmla="*/ 1026149 h 1460372"/>
                <a:gd name="connsiteX1" fmla="*/ 187654 w 2744813"/>
                <a:gd name="connsiteY1" fmla="*/ 1145329 h 1460372"/>
                <a:gd name="connsiteX2" fmla="*/ 634144 w 2744813"/>
                <a:gd name="connsiteY2" fmla="*/ 1341850 h 1460372"/>
                <a:gd name="connsiteX3" fmla="*/ 2672414 w 2744813"/>
                <a:gd name="connsiteY3" fmla="*/ 1082605 h 1460372"/>
                <a:gd name="connsiteX4" fmla="*/ 2744813 w 2744813"/>
                <a:gd name="connsiteY4" fmla="*/ 1031513 h 1460372"/>
                <a:gd name="connsiteX5" fmla="*/ 1995375 w 2744813"/>
                <a:gd name="connsiteY5" fmla="*/ 0 h 1460372"/>
                <a:gd name="connsiteX6" fmla="*/ 744476 w 2744813"/>
                <a:gd name="connsiteY6" fmla="*/ 1466 h 1460372"/>
                <a:gd name="connsiteX7" fmla="*/ 0 w 2744813"/>
                <a:gd name="connsiteY7" fmla="*/ 1026149 h 1460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44813" h="1460372">
                  <a:moveTo>
                    <a:pt x="0" y="1026149"/>
                  </a:moveTo>
                  <a:lnTo>
                    <a:pt x="187654" y="1145329"/>
                  </a:lnTo>
                  <a:cubicBezTo>
                    <a:pt x="326844" y="1224287"/>
                    <a:pt x="476020" y="1290472"/>
                    <a:pt x="634144" y="1341850"/>
                  </a:cubicBezTo>
                  <a:cubicBezTo>
                    <a:pt x="1345704" y="1573049"/>
                    <a:pt x="2086906" y="1455157"/>
                    <a:pt x="2672414" y="1082605"/>
                  </a:cubicBezTo>
                  <a:lnTo>
                    <a:pt x="2744813" y="1031513"/>
                  </a:lnTo>
                  <a:lnTo>
                    <a:pt x="1995375" y="0"/>
                  </a:lnTo>
                  <a:lnTo>
                    <a:pt x="744476" y="1466"/>
                  </a:lnTo>
                  <a:lnTo>
                    <a:pt x="0" y="1026149"/>
                  </a:lnTo>
                  <a:close/>
                </a:path>
              </a:pathLst>
            </a:custGeom>
            <a:solidFill>
              <a:srgbClr val="376092"/>
            </a:solidFill>
            <a:ln>
              <a:noFill/>
            </a:ln>
            <a:effectLst>
              <a:outerShdw blurRad="76200" sx="102000" sy="102000" algn="ctr" rotWithShape="0">
                <a:prstClr val="black">
                  <a:alpha val="5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>
                <a:latin typeface="Tw Cen MT" panose="020B0602020104020603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ED7EC9D9-C62B-4654-BA57-C5271D8AE162}"/>
                </a:ext>
              </a:extLst>
            </p:cNvPr>
            <p:cNvSpPr/>
            <p:nvPr/>
          </p:nvSpPr>
          <p:spPr>
            <a:xfrm>
              <a:off x="2382287" y="2520061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 smtClean="0">
                  <a:solidFill>
                    <a:srgbClr val="44474C"/>
                  </a:solidFill>
                  <a:latin typeface="Tw Cen MT" panose="020B0602020104020603" pitchFamily="34" charset="0"/>
                </a:rPr>
                <a:t>5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02F14A1E-2BC7-4174-B84E-52945857650D}"/>
                </a:ext>
              </a:extLst>
            </p:cNvPr>
            <p:cNvSpPr/>
            <p:nvPr/>
          </p:nvSpPr>
          <p:spPr>
            <a:xfrm>
              <a:off x="4723957" y="1399941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 smtClean="0">
                  <a:solidFill>
                    <a:srgbClr val="44474C"/>
                  </a:solidFill>
                  <a:latin typeface="Tw Cen MT" panose="020B0602020104020603" pitchFamily="34" charset="0"/>
                </a:rPr>
                <a:t>1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B855276A-0DC3-43DE-8D04-F0D9554286E8}"/>
                </a:ext>
              </a:extLst>
            </p:cNvPr>
            <p:cNvSpPr/>
            <p:nvPr/>
          </p:nvSpPr>
          <p:spPr>
            <a:xfrm>
              <a:off x="6624390" y="3149577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 smtClean="0">
                  <a:solidFill>
                    <a:srgbClr val="44474C"/>
                  </a:solidFill>
                  <a:latin typeface="Tw Cen MT" panose="020B0602020104020603" pitchFamily="34" charset="0"/>
                </a:rPr>
                <a:t>2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5E08B4AE-A2B6-464B-A05F-57B8296F9197}"/>
                </a:ext>
              </a:extLst>
            </p:cNvPr>
            <p:cNvSpPr/>
            <p:nvPr/>
          </p:nvSpPr>
          <p:spPr>
            <a:xfrm>
              <a:off x="5479237" y="5457016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 smtClean="0">
                  <a:solidFill>
                    <a:srgbClr val="44474C"/>
                  </a:solidFill>
                  <a:latin typeface="Tw Cen MT" panose="020B0602020104020603" pitchFamily="34" charset="0"/>
                </a:rPr>
                <a:t>3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8096465-EB63-4774-9574-C0180F657D3B}"/>
                </a:ext>
              </a:extLst>
            </p:cNvPr>
            <p:cNvSpPr/>
            <p:nvPr/>
          </p:nvSpPr>
          <p:spPr>
            <a:xfrm>
              <a:off x="2829227" y="4965567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 smtClean="0">
                  <a:solidFill>
                    <a:srgbClr val="44474C"/>
                  </a:solidFill>
                  <a:latin typeface="Tw Cen MT" panose="020B0602020104020603" pitchFamily="34" charset="0"/>
                </a:rPr>
                <a:t>4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C99A6ED-98C7-484D-BA09-9B2F82840CAB}"/>
                </a:ext>
              </a:extLst>
            </p:cNvPr>
            <p:cNvSpPr txBox="1"/>
            <p:nvPr/>
          </p:nvSpPr>
          <p:spPr>
            <a:xfrm>
              <a:off x="4652071" y="1803549"/>
              <a:ext cx="1902407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12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НИРД и иновации в предприятията </a:t>
              </a:r>
            </a:p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(30,31 </a:t>
              </a:r>
              <a:r>
                <a:rPr lang="ru-RU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%)</a:t>
              </a:r>
            </a:p>
            <a:p>
              <a:pPr algn="ctr"/>
              <a:endParaRPr lang="en-IN" sz="2000" b="1" u="sng" spc="450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70B6573-2E55-4B9E-A47A-7E680680B0EC}"/>
                </a:ext>
              </a:extLst>
            </p:cNvPr>
            <p:cNvSpPr txBox="1"/>
            <p:nvPr/>
          </p:nvSpPr>
          <p:spPr>
            <a:xfrm>
              <a:off x="5435482" y="3811831"/>
              <a:ext cx="18302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Дигитализация в предприятията </a:t>
              </a:r>
              <a:endParaRPr lang="en-US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  <a:p>
              <a:pPr lvl="0"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</a:t>
              </a:r>
              <a:r>
                <a:rPr lang="bg-BG" sz="1200" b="1" dirty="0" smtClean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13,95 </a:t>
              </a:r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%)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BE2EB50-E3F3-4388-B173-F6D49D983D6D}"/>
                </a:ext>
              </a:extLst>
            </p:cNvPr>
            <p:cNvSpPr txBox="1"/>
            <p:nvPr/>
          </p:nvSpPr>
          <p:spPr>
            <a:xfrm>
              <a:off x="2145098" y="3811831"/>
              <a:ext cx="17253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Енергийна ефективност в предприятията </a:t>
              </a:r>
              <a:endParaRPr lang="en-US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</a:t>
              </a:r>
              <a:r>
                <a:rPr lang="bg-BG" sz="1200" b="1" dirty="0" smtClean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6,97 %</a:t>
              </a:r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)</a:t>
              </a:r>
              <a:endParaRPr lang="en-IN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92879D4-350C-4831-9B3E-23AFA8C7FCE5}"/>
                </a:ext>
              </a:extLst>
            </p:cNvPr>
            <p:cNvSpPr txBox="1"/>
            <p:nvPr/>
          </p:nvSpPr>
          <p:spPr>
            <a:xfrm>
              <a:off x="3619138" y="4795654"/>
              <a:ext cx="20336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Растеж и </a:t>
              </a:r>
              <a:endParaRPr lang="en-US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  <a:p>
              <a:pPr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конкурентоспособност</a:t>
              </a:r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 </a:t>
              </a:r>
            </a:p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1</a:t>
              </a:r>
              <a:r>
                <a:rPr lang="bg-BG" sz="1200" b="1" dirty="0" smtClean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7,54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 </a:t>
              </a:r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%) </a:t>
              </a:r>
              <a:endParaRPr lang="en-IN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1BE2EB50-E3F3-4388-B173-F6D49D983D6D}"/>
                </a:ext>
              </a:extLst>
            </p:cNvPr>
            <p:cNvSpPr txBox="1"/>
            <p:nvPr/>
          </p:nvSpPr>
          <p:spPr>
            <a:xfrm>
              <a:off x="2668838" y="1996800"/>
              <a:ext cx="17253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200" b="1" dirty="0" smtClean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Преход към кръгова икономика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</a:t>
              </a:r>
              <a:r>
                <a:rPr lang="bg-BG" sz="1200" b="1" dirty="0" smtClean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31,21 %</a:t>
              </a:r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)</a:t>
              </a:r>
              <a:endParaRPr lang="en-IN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</p:txBody>
        </p:sp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1269" y="1305435"/>
              <a:ext cx="834859" cy="667887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5771" y="2988576"/>
              <a:ext cx="703422" cy="952864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1558" y="4501010"/>
              <a:ext cx="1082832" cy="892160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2287" y="2338477"/>
              <a:ext cx="809602" cy="809602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72567" y="5467044"/>
              <a:ext cx="748905" cy="651850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7795554" y="6688723"/>
            <a:ext cx="1348446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" b="1" dirty="0">
                <a:solidFill>
                  <a:schemeClr val="bg1">
                    <a:lumMod val="50000"/>
                  </a:schemeClr>
                </a:solidFill>
              </a:rPr>
              <a:t>www.free-ppt-templates-download.com</a:t>
            </a:r>
            <a:endParaRPr lang="en-IN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9822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113" y="255660"/>
            <a:ext cx="7391400" cy="639762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Първи </a:t>
            </a:r>
            <a:r>
              <a:rPr lang="bg-BG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процедури за предоставяне на БФП, планирани </a:t>
            </a: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обявяване </a:t>
            </a:r>
            <a:r>
              <a:rPr lang="bg-BG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ПКИП</a:t>
            </a:r>
            <a:endParaRPr lang="bg-BG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927113" y="1143000"/>
            <a:ext cx="7988287" cy="5425624"/>
            <a:chOff x="1432492" y="1353747"/>
            <a:chExt cx="6726094" cy="5205229"/>
          </a:xfrm>
        </p:grpSpPr>
        <p:sp>
          <p:nvSpPr>
            <p:cNvPr id="38" name="Freeform 37"/>
            <p:cNvSpPr/>
            <p:nvPr/>
          </p:nvSpPr>
          <p:spPr>
            <a:xfrm>
              <a:off x="1437408" y="1353747"/>
              <a:ext cx="1991320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39" name="Freeform 38"/>
            <p:cNvSpPr/>
            <p:nvPr/>
          </p:nvSpPr>
          <p:spPr>
            <a:xfrm>
              <a:off x="3576339" y="1353747"/>
              <a:ext cx="1991320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solidFill>
              <a:srgbClr val="800000">
                <a:alpha val="50000"/>
              </a:srgbClr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0" name="Freeform 39"/>
            <p:cNvSpPr/>
            <p:nvPr/>
          </p:nvSpPr>
          <p:spPr>
            <a:xfrm>
              <a:off x="5715270" y="1356852"/>
              <a:ext cx="1991320" cy="3672348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adFill rotWithShape="1">
              <a:gsLst>
                <a:gs pos="0">
                  <a:srgbClr val="4E67C8">
                    <a:hueOff val="0"/>
                    <a:satOff val="0"/>
                    <a:lumOff val="0"/>
                    <a:lumMod val="95000"/>
                    <a:alpha val="50000"/>
                  </a:srgbClr>
                </a:gs>
                <a:gs pos="100000">
                  <a:srgbClr val="4E67C8">
                    <a:hueOff val="0"/>
                    <a:satOff val="0"/>
                    <a:lumOff val="0"/>
                    <a:alphaOff val="0"/>
                    <a:shade val="82000"/>
                    <a:satMod val="125000"/>
                    <a:lumMod val="74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1" name="Freeform 40"/>
            <p:cNvSpPr/>
            <p:nvPr/>
          </p:nvSpPr>
          <p:spPr>
            <a:xfrm>
              <a:off x="3576339" y="5167994"/>
              <a:ext cx="2438400" cy="1354111"/>
            </a:xfrm>
            <a:custGeom>
              <a:avLst/>
              <a:gdLst>
                <a:gd name="connsiteX0" fmla="*/ 0 w 3249810"/>
                <a:gd name="connsiteY0" fmla="*/ 0 h 1299924"/>
                <a:gd name="connsiteX1" fmla="*/ 2599848 w 3249810"/>
                <a:gd name="connsiteY1" fmla="*/ 0 h 1299924"/>
                <a:gd name="connsiteX2" fmla="*/ 3249810 w 3249810"/>
                <a:gd name="connsiteY2" fmla="*/ 649962 h 1299924"/>
                <a:gd name="connsiteX3" fmla="*/ 2599848 w 3249810"/>
                <a:gd name="connsiteY3" fmla="*/ 1299924 h 1299924"/>
                <a:gd name="connsiteX4" fmla="*/ 0 w 3249810"/>
                <a:gd name="connsiteY4" fmla="*/ 1299924 h 1299924"/>
                <a:gd name="connsiteX5" fmla="*/ 649962 w 3249810"/>
                <a:gd name="connsiteY5" fmla="*/ 649962 h 1299924"/>
                <a:gd name="connsiteX6" fmla="*/ 0 w 3249810"/>
                <a:gd name="connsiteY6" fmla="*/ 0 h 129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49810" h="1299924">
                  <a:moveTo>
                    <a:pt x="0" y="0"/>
                  </a:moveTo>
                  <a:lnTo>
                    <a:pt x="2599848" y="0"/>
                  </a:lnTo>
                  <a:lnTo>
                    <a:pt x="3249810" y="649962"/>
                  </a:lnTo>
                  <a:lnTo>
                    <a:pt x="2599848" y="1299924"/>
                  </a:lnTo>
                  <a:lnTo>
                    <a:pt x="0" y="1299924"/>
                  </a:lnTo>
                  <a:lnTo>
                    <a:pt x="649962" y="6499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r>
                <a:rPr lang="en-US" sz="1600" kern="0" dirty="0">
                  <a:solidFill>
                    <a:prstClr val="white"/>
                  </a:solidFill>
                  <a:latin typeface="Trebuchet MS"/>
                </a:rPr>
                <a:t>1-</a:t>
              </a:r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во тримесечие </a:t>
              </a:r>
            </a:p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2023</a:t>
              </a:r>
              <a:endParaRPr lang="en-US" sz="16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2" name="Freeform 41"/>
            <p:cNvSpPr/>
            <p:nvPr/>
          </p:nvSpPr>
          <p:spPr>
            <a:xfrm>
              <a:off x="1432492" y="5185310"/>
              <a:ext cx="2413712" cy="1299924"/>
            </a:xfrm>
            <a:custGeom>
              <a:avLst/>
              <a:gdLst>
                <a:gd name="connsiteX0" fmla="*/ 0 w 3249810"/>
                <a:gd name="connsiteY0" fmla="*/ 0 h 1299924"/>
                <a:gd name="connsiteX1" fmla="*/ 2599848 w 3249810"/>
                <a:gd name="connsiteY1" fmla="*/ 0 h 1299924"/>
                <a:gd name="connsiteX2" fmla="*/ 3249810 w 3249810"/>
                <a:gd name="connsiteY2" fmla="*/ 649962 h 1299924"/>
                <a:gd name="connsiteX3" fmla="*/ 2599848 w 3249810"/>
                <a:gd name="connsiteY3" fmla="*/ 1299924 h 1299924"/>
                <a:gd name="connsiteX4" fmla="*/ 0 w 3249810"/>
                <a:gd name="connsiteY4" fmla="*/ 1299924 h 1299924"/>
                <a:gd name="connsiteX5" fmla="*/ 649962 w 3249810"/>
                <a:gd name="connsiteY5" fmla="*/ 649962 h 1299924"/>
                <a:gd name="connsiteX6" fmla="*/ 0 w 3249810"/>
                <a:gd name="connsiteY6" fmla="*/ 0 h 129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49810" h="1299924">
                  <a:moveTo>
                    <a:pt x="0" y="0"/>
                  </a:moveTo>
                  <a:lnTo>
                    <a:pt x="2599848" y="0"/>
                  </a:lnTo>
                  <a:lnTo>
                    <a:pt x="3249810" y="649962"/>
                  </a:lnTo>
                  <a:lnTo>
                    <a:pt x="2599848" y="1299924"/>
                  </a:lnTo>
                  <a:lnTo>
                    <a:pt x="0" y="1299924"/>
                  </a:lnTo>
                  <a:lnTo>
                    <a:pt x="649962" y="6499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marL="0" marR="0" lvl="0" indent="0" algn="ctr" defTabSz="24892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6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4-то </a:t>
              </a:r>
            </a:p>
            <a:p>
              <a:pPr marL="0" marR="0" lvl="0" indent="0" algn="ctr" defTabSz="24892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6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тримесечие </a:t>
              </a:r>
            </a:p>
            <a:p>
              <a:pPr marL="0" marR="0" lvl="0" indent="0" algn="ctr" defTabSz="24892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6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2022</a:t>
              </a: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43" name="Freeform 42"/>
            <p:cNvSpPr/>
            <p:nvPr/>
          </p:nvSpPr>
          <p:spPr>
            <a:xfrm>
              <a:off x="5734602" y="5185310"/>
              <a:ext cx="2423984" cy="1373666"/>
            </a:xfrm>
            <a:custGeom>
              <a:avLst/>
              <a:gdLst>
                <a:gd name="connsiteX0" fmla="*/ 0 w 3249810"/>
                <a:gd name="connsiteY0" fmla="*/ 0 h 1299924"/>
                <a:gd name="connsiteX1" fmla="*/ 2599848 w 3249810"/>
                <a:gd name="connsiteY1" fmla="*/ 0 h 1299924"/>
                <a:gd name="connsiteX2" fmla="*/ 3249810 w 3249810"/>
                <a:gd name="connsiteY2" fmla="*/ 649962 h 1299924"/>
                <a:gd name="connsiteX3" fmla="*/ 2599848 w 3249810"/>
                <a:gd name="connsiteY3" fmla="*/ 1299924 h 1299924"/>
                <a:gd name="connsiteX4" fmla="*/ 0 w 3249810"/>
                <a:gd name="connsiteY4" fmla="*/ 1299924 h 1299924"/>
                <a:gd name="connsiteX5" fmla="*/ 649962 w 3249810"/>
                <a:gd name="connsiteY5" fmla="*/ 649962 h 1299924"/>
                <a:gd name="connsiteX6" fmla="*/ 0 w 3249810"/>
                <a:gd name="connsiteY6" fmla="*/ 0 h 129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49810" h="1299924">
                  <a:moveTo>
                    <a:pt x="0" y="0"/>
                  </a:moveTo>
                  <a:lnTo>
                    <a:pt x="2599848" y="0"/>
                  </a:lnTo>
                  <a:lnTo>
                    <a:pt x="3249810" y="649962"/>
                  </a:lnTo>
                  <a:lnTo>
                    <a:pt x="2599848" y="1299924"/>
                  </a:lnTo>
                  <a:lnTo>
                    <a:pt x="0" y="1299924"/>
                  </a:lnTo>
                  <a:lnTo>
                    <a:pt x="649962" y="64996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4E67C8">
                    <a:hueOff val="0"/>
                    <a:satOff val="0"/>
                    <a:lumOff val="0"/>
                    <a:alphaOff val="0"/>
                    <a:lumMod val="95000"/>
                  </a:srgbClr>
                </a:gs>
                <a:gs pos="100000">
                  <a:srgbClr val="4E67C8">
                    <a:hueOff val="0"/>
                    <a:satOff val="0"/>
                    <a:lumOff val="0"/>
                    <a:alphaOff val="0"/>
                    <a:shade val="82000"/>
                    <a:satMod val="125000"/>
                    <a:lumMod val="74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2-ро тримесечие </a:t>
              </a:r>
            </a:p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2023</a:t>
              </a:r>
              <a:endParaRPr lang="en-US" sz="16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791198" y="1441639"/>
              <a:ext cx="1915393" cy="3454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 smtClean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bg-BG" sz="1600" b="1" dirty="0" smtClean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Внедряване</a:t>
              </a:r>
              <a:r>
                <a:rPr lang="ru-RU" sz="1600" b="1" dirty="0" smtClean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на иновации в </a:t>
              </a:r>
              <a:r>
                <a:rPr lang="ru-RU" sz="1600" b="1" dirty="0" err="1" smtClean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предприятията</a:t>
              </a:r>
              <a:r>
                <a:rPr lang="ru-RU" sz="1600" b="1" dirty="0" smtClean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dirty="0" err="1" smtClean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съгласно</a:t>
              </a:r>
              <a:r>
                <a:rPr lang="ru-RU" sz="1600" b="1" dirty="0" smtClean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dirty="0" err="1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тематичните</a:t>
              </a:r>
              <a:r>
                <a:rPr lang="ru-RU" sz="16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области на ИСИС </a:t>
              </a:r>
              <a:r>
                <a:rPr lang="ru-RU" sz="1600" b="1" dirty="0" smtClean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2021-2027</a:t>
              </a:r>
              <a:endParaRPr lang="en-US" sz="1600" b="1" dirty="0" smtClean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 smtClean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293.37 </a:t>
              </a:r>
              <a:r>
                <a:rPr lang="ru-RU" sz="1600" dirty="0" err="1" smtClean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млн.лв</a:t>
              </a:r>
              <a:r>
                <a:rPr lang="ru-RU" sz="1600" dirty="0" smtClean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</a:t>
              </a:r>
              <a:endParaRPr lang="ru-RU" sz="1600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dirty="0" smtClean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 smtClean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i="1" dirty="0" err="1" smtClean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Целева</a:t>
              </a:r>
              <a:r>
                <a:rPr lang="ru-RU" sz="1600" b="1" i="1" dirty="0" smtClean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i="1" dirty="0" err="1" smtClean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група</a:t>
              </a:r>
              <a:r>
                <a:rPr lang="ru-RU" sz="1600" b="1" i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: </a:t>
              </a:r>
              <a:endParaRPr lang="ru-RU" sz="1600" b="1" i="1" dirty="0" smtClean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i="1" dirty="0" smtClean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МСП </a:t>
              </a:r>
              <a:r>
                <a:rPr lang="ru-RU" sz="1600" i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 </a:t>
              </a:r>
              <a:r>
                <a:rPr lang="en-US" sz="1600" i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small mid-caps</a:t>
              </a:r>
              <a:endParaRPr lang="ru-RU" sz="1600" i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endParaRPr lang="bg-BG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647351" y="1441640"/>
              <a:ext cx="1920308" cy="3927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 smtClean="0">
                <a:solidFill>
                  <a:schemeClr val="dk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Подобряване на производствения капацитет на МСП </a:t>
              </a:r>
              <a:endParaRPr lang="en-US" sz="1600" b="1" dirty="0" smtClean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endParaRPr lang="en-US" sz="16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r>
                <a:rPr lang="bg-BG" sz="16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117,5 млн. лв.</a:t>
              </a:r>
            </a:p>
            <a:p>
              <a:pPr algn="ctr"/>
              <a:endParaRPr lang="bg-BG" sz="1600" dirty="0" smtClean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endParaRPr lang="bg-BG" sz="16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r>
                <a:rPr lang="bg-BG" sz="1600" b="1" i="1" dirty="0" smtClean="0">
                  <a:solidFill>
                    <a:schemeClr val="bg1"/>
                  </a:solidFill>
                  <a:latin typeface="+mn-lt"/>
                </a:rPr>
                <a:t>Целева група: </a:t>
              </a:r>
            </a:p>
            <a:p>
              <a:pPr algn="ctr"/>
              <a:r>
                <a:rPr lang="bg-BG" sz="1600" i="1" dirty="0" smtClean="0">
                  <a:solidFill>
                    <a:schemeClr val="bg1"/>
                  </a:solidFill>
                  <a:latin typeface="+mn-lt"/>
                </a:rPr>
                <a:t>МСП </a:t>
              </a:r>
              <a:r>
                <a:rPr lang="bg-BG" sz="1600" i="1" dirty="0" smtClean="0">
                  <a:solidFill>
                    <a:schemeClr val="bg1"/>
                  </a:solidFill>
                  <a:latin typeface="+mn-lt"/>
                  <a:ea typeface="Tahoma" panose="020B0604030504040204" pitchFamily="34" charset="0"/>
                  <a:cs typeface="Tahoma" panose="020B0604030504040204" pitchFamily="34" charset="0"/>
                </a:rPr>
                <a:t>–</a:t>
              </a:r>
              <a:r>
                <a:rPr lang="bg-BG" sz="1600" i="1" dirty="0" smtClean="0">
                  <a:solidFill>
                    <a:schemeClr val="bg1"/>
                  </a:solidFill>
                  <a:latin typeface="+mn-lt"/>
                </a:rPr>
                <a:t> семейни </a:t>
              </a:r>
              <a:r>
                <a:rPr lang="bg-BG" sz="1600" i="1" dirty="0">
                  <a:solidFill>
                    <a:schemeClr val="bg1"/>
                  </a:solidFill>
                  <a:latin typeface="+mn-lt"/>
                </a:rPr>
                <a:t>предприятия, предприятия от творческите индустрии и </a:t>
              </a:r>
              <a:r>
                <a:rPr lang="bg-BG" sz="1600" i="1" dirty="0" smtClean="0">
                  <a:solidFill>
                    <a:schemeClr val="bg1"/>
                  </a:solidFill>
                  <a:latin typeface="+mn-lt"/>
                </a:rPr>
                <a:t>занаятите</a:t>
              </a:r>
              <a:endParaRPr lang="bg-BG" sz="1600" i="1" dirty="0">
                <a:solidFill>
                  <a:schemeClr val="bg1"/>
                </a:solidFill>
                <a:latin typeface="+mn-lt"/>
              </a:endParaRPr>
            </a:p>
            <a:p>
              <a:endParaRPr lang="bg-BG" dirty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432492" y="1428214"/>
              <a:ext cx="1920308" cy="34694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 err="1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Разработване</a:t>
              </a:r>
              <a:r>
                <a:rPr lang="ru-RU" sz="1600" b="1" dirty="0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на иновации в </a:t>
              </a:r>
              <a:r>
                <a:rPr lang="ru-RU" sz="1600" b="1" dirty="0" err="1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предприятията</a:t>
              </a:r>
              <a:r>
                <a:rPr lang="ru-RU" sz="1600" b="1" dirty="0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dirty="0" err="1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съгласно</a:t>
              </a:r>
              <a:r>
                <a:rPr lang="ru-RU" sz="1600" b="1" dirty="0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dirty="0" err="1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тематичните</a:t>
              </a:r>
              <a:r>
                <a:rPr lang="ru-RU" sz="1600" b="1" dirty="0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области на ИСИС 2021-2027</a:t>
              </a:r>
            </a:p>
            <a:p>
              <a:pPr lvl="0" algn="ctr" eaLnBrk="1" fontAlgn="auto" hangingPunct="1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ru-RU" sz="1600" dirty="0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127 млн. </a:t>
              </a:r>
              <a:r>
                <a:rPr lang="ru-RU" sz="1600" dirty="0" err="1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лв</a:t>
              </a:r>
              <a:r>
                <a:rPr lang="ru-RU" sz="1600" dirty="0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 </a:t>
              </a:r>
              <a:endParaRPr lang="en-US" sz="1600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 smtClean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i="1" dirty="0" err="1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Целева</a:t>
              </a:r>
              <a:r>
                <a:rPr lang="ru-RU" sz="1600" b="1" i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i="1" dirty="0" err="1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група</a:t>
              </a:r>
              <a:r>
                <a:rPr lang="ru-RU" sz="1600" b="1" i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:</a:t>
              </a: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i="1" dirty="0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МСП и </a:t>
              </a:r>
              <a:r>
                <a:rPr lang="en-US" sz="1600" i="1" dirty="0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small mid-caps,</a:t>
              </a:r>
              <a:r>
                <a:rPr lang="bg-BG" sz="1600" i="1" dirty="0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вкл. в сътрудничество с голямо предприятие </a:t>
              </a:r>
              <a:endParaRPr lang="ru-RU" sz="1600" i="1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149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1_OPIK-Portrait_Transperant_14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PIK-Portrait_Transperant_14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Slipstream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Business strategy presentation</Template>
  <TotalTime>0</TotalTime>
  <Words>873</Words>
  <Application>Microsoft Office PowerPoint</Application>
  <PresentationFormat>On-screen Show (4:3)</PresentationFormat>
  <Paragraphs>189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Agency FB</vt:lpstr>
      <vt:lpstr>Arial</vt:lpstr>
      <vt:lpstr>Calibri</vt:lpstr>
      <vt:lpstr>Georgia</vt:lpstr>
      <vt:lpstr>Palatino Linotype</vt:lpstr>
      <vt:lpstr>Tahoma</vt:lpstr>
      <vt:lpstr>Times New Roman</vt:lpstr>
      <vt:lpstr>Trebuchet MS</vt:lpstr>
      <vt:lpstr>Tw Cen MT</vt:lpstr>
      <vt:lpstr>Wingdings</vt:lpstr>
      <vt:lpstr>2_Office Theme</vt:lpstr>
      <vt:lpstr>11_OPIK-Portrait_Transperant_14</vt:lpstr>
      <vt:lpstr>1_OPIK-Portrait_Transperant_14</vt:lpstr>
      <vt:lpstr>PowerPoint Presentation</vt:lpstr>
      <vt:lpstr>Инструменти в подкрепа на иновациите и конкурентоспособността</vt:lpstr>
      <vt:lpstr>Програма за икономическа трансформация/НПВУ/ ФИНАНСОВ РЕСУРС ОТ ЕС ПО ФОНДОВЕ</vt:lpstr>
      <vt:lpstr>Първи процедури за предоставяне на БФП, планирани за обявяване по ПИТ</vt:lpstr>
      <vt:lpstr>Общ бюджет -  260 млн. лв.  - Минимален праг- 35 000 лв.  - Максимален праг:  микро - до 180 000 лв. малки – до 350 000 лв. средни– до 700 000 лв.  - Подадени проектни предложения – 2539  - Стойност на подадените проекти за БФП - 633 841 469 лв.</vt:lpstr>
      <vt:lpstr>Програма за ускоряване на икономическото възстановяване и трансформация чрез наука и иновации/НПВУ/</vt:lpstr>
      <vt:lpstr>Програма „Конкурентоспособност и иновации в предприятията“ 2021-2027 (ПКИП) </vt:lpstr>
      <vt:lpstr>ПКИП: ОСНОВНИ ОБЛАСТИ НА ПОДКРЕПА </vt:lpstr>
      <vt:lpstr>Първи процедури за предоставяне на БФП, планирани за обявяване по ПКИП</vt:lpstr>
      <vt:lpstr>Програма „Научни изследвания, иновации и дигитализация за интелигентна трансформация “ 2021-2027 (ПНИИДИТ) </vt:lpstr>
      <vt:lpstr>ПНИИДИТ: ОСНОВНИ ОБЛАСТИ НА ПОДКРЕПА </vt:lpstr>
      <vt:lpstr>ПНИИДИТ: Стратегически интервенции, които ще стартират при формалното одобрение на програмата от ЕК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2015-11-12T16:10:40Z</dcterms:created>
  <dcterms:modified xsi:type="dcterms:W3CDTF">2022-09-23T11:10:51Z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TC034606639991</vt:lpwstr>
  </property>
</Properties>
</file>