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7" r:id="rId2"/>
    <p:sldId id="261" r:id="rId3"/>
    <p:sldId id="276" r:id="rId4"/>
    <p:sldId id="270" r:id="rId5"/>
    <p:sldId id="269" r:id="rId6"/>
    <p:sldId id="271" r:id="rId7"/>
    <p:sldId id="277" r:id="rId8"/>
    <p:sldId id="280" r:id="rId9"/>
    <p:sldId id="278" r:id="rId10"/>
    <p:sldId id="279" r:id="rId11"/>
    <p:sldId id="281" r:id="rId12"/>
    <p:sldId id="282" r:id="rId13"/>
    <p:sldId id="266" r:id="rId1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63"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guide pos="3863"/>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9/20/2022</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9/20/2022</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9/20/2022</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9/20/2022</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094" y="2085690"/>
            <a:ext cx="11241023" cy="492443"/>
          </a:xfrm>
          <a:prstGeom prst="rect">
            <a:avLst/>
          </a:prstGeom>
        </p:spPr>
        <p:txBody>
          <a:bodyPr wrap="square">
            <a:spAutoFit/>
          </a:bodyPr>
          <a:lstStyle/>
          <a:p>
            <a:pPr algn="ctr"/>
            <a:r>
              <a:rPr lang="bg-BG" sz="2600" b="1" dirty="0" smtClean="0"/>
              <a:t>Министерство </a:t>
            </a:r>
            <a:r>
              <a:rPr lang="bg-BG" sz="2600" b="1" dirty="0"/>
              <a:t>на регионалното развитие и благоустройството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008" y="431374"/>
            <a:ext cx="1864429" cy="1590248"/>
          </a:xfrm>
          <a:prstGeom prst="rect">
            <a:avLst/>
          </a:prstGeom>
        </p:spPr>
      </p:pic>
      <p:sp>
        <p:nvSpPr>
          <p:cNvPr id="4" name="Subtitle 2"/>
          <p:cNvSpPr txBox="1">
            <a:spLocks/>
          </p:cNvSpPr>
          <p:nvPr/>
        </p:nvSpPr>
        <p:spPr>
          <a:xfrm>
            <a:off x="743712" y="4011168"/>
            <a:ext cx="10632967" cy="1341120"/>
          </a:xfrm>
          <a:prstGeom prst="rect">
            <a:avLst/>
          </a:prstGeom>
          <a:ln w="28575">
            <a:solidFill>
              <a:schemeClr val="tx1"/>
            </a:solidFill>
          </a:ln>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bg-BG" sz="2800" b="1" dirty="0" smtClean="0"/>
              <a:t>Порочни практики при ремонти на язовирни стени и </a:t>
            </a:r>
            <a:r>
              <a:rPr lang="bg-BG" sz="2800" b="1" dirty="0" smtClean="0"/>
              <a:t>съоръжения </a:t>
            </a:r>
            <a:endParaRPr lang="bg-BG" sz="2800" b="1" dirty="0" smtClean="0"/>
          </a:p>
          <a:p>
            <a:endParaRPr lang="bg-BG" dirty="0"/>
          </a:p>
        </p:txBody>
      </p:sp>
      <p:sp>
        <p:nvSpPr>
          <p:cNvPr id="5" name="Rectangle 4"/>
          <p:cNvSpPr/>
          <p:nvPr/>
        </p:nvSpPr>
        <p:spPr>
          <a:xfrm>
            <a:off x="4984093" y="5714402"/>
            <a:ext cx="2299027" cy="369332"/>
          </a:xfrm>
          <a:prstGeom prst="rect">
            <a:avLst/>
          </a:prstGeom>
        </p:spPr>
        <p:txBody>
          <a:bodyPr wrap="none">
            <a:spAutoFit/>
          </a:bodyPr>
          <a:lstStyle/>
          <a:p>
            <a:pPr algn="ctr"/>
            <a:r>
              <a:rPr lang="bg-BG" dirty="0" smtClean="0"/>
              <a:t>Септември 2022г</a:t>
            </a:r>
            <a:r>
              <a:rPr lang="bg-BG" dirty="0"/>
              <a:t>. </a:t>
            </a:r>
          </a:p>
        </p:txBody>
      </p:sp>
    </p:spTree>
    <p:extLst>
      <p:ext uri="{BB962C8B-B14F-4D97-AF65-F5344CB8AC3E}">
        <p14:creationId xmlns:p14="http://schemas.microsoft.com/office/powerpoint/2010/main" val="2857868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581" y="123290"/>
            <a:ext cx="2362944" cy="821933"/>
          </a:xfrm>
        </p:spPr>
        <p:txBody>
          <a:bodyPr/>
          <a:lstStyle/>
          <a:p>
            <a:r>
              <a:rPr lang="bg-BG" b="1" u="sng" dirty="0" smtClean="0">
                <a:effectLst>
                  <a:outerShdw blurRad="38100" dist="38100" dir="2700000" algn="tl">
                    <a:srgbClr val="000000">
                      <a:alpha val="43137"/>
                    </a:srgbClr>
                  </a:outerShdw>
                </a:effectLst>
              </a:rPr>
              <a:t>Решение</a:t>
            </a:r>
            <a:r>
              <a:rPr lang="bg-BG" dirty="0" smtClean="0"/>
              <a:t> </a:t>
            </a:r>
            <a:endParaRPr lang="bg-BG" dirty="0"/>
          </a:p>
        </p:txBody>
      </p:sp>
      <p:sp>
        <p:nvSpPr>
          <p:cNvPr id="3" name="Rectangle 2"/>
          <p:cNvSpPr/>
          <p:nvPr/>
        </p:nvSpPr>
        <p:spPr>
          <a:xfrm>
            <a:off x="1287115" y="2181575"/>
            <a:ext cx="10617720" cy="1323439"/>
          </a:xfrm>
          <a:prstGeom prst="rect">
            <a:avLst/>
          </a:prstGeom>
        </p:spPr>
        <p:txBody>
          <a:bodyPr wrap="square">
            <a:spAutoFit/>
          </a:bodyPr>
          <a:lstStyle/>
          <a:p>
            <a:pPr algn="just"/>
            <a:r>
              <a:rPr lang="bg-BG" sz="2000" dirty="0" smtClean="0">
                <a:latin typeface="+mj-lt"/>
                <a:ea typeface="Times New Roman" panose="02020603050405020304" pitchFamily="18" charset="0"/>
              </a:rPr>
              <a:t>На </a:t>
            </a:r>
            <a:r>
              <a:rPr lang="bg-BG" sz="2000" dirty="0">
                <a:latin typeface="+mj-lt"/>
                <a:ea typeface="Times New Roman" panose="02020603050405020304" pitchFamily="18" charset="0"/>
              </a:rPr>
              <a:t>16.09.2022 г. служебният министър на </a:t>
            </a:r>
            <a:r>
              <a:rPr lang="bg-BG" sz="2000" dirty="0" smtClean="0">
                <a:latin typeface="+mj-lt"/>
                <a:ea typeface="Times New Roman" panose="02020603050405020304" pitchFamily="18" charset="0"/>
              </a:rPr>
              <a:t>регионалното развитие </a:t>
            </a:r>
            <a:r>
              <a:rPr lang="bg-BG" sz="2000" dirty="0">
                <a:latin typeface="+mj-lt"/>
                <a:ea typeface="Times New Roman" panose="02020603050405020304" pitchFamily="18" charset="0"/>
              </a:rPr>
              <a:t>издава писмо, с което отменя дадените указания с писмо изх. № 90-03-230/26.05.2022 г. на заместник министър-председателя и </a:t>
            </a:r>
            <a:r>
              <a:rPr lang="bg-BG" sz="2000" dirty="0" smtClean="0">
                <a:latin typeface="+mj-lt"/>
                <a:ea typeface="Times New Roman" panose="02020603050405020304" pitchFamily="18" charset="0"/>
              </a:rPr>
              <a:t>министър </a:t>
            </a:r>
            <a:r>
              <a:rPr lang="bg-BG" sz="2000" dirty="0">
                <a:latin typeface="+mj-lt"/>
                <a:ea typeface="Times New Roman" panose="02020603050405020304" pitchFamily="18" charset="0"/>
              </a:rPr>
              <a:t>на регионалното развитие и благоустройството.</a:t>
            </a:r>
            <a:endParaRPr lang="bg-BG" sz="20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01" y="1965526"/>
            <a:ext cx="828715" cy="832208"/>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01" y="3721063"/>
            <a:ext cx="828715" cy="832208"/>
          </a:xfrm>
          <a:prstGeom prst="rect">
            <a:avLst/>
          </a:prstGeom>
        </p:spPr>
      </p:pic>
      <p:sp>
        <p:nvSpPr>
          <p:cNvPr id="7" name="Rectangle 6"/>
          <p:cNvSpPr/>
          <p:nvPr/>
        </p:nvSpPr>
        <p:spPr>
          <a:xfrm>
            <a:off x="1287116" y="3937112"/>
            <a:ext cx="10517892" cy="400110"/>
          </a:xfrm>
          <a:prstGeom prst="rect">
            <a:avLst/>
          </a:prstGeom>
        </p:spPr>
        <p:txBody>
          <a:bodyPr wrap="square">
            <a:spAutoFit/>
          </a:bodyPr>
          <a:lstStyle/>
          <a:p>
            <a:pPr algn="just"/>
            <a:r>
              <a:rPr lang="ru-RU" sz="2000" dirty="0">
                <a:latin typeface="+mj-lt"/>
                <a:ea typeface="Times New Roman" panose="02020603050405020304" pitchFamily="18" charset="0"/>
              </a:rPr>
              <a:t>Проект на Закон за изменение и допълнение </a:t>
            </a:r>
            <a:r>
              <a:rPr lang="bg-BG" sz="2000" dirty="0" smtClean="0">
                <a:latin typeface="+mj-lt"/>
                <a:ea typeface="Times New Roman" panose="02020603050405020304" pitchFamily="18" charset="0"/>
              </a:rPr>
              <a:t>на ЗУТ</a:t>
            </a:r>
            <a:r>
              <a:rPr lang="en-US" sz="2000" dirty="0">
                <a:latin typeface="+mj-lt"/>
                <a:ea typeface="Times New Roman" panose="02020603050405020304" pitchFamily="18" charset="0"/>
              </a:rPr>
              <a:t>.</a:t>
            </a:r>
            <a:endParaRPr lang="bg-BG" sz="2000" dirty="0" smtClean="0">
              <a:latin typeface="+mj-lt"/>
              <a:ea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33510" y="3149184"/>
            <a:ext cx="4004367" cy="370881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052" y="4380499"/>
            <a:ext cx="1485511" cy="1848663"/>
          </a:xfrm>
          <a:prstGeom prst="rect">
            <a:avLst/>
          </a:prstGeom>
        </p:spPr>
      </p:pic>
    </p:spTree>
    <p:extLst>
      <p:ext uri="{BB962C8B-B14F-4D97-AF65-F5344CB8AC3E}">
        <p14:creationId xmlns:p14="http://schemas.microsoft.com/office/powerpoint/2010/main" val="225111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4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6" presetClass="path" presetSubtype="0" accel="50000" decel="50000" fill="hold" nodeType="afterEffect">
                                  <p:stCondLst>
                                    <p:cond delay="0"/>
                                  </p:stCondLst>
                                  <p:childTnLst>
                                    <p:animMotion origin="layout" path="M -0.08346 0.00926 C -0.08346 0.04236 -0.05651 0.06921 -0.02344 0.06921 C 0.0155 0.06921 0.02956 0.03935 0.03555 0.0213 L 0.04154 -0.00278 C 0.04753 -0.02083 0.0625 -0.05069 0.10651 -0.05069 C 0.13451 -0.05069 0.16654 -0.02384 0.16654 0.00926 C 0.16654 0.04236 0.13451 0.06921 0.10651 0.06921 C 0.0625 0.06921 0.04753 0.03935 0.04154 0.0213 L 0.03555 -0.00278 C 0.02956 -0.02083 0.0155 -0.05069 -0.02344 -0.05069 C -0.05651 -0.05069 -0.08346 -0.02384 -0.08346 0.00926 Z " pathEditMode="relative" rAng="0" ptsTypes="AAAAAAAAAAA">
                                      <p:cBhvr>
                                        <p:cTn id="11" dur="5000" fill="hold"/>
                                        <p:tgtEl>
                                          <p:spTgt spid="11"/>
                                        </p:tgtEl>
                                        <p:attrNameLst>
                                          <p:attrName>ppt_x</p:attrName>
                                          <p:attrName>ppt_y</p:attrName>
                                        </p:attrNameLst>
                                      </p:cBhvr>
                                      <p:rCtr x="12500" y="0"/>
                                    </p:animMotion>
                                  </p:childTnLst>
                                </p:cTn>
                              </p:par>
                            </p:childTnLst>
                          </p:cTn>
                        </p:par>
                        <p:par>
                          <p:cTn id="12" fill="hold">
                            <p:stCondLst>
                              <p:cond delay="10000"/>
                            </p:stCondLst>
                            <p:childTnLst>
                              <p:par>
                                <p:cTn id="13" presetID="6" presetClass="entr" presetSubtype="3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out)">
                                      <p:cBhvr>
                                        <p:cTn id="1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lumMod val="108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062" y="1145449"/>
            <a:ext cx="10656172" cy="1094317"/>
          </a:xfrm>
        </p:spPr>
        <p:txBody>
          <a:bodyPr>
            <a:noAutofit/>
          </a:bodyPr>
          <a:lstStyle/>
          <a:p>
            <a:pPr algn="just"/>
            <a:r>
              <a:rPr lang="ru-RU" sz="2000" dirty="0"/>
              <a:t>§ 3. В чл. 64, ал. 1 се създава т. 9: </a:t>
            </a:r>
            <a:r>
              <a:rPr lang="ru-RU" sz="2000" dirty="0" smtClean="0"/>
              <a:t>„хидротехнически </a:t>
            </a:r>
            <a:r>
              <a:rPr lang="ru-RU" sz="2000" dirty="0"/>
              <a:t>съоръжения, в т.ч. язовири и прилежащите им съоръжения и временно строителство</a:t>
            </a:r>
            <a:r>
              <a:rPr lang="ru-RU" sz="2000" dirty="0" smtClean="0"/>
              <a:t>.“</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ru-RU" sz="2000" dirty="0" smtClean="0"/>
              <a:t> </a:t>
            </a:r>
            <a:r>
              <a:rPr lang="bg-BG" sz="2000" dirty="0">
                <a:ea typeface="Times New Roman" panose="02020603050405020304" pitchFamily="18" charset="0"/>
              </a:rPr>
              <a:t/>
            </a:r>
            <a:br>
              <a:rPr lang="bg-BG" sz="2000" dirty="0">
                <a:ea typeface="Times New Roman" panose="02020603050405020304" pitchFamily="18" charset="0"/>
              </a:rPr>
            </a:br>
            <a:r>
              <a:rPr lang="bg-BG" sz="2000" dirty="0" smtClean="0">
                <a:ea typeface="Times New Roman" panose="02020603050405020304" pitchFamily="18" charset="0"/>
              </a:rPr>
              <a:t/>
            </a:r>
            <a:br>
              <a:rPr lang="bg-BG" sz="2000" dirty="0" smtClean="0">
                <a:ea typeface="Times New Roman" panose="02020603050405020304" pitchFamily="18" charset="0"/>
              </a:rPr>
            </a:br>
            <a:r>
              <a:rPr lang="ru-RU" sz="2000" b="1" dirty="0" smtClean="0">
                <a:effectLst>
                  <a:outerShdw blurRad="38100" dist="38100" dir="2700000" algn="tl">
                    <a:srgbClr val="000000">
                      <a:alpha val="43137"/>
                    </a:srgbClr>
                  </a:outerShdw>
                </a:effectLst>
              </a:rPr>
              <a:t/>
            </a:r>
            <a:br>
              <a:rPr lang="ru-RU" sz="2000" b="1" dirty="0" smtClean="0">
                <a:effectLst>
                  <a:outerShdw blurRad="38100" dist="38100" dir="2700000" algn="tl">
                    <a:srgbClr val="000000">
                      <a:alpha val="43137"/>
                    </a:srgbClr>
                  </a:outerShdw>
                </a:effectLst>
              </a:rPr>
            </a:br>
            <a:r>
              <a:rPr lang="ru-RU" sz="2000" dirty="0" smtClean="0"/>
              <a:t> </a:t>
            </a:r>
            <a:br>
              <a:rPr lang="ru-RU" sz="2000" dirty="0" smtClean="0"/>
            </a:br>
            <a:r>
              <a:rPr lang="ru-RU" sz="2000" dirty="0"/>
              <a:t/>
            </a:r>
            <a:br>
              <a:rPr lang="ru-RU" sz="2000" dirty="0"/>
            </a:br>
            <a:endParaRPr lang="bg-BG" sz="2000" dirty="0"/>
          </a:p>
        </p:txBody>
      </p:sp>
      <p:sp>
        <p:nvSpPr>
          <p:cNvPr id="4" name="Rectangle 3"/>
          <p:cNvSpPr/>
          <p:nvPr/>
        </p:nvSpPr>
        <p:spPr>
          <a:xfrm>
            <a:off x="1868693" y="0"/>
            <a:ext cx="7529625" cy="523220"/>
          </a:xfrm>
          <a:prstGeom prst="rect">
            <a:avLst/>
          </a:prstGeom>
        </p:spPr>
        <p:txBody>
          <a:bodyPr wrap="none">
            <a:spAutoFit/>
          </a:bodyPr>
          <a:lstStyle/>
          <a:p>
            <a:r>
              <a:rPr lang="ru-RU" sz="2800" b="1" u="sng" dirty="0" smtClean="0">
                <a:effectLst>
                  <a:outerShdw blurRad="38100" dist="38100" dir="2700000" algn="tl">
                    <a:srgbClr val="000000">
                      <a:alpha val="43137"/>
                    </a:srgbClr>
                  </a:outerShdw>
                </a:effectLst>
              </a:rPr>
              <a:t>Предложените законодателни промени</a:t>
            </a:r>
            <a:endParaRPr lang="bg-BG" sz="2800" b="1" u="sng" dirty="0">
              <a:effectLst>
                <a:outerShdw blurRad="38100" dist="38100" dir="2700000" algn="tl">
                  <a:srgbClr val="000000">
                    <a:alpha val="43137"/>
                  </a:srgbClr>
                </a:outerShdw>
              </a:effectLst>
            </a:endParaRPr>
          </a:p>
        </p:txBody>
      </p:sp>
      <p:sp>
        <p:nvSpPr>
          <p:cNvPr id="5" name="Rectangle 4"/>
          <p:cNvSpPr/>
          <p:nvPr/>
        </p:nvSpPr>
        <p:spPr>
          <a:xfrm>
            <a:off x="820061" y="2486870"/>
            <a:ext cx="10656173" cy="3724096"/>
          </a:xfrm>
          <a:prstGeom prst="rect">
            <a:avLst/>
          </a:prstGeom>
        </p:spPr>
        <p:txBody>
          <a:bodyPr wrap="square">
            <a:spAutoFit/>
          </a:bodyPr>
          <a:lstStyle/>
          <a:p>
            <a:pPr algn="just"/>
            <a:r>
              <a:rPr lang="ru-RU" sz="2000" dirty="0"/>
              <a:t>§… . (1) Строежи или части от тях, представляващи обекти на техническата инфраструктура по чл. 64, ал. 1, т. 1, 2, 3, 5 и </a:t>
            </a:r>
            <a:r>
              <a:rPr lang="ru-RU" sz="2000" dirty="0" smtClean="0"/>
              <a:t>9, </a:t>
            </a:r>
            <a:r>
              <a:rPr lang="ru-RU" sz="2000" dirty="0"/>
              <a:t>започнати до влизане в сила на този закон, за които няма строителни книжа, но са били допустими по правилата и нормативите, действали по време на извършването им или съгласно този закон, са търпими строежи и не подлежат на премахване или забрана за ползване. </a:t>
            </a:r>
            <a:endParaRPr lang="ru-RU" sz="2000" dirty="0" smtClean="0"/>
          </a:p>
          <a:p>
            <a:pPr algn="just"/>
            <a:endParaRPr lang="ru-RU" sz="2000" dirty="0"/>
          </a:p>
          <a:p>
            <a:pPr algn="just"/>
            <a:r>
              <a:rPr lang="ru-RU" sz="2000" dirty="0" smtClean="0"/>
              <a:t>(</a:t>
            </a:r>
            <a:r>
              <a:rPr lang="ru-RU" sz="2000" dirty="0"/>
              <a:t>2) Наличието на условията по ал. 1 се удостоверява чрез всички доказателствени средства, допустими по </a:t>
            </a:r>
            <a:r>
              <a:rPr lang="ru-RU" sz="2000" dirty="0" smtClean="0"/>
              <a:t>Административнопроцесуалния кодекс.</a:t>
            </a:r>
          </a:p>
          <a:p>
            <a:pPr algn="just"/>
            <a:r>
              <a:rPr lang="ru-RU" dirty="0"/>
              <a:t/>
            </a:r>
            <a:br>
              <a:rPr lang="ru-RU" dirty="0"/>
            </a:br>
            <a:endParaRPr lang="bg-BG" dirty="0"/>
          </a:p>
        </p:txBody>
      </p:sp>
      <p:sp>
        <p:nvSpPr>
          <p:cNvPr id="6" name="Title 1"/>
          <p:cNvSpPr txBox="1">
            <a:spLocks/>
          </p:cNvSpPr>
          <p:nvPr/>
        </p:nvSpPr>
        <p:spPr>
          <a:xfrm>
            <a:off x="4063631" y="1945409"/>
            <a:ext cx="3490780" cy="46069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bg-BG" sz="2000" b="1" dirty="0" smtClean="0">
                <a:effectLst>
                  <a:outerShdw blurRad="38100" dist="38100" dir="2700000" algn="tl">
                    <a:srgbClr val="000000">
                      <a:alpha val="43137"/>
                    </a:srgbClr>
                  </a:outerShdw>
                </a:effectLst>
              </a:rPr>
              <a:t>Преходни разпоредби</a:t>
            </a:r>
            <a:endParaRPr lang="bg-BG"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0191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6656" y="700779"/>
            <a:ext cx="10654301" cy="5016758"/>
          </a:xfrm>
          <a:prstGeom prst="rect">
            <a:avLst/>
          </a:prstGeom>
        </p:spPr>
        <p:txBody>
          <a:bodyPr wrap="square">
            <a:spAutoFit/>
          </a:bodyPr>
          <a:lstStyle/>
          <a:p>
            <a:pPr algn="just"/>
            <a:r>
              <a:rPr lang="ru-RU" sz="2000" dirty="0"/>
              <a:t>(3) За строежите по ал. 1, които са </a:t>
            </a:r>
            <a:r>
              <a:rPr lang="ru-RU" sz="2000" dirty="0" smtClean="0"/>
              <a:t>завършени, </a:t>
            </a:r>
            <a:r>
              <a:rPr lang="ru-RU" sz="2000" dirty="0"/>
              <a:t>се изготвя проект-заснемане и се извършва обследване по реда на чл. </a:t>
            </a:r>
            <a:r>
              <a:rPr lang="ru-RU" sz="2000" dirty="0" smtClean="0"/>
              <a:t>176 в.</a:t>
            </a:r>
          </a:p>
          <a:p>
            <a:pPr algn="just"/>
            <a:r>
              <a:rPr lang="ru-RU" sz="2000" dirty="0"/>
              <a:t/>
            </a:r>
            <a:br>
              <a:rPr lang="ru-RU" sz="2000" dirty="0"/>
            </a:br>
            <a:r>
              <a:rPr lang="ru-RU" sz="2000" dirty="0"/>
              <a:t>(4) Строителни и монтажни работи за незавършените строежи или за частите от тях по ал. 1 могат да се разрешат след одобряването на инвестиционен проект за незавършените части от строежа и издаване на разрешение за строеж по общия ред на този закон. В този случай към документацията се представя проект-заснемане на извършеното строителство и обследване по реда на чл. </a:t>
            </a:r>
            <a:r>
              <a:rPr lang="ru-RU" sz="2000" dirty="0" smtClean="0"/>
              <a:t>176 в</a:t>
            </a:r>
            <a:r>
              <a:rPr lang="ru-RU" sz="2000" dirty="0"/>
              <a:t>. </a:t>
            </a:r>
            <a:endParaRPr lang="ru-RU" sz="2000" dirty="0" smtClean="0"/>
          </a:p>
          <a:p>
            <a:pPr algn="just"/>
            <a:r>
              <a:rPr lang="ru-RU" sz="2000" dirty="0"/>
              <a:t/>
            </a:r>
            <a:br>
              <a:rPr lang="ru-RU" sz="2000" dirty="0"/>
            </a:br>
            <a:r>
              <a:rPr lang="ru-RU" sz="2000" dirty="0"/>
              <a:t>§… Срокът за започване на производства за принудително отчуждаване по реда на Закона за държавната собственост или на Закона за общинската собственост на недвижими имоти, определени за публични държавни или публични общински нужди с действащ към деня на влизане в сила на този </a:t>
            </a:r>
            <a:r>
              <a:rPr lang="ru-RU" sz="2000" dirty="0" smtClean="0"/>
              <a:t>закон </a:t>
            </a:r>
            <a:r>
              <a:rPr lang="ru-RU" sz="2000" dirty="0"/>
              <a:t>подробен устройствен </a:t>
            </a:r>
            <a:r>
              <a:rPr lang="ru-RU" sz="2000" dirty="0" smtClean="0"/>
              <a:t>план, </a:t>
            </a:r>
            <a:r>
              <a:rPr lang="ru-RU" sz="2000" dirty="0"/>
              <a:t>се смята за започнал от момента на влизане в сила на плана.</a:t>
            </a:r>
            <a:endParaRPr lang="bg-BG" sz="2000" dirty="0"/>
          </a:p>
        </p:txBody>
      </p:sp>
    </p:spTree>
    <p:extLst>
      <p:ext uri="{BB962C8B-B14F-4D97-AF65-F5344CB8AC3E}">
        <p14:creationId xmlns:p14="http://schemas.microsoft.com/office/powerpoint/2010/main" val="99692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512" y="3085605"/>
            <a:ext cx="9603275" cy="1049235"/>
          </a:xfrm>
        </p:spPr>
        <p:txBody>
          <a:bodyPr>
            <a:normAutofit/>
          </a:bodyPr>
          <a:lstStyle/>
          <a:p>
            <a:pPr algn="ctr"/>
            <a:r>
              <a:rPr lang="bg-BG" sz="5400" b="1" dirty="0" smtClean="0">
                <a:effectLst>
                  <a:outerShdw blurRad="38100" dist="38100" dir="2700000" algn="tl">
                    <a:srgbClr val="000000">
                      <a:alpha val="43137"/>
                    </a:srgbClr>
                  </a:outerShdw>
                </a:effectLst>
              </a:rPr>
              <a:t>Благодаря за вниманието!</a:t>
            </a:r>
            <a:endParaRPr lang="bg-BG"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188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8464" y="999383"/>
            <a:ext cx="10826292" cy="400110"/>
          </a:xfrm>
          <a:prstGeom prst="rect">
            <a:avLst/>
          </a:prstGeom>
          <a:noFill/>
        </p:spPr>
        <p:txBody>
          <a:bodyPr wrap="square" rtlCol="0">
            <a:spAutoFit/>
          </a:bodyPr>
          <a:lstStyle/>
          <a:p>
            <a:r>
              <a:rPr lang="bg-BG" sz="2000" b="1" u="sng" dirty="0" smtClean="0"/>
              <a:t>Юли 2018 г.</a:t>
            </a:r>
            <a:r>
              <a:rPr lang="bg-BG" sz="2000" b="1" dirty="0"/>
              <a:t> </a:t>
            </a:r>
            <a:r>
              <a:rPr lang="bg-BG" sz="2000" dirty="0" smtClean="0"/>
              <a:t>РМС със </a:t>
            </a:r>
            <a:r>
              <a:rPr lang="bg-BG" sz="2000" dirty="0"/>
              <a:t>списък на </a:t>
            </a:r>
            <a:r>
              <a:rPr lang="bg-BG" sz="2000" dirty="0" smtClean="0"/>
              <a:t>418 </a:t>
            </a:r>
            <a:r>
              <a:rPr lang="bg-BG" sz="2000" dirty="0" smtClean="0"/>
              <a:t>язовирни </a:t>
            </a:r>
            <a:r>
              <a:rPr lang="bg-BG" sz="2000" dirty="0"/>
              <a:t>стени и </a:t>
            </a:r>
            <a:r>
              <a:rPr lang="bg-BG" sz="2000" dirty="0" smtClean="0"/>
              <a:t>съоръжения </a:t>
            </a:r>
            <a:r>
              <a:rPr lang="bg-BG" sz="2000" dirty="0" smtClean="0"/>
              <a:t>за ремонт. </a:t>
            </a:r>
            <a:endParaRPr lang="bg-BG" sz="2000" u="sng" dirty="0"/>
          </a:p>
        </p:txBody>
      </p:sp>
      <p:sp>
        <p:nvSpPr>
          <p:cNvPr id="13" name="TextBox 12"/>
          <p:cNvSpPr txBox="1"/>
          <p:nvPr/>
        </p:nvSpPr>
        <p:spPr>
          <a:xfrm>
            <a:off x="466967" y="1467005"/>
            <a:ext cx="4108718" cy="1631216"/>
          </a:xfrm>
          <a:prstGeom prst="rect">
            <a:avLst/>
          </a:prstGeom>
          <a:noFill/>
        </p:spPr>
        <p:txBody>
          <a:bodyPr wrap="square" rtlCol="0">
            <a:spAutoFit/>
          </a:bodyPr>
          <a:lstStyle/>
          <a:p>
            <a:pPr algn="ctr"/>
            <a:endParaRPr lang="bg-BG" sz="2000" b="1" dirty="0" smtClean="0">
              <a:effectLst>
                <a:outerShdw blurRad="38100" dist="38100" dir="2700000" algn="tl">
                  <a:srgbClr val="000000">
                    <a:alpha val="43137"/>
                  </a:srgbClr>
                </a:outerShdw>
              </a:effectLst>
            </a:endParaRPr>
          </a:p>
          <a:p>
            <a:pPr algn="ctr"/>
            <a:r>
              <a:rPr lang="bg-BG" sz="2000" b="1" dirty="0" smtClean="0">
                <a:effectLst>
                  <a:outerShdw blurRad="38100" dist="38100" dir="2700000" algn="tl">
                    <a:srgbClr val="000000">
                      <a:alpha val="43137"/>
                    </a:srgbClr>
                  </a:outerShdw>
                </a:effectLst>
              </a:rPr>
              <a:t>Възложител </a:t>
            </a:r>
          </a:p>
          <a:p>
            <a:pPr algn="ctr"/>
            <a:r>
              <a:rPr lang="bg-BG" sz="2000" b="1" dirty="0" smtClean="0">
                <a:effectLst>
                  <a:outerShdw blurRad="38100" dist="38100" dir="2700000" algn="tl">
                    <a:srgbClr val="000000">
                      <a:alpha val="43137"/>
                    </a:srgbClr>
                  </a:outerShdw>
                </a:effectLst>
              </a:rPr>
              <a:t>„</a:t>
            </a:r>
            <a:r>
              <a:rPr lang="bg-BG" sz="2000" b="1" dirty="0">
                <a:effectLst>
                  <a:outerShdw blurRad="38100" dist="38100" dir="2700000" algn="tl">
                    <a:srgbClr val="000000">
                      <a:alpha val="43137"/>
                    </a:srgbClr>
                  </a:outerShdw>
                </a:effectLst>
              </a:rPr>
              <a:t>Държавна консолидационна </a:t>
            </a:r>
            <a:r>
              <a:rPr lang="bg-BG" sz="2000" b="1" dirty="0" smtClean="0">
                <a:effectLst>
                  <a:outerShdw blurRad="38100" dist="38100" dir="2700000" algn="tl">
                    <a:srgbClr val="000000">
                      <a:alpha val="43137"/>
                    </a:srgbClr>
                  </a:outerShdw>
                </a:effectLst>
              </a:rPr>
              <a:t>компания</a:t>
            </a:r>
            <a:r>
              <a:rPr lang="bg-BG" sz="2000" b="1" dirty="0">
                <a:effectLst>
                  <a:outerShdw blurRad="38100" dist="38100" dir="2700000" algn="tl">
                    <a:srgbClr val="000000">
                      <a:alpha val="43137"/>
                    </a:srgbClr>
                  </a:outerShdw>
                </a:effectLst>
              </a:rPr>
              <a:t>“ ЕАД </a:t>
            </a:r>
          </a:p>
          <a:p>
            <a:endParaRPr lang="bg-BG" sz="2000" dirty="0" smtClean="0"/>
          </a:p>
        </p:txBody>
      </p:sp>
      <p:sp>
        <p:nvSpPr>
          <p:cNvPr id="6" name="Rectangle 5"/>
          <p:cNvSpPr/>
          <p:nvPr/>
        </p:nvSpPr>
        <p:spPr>
          <a:xfrm>
            <a:off x="45932" y="2464068"/>
            <a:ext cx="4583819" cy="369332"/>
          </a:xfrm>
          <a:prstGeom prst="rect">
            <a:avLst/>
          </a:prstGeom>
        </p:spPr>
        <p:txBody>
          <a:bodyPr wrap="square">
            <a:spAutoFit/>
          </a:bodyPr>
          <a:lstStyle/>
          <a:p>
            <a:r>
              <a:rPr lang="bg-BG" dirty="0" smtClean="0"/>
              <a:t> </a:t>
            </a:r>
            <a:endParaRPr lang="bg-BG" dirty="0"/>
          </a:p>
        </p:txBody>
      </p:sp>
      <p:sp>
        <p:nvSpPr>
          <p:cNvPr id="14" name="Rectangle 13"/>
          <p:cNvSpPr/>
          <p:nvPr/>
        </p:nvSpPr>
        <p:spPr>
          <a:xfrm>
            <a:off x="6962615" y="1774845"/>
            <a:ext cx="4046301" cy="707886"/>
          </a:xfrm>
          <a:prstGeom prst="rect">
            <a:avLst/>
          </a:prstGeom>
        </p:spPr>
        <p:txBody>
          <a:bodyPr wrap="none">
            <a:spAutoFit/>
          </a:bodyPr>
          <a:lstStyle/>
          <a:p>
            <a:pPr algn="ctr"/>
            <a:r>
              <a:rPr lang="bg-BG" sz="2000" b="1" dirty="0">
                <a:effectLst>
                  <a:outerShdw blurRad="38100" dist="38100" dir="2700000" algn="tl">
                    <a:srgbClr val="000000">
                      <a:alpha val="43137"/>
                    </a:srgbClr>
                  </a:outerShdw>
                </a:effectLst>
              </a:rPr>
              <a:t>Изпълнител </a:t>
            </a:r>
            <a:endParaRPr lang="bg-BG" sz="2000" b="1" dirty="0" smtClean="0">
              <a:effectLst>
                <a:outerShdw blurRad="38100" dist="38100" dir="2700000" algn="tl">
                  <a:srgbClr val="000000">
                    <a:alpha val="43137"/>
                  </a:srgbClr>
                </a:outerShdw>
              </a:effectLst>
            </a:endParaRPr>
          </a:p>
          <a:p>
            <a:pPr algn="ctr"/>
            <a:r>
              <a:rPr lang="bg-BG" sz="2000" b="1" dirty="0" smtClean="0">
                <a:effectLst>
                  <a:outerShdw blurRad="38100" dist="38100" dir="2700000" algn="tl">
                    <a:srgbClr val="000000">
                      <a:alpha val="43137"/>
                    </a:srgbClr>
                  </a:outerShdw>
                </a:effectLst>
              </a:rPr>
              <a:t>Държавната </a:t>
            </a:r>
            <a:r>
              <a:rPr lang="bg-BG" sz="2000" b="1" dirty="0">
                <a:effectLst>
                  <a:outerShdw blurRad="38100" dist="38100" dir="2700000" algn="tl">
                    <a:srgbClr val="000000">
                      <a:alpha val="43137"/>
                    </a:srgbClr>
                  </a:outerShdw>
                </a:effectLst>
              </a:rPr>
              <a:t>„Монтажи“ ЕАД </a:t>
            </a:r>
          </a:p>
        </p:txBody>
      </p:sp>
      <p:sp>
        <p:nvSpPr>
          <p:cNvPr id="20" name="Striped Right Arrow 19"/>
          <p:cNvSpPr/>
          <p:nvPr/>
        </p:nvSpPr>
        <p:spPr>
          <a:xfrm>
            <a:off x="5158247" y="1872862"/>
            <a:ext cx="1270535" cy="790651"/>
          </a:xfrm>
          <a:prstGeom prst="stripedRightArrow">
            <a:avLst/>
          </a:prstGeom>
          <a:solidFill>
            <a:srgbClr val="C83D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Curved Right Arrow 1"/>
          <p:cNvSpPr/>
          <p:nvPr/>
        </p:nvSpPr>
        <p:spPr>
          <a:xfrm>
            <a:off x="209958" y="1145584"/>
            <a:ext cx="631963" cy="9062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4" name="Curved Left Arrow 3"/>
          <p:cNvSpPr/>
          <p:nvPr/>
        </p:nvSpPr>
        <p:spPr>
          <a:xfrm>
            <a:off x="11411440" y="2268188"/>
            <a:ext cx="686631" cy="11633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7" name="Rectangle 6"/>
          <p:cNvSpPr/>
          <p:nvPr/>
        </p:nvSpPr>
        <p:spPr>
          <a:xfrm>
            <a:off x="1069950" y="3059644"/>
            <a:ext cx="10163041" cy="707886"/>
          </a:xfrm>
          <a:prstGeom prst="rect">
            <a:avLst/>
          </a:prstGeom>
        </p:spPr>
        <p:txBody>
          <a:bodyPr wrap="square">
            <a:spAutoFit/>
          </a:bodyPr>
          <a:lstStyle/>
          <a:p>
            <a:r>
              <a:rPr lang="bg-BG" sz="2000" b="1" u="sng" dirty="0"/>
              <a:t>С</a:t>
            </a:r>
            <a:r>
              <a:rPr lang="bg-BG" sz="2000" b="1" u="sng" dirty="0" smtClean="0"/>
              <a:t>ептември </a:t>
            </a:r>
            <a:r>
              <a:rPr lang="bg-BG" sz="2000" b="1" u="sng" dirty="0"/>
              <a:t>2021 г.</a:t>
            </a:r>
            <a:r>
              <a:rPr lang="bg-BG" sz="2000" b="1" dirty="0"/>
              <a:t> </a:t>
            </a:r>
            <a:r>
              <a:rPr lang="bg-BG" sz="2000" dirty="0" smtClean="0"/>
              <a:t>Възлагат се на </a:t>
            </a:r>
            <a:r>
              <a:rPr lang="bg-BG" sz="2000" dirty="0"/>
              <a:t>ДНСК проверки </a:t>
            </a:r>
            <a:r>
              <a:rPr lang="bg-BG" sz="2000" dirty="0" smtClean="0"/>
              <a:t>на </a:t>
            </a:r>
            <a:r>
              <a:rPr lang="bg-BG" sz="2000" dirty="0" smtClean="0"/>
              <a:t>строително-монтажните </a:t>
            </a:r>
            <a:r>
              <a:rPr lang="bg-BG" sz="2000" dirty="0" smtClean="0"/>
              <a:t>работи. </a:t>
            </a:r>
            <a:endParaRPr lang="bg-BG" sz="2000" dirty="0"/>
          </a:p>
        </p:txBody>
      </p:sp>
      <p:sp>
        <p:nvSpPr>
          <p:cNvPr id="11" name="Curved Right Arrow 10"/>
          <p:cNvSpPr/>
          <p:nvPr/>
        </p:nvSpPr>
        <p:spPr>
          <a:xfrm>
            <a:off x="265717" y="3510452"/>
            <a:ext cx="631963" cy="85694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8" name="Rectangle 7"/>
          <p:cNvSpPr/>
          <p:nvPr/>
        </p:nvSpPr>
        <p:spPr>
          <a:xfrm>
            <a:off x="558466" y="3938924"/>
            <a:ext cx="11013423" cy="1938992"/>
          </a:xfrm>
          <a:prstGeom prst="rect">
            <a:avLst/>
          </a:prstGeom>
        </p:spPr>
        <p:txBody>
          <a:bodyPr wrap="square">
            <a:spAutoFit/>
          </a:bodyPr>
          <a:lstStyle/>
          <a:p>
            <a:pPr indent="449580" algn="just">
              <a:lnSpc>
                <a:spcPct val="150000"/>
              </a:lnSpc>
              <a:spcAft>
                <a:spcPts val="0"/>
              </a:spcAft>
            </a:pPr>
            <a:r>
              <a:rPr lang="bg-BG" sz="2000" dirty="0" smtClean="0"/>
              <a:t>	</a:t>
            </a:r>
            <a:r>
              <a:rPr lang="bg-BG" sz="2000" dirty="0"/>
              <a:t>Установява се, че извършеното строителство не представлява „текущ ремонт“, а „основен</a:t>
            </a:r>
            <a:r>
              <a:rPr lang="bg-BG" sz="2000" dirty="0" smtClean="0"/>
              <a:t>“, </a:t>
            </a:r>
            <a:r>
              <a:rPr lang="bg-BG" sz="2000" dirty="0"/>
              <a:t>съгласно § 5, т. 42 от Допълнителните разпоредби на ЗУТ, което подлежи на разрешителен режим. Проверените язовири нямат издадени строителни книжа – одобрени проекти и разрешения за строеж. </a:t>
            </a:r>
          </a:p>
        </p:txBody>
      </p:sp>
      <p:sp>
        <p:nvSpPr>
          <p:cNvPr id="9" name="Title 8"/>
          <p:cNvSpPr>
            <a:spLocks noGrp="1"/>
          </p:cNvSpPr>
          <p:nvPr>
            <p:ph type="title"/>
          </p:nvPr>
        </p:nvSpPr>
        <p:spPr>
          <a:xfrm>
            <a:off x="3100558" y="89773"/>
            <a:ext cx="6101823" cy="536529"/>
          </a:xfrm>
        </p:spPr>
        <p:txBody>
          <a:bodyPr>
            <a:normAutofit fontScale="90000"/>
          </a:bodyPr>
          <a:lstStyle/>
          <a:p>
            <a:r>
              <a:rPr lang="bg-BG" b="1" dirty="0" smtClean="0">
                <a:effectLst>
                  <a:outerShdw blurRad="38100" dist="38100" dir="2700000" algn="tl">
                    <a:srgbClr val="000000">
                      <a:alpha val="43137"/>
                    </a:srgbClr>
                  </a:outerShdw>
                </a:effectLst>
              </a:rPr>
              <a:t>Модел на порочна практика</a:t>
            </a:r>
            <a:endParaRPr lang="bg-BG"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4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500"/>
                                        <p:tgtEl>
                                          <p:spTgt spid="2"/>
                                        </p:tgtEl>
                                      </p:cBhvr>
                                    </p:animEffect>
                                  </p:childTnLst>
                                </p:cTn>
                              </p:par>
                            </p:childTnLst>
                          </p:cTn>
                        </p:par>
                        <p:par>
                          <p:cTn id="13" fill="hold">
                            <p:stCondLst>
                              <p:cond delay="3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500"/>
                                        <p:tgtEl>
                                          <p:spTgt spid="13"/>
                                        </p:tgtEl>
                                      </p:cBhvr>
                                    </p:animEffect>
                                  </p:childTnLst>
                                </p:cTn>
                              </p:par>
                            </p:childTnLst>
                          </p:cTn>
                        </p:par>
                        <p:par>
                          <p:cTn id="17" fill="hold">
                            <p:stCondLst>
                              <p:cond delay="4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1500"/>
                                        <p:tgtEl>
                                          <p:spTgt spid="20"/>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500"/>
                                        <p:tgtEl>
                                          <p:spTgt spid="14"/>
                                        </p:tgtEl>
                                      </p:cBhvr>
                                    </p:animEffect>
                                  </p:childTnLst>
                                </p:cTn>
                              </p:par>
                            </p:childTnLst>
                          </p:cTn>
                        </p:par>
                        <p:par>
                          <p:cTn id="25" fill="hold">
                            <p:stCondLst>
                              <p:cond delay="7500"/>
                            </p:stCondLst>
                            <p:childTnLst>
                              <p:par>
                                <p:cTn id="26" presetID="22" presetClass="entr" presetSubtype="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1500"/>
                                        <p:tgtEl>
                                          <p:spTgt spid="4"/>
                                        </p:tgtEl>
                                      </p:cBhvr>
                                    </p:animEffect>
                                  </p:childTnLst>
                                </p:cTn>
                              </p:par>
                            </p:childTnLst>
                          </p:cTn>
                        </p:par>
                        <p:par>
                          <p:cTn id="29" fill="hold">
                            <p:stCondLst>
                              <p:cond delay="9000"/>
                            </p:stCondLst>
                            <p:childTnLst>
                              <p:par>
                                <p:cTn id="30" presetID="2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1500"/>
                                        <p:tgtEl>
                                          <p:spTgt spid="7"/>
                                        </p:tgtEl>
                                      </p:cBhvr>
                                    </p:animEffect>
                                  </p:childTnLst>
                                </p:cTn>
                              </p:par>
                            </p:childTnLst>
                          </p:cTn>
                        </p:par>
                        <p:par>
                          <p:cTn id="33" fill="hold">
                            <p:stCondLst>
                              <p:cond delay="10500"/>
                            </p:stCondLst>
                            <p:childTnLst>
                              <p:par>
                                <p:cTn id="34" presetID="22" presetClass="entr" presetSubtype="1"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1500"/>
                                        <p:tgtEl>
                                          <p:spTgt spid="11"/>
                                        </p:tgtEl>
                                      </p:cBhvr>
                                    </p:animEffect>
                                  </p:childTnLst>
                                </p:cTn>
                              </p:par>
                            </p:childTnLst>
                          </p:cTn>
                        </p:par>
                        <p:par>
                          <p:cTn id="37" fill="hold">
                            <p:stCondLst>
                              <p:cond delay="12000"/>
                            </p:stCondLst>
                            <p:childTnLst>
                              <p:par>
                                <p:cTn id="38" presetID="22" presetClass="entr" presetSubtype="8" fill="hold" grpId="0"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1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20" grpId="0" animBg="1"/>
      <p:bldP spid="2" grpId="0" animBg="1"/>
      <p:bldP spid="4" grpId="0" animBg="1"/>
      <p:bldP spid="7" grpId="0"/>
      <p:bldP spid="11" grpId="0" animBg="1"/>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973" y="6237917"/>
            <a:ext cx="11740054" cy="461665"/>
          </a:xfrm>
          <a:prstGeom prst="rect">
            <a:avLst/>
          </a:prstGeom>
        </p:spPr>
        <p:txBody>
          <a:bodyPr wrap="square">
            <a:spAutoFit/>
          </a:bodyPr>
          <a:lstStyle/>
          <a:p>
            <a:r>
              <a:rPr lang="bg-BG" sz="2400" b="1" dirty="0">
                <a:solidFill>
                  <a:srgbClr val="0070C0"/>
                </a:solidFill>
                <a:effectLst>
                  <a:outerShdw blurRad="38100" dist="38100" dir="2700000" algn="tl">
                    <a:srgbClr val="000000">
                      <a:alpha val="43137"/>
                    </a:srgbClr>
                  </a:outerShdw>
                </a:effectLst>
              </a:rPr>
              <a:t>При проверките по-голямата част от ремонтираните язовири са </a:t>
            </a:r>
            <a:r>
              <a:rPr lang="bg-BG" sz="2400" b="1" dirty="0" smtClean="0">
                <a:solidFill>
                  <a:srgbClr val="0070C0"/>
                </a:solidFill>
                <a:effectLst>
                  <a:outerShdw blurRad="38100" dist="38100" dir="2700000" algn="tl">
                    <a:srgbClr val="000000">
                      <a:alpha val="43137"/>
                    </a:srgbClr>
                  </a:outerShdw>
                </a:effectLst>
              </a:rPr>
              <a:t>празни! </a:t>
            </a:r>
            <a:endParaRPr lang="bg-BG" sz="2400" b="1" dirty="0">
              <a:solidFill>
                <a:srgbClr val="0070C0"/>
              </a:solidFill>
              <a:effectLst>
                <a:outerShdw blurRad="38100" dist="38100" dir="2700000" algn="tl">
                  <a:srgbClr val="000000">
                    <a:alpha val="43137"/>
                  </a:srgbClr>
                </a:outerShdw>
              </a:effectLst>
            </a:endParaRPr>
          </a:p>
        </p:txBody>
      </p:sp>
      <p:pic>
        <p:nvPicPr>
          <p:cNvPr id="3" name="Picture 2" descr="241169008_461348851521682_537866883916909833_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250" y="274582"/>
            <a:ext cx="4193626" cy="2500149"/>
          </a:xfrm>
          <a:prstGeom prst="rect">
            <a:avLst/>
          </a:prstGeom>
          <a:noFill/>
          <a:ln>
            <a:noFill/>
          </a:ln>
        </p:spPr>
      </p:pic>
      <p:pic>
        <p:nvPicPr>
          <p:cNvPr id="9" name="Picture 8" descr="IMAG07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834" y="274582"/>
            <a:ext cx="4514193" cy="2605252"/>
          </a:xfrm>
          <a:prstGeom prst="rect">
            <a:avLst/>
          </a:prstGeom>
          <a:noFill/>
          <a:ln>
            <a:noFill/>
          </a:ln>
        </p:spPr>
      </p:pic>
      <p:pic>
        <p:nvPicPr>
          <p:cNvPr id="10" name="Picture 9" descr="IMAG072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820" y="3168390"/>
            <a:ext cx="4669384" cy="2670449"/>
          </a:xfrm>
          <a:prstGeom prst="rect">
            <a:avLst/>
          </a:prstGeom>
          <a:noFill/>
          <a:ln>
            <a:noFill/>
          </a:ln>
        </p:spPr>
      </p:pic>
      <p:pic>
        <p:nvPicPr>
          <p:cNvPr id="6" name="Picture 5" descr="\\fs1\users$\Denitsa.Kostova\Desktop\V\Язовири\Хасково\20210907_1137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139350" y="502936"/>
            <a:ext cx="3540837" cy="2705757"/>
          </a:xfrm>
          <a:prstGeom prst="rect">
            <a:avLst/>
          </a:prstGeom>
          <a:noFill/>
          <a:ln>
            <a:noFill/>
          </a:ln>
        </p:spPr>
      </p:pic>
      <p:pic>
        <p:nvPicPr>
          <p:cNvPr id="7" name="Picture 6" descr="20210906_09255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280" y="3083485"/>
            <a:ext cx="4330260" cy="2755354"/>
          </a:xfrm>
          <a:prstGeom prst="rect">
            <a:avLst/>
          </a:prstGeom>
          <a:noFill/>
          <a:ln>
            <a:noFill/>
          </a:ln>
        </p:spPr>
      </p:pic>
    </p:spTree>
    <p:extLst>
      <p:ext uri="{BB962C8B-B14F-4D97-AF65-F5344CB8AC3E}">
        <p14:creationId xmlns:p14="http://schemas.microsoft.com/office/powerpoint/2010/main" val="71963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5105" y="302359"/>
            <a:ext cx="5097515" cy="6555641"/>
          </a:xfrm>
          <a:prstGeom prst="rect">
            <a:avLst/>
          </a:prstGeom>
          <a:noFill/>
        </p:spPr>
        <p:txBody>
          <a:bodyPr wrap="square" rtlCol="0">
            <a:spAutoFit/>
          </a:bodyPr>
          <a:lstStyle/>
          <a:p>
            <a:pPr algn="just"/>
            <a:r>
              <a:rPr lang="bg-BG" sz="2000" b="1" u="sng" dirty="0"/>
              <a:t>Д</a:t>
            </a:r>
            <a:r>
              <a:rPr lang="bg-BG" sz="2000" b="1" u="sng" dirty="0" smtClean="0"/>
              <a:t>екември </a:t>
            </a:r>
            <a:r>
              <a:rPr lang="bg-BG" sz="2000" b="1" u="sng" dirty="0"/>
              <a:t>2021 г.</a:t>
            </a:r>
            <a:r>
              <a:rPr lang="bg-BG" sz="2000" b="1" dirty="0"/>
              <a:t> </a:t>
            </a:r>
            <a:r>
              <a:rPr lang="bg-BG" sz="2000" dirty="0" smtClean="0"/>
              <a:t>ДНСК </a:t>
            </a:r>
            <a:r>
              <a:rPr lang="bg-BG" sz="2000" dirty="0"/>
              <a:t>уведомява Министерство на </a:t>
            </a:r>
            <a:r>
              <a:rPr lang="bg-BG" sz="2000" dirty="0" smtClean="0"/>
              <a:t>икономиката, </a:t>
            </a:r>
            <a:r>
              <a:rPr lang="bg-BG" sz="2000" dirty="0"/>
              <a:t>че </a:t>
            </a:r>
            <a:r>
              <a:rPr lang="bg-BG" sz="2000" dirty="0" smtClean="0"/>
              <a:t>са:</a:t>
            </a:r>
          </a:p>
          <a:p>
            <a:pPr algn="just"/>
            <a:endParaRPr lang="bg-BG" sz="2000" i="1" dirty="0"/>
          </a:p>
          <a:p>
            <a:pPr marL="342900" indent="-342900" algn="just">
              <a:buFont typeface="Wingdings" panose="05000000000000000000" pitchFamily="2" charset="2"/>
              <a:buChar char="ü"/>
            </a:pPr>
            <a:r>
              <a:rPr lang="bg-BG" sz="2000" dirty="0" smtClean="0"/>
              <a:t>Издадени </a:t>
            </a:r>
            <a:r>
              <a:rPr lang="bg-BG" sz="2000" b="1" dirty="0"/>
              <a:t>3 заповеди за спиране и забрана достъпа</a:t>
            </a:r>
            <a:r>
              <a:rPr lang="bg-BG" sz="2000" dirty="0"/>
              <a:t> на строежите: </a:t>
            </a:r>
            <a:r>
              <a:rPr lang="bg-BG" sz="2000" dirty="0" smtClean="0"/>
              <a:t>язовир </a:t>
            </a:r>
            <a:r>
              <a:rPr lang="bg-BG" sz="2000" dirty="0"/>
              <a:t>„Дражинска бара“ – обл. Видин, </a:t>
            </a:r>
            <a:r>
              <a:rPr lang="bg-BG" sz="2000" dirty="0" smtClean="0"/>
              <a:t>язовирите </a:t>
            </a:r>
            <a:r>
              <a:rPr lang="bg-BG" sz="2000" dirty="0"/>
              <a:t>„Малък манастир 2“ и „Пчела“, обл. </a:t>
            </a:r>
            <a:r>
              <a:rPr lang="bg-BG" sz="2000" dirty="0" smtClean="0"/>
              <a:t>Ямбол;</a:t>
            </a:r>
            <a:endParaRPr lang="bg-BG" sz="2000" dirty="0"/>
          </a:p>
          <a:p>
            <a:pPr marL="342900" indent="-342900" algn="just">
              <a:buFont typeface="Wingdings" panose="05000000000000000000" pitchFamily="2" charset="2"/>
              <a:buChar char="ü"/>
            </a:pPr>
            <a:r>
              <a:rPr lang="bg-BG" sz="2000" dirty="0" smtClean="0"/>
              <a:t>Издадени </a:t>
            </a:r>
            <a:r>
              <a:rPr lang="bg-BG" sz="2000" dirty="0"/>
              <a:t>2 заповеди за отмяна на незаконосъобразно одобрен инвестиционен проект и издадено </a:t>
            </a:r>
            <a:r>
              <a:rPr lang="bg-BG" sz="2000" dirty="0" smtClean="0"/>
              <a:t>разрешение за строеж /язовирите </a:t>
            </a:r>
            <a:r>
              <a:rPr lang="bg-BG" sz="2000" dirty="0"/>
              <a:t>„Осетово Беджа“ и </a:t>
            </a:r>
            <a:r>
              <a:rPr lang="bg-BG" sz="2000" dirty="0" smtClean="0"/>
              <a:t>„</a:t>
            </a:r>
            <a:r>
              <a:rPr lang="bg-BG" sz="2000" dirty="0"/>
              <a:t>Баня 3</a:t>
            </a:r>
            <a:r>
              <a:rPr lang="bg-BG" sz="2000" dirty="0" smtClean="0"/>
              <a:t>“/;</a:t>
            </a:r>
            <a:endParaRPr lang="bg-BG" sz="2000" dirty="0"/>
          </a:p>
          <a:p>
            <a:pPr marL="342900" indent="-342900" algn="just">
              <a:buFont typeface="Wingdings" panose="05000000000000000000" pitchFamily="2" charset="2"/>
              <a:buChar char="ü"/>
            </a:pPr>
            <a:r>
              <a:rPr lang="bg-BG" sz="2000" dirty="0" smtClean="0"/>
              <a:t>Образувани административнонаказателни </a:t>
            </a:r>
            <a:r>
              <a:rPr lang="bg-BG" sz="2000" dirty="0"/>
              <a:t>производства </a:t>
            </a:r>
            <a:r>
              <a:rPr lang="bg-BG" sz="2000" dirty="0" smtClean="0"/>
              <a:t>при </a:t>
            </a:r>
            <a:r>
              <a:rPr lang="bg-BG" sz="2000" dirty="0"/>
              <a:t>ремонти на 7 язовира. В процес на образуване на такива са били производства за още </a:t>
            </a:r>
            <a:r>
              <a:rPr lang="bg-BG" sz="2000" dirty="0" smtClean="0"/>
              <a:t>8 язовира.</a:t>
            </a:r>
            <a:endParaRPr lang="bg-BG" sz="2000" i="1" dirty="0"/>
          </a:p>
          <a:p>
            <a:pPr algn="just"/>
            <a:r>
              <a:rPr lang="bg-BG" sz="2000" b="1" dirty="0" smtClean="0"/>
              <a:t>		</a:t>
            </a:r>
            <a:endParaRPr lang="bg-BG" sz="2000" dirty="0"/>
          </a:p>
        </p:txBody>
      </p:sp>
      <p:pic>
        <p:nvPicPr>
          <p:cNvPr id="4" name="Picture 3" descr="IMG_284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6538" y="252247"/>
            <a:ext cx="3689132" cy="2448912"/>
          </a:xfrm>
          <a:prstGeom prst="rect">
            <a:avLst/>
          </a:prstGeom>
          <a:noFill/>
          <a:ln>
            <a:noFill/>
          </a:ln>
        </p:spPr>
      </p:pic>
      <p:pic>
        <p:nvPicPr>
          <p:cNvPr id="6" name="Picture 5" descr="IMAG073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717" y="4004441"/>
            <a:ext cx="4014953" cy="2617078"/>
          </a:xfrm>
          <a:prstGeom prst="rect">
            <a:avLst/>
          </a:prstGeom>
          <a:noFill/>
          <a:ln>
            <a:noFill/>
          </a:ln>
        </p:spPr>
      </p:pic>
      <p:pic>
        <p:nvPicPr>
          <p:cNvPr id="5" name="Picture 4" descr="IMG_28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4441" y="1931933"/>
            <a:ext cx="3419475" cy="2552700"/>
          </a:xfrm>
          <a:prstGeom prst="rect">
            <a:avLst/>
          </a:prstGeom>
          <a:noFill/>
          <a:ln>
            <a:noFill/>
          </a:ln>
        </p:spPr>
      </p:pic>
    </p:spTree>
    <p:extLst>
      <p:ext uri="{BB962C8B-B14F-4D97-AF65-F5344CB8AC3E}">
        <p14:creationId xmlns:p14="http://schemas.microsoft.com/office/powerpoint/2010/main" val="250957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9526" y="1391739"/>
            <a:ext cx="11319641" cy="1323439"/>
          </a:xfrm>
          <a:prstGeom prst="rect">
            <a:avLst/>
          </a:prstGeom>
        </p:spPr>
        <p:txBody>
          <a:bodyPr wrap="square">
            <a:spAutoFit/>
          </a:bodyPr>
          <a:lstStyle/>
          <a:p>
            <a:pPr algn="just"/>
            <a:r>
              <a:rPr lang="en-US" sz="2000" b="1" dirty="0" smtClean="0">
                <a:latin typeface="+mj-lt"/>
                <a:ea typeface="Times New Roman" panose="02020603050405020304" pitchFamily="18" charset="0"/>
              </a:rPr>
              <a:t>	</a:t>
            </a:r>
            <a:r>
              <a:rPr lang="bg-BG" sz="2000" b="1" u="sng" dirty="0" smtClean="0">
                <a:latin typeface="+mj-lt"/>
                <a:ea typeface="Times New Roman" panose="02020603050405020304" pitchFamily="18" charset="0"/>
              </a:rPr>
              <a:t>Февруари </a:t>
            </a:r>
            <a:r>
              <a:rPr lang="bg-BG" sz="2000" b="1" u="sng" dirty="0">
                <a:latin typeface="+mj-lt"/>
                <a:ea typeface="Times New Roman" panose="02020603050405020304" pitchFamily="18" charset="0"/>
              </a:rPr>
              <a:t>2022 г.</a:t>
            </a:r>
            <a:r>
              <a:rPr lang="bg-BG" sz="2000" b="1" dirty="0">
                <a:latin typeface="+mj-lt"/>
                <a:ea typeface="Times New Roman" panose="02020603050405020304" pitchFamily="18" charset="0"/>
              </a:rPr>
              <a:t> </a:t>
            </a:r>
            <a:r>
              <a:rPr lang="bg-BG" sz="2000" dirty="0" smtClean="0">
                <a:latin typeface="+mj-lt"/>
                <a:ea typeface="Times New Roman" panose="02020603050405020304" pitchFamily="18" charset="0"/>
              </a:rPr>
              <a:t>Със </a:t>
            </a:r>
            <a:r>
              <a:rPr lang="bg-BG" sz="2000" dirty="0">
                <a:latin typeface="+mj-lt"/>
                <a:ea typeface="Times New Roman" panose="02020603050405020304" pitchFamily="18" charset="0"/>
              </a:rPr>
              <a:t>з</a:t>
            </a:r>
            <a:r>
              <a:rPr lang="bg-BG" sz="2000" dirty="0" smtClean="0">
                <a:latin typeface="+mj-lt"/>
                <a:ea typeface="Times New Roman" panose="02020603050405020304" pitchFamily="18" charset="0"/>
              </a:rPr>
              <a:t>аповед </a:t>
            </a:r>
            <a:r>
              <a:rPr lang="bg-BG" sz="2000" dirty="0" smtClean="0">
                <a:latin typeface="+mj-lt"/>
                <a:ea typeface="Times New Roman" panose="02020603050405020304" pitchFamily="18" charset="0"/>
              </a:rPr>
              <a:t>на </a:t>
            </a:r>
            <a:r>
              <a:rPr lang="bg-BG" sz="2000" dirty="0">
                <a:latin typeface="+mj-lt"/>
                <a:ea typeface="Times New Roman" panose="02020603050405020304" pitchFamily="18" charset="0"/>
              </a:rPr>
              <a:t>заместник министър-председателя и </a:t>
            </a:r>
            <a:r>
              <a:rPr lang="bg-BG" sz="2000" dirty="0" smtClean="0">
                <a:latin typeface="+mj-lt"/>
                <a:ea typeface="Times New Roman" panose="02020603050405020304" pitchFamily="18" charset="0"/>
              </a:rPr>
              <a:t>регионален министър  </a:t>
            </a:r>
            <a:r>
              <a:rPr lang="bg-BG" sz="2000" dirty="0">
                <a:latin typeface="+mj-lt"/>
                <a:ea typeface="Times New Roman" panose="02020603050405020304" pitchFamily="18" charset="0"/>
              </a:rPr>
              <a:t>е създадена работна </a:t>
            </a:r>
            <a:r>
              <a:rPr lang="bg-BG" sz="2000" dirty="0" smtClean="0">
                <a:latin typeface="+mj-lt"/>
                <a:ea typeface="Times New Roman" panose="02020603050405020304" pitchFamily="18" charset="0"/>
              </a:rPr>
              <a:t>група /</a:t>
            </a:r>
            <a:r>
              <a:rPr lang="bg-BG" sz="2000" dirty="0" smtClean="0">
                <a:latin typeface="+mj-lt"/>
                <a:ea typeface="Times New Roman" panose="02020603050405020304" pitchFamily="18" charset="0"/>
              </a:rPr>
              <a:t>РГ/ </a:t>
            </a:r>
            <a:r>
              <a:rPr lang="bg-BG" sz="2000" dirty="0" smtClean="0">
                <a:latin typeface="+mj-lt"/>
                <a:ea typeface="Times New Roman" panose="02020603050405020304" pitchFamily="18" charset="0"/>
              </a:rPr>
              <a:t>от МРРБ и МИ, която </a:t>
            </a:r>
            <a:r>
              <a:rPr lang="bg-BG" sz="2000" dirty="0">
                <a:latin typeface="+mj-lt"/>
                <a:ea typeface="Times New Roman" panose="02020603050405020304" pitchFamily="18" charset="0"/>
              </a:rPr>
              <a:t>да </a:t>
            </a:r>
            <a:r>
              <a:rPr lang="bg-BG" sz="2000" dirty="0" smtClean="0">
                <a:latin typeface="+mj-lt"/>
                <a:ea typeface="Times New Roman" panose="02020603050405020304" pitchFamily="18" charset="0"/>
              </a:rPr>
              <a:t>прегледа </a:t>
            </a:r>
            <a:r>
              <a:rPr lang="bg-BG" sz="2000" dirty="0">
                <a:latin typeface="+mj-lt"/>
                <a:ea typeface="Times New Roman" panose="02020603050405020304" pitchFamily="18" charset="0"/>
              </a:rPr>
              <a:t>нормативната уредба, да обследва </a:t>
            </a:r>
            <a:r>
              <a:rPr lang="bg-BG" sz="2000" dirty="0" smtClean="0">
                <a:latin typeface="+mj-lt"/>
                <a:ea typeface="Times New Roman" panose="02020603050405020304" pitchFamily="18" charset="0"/>
              </a:rPr>
              <a:t>строителната техническа </a:t>
            </a:r>
            <a:r>
              <a:rPr lang="bg-BG" sz="2000" dirty="0">
                <a:latin typeface="+mj-lt"/>
                <a:ea typeface="Times New Roman" panose="02020603050405020304" pitchFamily="18" charset="0"/>
              </a:rPr>
              <a:t>документация за </a:t>
            </a:r>
            <a:r>
              <a:rPr lang="bg-BG" sz="2000" dirty="0" smtClean="0">
                <a:latin typeface="+mj-lt"/>
                <a:ea typeface="Times New Roman" panose="02020603050405020304" pitchFamily="18" charset="0"/>
              </a:rPr>
              <a:t>язовирите и </a:t>
            </a:r>
            <a:r>
              <a:rPr lang="bg-BG" sz="2000" dirty="0">
                <a:latin typeface="+mj-lt"/>
                <a:ea typeface="Times New Roman" panose="02020603050405020304" pitchFamily="18" charset="0"/>
              </a:rPr>
              <a:t>да даде заключение </a:t>
            </a:r>
            <a:r>
              <a:rPr lang="bg-BG" sz="2000" dirty="0" smtClean="0">
                <a:latin typeface="+mj-lt"/>
                <a:ea typeface="Times New Roman" panose="02020603050405020304" pitchFamily="18" charset="0"/>
              </a:rPr>
              <a:t>за </a:t>
            </a:r>
            <a:r>
              <a:rPr lang="bg-BG" sz="2000" dirty="0">
                <a:latin typeface="+mj-lt"/>
                <a:ea typeface="Times New Roman" panose="02020603050405020304" pitchFamily="18" charset="0"/>
              </a:rPr>
              <a:t>приложимите текстове по ЗУТ. </a:t>
            </a:r>
            <a:endParaRPr lang="bg-BG" sz="2000" dirty="0">
              <a:latin typeface="+mj-lt"/>
            </a:endParaRPr>
          </a:p>
        </p:txBody>
      </p:sp>
      <p:sp>
        <p:nvSpPr>
          <p:cNvPr id="10" name="Rectangle 9"/>
          <p:cNvSpPr/>
          <p:nvPr/>
        </p:nvSpPr>
        <p:spPr>
          <a:xfrm>
            <a:off x="409527" y="3384930"/>
            <a:ext cx="11319641" cy="1938992"/>
          </a:xfrm>
          <a:prstGeom prst="rect">
            <a:avLst/>
          </a:prstGeom>
          <a:ln w="53975">
            <a:solidFill>
              <a:srgbClr val="FF0000">
                <a:alpha val="88000"/>
              </a:srgbClr>
            </a:solidFill>
          </a:ln>
        </p:spPr>
        <p:txBody>
          <a:bodyPr wrap="square">
            <a:spAutoFit/>
          </a:bodyPr>
          <a:lstStyle/>
          <a:p>
            <a:pPr algn="just"/>
            <a:r>
              <a:rPr lang="en-US" sz="2000" b="1" dirty="0" smtClean="0">
                <a:ea typeface="Times New Roman" panose="02020603050405020304" pitchFamily="18" charset="0"/>
              </a:rPr>
              <a:t>	</a:t>
            </a:r>
            <a:r>
              <a:rPr lang="bg-BG" sz="2000" b="1" dirty="0" smtClean="0">
                <a:ea typeface="Times New Roman" panose="02020603050405020304" pitchFamily="18" charset="0"/>
              </a:rPr>
              <a:t>Заключение на </a:t>
            </a:r>
            <a:r>
              <a:rPr lang="bg-BG" sz="2000" b="1" dirty="0" smtClean="0">
                <a:ea typeface="Times New Roman" panose="02020603050405020304" pitchFamily="18" charset="0"/>
              </a:rPr>
              <a:t>РГ: </a:t>
            </a:r>
            <a:r>
              <a:rPr lang="bg-BG" sz="2000" dirty="0" smtClean="0">
                <a:ea typeface="Times New Roman" panose="02020603050405020304" pitchFamily="18" charset="0"/>
              </a:rPr>
              <a:t>Установените неизправности по язовирните стени и съоръжения </a:t>
            </a:r>
            <a:r>
              <a:rPr lang="bg-BG" sz="2000" b="1" dirty="0" smtClean="0">
                <a:ea typeface="Times New Roman" panose="02020603050405020304" pitchFamily="18" charset="0"/>
              </a:rPr>
              <a:t>обосновават наличие на аварийна ситуация. Допустимо е прилагането на чл. 148, ал. 6 от ЗУТ, съгласно който „</a:t>
            </a:r>
            <a:r>
              <a:rPr lang="bg-BG" sz="2000" dirty="0" smtClean="0">
                <a:ea typeface="Times New Roman" panose="02020603050405020304" pitchFamily="18" charset="0"/>
              </a:rPr>
              <a:t>инвестиционните проекти се одобряват и разрешението за строеж се издава по време на изпълнението на строителството или след неговото завършване за отстраняване на установени неизправности, представляващи аварийно-възстановителни работи…“</a:t>
            </a:r>
            <a:endParaRPr lang="bg-BG" sz="20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523" y="3481546"/>
            <a:ext cx="3376454" cy="3376454"/>
          </a:xfrm>
          <a:prstGeom prst="rect">
            <a:avLst/>
          </a:prstGeom>
        </p:spPr>
      </p:pic>
      <p:sp>
        <p:nvSpPr>
          <p:cNvPr id="19" name="Title 18"/>
          <p:cNvSpPr>
            <a:spLocks noGrp="1"/>
          </p:cNvSpPr>
          <p:nvPr>
            <p:ph type="title"/>
          </p:nvPr>
        </p:nvSpPr>
        <p:spPr>
          <a:xfrm>
            <a:off x="2480099" y="192273"/>
            <a:ext cx="7545643" cy="799276"/>
          </a:xfrm>
        </p:spPr>
        <p:txBody>
          <a:bodyPr>
            <a:normAutofit fontScale="90000"/>
          </a:bodyPr>
          <a:lstStyle/>
          <a:p>
            <a:r>
              <a:rPr lang="bg-BG" b="1" dirty="0" smtClean="0">
                <a:effectLst>
                  <a:outerShdw blurRad="38100" dist="38100" dir="2700000" algn="tl">
                    <a:srgbClr val="000000">
                      <a:alpha val="43137"/>
                    </a:srgbClr>
                  </a:outerShdw>
                </a:effectLst>
              </a:rPr>
              <a:t>Аварийно-възстановителни ремонти?</a:t>
            </a:r>
            <a:endParaRPr lang="bg-BG"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05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par>
                          <p:cTn id="8" fill="hold">
                            <p:stCondLst>
                              <p:cond delay="1500"/>
                            </p:stCondLst>
                            <p:childTnLst>
                              <p:par>
                                <p:cTn id="9" presetID="5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par>
                          <p:cTn id="14" fill="hold">
                            <p:stCondLst>
                              <p:cond delay="35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6" presetClass="path" presetSubtype="0" accel="50000" decel="50000" fill="hold" nodeType="afterEffect">
                                  <p:stCondLst>
                                    <p:cond delay="250"/>
                                  </p:stCondLst>
                                  <p:childTnLst>
                                    <p:animMotion origin="layout" path="M -0.022 -0.10833 C -0.022 0.04537 -0.10208 0.17037 -0.19974 0.17037 C -0.31458 0.17037 -0.35638 0.03149 -0.37396 -0.05254 L -0.3914 -0.16435 C -0.40924 -0.24838 -0.45364 -0.38703 -0.58359 -0.38703 C -0.66614 -0.38703 -0.76067 -0.26226 -0.76067 -0.10833 C -0.76067 0.04537 -0.66614 0.17037 -0.58359 0.17037 C -0.45364 0.17037 -0.40924 0.03149 -0.3914 -0.05254 L -0.37396 -0.16435 C -0.35638 -0.24838 -0.31458 -0.38703 -0.19974 -0.38703 C -0.10208 -0.38703 -0.022 -0.26226 -0.022 -0.10833 Z " pathEditMode="relative" rAng="0" ptsTypes="AAAAAAAAAAA">
                                      <p:cBhvr>
                                        <p:cTn id="21" dur="4000" fill="hold"/>
                                        <p:tgtEl>
                                          <p:spTgt spid="11"/>
                                        </p:tgtEl>
                                        <p:attrNameLst>
                                          <p:attrName>ppt_x</p:attrName>
                                          <p:attrName>ppt_y</p:attrName>
                                        </p:attrNameLst>
                                      </p:cBhvr>
                                      <p:rCtr x="-36940" y="0"/>
                                    </p:animMotion>
                                  </p:childTnLst>
                                </p:cTn>
                              </p:par>
                            </p:childTnLst>
                          </p:cTn>
                        </p:par>
                        <p:par>
                          <p:cTn id="22" fill="hold">
                            <p:stCondLst>
                              <p:cond delay="8250"/>
                            </p:stCondLst>
                            <p:childTnLst>
                              <p:par>
                                <p:cTn id="23" presetID="26" presetClass="path" presetSubtype="0" accel="50000" decel="50000" fill="hold" nodeType="afterEffect">
                                  <p:stCondLst>
                                    <p:cond delay="0"/>
                                  </p:stCondLst>
                                  <p:childTnLst>
                                    <p:animMotion origin="layout" path="M -0.87982 -0.09606 C -0.87982 0.03102 -0.80846 0.13449 -0.72057 0.13449 C -0.61719 0.13449 -0.57995 0.01945 -0.56406 -0.04976 L -0.54804 -0.14236 C -0.53242 -0.2118 -0.49258 -0.32615 -0.37578 -0.32615 C -0.3013 -0.32615 -0.21614 -0.22338 -0.21614 -0.09606 C -0.21614 0.03102 -0.3013 0.13449 -0.37578 0.13449 C -0.49258 0.13449 -0.53242 0.01945 -0.54804 -0.04976 L -0.56406 -0.14236 C -0.57995 -0.2118 -0.61719 -0.32615 -0.72057 -0.32615 C -0.80846 -0.32615 -0.87982 -0.22338 -0.87982 -0.09606 Z " pathEditMode="relative" rAng="0" ptsTypes="AAAAAAAAAAA">
                                      <p:cBhvr>
                                        <p:cTn id="24" dur="4000" fill="hold"/>
                                        <p:tgtEl>
                                          <p:spTgt spid="11"/>
                                        </p:tgtEl>
                                        <p:attrNameLst>
                                          <p:attrName>ppt_x</p:attrName>
                                          <p:attrName>ppt_y</p:attrName>
                                        </p:attrNameLst>
                                      </p:cBhvr>
                                      <p:rCtr x="33177" y="23"/>
                                    </p:animMotion>
                                  </p:childTnLst>
                                </p:cTn>
                              </p:par>
                            </p:childTnLst>
                          </p:cTn>
                        </p:par>
                        <p:par>
                          <p:cTn id="25" fill="hold">
                            <p:stCondLst>
                              <p:cond delay="12250"/>
                            </p:stCondLst>
                            <p:childTnLst>
                              <p:par>
                                <p:cTn id="26" presetID="26" presetClass="path" presetSubtype="0" accel="50000" decel="50000" fill="hold" nodeType="afterEffect">
                                  <p:stCondLst>
                                    <p:cond delay="0"/>
                                  </p:stCondLst>
                                  <p:childTnLst>
                                    <p:animMotion origin="layout" path="M -0.00781 -0.25347 C -0.00781 -0.01412 -0.06341 0.18102 -0.13138 0.18102 C -0.21146 0.18102 -0.24036 -0.03564 -0.25273 -0.1662 L -0.2651 -0.34097 C -0.27734 -0.47152 -0.3082 -0.68726 -0.3987 -0.68726 C -0.45625 -0.68726 -0.522 -0.49305 -0.522 -0.25347 C -0.522 -0.01412 -0.45625 0.18102 -0.3987 0.18102 C -0.3082 0.18102 -0.27734 -0.03564 -0.2651 -0.1662 L -0.25273 -0.34097 C -0.24036 -0.47152 -0.21146 -0.68726 -0.13138 -0.68726 C -0.06341 -0.68726 -0.00781 -0.49305 -0.00781 -0.25347 Z " pathEditMode="relative" rAng="0" ptsTypes="AAAAAAAAAAA">
                                      <p:cBhvr>
                                        <p:cTn id="27" dur="2000" fill="hold"/>
                                        <p:tgtEl>
                                          <p:spTgt spid="11"/>
                                        </p:tgtEl>
                                        <p:attrNameLst>
                                          <p:attrName>ppt_x</p:attrName>
                                          <p:attrName>ppt_y</p:attrName>
                                        </p:attrNameLst>
                                      </p:cBhvr>
                                      <p:rCtr x="-25716" y="23"/>
                                    </p:animMotion>
                                  </p:childTnLst>
                                </p:cTn>
                              </p:par>
                            </p:childTnLst>
                          </p:cTn>
                        </p:par>
                        <p:par>
                          <p:cTn id="28" fill="hold">
                            <p:stCondLst>
                              <p:cond delay="14250"/>
                            </p:stCondLst>
                            <p:childTnLst>
                              <p:par>
                                <p:cTn id="29" presetID="26" presetClass="path" presetSubtype="0" accel="50000" decel="50000" fill="hold" nodeType="afterEffect">
                                  <p:stCondLst>
                                    <p:cond delay="0"/>
                                  </p:stCondLst>
                                  <p:childTnLst>
                                    <p:animMotion origin="layout" path="M -3.54167E-6 2.59259E-6 C -3.54167E-6 0.08449 -0.08359 0.15324 -0.18606 0.15324 C -0.30664 0.15324 -0.35026 0.07685 -0.36875 0.03078 L -0.38737 -0.03079 C -0.40599 -0.07685 -0.45234 -0.15301 -0.58867 -0.15301 C -0.67539 -0.15301 -0.77461 -0.08449 -0.77461 2.59259E-6 C -0.77461 0.08449 -0.67539 0.15324 -0.58867 0.15324 C -0.45234 0.15324 -0.40599 0.07685 -0.38737 0.03078 L -0.36875 -0.03079 C -0.35026 -0.07685 -0.30664 -0.15301 -0.18606 -0.15301 C -0.08359 -0.15301 -3.54167E-6 -0.08449 -3.54167E-6 2.59259E-6 Z " pathEditMode="relative" rAng="0" ptsTypes="AAAAAAAAAAA">
                                      <p:cBhvr>
                                        <p:cTn id="30" dur="4000" fill="hold"/>
                                        <p:tgtEl>
                                          <p:spTgt spid="11"/>
                                        </p:tgtEl>
                                        <p:attrNameLst>
                                          <p:attrName>ppt_x</p:attrName>
                                          <p:attrName>ppt_y</p:attrName>
                                        </p:attrNameLst>
                                      </p:cBhvr>
                                      <p:rCtr x="-3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653961" y="301255"/>
            <a:ext cx="3531615" cy="5583696"/>
          </a:xfrm>
          <a:prstGeom prst="rect">
            <a:avLst/>
          </a:prstGeom>
        </p:spPr>
      </p:pic>
      <p:sp>
        <p:nvSpPr>
          <p:cNvPr id="9" name="Right Arrow Callout 8"/>
          <p:cNvSpPr/>
          <p:nvPr/>
        </p:nvSpPr>
        <p:spPr>
          <a:xfrm>
            <a:off x="425116" y="174485"/>
            <a:ext cx="3894221" cy="583723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07000"/>
              </a:lnSpc>
              <a:spcAft>
                <a:spcPts val="800"/>
              </a:spcAft>
            </a:pPr>
            <a:r>
              <a:rPr lang="bg-BG" b="1" u="sng" dirty="0">
                <a:ea typeface="Times New Roman" panose="02020603050405020304" pitchFamily="18" charset="0"/>
              </a:rPr>
              <a:t>Май 2022 г.</a:t>
            </a:r>
            <a:r>
              <a:rPr lang="bg-BG" b="1" dirty="0">
                <a:ea typeface="Times New Roman" panose="02020603050405020304" pitchFamily="18" charset="0"/>
              </a:rPr>
              <a:t> </a:t>
            </a:r>
            <a:r>
              <a:rPr lang="bg-BG" dirty="0">
                <a:ea typeface="Times New Roman" panose="02020603050405020304" pitchFamily="18" charset="0"/>
              </a:rPr>
              <a:t>с писмо заместник </a:t>
            </a:r>
            <a:r>
              <a:rPr lang="bg-BG" dirty="0" smtClean="0">
                <a:ea typeface="Times New Roman" panose="02020603050405020304" pitchFamily="18" charset="0"/>
              </a:rPr>
              <a:t>министър-председателят </a:t>
            </a:r>
            <a:r>
              <a:rPr lang="bg-BG" dirty="0">
                <a:ea typeface="Times New Roman" panose="02020603050405020304" pitchFamily="18" charset="0"/>
              </a:rPr>
              <a:t>и </a:t>
            </a:r>
            <a:r>
              <a:rPr lang="bg-BG" dirty="0" smtClean="0">
                <a:ea typeface="Times New Roman" panose="02020603050405020304" pitchFamily="18" charset="0"/>
              </a:rPr>
              <a:t>регионален министър </a:t>
            </a:r>
            <a:r>
              <a:rPr lang="bg-BG" dirty="0">
                <a:ea typeface="Times New Roman" panose="02020603050405020304" pitchFamily="18" charset="0"/>
              </a:rPr>
              <a:t>издава до Главните архитекти на всички </a:t>
            </a:r>
            <a:r>
              <a:rPr lang="bg-BG" dirty="0" smtClean="0">
                <a:ea typeface="Times New Roman" panose="02020603050405020304" pitchFamily="18" charset="0"/>
              </a:rPr>
              <a:t>общини </a:t>
            </a:r>
            <a:r>
              <a:rPr lang="bg-BG" b="1" dirty="0">
                <a:ea typeface="Times New Roman" panose="02020603050405020304" pitchFamily="18" charset="0"/>
              </a:rPr>
              <a:t>Указания за условията и реда за издаване на разрешенията за строеж за аварийно-възстановителните работи на язовирните стени и съоръженията към тях – да се прилага чл. 148, ал. 6  от ЗУТ.</a:t>
            </a:r>
            <a:endParaRPr lang="bg-BG" dirty="0">
              <a:ea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8267770" y="301255"/>
            <a:ext cx="3531615" cy="5583696"/>
          </a:xfrm>
          <a:prstGeom prst="rect">
            <a:avLst/>
          </a:prstGeom>
        </p:spPr>
      </p:pic>
    </p:spTree>
    <p:extLst>
      <p:ext uri="{BB962C8B-B14F-4D97-AF65-F5344CB8AC3E}">
        <p14:creationId xmlns:p14="http://schemas.microsoft.com/office/powerpoint/2010/main" val="30182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1000"/>
                                        <p:tgtEl>
                                          <p:spTgt spid="7"/>
                                        </p:tgtEl>
                                      </p:cBhvr>
                                    </p:animEffect>
                                  </p:childTnLst>
                                </p:cTn>
                              </p:par>
                            </p:childTnLst>
                          </p:cTn>
                        </p:par>
                        <p:par>
                          <p:cTn id="13" fill="hold">
                            <p:stCondLst>
                              <p:cond delay="3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53" y="3768306"/>
            <a:ext cx="2973997" cy="297399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537004" y="1037496"/>
            <a:ext cx="1654996" cy="1654996"/>
          </a:xfrm>
          <a:prstGeom prst="rect">
            <a:avLst/>
          </a:prstGeom>
        </p:spPr>
      </p:pic>
      <p:sp>
        <p:nvSpPr>
          <p:cNvPr id="5" name="Rectangle 4"/>
          <p:cNvSpPr/>
          <p:nvPr/>
        </p:nvSpPr>
        <p:spPr>
          <a:xfrm>
            <a:off x="704636" y="972594"/>
            <a:ext cx="9832368" cy="2862322"/>
          </a:xfrm>
          <a:prstGeom prst="rect">
            <a:avLst/>
          </a:prstGeom>
        </p:spPr>
        <p:txBody>
          <a:bodyPr wrap="square">
            <a:spAutoFit/>
          </a:bodyPr>
          <a:lstStyle/>
          <a:p>
            <a:pPr indent="449580" algn="just">
              <a:spcAft>
                <a:spcPts val="0"/>
              </a:spcAft>
            </a:pPr>
            <a:r>
              <a:rPr lang="bg-BG" sz="2000" dirty="0">
                <a:latin typeface="+mj-lt"/>
                <a:ea typeface="Times New Roman" panose="02020603050405020304" pitchFamily="18" charset="0"/>
              </a:rPr>
              <a:t>При извършени от ДНСК проверки е установено, че обектите не попадат в хипотезата на </a:t>
            </a:r>
            <a:r>
              <a:rPr lang="bg-BG" sz="2000" dirty="0" smtClean="0">
                <a:latin typeface="+mj-lt"/>
                <a:ea typeface="Times New Roman" panose="02020603050405020304" pitchFamily="18" charset="0"/>
              </a:rPr>
              <a:t>авариен </a:t>
            </a:r>
            <a:r>
              <a:rPr lang="bg-BG" sz="2000" dirty="0">
                <a:latin typeface="+mj-lt"/>
                <a:ea typeface="Times New Roman" panose="02020603050405020304" pitchFamily="18" charset="0"/>
              </a:rPr>
              <a:t>ремонт по чл. 148, ал. 6 от ЗУТ, </a:t>
            </a:r>
            <a:r>
              <a:rPr lang="bg-BG" sz="2000" b="1" dirty="0">
                <a:latin typeface="+mj-lt"/>
                <a:ea typeface="Times New Roman" panose="02020603050405020304" pitchFamily="18" charset="0"/>
              </a:rPr>
              <a:t>без наличието на доказателства</a:t>
            </a:r>
            <a:r>
              <a:rPr lang="bg-BG" sz="2000" dirty="0">
                <a:latin typeface="+mj-lt"/>
                <a:ea typeface="Times New Roman" panose="02020603050405020304" pitchFamily="18" charset="0"/>
              </a:rPr>
              <a:t> </a:t>
            </a:r>
            <a:r>
              <a:rPr lang="bg-BG" sz="2000" dirty="0" smtClean="0">
                <a:latin typeface="+mj-lt"/>
                <a:ea typeface="Times New Roman" panose="02020603050405020304" pitchFamily="18" charset="0"/>
              </a:rPr>
              <a:t>за възникнали </a:t>
            </a:r>
            <a:r>
              <a:rPr lang="bg-BG" sz="2000" dirty="0">
                <a:latin typeface="+mj-lt"/>
                <a:ea typeface="Times New Roman" panose="02020603050405020304" pitchFamily="18" charset="0"/>
              </a:rPr>
              <a:t>и обявени бедствие и/или авария, описани в Закона за защита от бедствията. Няма регистрирани съобщения за възникнала авария до оперативния център на Главна дирекция "Пожарна безопасност и защита на населението" - МВР, и до кмета на непосредствено застрашената община. Няма данни да са издавани заповеди от компетентните органи, съгласно чл. 49 и 50 или решение съгласно чл.50а от ЗЗБ. </a:t>
            </a:r>
          </a:p>
        </p:txBody>
      </p:sp>
      <p:sp>
        <p:nvSpPr>
          <p:cNvPr id="6" name="Rectangle 5"/>
          <p:cNvSpPr/>
          <p:nvPr/>
        </p:nvSpPr>
        <p:spPr>
          <a:xfrm>
            <a:off x="3246635" y="3992141"/>
            <a:ext cx="8333198" cy="1938992"/>
          </a:xfrm>
          <a:prstGeom prst="rect">
            <a:avLst/>
          </a:prstGeom>
        </p:spPr>
        <p:txBody>
          <a:bodyPr wrap="square">
            <a:spAutoFit/>
          </a:bodyPr>
          <a:lstStyle/>
          <a:p>
            <a:pPr indent="449580" algn="just">
              <a:spcAft>
                <a:spcPts val="0"/>
              </a:spcAft>
            </a:pPr>
            <a:r>
              <a:rPr lang="bg-BG" sz="2000" dirty="0">
                <a:ea typeface="Times New Roman" panose="02020603050405020304" pitchFamily="18" charset="0"/>
              </a:rPr>
              <a:t>Липсват данни за изпълнение на изискванията </a:t>
            </a:r>
            <a:r>
              <a:rPr lang="bg-BG" sz="2000" dirty="0" smtClean="0">
                <a:ea typeface="Times New Roman" panose="02020603050405020304" pitchFamily="18" charset="0"/>
              </a:rPr>
              <a:t>на Наредбата </a:t>
            </a:r>
            <a:r>
              <a:rPr lang="bg-BG" sz="2000" dirty="0">
                <a:ea typeface="Times New Roman" panose="02020603050405020304" pitchFamily="18" charset="0"/>
              </a:rPr>
              <a:t>за условията и реда за осъществяване на техническата и безопасната експлоатация на язовирните стени и на съоръженията към тях и за осъществяване на контрол за техническото им състояние, касаещи експлоатацията на язовирите в аварийни условия</a:t>
            </a:r>
            <a:r>
              <a:rPr lang="bg-BG" sz="2000" dirty="0" smtClean="0">
                <a:ea typeface="Times New Roman" panose="02020603050405020304" pitchFamily="18" charset="0"/>
              </a:rPr>
              <a:t>.</a:t>
            </a:r>
          </a:p>
        </p:txBody>
      </p:sp>
      <p:sp>
        <p:nvSpPr>
          <p:cNvPr id="8" name="Title 7"/>
          <p:cNvSpPr>
            <a:spLocks noGrp="1"/>
          </p:cNvSpPr>
          <p:nvPr>
            <p:ph type="title"/>
          </p:nvPr>
        </p:nvSpPr>
        <p:spPr>
          <a:xfrm>
            <a:off x="897389" y="187170"/>
            <a:ext cx="11661950" cy="989958"/>
          </a:xfrm>
        </p:spPr>
        <p:txBody>
          <a:bodyPr>
            <a:normAutofit/>
          </a:bodyPr>
          <a:lstStyle/>
          <a:p>
            <a:r>
              <a:rPr lang="bg-BG" sz="2800" b="1" dirty="0" smtClean="0">
                <a:effectLst>
                  <a:outerShdw blurRad="38100" dist="38100" dir="2700000" algn="tl">
                    <a:srgbClr val="000000">
                      <a:alpha val="43137"/>
                    </a:srgbClr>
                  </a:outerShdw>
                </a:effectLst>
              </a:rPr>
              <a:t>Доказателства за необходимостта от авариен ремонт</a:t>
            </a:r>
            <a:endParaRPr lang="bg-BG"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936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par>
                          <p:cTn id="8" fill="hold">
                            <p:stCondLst>
                              <p:cond delay="2500"/>
                            </p:stCondLst>
                            <p:childTnLst>
                              <p:par>
                                <p:cTn id="9" presetID="21" presetClass="entr" presetSubtype="8"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heel(8)">
                                      <p:cBhvr>
                                        <p:cTn id="11" dur="2000"/>
                                        <p:tgtEl>
                                          <p:spTgt spid="4"/>
                                        </p:tgtEl>
                                      </p:cBhvr>
                                    </p:animEffect>
                                  </p:childTnLst>
                                </p:cTn>
                              </p:par>
                            </p:childTnLst>
                          </p:cTn>
                        </p:par>
                        <p:par>
                          <p:cTn id="12" fill="hold">
                            <p:stCondLst>
                              <p:cond delay="5000"/>
                            </p:stCondLst>
                            <p:childTnLst>
                              <p:par>
                                <p:cTn id="13" presetID="21" presetClass="entr" presetSubtype="8"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heel(8)">
                                      <p:cBhvr>
                                        <p:cTn id="15" dur="2000"/>
                                        <p:tgtEl>
                                          <p:spTgt spid="4"/>
                                        </p:tgtEl>
                                      </p:cBhvr>
                                    </p:animEffect>
                                  </p:childTnLst>
                                </p:cTn>
                              </p:par>
                            </p:childTnLst>
                          </p:cTn>
                        </p:par>
                        <p:par>
                          <p:cTn id="16" fill="hold">
                            <p:stCondLst>
                              <p:cond delay="7500"/>
                            </p:stCondLst>
                            <p:childTnLst>
                              <p:par>
                                <p:cTn id="17" presetID="21" presetClass="entr" presetSubtype="8"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heel(8)">
                                      <p:cBhvr>
                                        <p:cTn id="19" dur="2000"/>
                                        <p:tgtEl>
                                          <p:spTgt spid="4"/>
                                        </p:tgtEl>
                                      </p:cBhvr>
                                    </p:animEffect>
                                  </p:childTnLst>
                                </p:cTn>
                              </p:par>
                            </p:childTnLst>
                          </p:cTn>
                        </p:par>
                        <p:par>
                          <p:cTn id="20" fill="hold">
                            <p:stCondLst>
                              <p:cond delay="10000"/>
                            </p:stCondLst>
                            <p:childTnLst>
                              <p:par>
                                <p:cTn id="21" presetID="21" presetClass="entr" presetSubtype="8"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heel(8)">
                                      <p:cBhvr>
                                        <p:cTn id="23" dur="2000"/>
                                        <p:tgtEl>
                                          <p:spTgt spid="4"/>
                                        </p:tgtEl>
                                      </p:cBhvr>
                                    </p:animEffect>
                                  </p:childTnLst>
                                </p:cTn>
                              </p:par>
                            </p:childTnLst>
                          </p:cTn>
                        </p:par>
                        <p:par>
                          <p:cTn id="24" fill="hold">
                            <p:stCondLst>
                              <p:cond delay="12500"/>
                            </p:stCondLst>
                            <p:childTnLst>
                              <p:par>
                                <p:cTn id="25" presetID="21" presetClass="entr" presetSubtype="8" fill="hold" nodeType="afterEffect">
                                  <p:stCondLst>
                                    <p:cond delay="500"/>
                                  </p:stCondLst>
                                  <p:childTnLst>
                                    <p:set>
                                      <p:cBhvr>
                                        <p:cTn id="26" dur="1" fill="hold">
                                          <p:stCondLst>
                                            <p:cond delay="0"/>
                                          </p:stCondLst>
                                        </p:cTn>
                                        <p:tgtEl>
                                          <p:spTgt spid="4"/>
                                        </p:tgtEl>
                                        <p:attrNameLst>
                                          <p:attrName>style.visibility</p:attrName>
                                        </p:attrNameLst>
                                      </p:cBhvr>
                                      <p:to>
                                        <p:strVal val="visible"/>
                                      </p:to>
                                    </p:set>
                                    <p:animEffect transition="in" filter="wheel(8)">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0568" y="152076"/>
            <a:ext cx="1592263" cy="587375"/>
          </a:xfrm>
        </p:spPr>
        <p:txBody>
          <a:bodyPr>
            <a:normAutofit/>
          </a:bodyPr>
          <a:lstStyle/>
          <a:p>
            <a:r>
              <a:rPr lang="bg-BG" sz="2800" b="1" u="sng" dirty="0" smtClean="0">
                <a:effectLst>
                  <a:outerShdw blurRad="38100" dist="38100" dir="2700000" algn="tl">
                    <a:srgbClr val="000000">
                      <a:alpha val="43137"/>
                    </a:srgbClr>
                  </a:outerShdw>
                </a:effectLst>
              </a:rPr>
              <a:t>2021 г. </a:t>
            </a:r>
            <a:endParaRPr lang="bg-BG" sz="2800" b="1" u="sng" dirty="0">
              <a:effectLst>
                <a:outerShdw blurRad="38100" dist="38100" dir="2700000" algn="tl">
                  <a:srgbClr val="000000">
                    <a:alpha val="43137"/>
                  </a:srgbClr>
                </a:outerShdw>
              </a:effectLst>
            </a:endParaRPr>
          </a:p>
        </p:txBody>
      </p:sp>
      <p:sp>
        <p:nvSpPr>
          <p:cNvPr id="3" name="Rectangle 2"/>
          <p:cNvSpPr/>
          <p:nvPr/>
        </p:nvSpPr>
        <p:spPr>
          <a:xfrm>
            <a:off x="174662" y="5095335"/>
            <a:ext cx="11763054" cy="707886"/>
          </a:xfrm>
          <a:prstGeom prst="rect">
            <a:avLst/>
          </a:prstGeom>
          <a:ln w="47625">
            <a:solidFill>
              <a:srgbClr val="FF0000"/>
            </a:solidFill>
          </a:ln>
        </p:spPr>
        <p:txBody>
          <a:bodyPr wrap="square">
            <a:spAutoFit/>
          </a:bodyPr>
          <a:lstStyle/>
          <a:p>
            <a:pPr algn="just">
              <a:spcBef>
                <a:spcPts val="1200"/>
              </a:spcBef>
            </a:pPr>
            <a:r>
              <a:rPr lang="bg-BG" b="1" dirty="0" smtClean="0">
                <a:ea typeface="Times New Roman" panose="02020603050405020304" pitchFamily="18" charset="0"/>
              </a:rPr>
              <a:t>	</a:t>
            </a:r>
            <a:r>
              <a:rPr lang="bg-BG" sz="2000" b="1" u="sng" dirty="0" smtClean="0">
                <a:ea typeface="Times New Roman" panose="02020603050405020304" pitchFamily="18" charset="0"/>
              </a:rPr>
              <a:t>Решението </a:t>
            </a:r>
            <a:r>
              <a:rPr lang="bg-BG" sz="2000" b="1" u="sng" dirty="0">
                <a:ea typeface="Times New Roman" panose="02020603050405020304" pitchFamily="18" charset="0"/>
              </a:rPr>
              <a:t>на Министерски съвет не може да се </a:t>
            </a:r>
            <a:r>
              <a:rPr lang="bg-BG" sz="2000" b="1" u="sng" dirty="0" smtClean="0">
                <a:ea typeface="Times New Roman" panose="02020603050405020304" pitchFamily="18" charset="0"/>
              </a:rPr>
              <a:t>обоснове като </a:t>
            </a:r>
            <a:r>
              <a:rPr lang="bg-BG" sz="2000" b="1" u="sng" dirty="0">
                <a:ea typeface="Times New Roman" panose="02020603050405020304" pitchFamily="18" charset="0"/>
              </a:rPr>
              <a:t>извод за настъпило бедствие или авария по смисъла на Закона за защита от бедствията  и ЗУТ.</a:t>
            </a:r>
            <a:endParaRPr lang="bg-BG" sz="2000" dirty="0"/>
          </a:p>
        </p:txBody>
      </p:sp>
      <p:sp>
        <p:nvSpPr>
          <p:cNvPr id="4" name="Title 1"/>
          <p:cNvSpPr txBox="1">
            <a:spLocks/>
          </p:cNvSpPr>
          <p:nvPr/>
        </p:nvSpPr>
        <p:spPr>
          <a:xfrm>
            <a:off x="8370083" y="50943"/>
            <a:ext cx="1592382" cy="5878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bg-BG" sz="2800" b="1" u="sng" dirty="0" smtClean="0">
                <a:effectLst>
                  <a:outerShdw blurRad="38100" dist="38100" dir="2700000" algn="tl">
                    <a:srgbClr val="000000">
                      <a:alpha val="43137"/>
                    </a:srgbClr>
                  </a:outerShdw>
                </a:effectLst>
              </a:rPr>
              <a:t>2022 г. </a:t>
            </a:r>
            <a:endParaRPr lang="bg-BG" sz="2800" b="1" u="sng" dirty="0">
              <a:effectLst>
                <a:outerShdw blurRad="38100" dist="38100" dir="2700000" algn="tl">
                  <a:srgbClr val="000000">
                    <a:alpha val="43137"/>
                  </a:srgbClr>
                </a:outerShdw>
              </a:effectLst>
            </a:endParaRPr>
          </a:p>
        </p:txBody>
      </p:sp>
      <p:pic>
        <p:nvPicPr>
          <p:cNvPr id="5" name="Picture 4" descr="C:\Users\stela.stoyanova\AppData\Local\Microsoft\Windows\INetCache\Content.Word\DSC004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7648" y="678497"/>
            <a:ext cx="2685816" cy="1986455"/>
          </a:xfrm>
          <a:prstGeom prst="rect">
            <a:avLst/>
          </a:prstGeom>
          <a:noFill/>
          <a:ln>
            <a:noFill/>
          </a:ln>
        </p:spPr>
      </p:pic>
      <p:sp>
        <p:nvSpPr>
          <p:cNvPr id="7" name="Title 1"/>
          <p:cNvSpPr txBox="1">
            <a:spLocks/>
          </p:cNvSpPr>
          <p:nvPr/>
        </p:nvSpPr>
        <p:spPr>
          <a:xfrm>
            <a:off x="10324214" y="2244640"/>
            <a:ext cx="1423557" cy="3956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bg-BG" sz="1600" b="1" dirty="0" smtClean="0"/>
              <a:t>Пазар дере</a:t>
            </a:r>
            <a:endParaRPr lang="bg-BG" sz="1600" b="1" dirty="0"/>
          </a:p>
        </p:txBody>
      </p:sp>
      <p:pic>
        <p:nvPicPr>
          <p:cNvPr id="9" name="Picture 8" descr="IMG_28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22" y="730294"/>
            <a:ext cx="2716530" cy="2040255"/>
          </a:xfrm>
          <a:prstGeom prst="rect">
            <a:avLst/>
          </a:prstGeom>
          <a:noFill/>
          <a:ln>
            <a:noFill/>
          </a:ln>
        </p:spPr>
      </p:pic>
      <p:sp>
        <p:nvSpPr>
          <p:cNvPr id="12" name="Title 1"/>
          <p:cNvSpPr txBox="1">
            <a:spLocks/>
          </p:cNvSpPr>
          <p:nvPr/>
        </p:nvSpPr>
        <p:spPr>
          <a:xfrm>
            <a:off x="1803028" y="2459980"/>
            <a:ext cx="1491175" cy="36215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bg-BG" sz="1600" b="1" smtClean="0"/>
              <a:t>Пазар дере</a:t>
            </a:r>
            <a:endParaRPr lang="bg-BG" sz="1600" b="1" dirty="0"/>
          </a:p>
        </p:txBody>
      </p:sp>
      <p:pic>
        <p:nvPicPr>
          <p:cNvPr id="13" name="Pictur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651758" y="918607"/>
            <a:ext cx="2095434" cy="1711629"/>
          </a:xfrm>
          <a:prstGeom prst="rect">
            <a:avLst/>
          </a:prstGeom>
          <a:noFill/>
          <a:ln>
            <a:noFill/>
          </a:ln>
        </p:spPr>
      </p:pic>
      <p:pic>
        <p:nvPicPr>
          <p:cNvPr id="16" name="Picture 15" descr="C:\Users\stela.stoyanova\AppData\Local\Microsoft\Windows\INetCache\Content.Word\IMG_20220905_15531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2303" y="638743"/>
            <a:ext cx="2640731" cy="1986455"/>
          </a:xfrm>
          <a:prstGeom prst="rect">
            <a:avLst/>
          </a:prstGeom>
          <a:noFill/>
          <a:ln>
            <a:noFill/>
          </a:ln>
        </p:spPr>
      </p:pic>
      <p:sp>
        <p:nvSpPr>
          <p:cNvPr id="17" name="Rectangle 16"/>
          <p:cNvSpPr/>
          <p:nvPr/>
        </p:nvSpPr>
        <p:spPr>
          <a:xfrm>
            <a:off x="7572668" y="2257794"/>
            <a:ext cx="1196161" cy="338554"/>
          </a:xfrm>
          <a:prstGeom prst="rect">
            <a:avLst/>
          </a:prstGeom>
        </p:spPr>
        <p:txBody>
          <a:bodyPr wrap="none">
            <a:spAutoFit/>
          </a:bodyPr>
          <a:lstStyle/>
          <a:p>
            <a:r>
              <a:rPr lang="bg-BG" sz="1600" b="1" dirty="0">
                <a:latin typeface="+mj-lt"/>
                <a:ea typeface="Times New Roman" panose="02020603050405020304" pitchFamily="18" charset="0"/>
              </a:rPr>
              <a:t>Винарско</a:t>
            </a:r>
            <a:endParaRPr lang="bg-BG" sz="1600" dirty="0">
              <a:latin typeface="+mj-lt"/>
            </a:endParaRPr>
          </a:p>
        </p:txBody>
      </p:sp>
      <p:pic>
        <p:nvPicPr>
          <p:cNvPr id="18" name="Picture 17" descr="C:\Users\stela.stoyanova\AppData\Local\Microsoft\Windows\INetCache\Content.Word\20220909_11001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66274" y="3145668"/>
            <a:ext cx="2677190" cy="1829161"/>
          </a:xfrm>
          <a:prstGeom prst="rect">
            <a:avLst/>
          </a:prstGeom>
          <a:noFill/>
          <a:ln>
            <a:noFill/>
          </a:ln>
        </p:spPr>
      </p:pic>
      <p:sp>
        <p:nvSpPr>
          <p:cNvPr id="19" name="Rectangle 18"/>
          <p:cNvSpPr/>
          <p:nvPr/>
        </p:nvSpPr>
        <p:spPr>
          <a:xfrm>
            <a:off x="9166274" y="3163288"/>
            <a:ext cx="1765227" cy="338554"/>
          </a:xfrm>
          <a:prstGeom prst="rect">
            <a:avLst/>
          </a:prstGeom>
        </p:spPr>
        <p:txBody>
          <a:bodyPr wrap="none">
            <a:spAutoFit/>
          </a:bodyPr>
          <a:lstStyle/>
          <a:p>
            <a:r>
              <a:rPr lang="bg-BG" sz="1600" b="1" dirty="0">
                <a:latin typeface="+mj-lt"/>
                <a:ea typeface="Times New Roman" panose="02020603050405020304" pitchFamily="18" charset="0"/>
              </a:rPr>
              <a:t>Найден Герово</a:t>
            </a:r>
            <a:endParaRPr lang="bg-BG" sz="1600" b="1" dirty="0">
              <a:latin typeface="+mj-lt"/>
            </a:endParaRPr>
          </a:p>
        </p:txBody>
      </p:sp>
      <p:sp>
        <p:nvSpPr>
          <p:cNvPr id="21" name="Rectangle 20"/>
          <p:cNvSpPr/>
          <p:nvPr/>
        </p:nvSpPr>
        <p:spPr>
          <a:xfrm>
            <a:off x="4395959" y="2431995"/>
            <a:ext cx="1196161" cy="338554"/>
          </a:xfrm>
          <a:prstGeom prst="rect">
            <a:avLst/>
          </a:prstGeom>
        </p:spPr>
        <p:txBody>
          <a:bodyPr wrap="none">
            <a:spAutoFit/>
          </a:bodyPr>
          <a:lstStyle/>
          <a:p>
            <a:r>
              <a:rPr lang="bg-BG" sz="1600" b="1" dirty="0">
                <a:latin typeface="+mj-lt"/>
                <a:ea typeface="Times New Roman" panose="02020603050405020304" pitchFamily="18" charset="0"/>
              </a:rPr>
              <a:t>Винарско</a:t>
            </a:r>
            <a:endParaRPr lang="bg-BG" sz="1600" dirty="0">
              <a:latin typeface="+mj-lt"/>
            </a:endParaRPr>
          </a:p>
        </p:txBody>
      </p:sp>
      <p:pic>
        <p:nvPicPr>
          <p:cNvPr id="22" name="Picture 21" descr="241234705_141621191496132_166026522479100107_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4203" y="3209588"/>
            <a:ext cx="2472968" cy="1716523"/>
          </a:xfrm>
          <a:prstGeom prst="rect">
            <a:avLst/>
          </a:prstGeom>
          <a:noFill/>
          <a:ln>
            <a:noFill/>
          </a:ln>
        </p:spPr>
      </p:pic>
      <p:sp>
        <p:nvSpPr>
          <p:cNvPr id="23" name="Rectangle 22"/>
          <p:cNvSpPr/>
          <p:nvPr/>
        </p:nvSpPr>
        <p:spPr>
          <a:xfrm>
            <a:off x="3294203" y="3214162"/>
            <a:ext cx="1765227" cy="338554"/>
          </a:xfrm>
          <a:prstGeom prst="rect">
            <a:avLst/>
          </a:prstGeom>
        </p:spPr>
        <p:txBody>
          <a:bodyPr wrap="none">
            <a:spAutoFit/>
          </a:bodyPr>
          <a:lstStyle/>
          <a:p>
            <a:r>
              <a:rPr lang="bg-BG" sz="1600" b="1" dirty="0">
                <a:latin typeface="+mj-lt"/>
                <a:ea typeface="Times New Roman" panose="02020603050405020304" pitchFamily="18" charset="0"/>
              </a:rPr>
              <a:t>Найден Герово</a:t>
            </a:r>
            <a:endParaRPr lang="bg-BG" sz="1600" b="1" dirty="0">
              <a:latin typeface="+mj-lt"/>
            </a:endParaRPr>
          </a:p>
        </p:txBody>
      </p:sp>
      <p:pic>
        <p:nvPicPr>
          <p:cNvPr id="24" name="Picture 23" descr="C:\Users\stela.stoyanova\AppData\Local\Microsoft\Windows\INetCache\Content.Word\IMG_373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335452" y="2985632"/>
            <a:ext cx="2262541" cy="1724985"/>
          </a:xfrm>
          <a:prstGeom prst="rect">
            <a:avLst/>
          </a:prstGeom>
          <a:noFill/>
          <a:ln>
            <a:noFill/>
          </a:ln>
        </p:spPr>
      </p:pic>
      <p:sp>
        <p:nvSpPr>
          <p:cNvPr id="20" name="Rectangle 19"/>
          <p:cNvSpPr/>
          <p:nvPr/>
        </p:nvSpPr>
        <p:spPr>
          <a:xfrm>
            <a:off x="6545636" y="2741138"/>
            <a:ext cx="1842171" cy="276999"/>
          </a:xfrm>
          <a:prstGeom prst="rect">
            <a:avLst/>
          </a:prstGeom>
        </p:spPr>
        <p:txBody>
          <a:bodyPr wrap="none">
            <a:spAutoFit/>
          </a:bodyPr>
          <a:lstStyle/>
          <a:p>
            <a:r>
              <a:rPr lang="bg-BG" sz="1200" b="1" dirty="0">
                <a:latin typeface="+mj-lt"/>
                <a:ea typeface="Times New Roman" panose="02020603050405020304" pitchFamily="18" charset="0"/>
              </a:rPr>
              <a:t>Генерал Николаево 3</a:t>
            </a:r>
            <a:endParaRPr lang="bg-BG" sz="1200" dirty="0">
              <a:latin typeface="+mj-lt"/>
            </a:endParaRPr>
          </a:p>
        </p:txBody>
      </p:sp>
      <p:pic>
        <p:nvPicPr>
          <p:cNvPr id="26" name="Picture 25" descr="241169008_461348851521682_537866883916909833_n"/>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430" y="3037277"/>
            <a:ext cx="2723847" cy="1937552"/>
          </a:xfrm>
          <a:prstGeom prst="rect">
            <a:avLst/>
          </a:prstGeom>
          <a:noFill/>
          <a:ln>
            <a:noFill/>
          </a:ln>
        </p:spPr>
      </p:pic>
      <p:sp>
        <p:nvSpPr>
          <p:cNvPr id="29" name="Rectangle 28"/>
          <p:cNvSpPr/>
          <p:nvPr/>
        </p:nvSpPr>
        <p:spPr>
          <a:xfrm>
            <a:off x="356732" y="3055566"/>
            <a:ext cx="1842171" cy="276999"/>
          </a:xfrm>
          <a:prstGeom prst="rect">
            <a:avLst/>
          </a:prstGeom>
        </p:spPr>
        <p:txBody>
          <a:bodyPr wrap="none">
            <a:spAutoFit/>
          </a:bodyPr>
          <a:lstStyle/>
          <a:p>
            <a:r>
              <a:rPr lang="bg-BG" sz="1200" b="1" dirty="0">
                <a:latin typeface="+mj-lt"/>
                <a:ea typeface="Times New Roman" panose="02020603050405020304" pitchFamily="18" charset="0"/>
              </a:rPr>
              <a:t>Генерал Николаево 3</a:t>
            </a:r>
            <a:endParaRPr lang="bg-BG" sz="1200" dirty="0">
              <a:latin typeface="+mj-lt"/>
            </a:endParaRPr>
          </a:p>
        </p:txBody>
      </p:sp>
    </p:spTree>
    <p:extLst>
      <p:ext uri="{BB962C8B-B14F-4D97-AF65-F5344CB8AC3E}">
        <p14:creationId xmlns:p14="http://schemas.microsoft.com/office/powerpoint/2010/main" val="3073216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297" y="102741"/>
            <a:ext cx="6688364" cy="577526"/>
          </a:xfrm>
        </p:spPr>
        <p:txBody>
          <a:bodyPr/>
          <a:lstStyle/>
          <a:p>
            <a:pPr algn="ctr"/>
            <a:r>
              <a:rPr lang="bg-BG" b="1" dirty="0" smtClean="0"/>
              <a:t>Нова проверка</a:t>
            </a:r>
            <a:endParaRPr lang="bg-BG" b="1" dirty="0"/>
          </a:p>
        </p:txBody>
      </p:sp>
      <p:sp>
        <p:nvSpPr>
          <p:cNvPr id="4" name="Rectangle 3"/>
          <p:cNvSpPr/>
          <p:nvPr/>
        </p:nvSpPr>
        <p:spPr>
          <a:xfrm>
            <a:off x="5974479" y="3524831"/>
            <a:ext cx="4861333" cy="1015663"/>
          </a:xfrm>
          <a:prstGeom prst="rect">
            <a:avLst/>
          </a:prstGeom>
        </p:spPr>
        <p:txBody>
          <a:bodyPr wrap="square">
            <a:spAutoFit/>
          </a:bodyPr>
          <a:lstStyle/>
          <a:p>
            <a:pPr indent="450215" algn="just">
              <a:lnSpc>
                <a:spcPct val="150000"/>
              </a:lnSpc>
              <a:spcAft>
                <a:spcPts val="0"/>
              </a:spcAft>
            </a:pPr>
            <a:endParaRPr lang="bg-BG" sz="2000" dirty="0">
              <a:latin typeface="+mj-lt"/>
              <a:ea typeface="Times New Roman" panose="02020603050405020304" pitchFamily="18" charset="0"/>
            </a:endParaRPr>
          </a:p>
          <a:p>
            <a:pPr indent="450215" algn="just">
              <a:lnSpc>
                <a:spcPct val="150000"/>
              </a:lnSpc>
              <a:spcAft>
                <a:spcPts val="0"/>
              </a:spcAft>
            </a:pPr>
            <a:r>
              <a:rPr lang="bg-BG" sz="2000" dirty="0" smtClean="0">
                <a:latin typeface="+mj-lt"/>
                <a:ea typeface="Times New Roman" panose="02020603050405020304" pitchFamily="18" charset="0"/>
              </a:rPr>
              <a:t>3</a:t>
            </a:r>
            <a:r>
              <a:rPr lang="bg-BG" sz="2000" dirty="0">
                <a:latin typeface="+mj-lt"/>
                <a:ea typeface="Times New Roman" panose="02020603050405020304" pitchFamily="18" charset="0"/>
              </a:rPr>
              <a:t>. Без извършени СМР – 13 бр.</a:t>
            </a:r>
          </a:p>
        </p:txBody>
      </p:sp>
      <p:sp>
        <p:nvSpPr>
          <p:cNvPr id="5" name="Right Arrow Callout 4"/>
          <p:cNvSpPr/>
          <p:nvPr/>
        </p:nvSpPr>
        <p:spPr>
          <a:xfrm>
            <a:off x="667820" y="1438380"/>
            <a:ext cx="4448709" cy="405829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g-BG" sz="2000" b="1" u="sng" dirty="0">
                <a:ea typeface="Times New Roman" panose="02020603050405020304" pitchFamily="18" charset="0"/>
              </a:rPr>
              <a:t>Септември </a:t>
            </a:r>
            <a:r>
              <a:rPr lang="bg-BG" sz="2000" b="1" u="sng" dirty="0" smtClean="0">
                <a:ea typeface="Times New Roman" panose="02020603050405020304" pitchFamily="18" charset="0"/>
              </a:rPr>
              <a:t>2022 г</a:t>
            </a:r>
            <a:r>
              <a:rPr lang="bg-BG" sz="2000" b="1" u="sng" dirty="0">
                <a:ea typeface="Times New Roman" panose="02020603050405020304" pitchFamily="18" charset="0"/>
              </a:rPr>
              <a:t>.</a:t>
            </a:r>
            <a:r>
              <a:rPr lang="bg-BG" sz="2000" dirty="0">
                <a:ea typeface="Times New Roman" panose="02020603050405020304" pitchFamily="18" charset="0"/>
              </a:rPr>
              <a:t> министърът на </a:t>
            </a:r>
            <a:r>
              <a:rPr lang="bg-BG" sz="2000" dirty="0" smtClean="0">
                <a:ea typeface="Times New Roman" panose="02020603050405020304" pitchFamily="18" charset="0"/>
              </a:rPr>
              <a:t>регионалното развитие възлага </a:t>
            </a:r>
            <a:r>
              <a:rPr lang="bg-BG" sz="2000" dirty="0">
                <a:ea typeface="Times New Roman" panose="02020603050405020304" pitchFamily="18" charset="0"/>
              </a:rPr>
              <a:t>на ДНСК допълнителни проверки на място и по налични документи на язовирите.</a:t>
            </a:r>
            <a:endParaRPr lang="bg-BG" sz="2000" dirty="0"/>
          </a:p>
        </p:txBody>
      </p:sp>
      <p:sp>
        <p:nvSpPr>
          <p:cNvPr id="7" name="Rectangle 6"/>
          <p:cNvSpPr/>
          <p:nvPr/>
        </p:nvSpPr>
        <p:spPr>
          <a:xfrm>
            <a:off x="5974479" y="3000846"/>
            <a:ext cx="4770217" cy="495457"/>
          </a:xfrm>
          <a:prstGeom prst="rect">
            <a:avLst/>
          </a:prstGeom>
        </p:spPr>
        <p:txBody>
          <a:bodyPr wrap="none">
            <a:spAutoFit/>
          </a:bodyPr>
          <a:lstStyle/>
          <a:p>
            <a:pPr indent="450215" algn="just">
              <a:lnSpc>
                <a:spcPct val="150000"/>
              </a:lnSpc>
              <a:spcAft>
                <a:spcPts val="0"/>
              </a:spcAft>
            </a:pPr>
            <a:r>
              <a:rPr lang="bg-BG" sz="2000" dirty="0">
                <a:latin typeface="+mj-lt"/>
                <a:ea typeface="Times New Roman" panose="02020603050405020304" pitchFamily="18" charset="0"/>
              </a:rPr>
              <a:t>1. Изцяло завършени са – 51 бр.</a:t>
            </a:r>
          </a:p>
        </p:txBody>
      </p:sp>
      <p:sp>
        <p:nvSpPr>
          <p:cNvPr id="8" name="Rectangle 7"/>
          <p:cNvSpPr/>
          <p:nvPr/>
        </p:nvSpPr>
        <p:spPr>
          <a:xfrm>
            <a:off x="5974479" y="3496303"/>
            <a:ext cx="5409814" cy="495457"/>
          </a:xfrm>
          <a:prstGeom prst="rect">
            <a:avLst/>
          </a:prstGeom>
        </p:spPr>
        <p:txBody>
          <a:bodyPr wrap="none">
            <a:spAutoFit/>
          </a:bodyPr>
          <a:lstStyle/>
          <a:p>
            <a:pPr indent="450215" algn="just">
              <a:lnSpc>
                <a:spcPct val="150000"/>
              </a:lnSpc>
              <a:spcAft>
                <a:spcPts val="0"/>
              </a:spcAft>
            </a:pPr>
            <a:r>
              <a:rPr lang="bg-BG" sz="2000" dirty="0">
                <a:latin typeface="+mj-lt"/>
                <a:ea typeface="Times New Roman" panose="02020603050405020304" pitchFamily="18" charset="0"/>
              </a:rPr>
              <a:t>2. С частично извършени СМР – 7 бр.</a:t>
            </a:r>
          </a:p>
        </p:txBody>
      </p:sp>
      <p:sp>
        <p:nvSpPr>
          <p:cNvPr id="9" name="Rectangle 8"/>
          <p:cNvSpPr/>
          <p:nvPr/>
        </p:nvSpPr>
        <p:spPr>
          <a:xfrm>
            <a:off x="5974479" y="2221279"/>
            <a:ext cx="5969904" cy="461665"/>
          </a:xfrm>
          <a:prstGeom prst="rect">
            <a:avLst/>
          </a:prstGeom>
        </p:spPr>
        <p:txBody>
          <a:bodyPr wrap="none">
            <a:spAutoFit/>
          </a:bodyPr>
          <a:lstStyle/>
          <a:p>
            <a:r>
              <a:rPr lang="bg-BG" sz="2400" b="1" dirty="0">
                <a:solidFill>
                  <a:srgbClr val="C00000"/>
                </a:solidFill>
                <a:ea typeface="Times New Roman" panose="02020603050405020304" pitchFamily="18" charset="0"/>
              </a:rPr>
              <a:t>Проверени са 71 бр. </a:t>
            </a:r>
            <a:r>
              <a:rPr lang="bg-BG" sz="2400" b="1" dirty="0" smtClean="0">
                <a:solidFill>
                  <a:srgbClr val="C00000"/>
                </a:solidFill>
                <a:ea typeface="Times New Roman" panose="02020603050405020304" pitchFamily="18" charset="0"/>
              </a:rPr>
              <a:t>язовири, </a:t>
            </a:r>
            <a:r>
              <a:rPr lang="bg-BG" sz="2400" b="1" dirty="0">
                <a:solidFill>
                  <a:srgbClr val="C00000"/>
                </a:solidFill>
                <a:ea typeface="Times New Roman" panose="02020603050405020304" pitchFamily="18" charset="0"/>
              </a:rPr>
              <a:t>от тях:</a:t>
            </a:r>
            <a:endParaRPr lang="bg-BG" sz="2400" dirty="0">
              <a:solidFill>
                <a:srgbClr val="C00000"/>
              </a:solidFill>
            </a:endParaRPr>
          </a:p>
        </p:txBody>
      </p:sp>
    </p:spTree>
    <p:extLst>
      <p:ext uri="{BB962C8B-B14F-4D97-AF65-F5344CB8AC3E}">
        <p14:creationId xmlns:p14="http://schemas.microsoft.com/office/powerpoint/2010/main" val="6158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outVertical)">
                                      <p:cBhvr>
                                        <p:cTn id="12" dur="1000"/>
                                        <p:tgtEl>
                                          <p:spTgt spid="9">
                                            <p:txEl>
                                              <p:pRg st="0" end="0"/>
                                            </p:txEl>
                                          </p:spTgt>
                                        </p:tgtEl>
                                      </p:cBhvr>
                                    </p:animEffect>
                                  </p:childTnLst>
                                </p:cTn>
                              </p:par>
                            </p:childTnLst>
                          </p:cTn>
                        </p:par>
                        <p:par>
                          <p:cTn id="13" fill="hold">
                            <p:stCondLst>
                              <p:cond delay="25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1000"/>
                                        <p:tgtEl>
                                          <p:spTgt spid="7"/>
                                        </p:tgtEl>
                                      </p:cBhvr>
                                    </p:animEffect>
                                  </p:childTnLst>
                                </p:cTn>
                              </p:par>
                            </p:childTnLst>
                          </p:cTn>
                        </p:par>
                        <p:par>
                          <p:cTn id="17" fill="hold">
                            <p:stCondLst>
                              <p:cond delay="3500"/>
                            </p:stCondLst>
                            <p:childTnLst>
                              <p:par>
                                <p:cTn id="18" presetID="16" presetClass="entr" presetSubtype="37"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Vertical)">
                                      <p:cBhvr>
                                        <p:cTn id="20" dur="1000"/>
                                        <p:tgtEl>
                                          <p:spTgt spid="8"/>
                                        </p:tgtEl>
                                      </p:cBhvr>
                                    </p:animEffect>
                                  </p:childTnLst>
                                </p:cTn>
                              </p:par>
                            </p:childTnLst>
                          </p:cTn>
                        </p:par>
                        <p:par>
                          <p:cTn id="21" fill="hold">
                            <p:stCondLst>
                              <p:cond delay="4500"/>
                            </p:stCondLst>
                            <p:childTnLst>
                              <p:par>
                                <p:cTn id="22" presetID="16" presetClass="entr" presetSubtype="37"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outVertical)">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1354</TotalTime>
  <Words>690</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vt:lpstr>
      <vt:lpstr>Gallery</vt:lpstr>
      <vt:lpstr>PowerPoint Presentation</vt:lpstr>
      <vt:lpstr>Модел на порочна практика</vt:lpstr>
      <vt:lpstr>PowerPoint Presentation</vt:lpstr>
      <vt:lpstr>PowerPoint Presentation</vt:lpstr>
      <vt:lpstr>Аварийно-възстановителни ремонти?</vt:lpstr>
      <vt:lpstr>PowerPoint Presentation</vt:lpstr>
      <vt:lpstr>Доказателства за необходимостта от авариен ремонт</vt:lpstr>
      <vt:lpstr>2021 г. </vt:lpstr>
      <vt:lpstr>Нова проверка</vt:lpstr>
      <vt:lpstr>Решение </vt:lpstr>
      <vt:lpstr>§ 3. В чл. 64, ал. 1 се създава т. 9: „хидротехнически съоръжения, в т.ч. язовири и прилежащите им съоръжения и временно строителство.“           </vt:lpstr>
      <vt:lpstr>PowerPoint Presentation</vt:lpstr>
      <vt:lpstr>Благодаря за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Hussein</dc:creator>
  <cp:lastModifiedBy>Georgi</cp:lastModifiedBy>
  <cp:revision>142</cp:revision>
  <cp:lastPrinted>2022-09-20T08:35:34Z</cp:lastPrinted>
  <dcterms:created xsi:type="dcterms:W3CDTF">2021-10-27T19:17:55Z</dcterms:created>
  <dcterms:modified xsi:type="dcterms:W3CDTF">2022-09-20T10:29:01Z</dcterms:modified>
</cp:coreProperties>
</file>