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1"/>
  </p:sldMasterIdLst>
  <p:notesMasterIdLst>
    <p:notesMasterId r:id="rId15"/>
  </p:notesMasterIdLst>
  <p:sldIdLst>
    <p:sldId id="256" r:id="rId2"/>
    <p:sldId id="257" r:id="rId3"/>
    <p:sldId id="271" r:id="rId4"/>
    <p:sldId id="268" r:id="rId5"/>
    <p:sldId id="283" r:id="rId6"/>
    <p:sldId id="264" r:id="rId7"/>
    <p:sldId id="276" r:id="rId8"/>
    <p:sldId id="277" r:id="rId9"/>
    <p:sldId id="284" r:id="rId10"/>
    <p:sldId id="278" r:id="rId11"/>
    <p:sldId id="285" r:id="rId12"/>
    <p:sldId id="281" r:id="rId13"/>
    <p:sldId id="282" r:id="rId14"/>
  </p:sldIdLst>
  <p:sldSz cx="9144000" cy="6858000" type="screen4x3"/>
  <p:notesSz cx="6797675" cy="9926638"/>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674" autoAdjust="0"/>
  </p:normalViewPr>
  <p:slideViewPr>
    <p:cSldViewPr snapToGrid="0">
      <p:cViewPr varScale="1">
        <p:scale>
          <a:sx n="101" d="100"/>
          <a:sy n="101" d="100"/>
        </p:scale>
        <p:origin x="12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oriana\Documents\&#1048;&#1079;&#1073;&#1086;&#1088;&#1080;%20&#1086;&#1082;&#1090;&#1086;&#1084;&#1074;&#1088;&#1080;%202022\&#1089;&#1084;&#1077;&#1090;&#1082;&#1080;%20&#1079;&#1072;%20&#1075;&#1088;&#1072;&#1092;&#1080;&#1082;&#1080;%20&#1079;&#1072;%20&#1087;&#1088;&#1077;&#1079;&#1077;&#1085;&#1090;&#1072;&#1094;&#1080;&#108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oriana\Desktop\&#1075;&#1088;&#1072;&#1092;&#1080;&#1082;&#1080;%20&#1079;&#1072;%20&#1087;&#1088;&#1077;&#1079;&#1077;&#1085;&#1090;&#1072;&#1094;&#1080;&#1103;&#1090;&#1072;%20&#1086;&#1082;&#1090;&#1086;&#1084;&#1074;&#1088;&#1080;%20202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oriana\Desktop\&#1075;&#1088;&#1072;&#1092;&#1080;&#1082;&#1080;%20&#1079;&#1072;%20&#1087;&#1088;&#1077;&#1079;&#1077;&#1085;&#1090;&#1072;&#1094;&#1080;&#1103;&#1090;&#1072;%20&#1086;&#1082;&#1090;&#1086;&#1084;&#1074;&#1088;&#1080;%20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oriana\Documents\&#1048;&#1079;&#1073;&#1086;&#1088;&#1080;%20&#1086;&#1082;&#1090;&#1086;&#1084;&#1074;&#1088;&#1080;%202022\&#1089;&#1084;&#1077;&#1090;&#1082;&#1080;%20&#1079;&#1072;%20&#1075;&#1088;&#1072;&#1092;&#1080;&#1082;&#1080;%20&#1079;&#1072;%20&#1087;&#1088;&#1077;&#1079;&#1077;&#1085;&#1090;&#1072;&#1094;&#1080;&#108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oriana\Desktop\&#1075;&#1088;&#1072;&#1092;&#1080;&#1082;&#1080;%20&#1079;&#1072;%20&#1087;&#1088;&#1077;&#1079;&#1077;&#1085;&#1090;&#1072;&#1094;&#1080;&#1103;&#1090;&#1072;%20&#1086;&#1082;&#1090;&#1086;&#1084;&#1074;&#1088;&#1080;%20202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D51-4629-9FA1-8527ABBB15C4}"/>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D51-4629-9FA1-8527ABBB15C4}"/>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D51-4629-9FA1-8527ABBB15C4}"/>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D51-4629-9FA1-8527ABBB15C4}"/>
                </c:ext>
              </c:extLst>
            </c:dLbl>
            <c:dLbl>
              <c:idx val="4"/>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D51-4629-9FA1-8527ABBB15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Sheet3!$A$1:$E$1</c:f>
              <c:strCache>
                <c:ptCount val="5"/>
                <c:pt idx="0">
                  <c:v>2017 г.</c:v>
                </c:pt>
                <c:pt idx="1">
                  <c:v>Април 2021 г.</c:v>
                </c:pt>
                <c:pt idx="2">
                  <c:v>Юли 2021 г.</c:v>
                </c:pt>
                <c:pt idx="3">
                  <c:v>Ноември 2021 г.</c:v>
                </c:pt>
                <c:pt idx="4">
                  <c:v>Октомври 2022 г.</c:v>
                </c:pt>
              </c:strCache>
            </c:strRef>
          </c:cat>
          <c:val>
            <c:numRef>
              <c:f>Sheet3!$A$2:$E$2</c:f>
              <c:numCache>
                <c:formatCode>General</c:formatCode>
                <c:ptCount val="5"/>
                <c:pt idx="0">
                  <c:v>371</c:v>
                </c:pt>
                <c:pt idx="1">
                  <c:v>464</c:v>
                </c:pt>
                <c:pt idx="2">
                  <c:v>782</c:v>
                </c:pt>
                <c:pt idx="3">
                  <c:v>751</c:v>
                </c:pt>
                <c:pt idx="4">
                  <c:v>740</c:v>
                </c:pt>
              </c:numCache>
            </c:numRef>
          </c:val>
          <c:extLst>
            <c:ext xmlns:c16="http://schemas.microsoft.com/office/drawing/2014/chart" uri="{C3380CC4-5D6E-409C-BE32-E72D297353CC}">
              <c16:uniqueId val="{00000005-BD51-4629-9FA1-8527ABBB15C4}"/>
            </c:ext>
          </c:extLst>
        </c:ser>
        <c:dLbls>
          <c:showLegendKey val="0"/>
          <c:showVal val="0"/>
          <c:showCatName val="0"/>
          <c:showSerName val="0"/>
          <c:showPercent val="0"/>
          <c:showBubbleSize val="0"/>
        </c:dLbls>
        <c:gapWidth val="219"/>
        <c:overlap val="-27"/>
        <c:axId val="1383444447"/>
        <c:axId val="1383450271"/>
      </c:barChart>
      <c:catAx>
        <c:axId val="1383444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383450271"/>
        <c:crosses val="autoZero"/>
        <c:auto val="1"/>
        <c:lblAlgn val="ctr"/>
        <c:lblOffset val="100"/>
        <c:noMultiLvlLbl val="0"/>
      </c:catAx>
      <c:valAx>
        <c:axId val="1383450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3834444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17"/>
              <c:layout/>
              <c:tx>
                <c:rich>
                  <a:bodyPr/>
                  <a:lstStyle/>
                  <a:p>
                    <a:r>
                      <a:rPr lang="en-US" smtClean="0"/>
                      <a:t>165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04A-43C5-B1B5-7B78DD17FB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Sheet2!$A$1:$S$1</c:f>
              <c:strCache>
                <c:ptCount val="19"/>
                <c:pt idx="0">
                  <c:v>РСМ</c:v>
                </c:pt>
                <c:pt idx="1">
                  <c:v>Кипър</c:v>
                </c:pt>
                <c:pt idx="2">
                  <c:v>Молдова</c:v>
                </c:pt>
                <c:pt idx="3">
                  <c:v>Дания</c:v>
                </c:pt>
                <c:pt idx="4">
                  <c:v>Норвегия</c:v>
                </c:pt>
                <c:pt idx="5">
                  <c:v>Швейцария</c:v>
                </c:pt>
                <c:pt idx="6">
                  <c:v>Канада</c:v>
                </c:pt>
                <c:pt idx="7">
                  <c:v>Австрия</c:v>
                </c:pt>
                <c:pt idx="8">
                  <c:v>Белгия</c:v>
                </c:pt>
                <c:pt idx="9">
                  <c:v>Франция</c:v>
                </c:pt>
                <c:pt idx="10">
                  <c:v>Нидерландия</c:v>
                </c:pt>
                <c:pt idx="11">
                  <c:v>Гърция</c:v>
                </c:pt>
                <c:pt idx="12">
                  <c:v>Италия</c:v>
                </c:pt>
                <c:pt idx="13">
                  <c:v>САЩ</c:v>
                </c:pt>
                <c:pt idx="14">
                  <c:v>Испания</c:v>
                </c:pt>
                <c:pt idx="15">
                  <c:v>Германия</c:v>
                </c:pt>
                <c:pt idx="16">
                  <c:v>Обединено кралство</c:v>
                </c:pt>
                <c:pt idx="17">
                  <c:v>Турция</c:v>
                </c:pt>
                <c:pt idx="18">
                  <c:v>Други</c:v>
                </c:pt>
              </c:strCache>
            </c:strRef>
          </c:cat>
          <c:val>
            <c:numRef>
              <c:f>Sheet2!$A$2:$S$2</c:f>
              <c:numCache>
                <c:formatCode>General</c:formatCode>
                <c:ptCount val="19"/>
                <c:pt idx="0">
                  <c:v>7</c:v>
                </c:pt>
                <c:pt idx="1">
                  <c:v>8</c:v>
                </c:pt>
                <c:pt idx="2">
                  <c:v>8</c:v>
                </c:pt>
                <c:pt idx="3">
                  <c:v>9</c:v>
                </c:pt>
                <c:pt idx="4">
                  <c:v>11</c:v>
                </c:pt>
                <c:pt idx="5">
                  <c:v>11</c:v>
                </c:pt>
                <c:pt idx="6">
                  <c:v>14</c:v>
                </c:pt>
                <c:pt idx="7">
                  <c:v>15</c:v>
                </c:pt>
                <c:pt idx="8">
                  <c:v>15</c:v>
                </c:pt>
                <c:pt idx="9">
                  <c:v>16</c:v>
                </c:pt>
                <c:pt idx="10">
                  <c:v>23</c:v>
                </c:pt>
                <c:pt idx="11">
                  <c:v>24</c:v>
                </c:pt>
                <c:pt idx="12">
                  <c:v>26</c:v>
                </c:pt>
                <c:pt idx="13">
                  <c:v>55</c:v>
                </c:pt>
                <c:pt idx="14">
                  <c:v>65</c:v>
                </c:pt>
                <c:pt idx="15">
                  <c:v>77</c:v>
                </c:pt>
                <c:pt idx="16">
                  <c:v>117</c:v>
                </c:pt>
                <c:pt idx="17">
                  <c:v>164</c:v>
                </c:pt>
                <c:pt idx="18">
                  <c:v>79</c:v>
                </c:pt>
              </c:numCache>
            </c:numRef>
          </c:val>
          <c:extLst>
            <c:ext xmlns:c16="http://schemas.microsoft.com/office/drawing/2014/chart" uri="{C3380CC4-5D6E-409C-BE32-E72D297353CC}">
              <c16:uniqueId val="{00000000-4146-4BB4-A49B-3F7A0DAF9A3E}"/>
            </c:ext>
          </c:extLst>
        </c:ser>
        <c:dLbls>
          <c:showLegendKey val="0"/>
          <c:showVal val="0"/>
          <c:showCatName val="0"/>
          <c:showSerName val="0"/>
          <c:showPercent val="0"/>
          <c:showBubbleSize val="0"/>
        </c:dLbls>
        <c:gapWidth val="219"/>
        <c:overlap val="-27"/>
        <c:axId val="207029775"/>
        <c:axId val="207048495"/>
      </c:barChart>
      <c:catAx>
        <c:axId val="20702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207048495"/>
        <c:crosses val="autoZero"/>
        <c:auto val="1"/>
        <c:lblAlgn val="ctr"/>
        <c:lblOffset val="100"/>
        <c:noMultiLvlLbl val="0"/>
      </c:catAx>
      <c:valAx>
        <c:axId val="207048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2070297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2800" b="1" dirty="0">
                <a:solidFill>
                  <a:schemeClr val="bg2">
                    <a:lumMod val="50000"/>
                  </a:schemeClr>
                </a:solidFill>
              </a:rPr>
              <a:t>Брой секции по държави</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Sheet2!$A$30:$N$30</c:f>
              <c:strCache>
                <c:ptCount val="14"/>
                <c:pt idx="0">
                  <c:v>Франция</c:v>
                </c:pt>
                <c:pt idx="1">
                  <c:v>Албания</c:v>
                </c:pt>
                <c:pt idx="2">
                  <c:v>Кипър</c:v>
                </c:pt>
                <c:pt idx="3">
                  <c:v>Гърция</c:v>
                </c:pt>
                <c:pt idx="4">
                  <c:v>РСМ</c:v>
                </c:pt>
                <c:pt idx="5">
                  <c:v>Австрия</c:v>
                </c:pt>
                <c:pt idx="6">
                  <c:v>Швейцария</c:v>
                </c:pt>
                <c:pt idx="7">
                  <c:v>Италия</c:v>
                </c:pt>
                <c:pt idx="8">
                  <c:v>Нидерландия </c:v>
                </c:pt>
                <c:pt idx="9">
                  <c:v>САЩ</c:v>
                </c:pt>
                <c:pt idx="10">
                  <c:v>Испания</c:v>
                </c:pt>
                <c:pt idx="11">
                  <c:v>Германия</c:v>
                </c:pt>
                <c:pt idx="12">
                  <c:v>Турция</c:v>
                </c:pt>
                <c:pt idx="13">
                  <c:v>Други</c:v>
                </c:pt>
              </c:strCache>
            </c:strRef>
          </c:cat>
          <c:val>
            <c:numRef>
              <c:f>Sheet2!$A$31:$N$31</c:f>
              <c:numCache>
                <c:formatCode>General</c:formatCode>
                <c:ptCount val="14"/>
                <c:pt idx="0">
                  <c:v>5</c:v>
                </c:pt>
                <c:pt idx="1">
                  <c:v>6</c:v>
                </c:pt>
                <c:pt idx="2">
                  <c:v>6</c:v>
                </c:pt>
                <c:pt idx="3">
                  <c:v>7</c:v>
                </c:pt>
                <c:pt idx="4">
                  <c:v>7</c:v>
                </c:pt>
                <c:pt idx="5">
                  <c:v>7</c:v>
                </c:pt>
                <c:pt idx="6">
                  <c:v>8</c:v>
                </c:pt>
                <c:pt idx="7">
                  <c:v>10</c:v>
                </c:pt>
                <c:pt idx="8">
                  <c:v>14</c:v>
                </c:pt>
                <c:pt idx="9">
                  <c:v>35</c:v>
                </c:pt>
                <c:pt idx="10">
                  <c:v>38</c:v>
                </c:pt>
                <c:pt idx="11">
                  <c:v>56</c:v>
                </c:pt>
                <c:pt idx="12">
                  <c:v>176</c:v>
                </c:pt>
                <c:pt idx="13">
                  <c:v>25</c:v>
                </c:pt>
              </c:numCache>
            </c:numRef>
          </c:val>
          <c:extLst>
            <c:ext xmlns:c16="http://schemas.microsoft.com/office/drawing/2014/chart" uri="{C3380CC4-5D6E-409C-BE32-E72D297353CC}">
              <c16:uniqueId val="{00000000-5F2D-471A-803C-05546476F8BE}"/>
            </c:ext>
          </c:extLst>
        </c:ser>
        <c:dLbls>
          <c:showLegendKey val="0"/>
          <c:showVal val="0"/>
          <c:showCatName val="0"/>
          <c:showSerName val="0"/>
          <c:showPercent val="0"/>
          <c:showBubbleSize val="0"/>
        </c:dLbls>
        <c:gapWidth val="219"/>
        <c:overlap val="-27"/>
        <c:axId val="363637487"/>
        <c:axId val="363625007"/>
      </c:barChart>
      <c:catAx>
        <c:axId val="363637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363625007"/>
        <c:crosses val="autoZero"/>
        <c:auto val="1"/>
        <c:lblAlgn val="ctr"/>
        <c:lblOffset val="100"/>
        <c:noMultiLvlLbl val="0"/>
      </c:catAx>
      <c:valAx>
        <c:axId val="363625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363637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2800" b="1" dirty="0">
                <a:solidFill>
                  <a:schemeClr val="bg2">
                    <a:lumMod val="50000"/>
                  </a:schemeClr>
                </a:solidFill>
              </a:rPr>
              <a:t>Брой секции по държави</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Sheet3!$B$24</c:f>
              <c:strCache>
                <c:ptCount val="1"/>
                <c:pt idx="0">
                  <c:v>Секции с машини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Sheet3!$A$25:$A$40</c:f>
              <c:strCache>
                <c:ptCount val="16"/>
                <c:pt idx="0">
                  <c:v>Чехия</c:v>
                </c:pt>
                <c:pt idx="1">
                  <c:v>Австрия</c:v>
                </c:pt>
                <c:pt idx="2">
                  <c:v>Турция</c:v>
                </c:pt>
                <c:pt idx="3">
                  <c:v>Кипър</c:v>
                </c:pt>
                <c:pt idx="4">
                  <c:v>Германия</c:v>
                </c:pt>
                <c:pt idx="5">
                  <c:v>Нидерландия</c:v>
                </c:pt>
                <c:pt idx="6">
                  <c:v>Белгия</c:v>
                </c:pt>
                <c:pt idx="7">
                  <c:v>UK</c:v>
                </c:pt>
                <c:pt idx="8">
                  <c:v>Испания</c:v>
                </c:pt>
                <c:pt idx="9">
                  <c:v>Франция</c:v>
                </c:pt>
                <c:pt idx="10">
                  <c:v>САЩ</c:v>
                </c:pt>
                <c:pt idx="11">
                  <c:v>Дания</c:v>
                </c:pt>
                <c:pt idx="12">
                  <c:v>Канада</c:v>
                </c:pt>
                <c:pt idx="13">
                  <c:v>Ирландия</c:v>
                </c:pt>
                <c:pt idx="14">
                  <c:v>Гърция</c:v>
                </c:pt>
                <c:pt idx="15">
                  <c:v>Италия</c:v>
                </c:pt>
              </c:strCache>
            </c:strRef>
          </c:cat>
          <c:val>
            <c:numRef>
              <c:f>Sheet3!$B$25:$B$40</c:f>
              <c:numCache>
                <c:formatCode>0%</c:formatCode>
                <c:ptCount val="16"/>
                <c:pt idx="0">
                  <c:v>1</c:v>
                </c:pt>
                <c:pt idx="1">
                  <c:v>0.66666666666666663</c:v>
                </c:pt>
                <c:pt idx="2">
                  <c:v>0.67073170731707321</c:v>
                </c:pt>
                <c:pt idx="3">
                  <c:v>0.625</c:v>
                </c:pt>
                <c:pt idx="4">
                  <c:v>0.58441558441558439</c:v>
                </c:pt>
                <c:pt idx="5">
                  <c:v>0.47826086956521741</c:v>
                </c:pt>
                <c:pt idx="6">
                  <c:v>0.46666666666666667</c:v>
                </c:pt>
                <c:pt idx="7">
                  <c:v>0.40170940170940173</c:v>
                </c:pt>
                <c:pt idx="8">
                  <c:v>0.34782608695652173</c:v>
                </c:pt>
                <c:pt idx="9">
                  <c:v>0.3125</c:v>
                </c:pt>
                <c:pt idx="10">
                  <c:v>0.23636363636363636</c:v>
                </c:pt>
                <c:pt idx="11">
                  <c:v>0.22222222222222221</c:v>
                </c:pt>
                <c:pt idx="12">
                  <c:v>0.21428571428571427</c:v>
                </c:pt>
                <c:pt idx="13">
                  <c:v>0.2</c:v>
                </c:pt>
                <c:pt idx="14">
                  <c:v>0.125</c:v>
                </c:pt>
                <c:pt idx="15">
                  <c:v>0.11538461538461539</c:v>
                </c:pt>
              </c:numCache>
            </c:numRef>
          </c:val>
          <c:extLst>
            <c:ext xmlns:c16="http://schemas.microsoft.com/office/drawing/2014/chart" uri="{C3380CC4-5D6E-409C-BE32-E72D297353CC}">
              <c16:uniqueId val="{00000000-41FC-4D9D-80E9-6C8DB73D4E04}"/>
            </c:ext>
          </c:extLst>
        </c:ser>
        <c:dLbls>
          <c:showLegendKey val="0"/>
          <c:showVal val="0"/>
          <c:showCatName val="0"/>
          <c:showSerName val="0"/>
          <c:showPercent val="0"/>
          <c:showBubbleSize val="0"/>
        </c:dLbls>
        <c:gapWidth val="219"/>
        <c:overlap val="-27"/>
        <c:axId val="1298679215"/>
        <c:axId val="1298680047"/>
      </c:barChart>
      <c:catAx>
        <c:axId val="1298679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298680047"/>
        <c:crosses val="autoZero"/>
        <c:auto val="1"/>
        <c:lblAlgn val="ctr"/>
        <c:lblOffset val="100"/>
        <c:noMultiLvlLbl val="0"/>
      </c:catAx>
      <c:valAx>
        <c:axId val="1298680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298679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2800" b="1" dirty="0">
                <a:solidFill>
                  <a:schemeClr val="bg2">
                    <a:lumMod val="50000"/>
                  </a:schemeClr>
                </a:solidFill>
              </a:rPr>
              <a:t>Брой секции по държави</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0.28942</cdr:x>
      <cdr:y>0.67337</cdr:y>
    </cdr:from>
    <cdr:to>
      <cdr:x>0.45436</cdr:x>
      <cdr:y>0.8431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318784" y="4209145"/>
          <a:ext cx="1321463" cy="106097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59DAD0A-D5B8-481B-8A08-5D6CCCCFBFA3}" type="datetimeFigureOut">
              <a:rPr lang="bg-BG" smtClean="0"/>
              <a:t>8.9.2022 г.</a:t>
            </a:fld>
            <a:endParaRPr lang="bg-BG"/>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BCCDA66-1256-4435-81D8-AB995C1A1B73}" type="slidenum">
              <a:rPr lang="bg-BG" smtClean="0"/>
              <a:t>‹#›</a:t>
            </a:fld>
            <a:endParaRPr lang="bg-BG"/>
          </a:p>
        </p:txBody>
      </p:sp>
    </p:spTree>
    <p:extLst>
      <p:ext uri="{BB962C8B-B14F-4D97-AF65-F5344CB8AC3E}">
        <p14:creationId xmlns:p14="http://schemas.microsoft.com/office/powerpoint/2010/main" val="362734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BCCDA66-1256-4435-81D8-AB995C1A1B73}" type="slidenum">
              <a:rPr lang="bg-BG" smtClean="0"/>
              <a:t>7</a:t>
            </a:fld>
            <a:endParaRPr lang="bg-BG"/>
          </a:p>
        </p:txBody>
      </p:sp>
    </p:spTree>
    <p:extLst>
      <p:ext uri="{BB962C8B-B14F-4D97-AF65-F5344CB8AC3E}">
        <p14:creationId xmlns:p14="http://schemas.microsoft.com/office/powerpoint/2010/main" val="10104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BCCDA66-1256-4435-81D8-AB995C1A1B73}" type="slidenum">
              <a:rPr lang="bg-BG" smtClean="0"/>
              <a:t>10</a:t>
            </a:fld>
            <a:endParaRPr lang="bg-BG"/>
          </a:p>
        </p:txBody>
      </p:sp>
    </p:spTree>
    <p:extLst>
      <p:ext uri="{BB962C8B-B14F-4D97-AF65-F5344CB8AC3E}">
        <p14:creationId xmlns:p14="http://schemas.microsoft.com/office/powerpoint/2010/main" val="4234112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bg-BG"/>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353E8FD0-772F-49CC-93BB-A086464AA36F}" type="datetimeFigureOut">
              <a:rPr lang="bg-BG" smtClean="0"/>
              <a:t>8.9.2022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3F84790-4257-4536-9607-79A0B95B4939}" type="slidenum">
              <a:rPr lang="bg-BG" smtClean="0"/>
              <a:t>‹#›</a:t>
            </a:fld>
            <a:endParaRPr lang="bg-BG"/>
          </a:p>
        </p:txBody>
      </p:sp>
    </p:spTree>
    <p:extLst>
      <p:ext uri="{BB962C8B-B14F-4D97-AF65-F5344CB8AC3E}">
        <p14:creationId xmlns:p14="http://schemas.microsoft.com/office/powerpoint/2010/main" val="1104507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353E8FD0-772F-49CC-93BB-A086464AA36F}" type="datetimeFigureOut">
              <a:rPr lang="bg-BG" smtClean="0"/>
              <a:t>8.9.2022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3F84790-4257-4536-9607-79A0B95B4939}" type="slidenum">
              <a:rPr lang="bg-BG" smtClean="0"/>
              <a:t>‹#›</a:t>
            </a:fld>
            <a:endParaRPr lang="bg-BG"/>
          </a:p>
        </p:txBody>
      </p:sp>
    </p:spTree>
    <p:extLst>
      <p:ext uri="{BB962C8B-B14F-4D97-AF65-F5344CB8AC3E}">
        <p14:creationId xmlns:p14="http://schemas.microsoft.com/office/powerpoint/2010/main" val="154926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353E8FD0-772F-49CC-93BB-A086464AA36F}" type="datetimeFigureOut">
              <a:rPr lang="bg-BG" smtClean="0"/>
              <a:t>8.9.2022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3F84790-4257-4536-9607-79A0B95B4939}" type="slidenum">
              <a:rPr lang="bg-BG" smtClean="0"/>
              <a:t>‹#›</a:t>
            </a:fld>
            <a:endParaRPr lang="bg-BG"/>
          </a:p>
        </p:txBody>
      </p:sp>
    </p:spTree>
    <p:extLst>
      <p:ext uri="{BB962C8B-B14F-4D97-AF65-F5344CB8AC3E}">
        <p14:creationId xmlns:p14="http://schemas.microsoft.com/office/powerpoint/2010/main" val="332245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353E8FD0-772F-49CC-93BB-A086464AA36F}" type="datetimeFigureOut">
              <a:rPr lang="bg-BG" smtClean="0"/>
              <a:t>8.9.2022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3F84790-4257-4536-9607-79A0B95B4939}" type="slidenum">
              <a:rPr lang="bg-BG" smtClean="0"/>
              <a:t>‹#›</a:t>
            </a:fld>
            <a:endParaRPr lang="bg-BG"/>
          </a:p>
        </p:txBody>
      </p:sp>
    </p:spTree>
    <p:extLst>
      <p:ext uri="{BB962C8B-B14F-4D97-AF65-F5344CB8AC3E}">
        <p14:creationId xmlns:p14="http://schemas.microsoft.com/office/powerpoint/2010/main" val="273197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bg-BG"/>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3E8FD0-772F-49CC-93BB-A086464AA36F}" type="datetimeFigureOut">
              <a:rPr lang="bg-BG" smtClean="0"/>
              <a:t>8.9.2022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3F84790-4257-4536-9607-79A0B95B4939}" type="slidenum">
              <a:rPr lang="bg-BG" smtClean="0"/>
              <a:t>‹#›</a:t>
            </a:fld>
            <a:endParaRPr lang="bg-BG"/>
          </a:p>
        </p:txBody>
      </p:sp>
    </p:spTree>
    <p:extLst>
      <p:ext uri="{BB962C8B-B14F-4D97-AF65-F5344CB8AC3E}">
        <p14:creationId xmlns:p14="http://schemas.microsoft.com/office/powerpoint/2010/main" val="49990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353E8FD0-772F-49CC-93BB-A086464AA36F}" type="datetimeFigureOut">
              <a:rPr lang="bg-BG" smtClean="0"/>
              <a:t>8.9.2022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3F84790-4257-4536-9607-79A0B95B4939}" type="slidenum">
              <a:rPr lang="bg-BG" smtClean="0"/>
              <a:t>‹#›</a:t>
            </a:fld>
            <a:endParaRPr lang="bg-BG"/>
          </a:p>
        </p:txBody>
      </p:sp>
    </p:spTree>
    <p:extLst>
      <p:ext uri="{BB962C8B-B14F-4D97-AF65-F5344CB8AC3E}">
        <p14:creationId xmlns:p14="http://schemas.microsoft.com/office/powerpoint/2010/main" val="262222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353E8FD0-772F-49CC-93BB-A086464AA36F}" type="datetimeFigureOut">
              <a:rPr lang="bg-BG" smtClean="0"/>
              <a:t>8.9.2022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13F84790-4257-4536-9607-79A0B95B4939}" type="slidenum">
              <a:rPr lang="bg-BG" smtClean="0"/>
              <a:t>‹#›</a:t>
            </a:fld>
            <a:endParaRPr lang="bg-BG"/>
          </a:p>
        </p:txBody>
      </p:sp>
    </p:spTree>
    <p:extLst>
      <p:ext uri="{BB962C8B-B14F-4D97-AF65-F5344CB8AC3E}">
        <p14:creationId xmlns:p14="http://schemas.microsoft.com/office/powerpoint/2010/main" val="257584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353E8FD0-772F-49CC-93BB-A086464AA36F}" type="datetimeFigureOut">
              <a:rPr lang="bg-BG" smtClean="0"/>
              <a:t>8.9.2022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13F84790-4257-4536-9607-79A0B95B4939}" type="slidenum">
              <a:rPr lang="bg-BG" smtClean="0"/>
              <a:t>‹#›</a:t>
            </a:fld>
            <a:endParaRPr lang="bg-BG"/>
          </a:p>
        </p:txBody>
      </p:sp>
    </p:spTree>
    <p:extLst>
      <p:ext uri="{BB962C8B-B14F-4D97-AF65-F5344CB8AC3E}">
        <p14:creationId xmlns:p14="http://schemas.microsoft.com/office/powerpoint/2010/main" val="70078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E8FD0-772F-49CC-93BB-A086464AA36F}" type="datetimeFigureOut">
              <a:rPr lang="bg-BG" smtClean="0"/>
              <a:t>8.9.2022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13F84790-4257-4536-9607-79A0B95B4939}" type="slidenum">
              <a:rPr lang="bg-BG" smtClean="0"/>
              <a:t>‹#›</a:t>
            </a:fld>
            <a:endParaRPr lang="bg-BG"/>
          </a:p>
        </p:txBody>
      </p:sp>
    </p:spTree>
    <p:extLst>
      <p:ext uri="{BB962C8B-B14F-4D97-AF65-F5344CB8AC3E}">
        <p14:creationId xmlns:p14="http://schemas.microsoft.com/office/powerpoint/2010/main" val="192157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bg-BG"/>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53E8FD0-772F-49CC-93BB-A086464AA36F}" type="datetimeFigureOut">
              <a:rPr lang="bg-BG" smtClean="0"/>
              <a:t>8.9.2022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3F84790-4257-4536-9607-79A0B95B4939}" type="slidenum">
              <a:rPr lang="bg-BG" smtClean="0"/>
              <a:t>‹#›</a:t>
            </a:fld>
            <a:endParaRPr lang="bg-BG"/>
          </a:p>
        </p:txBody>
      </p:sp>
    </p:spTree>
    <p:extLst>
      <p:ext uri="{BB962C8B-B14F-4D97-AF65-F5344CB8AC3E}">
        <p14:creationId xmlns:p14="http://schemas.microsoft.com/office/powerpoint/2010/main" val="199091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bg-BG"/>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bg-BG"/>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53E8FD0-772F-49CC-93BB-A086464AA36F}" type="datetimeFigureOut">
              <a:rPr lang="bg-BG" smtClean="0"/>
              <a:t>8.9.2022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3F84790-4257-4536-9607-79A0B95B4939}" type="slidenum">
              <a:rPr lang="bg-BG" smtClean="0"/>
              <a:t>‹#›</a:t>
            </a:fld>
            <a:endParaRPr lang="bg-BG"/>
          </a:p>
        </p:txBody>
      </p:sp>
    </p:spTree>
    <p:extLst>
      <p:ext uri="{BB962C8B-B14F-4D97-AF65-F5344CB8AC3E}">
        <p14:creationId xmlns:p14="http://schemas.microsoft.com/office/powerpoint/2010/main" val="163111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53E8FD0-772F-49CC-93BB-A086464AA36F}" type="datetimeFigureOut">
              <a:rPr lang="bg-BG" smtClean="0"/>
              <a:t>8.9.2022 г.</a:t>
            </a:fld>
            <a:endParaRPr lang="bg-BG"/>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F84790-4257-4536-9607-79A0B95B4939}" type="slidenum">
              <a:rPr lang="bg-BG" smtClean="0"/>
              <a:t>‹#›</a:t>
            </a:fld>
            <a:endParaRPr lang="bg-BG"/>
          </a:p>
        </p:txBody>
      </p:sp>
    </p:spTree>
    <p:extLst>
      <p:ext uri="{BB962C8B-B14F-4D97-AF65-F5344CB8AC3E}">
        <p14:creationId xmlns:p14="http://schemas.microsoft.com/office/powerpoint/2010/main" val="1793516812"/>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bg-BG"/>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7383" y="2595154"/>
            <a:ext cx="8064138" cy="3352801"/>
          </a:xfrm>
        </p:spPr>
        <p:txBody>
          <a:bodyPr>
            <a:noAutofit/>
          </a:bodyPr>
          <a:lstStyle/>
          <a:p>
            <a:pPr algn="ctr"/>
            <a:r>
              <a:rPr lang="bg-BG" sz="12500" dirty="0" smtClean="0">
                <a:solidFill>
                  <a:schemeClr val="bg2">
                    <a:lumMod val="50000"/>
                  </a:schemeClr>
                </a:solidFill>
              </a:rPr>
              <a:t>56</a:t>
            </a:r>
            <a:r>
              <a:rPr lang="en-US" sz="12500" dirty="0" smtClean="0">
                <a:solidFill>
                  <a:schemeClr val="bg2">
                    <a:lumMod val="50000"/>
                  </a:schemeClr>
                </a:solidFill>
              </a:rPr>
              <a:t>4</a:t>
            </a:r>
            <a:r>
              <a:rPr lang="bg-BG" sz="12500" dirty="0" smtClean="0">
                <a:solidFill>
                  <a:schemeClr val="bg2">
                    <a:lumMod val="50000"/>
                  </a:schemeClr>
                </a:solidFill>
              </a:rPr>
              <a:t>/2</a:t>
            </a:r>
            <a:r>
              <a:rPr lang="en-US" sz="12500" dirty="0" smtClean="0">
                <a:solidFill>
                  <a:schemeClr val="bg2">
                    <a:lumMod val="50000"/>
                  </a:schemeClr>
                </a:solidFill>
              </a:rPr>
              <a:t>4</a:t>
            </a:r>
            <a:endParaRPr lang="bg-BG" sz="12500" dirty="0" smtClean="0">
              <a:solidFill>
                <a:schemeClr val="bg2">
                  <a:lumMod val="50000"/>
                </a:schemeClr>
              </a:solidFill>
            </a:endParaRPr>
          </a:p>
          <a:p>
            <a:pPr algn="ctr"/>
            <a:endParaRPr lang="bg-BG" dirty="0" smtClean="0">
              <a:solidFill>
                <a:schemeClr val="bg2">
                  <a:lumMod val="50000"/>
                </a:schemeClr>
              </a:solidFill>
            </a:endParaRPr>
          </a:p>
          <a:p>
            <a:pPr algn="ctr"/>
            <a:r>
              <a:rPr lang="bg-BG" dirty="0" smtClean="0">
                <a:solidFill>
                  <a:schemeClr val="bg2">
                    <a:lumMod val="50000"/>
                  </a:schemeClr>
                </a:solidFill>
              </a:rPr>
              <a:t>Часа/Дни</a:t>
            </a:r>
            <a:endParaRPr lang="en-US" dirty="0" smtClean="0">
              <a:solidFill>
                <a:schemeClr val="bg2">
                  <a:lumMod val="50000"/>
                </a:schemeClr>
              </a:solidFill>
            </a:endParaRPr>
          </a:p>
          <a:p>
            <a:pPr algn="ctr"/>
            <a:endParaRPr lang="bg-BG" dirty="0" smtClean="0">
              <a:solidFill>
                <a:schemeClr val="bg2">
                  <a:lumMod val="50000"/>
                </a:schemeClr>
              </a:solidFill>
            </a:endParaRPr>
          </a:p>
          <a:p>
            <a:pPr algn="ctr"/>
            <a:r>
              <a:rPr lang="bg-BG" dirty="0" smtClean="0">
                <a:solidFill>
                  <a:schemeClr val="bg2">
                    <a:lumMod val="50000"/>
                  </a:schemeClr>
                </a:solidFill>
              </a:rPr>
              <a:t>До началото на изборния ден в секциите в Нова Зеландия</a:t>
            </a:r>
            <a:endParaRPr lang="bg-BG" dirty="0">
              <a:solidFill>
                <a:schemeClr val="bg2">
                  <a:lumMod val="50000"/>
                </a:schemeClr>
              </a:solidFill>
            </a:endParaRPr>
          </a:p>
        </p:txBody>
      </p:sp>
      <p:pic>
        <p:nvPicPr>
          <p:cNvPr id="5" name="Picture 4"/>
          <p:cNvPicPr>
            <a:picLocks noChangeAspect="1"/>
          </p:cNvPicPr>
          <p:nvPr/>
        </p:nvPicPr>
        <p:blipFill>
          <a:blip r:embed="rId2"/>
          <a:stretch>
            <a:fillRect/>
          </a:stretch>
        </p:blipFill>
        <p:spPr>
          <a:xfrm>
            <a:off x="-1" y="-20387"/>
            <a:ext cx="9144001" cy="1764507"/>
          </a:xfrm>
          <a:prstGeom prst="rect">
            <a:avLst/>
          </a:prstGeom>
        </p:spPr>
      </p:pic>
    </p:spTree>
    <p:extLst>
      <p:ext uri="{BB962C8B-B14F-4D97-AF65-F5344CB8AC3E}">
        <p14:creationId xmlns:p14="http://schemas.microsoft.com/office/powerpoint/2010/main" val="1415872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stretch>
            <a:fillRect/>
          </a:stretch>
        </p:blipFill>
        <p:spPr>
          <a:xfrm>
            <a:off x="6888479" y="6425031"/>
            <a:ext cx="2255521" cy="432969"/>
          </a:xfrm>
          <a:prstGeom prst="rect">
            <a:avLst/>
          </a:prstGeom>
          <a:ln>
            <a:noFill/>
          </a:ln>
          <a:effectLst>
            <a:softEdge rad="112500"/>
          </a:effectLst>
        </p:spPr>
      </p:pic>
      <p:graphicFrame>
        <p:nvGraphicFramePr>
          <p:cNvPr id="5" name="Chart 4"/>
          <p:cNvGraphicFramePr>
            <a:graphicFrameLocks/>
          </p:cNvGraphicFramePr>
          <p:nvPr>
            <p:extLst>
              <p:ext uri="{D42A27DB-BD31-4B8C-83A1-F6EECF244321}">
                <p14:modId xmlns:p14="http://schemas.microsoft.com/office/powerpoint/2010/main" val="4240819216"/>
              </p:ext>
            </p:extLst>
          </p:nvPr>
        </p:nvGraphicFramePr>
        <p:xfrm>
          <a:off x="1322459" y="872440"/>
          <a:ext cx="5924551" cy="291816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342900" y="100543"/>
            <a:ext cx="8239125" cy="698269"/>
          </a:xfrm>
        </p:spPr>
        <p:txBody>
          <a:bodyPr>
            <a:normAutofit/>
          </a:bodyPr>
          <a:lstStyle/>
          <a:p>
            <a:pPr algn="ctr"/>
            <a:r>
              <a:rPr lang="bg-BG" sz="2000" b="1" dirty="0" smtClean="0"/>
              <a:t>С У Е М Г </a:t>
            </a:r>
            <a:r>
              <a:rPr lang="bg-BG" sz="1400" b="1" dirty="0" smtClean="0"/>
              <a:t>- </a:t>
            </a:r>
            <a:r>
              <a:rPr lang="bg-BG" sz="2000" dirty="0" smtClean="0"/>
              <a:t> </a:t>
            </a:r>
            <a:r>
              <a:rPr lang="bg-BG" sz="2000" b="1" dirty="0" smtClean="0"/>
              <a:t>Прогнозен брой секции с машини - 296</a:t>
            </a:r>
            <a:br>
              <a:rPr lang="bg-BG" sz="2000" b="1" dirty="0" smtClean="0"/>
            </a:br>
            <a:r>
              <a:rPr lang="bg-BG" sz="2000" b="1" dirty="0" smtClean="0"/>
              <a:t>244 с по </a:t>
            </a:r>
            <a:r>
              <a:rPr lang="bg-BG" sz="2000" b="1" dirty="0"/>
              <a:t>2 </a:t>
            </a:r>
            <a:r>
              <a:rPr lang="bg-BG" sz="2000" b="1" dirty="0" smtClean="0"/>
              <a:t>машини, 52 с </a:t>
            </a:r>
            <a:r>
              <a:rPr lang="bg-BG" sz="2000" b="1" dirty="0"/>
              <a:t>по 1 машина</a:t>
            </a:r>
          </a:p>
        </p:txBody>
      </p:sp>
      <p:sp>
        <p:nvSpPr>
          <p:cNvPr id="7" name="TextBox 6"/>
          <p:cNvSpPr txBox="1"/>
          <p:nvPr/>
        </p:nvSpPr>
        <p:spPr>
          <a:xfrm>
            <a:off x="4629150" y="868605"/>
            <a:ext cx="3952875" cy="624786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bg-BG" dirty="0" smtClean="0"/>
              <a:t>Прогнозен брой по държави:</a:t>
            </a:r>
          </a:p>
          <a:p>
            <a:endParaRPr lang="bg-BG" dirty="0" smtClean="0"/>
          </a:p>
          <a:p>
            <a:r>
              <a:rPr lang="ru-RU" sz="1400" dirty="0"/>
              <a:t>1.    </a:t>
            </a:r>
            <a:r>
              <a:rPr lang="ru-RU" sz="1400" dirty="0" smtClean="0"/>
              <a:t>Австрия 17 </a:t>
            </a:r>
            <a:r>
              <a:rPr lang="ru-RU" sz="1400" dirty="0"/>
              <a:t>машини в </a:t>
            </a:r>
            <a:r>
              <a:rPr lang="ru-RU" sz="1400" dirty="0" smtClean="0"/>
              <a:t>10 </a:t>
            </a:r>
            <a:r>
              <a:rPr lang="ru-RU" sz="1400" dirty="0"/>
              <a:t>секции</a:t>
            </a:r>
          </a:p>
          <a:p>
            <a:r>
              <a:rPr lang="ru-RU" sz="1400" dirty="0"/>
              <a:t>2.     </a:t>
            </a:r>
            <a:r>
              <a:rPr lang="ru-RU" sz="1400" dirty="0" smtClean="0"/>
              <a:t>Белгия </a:t>
            </a:r>
            <a:r>
              <a:rPr lang="en-US" sz="1400" dirty="0" smtClean="0"/>
              <a:t>12</a:t>
            </a:r>
            <a:r>
              <a:rPr lang="ru-RU" sz="1400" dirty="0" smtClean="0"/>
              <a:t> </a:t>
            </a:r>
            <a:r>
              <a:rPr lang="ru-RU" sz="1400" dirty="0"/>
              <a:t>машини в </a:t>
            </a:r>
            <a:r>
              <a:rPr lang="en-US" sz="1400" dirty="0" smtClean="0"/>
              <a:t>7</a:t>
            </a:r>
            <a:r>
              <a:rPr lang="ru-RU" sz="1400" dirty="0" smtClean="0"/>
              <a:t> </a:t>
            </a:r>
            <a:r>
              <a:rPr lang="ru-RU" sz="1400" dirty="0"/>
              <a:t>секции</a:t>
            </a:r>
          </a:p>
          <a:p>
            <a:r>
              <a:rPr lang="ru-RU" sz="1400" dirty="0" smtClean="0"/>
              <a:t>3.     Германия 81 </a:t>
            </a:r>
            <a:r>
              <a:rPr lang="ru-RU" sz="1400" dirty="0"/>
              <a:t>машини в </a:t>
            </a:r>
            <a:r>
              <a:rPr lang="ru-RU" sz="1400" dirty="0" smtClean="0"/>
              <a:t>45 секции</a:t>
            </a:r>
          </a:p>
          <a:p>
            <a:r>
              <a:rPr lang="ru-RU" sz="1400" dirty="0" smtClean="0"/>
              <a:t>4.     Гърция 6 машини в 3 секции</a:t>
            </a:r>
          </a:p>
          <a:p>
            <a:r>
              <a:rPr lang="ru-RU" sz="1400" dirty="0" smtClean="0"/>
              <a:t>5.     Дания 3 машини в 2 секции</a:t>
            </a:r>
          </a:p>
          <a:p>
            <a:r>
              <a:rPr lang="ru-RU" sz="1400" dirty="0" smtClean="0"/>
              <a:t>6</a:t>
            </a:r>
            <a:r>
              <a:rPr lang="ru-RU" sz="1400" dirty="0"/>
              <a:t>.     </a:t>
            </a:r>
            <a:r>
              <a:rPr lang="ru-RU" sz="1400" dirty="0" smtClean="0"/>
              <a:t>Ирландия 2 </a:t>
            </a:r>
            <a:r>
              <a:rPr lang="ru-RU" sz="1400" dirty="0"/>
              <a:t>машини в 1 секция</a:t>
            </a:r>
          </a:p>
          <a:p>
            <a:r>
              <a:rPr lang="ru-RU" sz="1400" dirty="0"/>
              <a:t>7.     </a:t>
            </a:r>
            <a:r>
              <a:rPr lang="ru-RU" sz="1400" dirty="0" smtClean="0"/>
              <a:t>Испания 40 </a:t>
            </a:r>
            <a:r>
              <a:rPr lang="ru-RU" sz="1400" dirty="0"/>
              <a:t>машини в </a:t>
            </a:r>
            <a:r>
              <a:rPr lang="ru-RU" sz="1400" dirty="0" smtClean="0"/>
              <a:t>24 </a:t>
            </a:r>
            <a:r>
              <a:rPr lang="ru-RU" sz="1400" dirty="0"/>
              <a:t>секции</a:t>
            </a:r>
          </a:p>
          <a:p>
            <a:r>
              <a:rPr lang="ru-RU" sz="1400" dirty="0"/>
              <a:t>8.     </a:t>
            </a:r>
            <a:r>
              <a:rPr lang="ru-RU" sz="1400" dirty="0" smtClean="0"/>
              <a:t>Италия  4 </a:t>
            </a:r>
            <a:r>
              <a:rPr lang="ru-RU" sz="1400" dirty="0"/>
              <a:t>машини в </a:t>
            </a:r>
            <a:r>
              <a:rPr lang="ru-RU" sz="1400" dirty="0" smtClean="0"/>
              <a:t>3 секции</a:t>
            </a:r>
            <a:endParaRPr lang="ru-RU" sz="1400" dirty="0"/>
          </a:p>
          <a:p>
            <a:r>
              <a:rPr lang="ru-RU" sz="1400" dirty="0"/>
              <a:t>9.     </a:t>
            </a:r>
            <a:r>
              <a:rPr lang="ru-RU" sz="1400" dirty="0" smtClean="0"/>
              <a:t>Канада 5 </a:t>
            </a:r>
            <a:r>
              <a:rPr lang="ru-RU" sz="1400" dirty="0"/>
              <a:t>машини в </a:t>
            </a:r>
            <a:r>
              <a:rPr lang="ru-RU" sz="1400" dirty="0" smtClean="0"/>
              <a:t>3 </a:t>
            </a:r>
            <a:r>
              <a:rPr lang="ru-RU" sz="1400" dirty="0"/>
              <a:t>секции</a:t>
            </a:r>
          </a:p>
          <a:p>
            <a:r>
              <a:rPr lang="ru-RU" sz="1400" dirty="0"/>
              <a:t>10.   </a:t>
            </a:r>
            <a:r>
              <a:rPr lang="ru-RU" sz="1400" dirty="0" smtClean="0"/>
              <a:t>Кипър 10 </a:t>
            </a:r>
            <a:r>
              <a:rPr lang="ru-RU" sz="1400" dirty="0"/>
              <a:t>машини в 5 секции</a:t>
            </a:r>
          </a:p>
          <a:p>
            <a:r>
              <a:rPr lang="ru-RU" sz="1400" dirty="0"/>
              <a:t>11.  </a:t>
            </a:r>
            <a:r>
              <a:rPr lang="ru-RU" sz="1400" dirty="0" smtClean="0"/>
              <a:t> Люксембург 3 </a:t>
            </a:r>
            <a:r>
              <a:rPr lang="ru-RU" sz="1400" dirty="0"/>
              <a:t>машини в </a:t>
            </a:r>
            <a:r>
              <a:rPr lang="ru-RU" sz="1400" dirty="0" smtClean="0"/>
              <a:t>2 секции</a:t>
            </a:r>
            <a:endParaRPr lang="ru-RU" sz="1400" dirty="0"/>
          </a:p>
          <a:p>
            <a:r>
              <a:rPr lang="ru-RU" sz="1400" dirty="0"/>
              <a:t>12.  </a:t>
            </a:r>
            <a:r>
              <a:rPr lang="ru-RU" sz="1400" dirty="0" smtClean="0"/>
              <a:t> Малта 2 </a:t>
            </a:r>
            <a:r>
              <a:rPr lang="ru-RU" sz="1400" dirty="0"/>
              <a:t>машини в </a:t>
            </a:r>
            <a:r>
              <a:rPr lang="ru-RU" sz="1400" dirty="0" smtClean="0"/>
              <a:t>1 секция</a:t>
            </a:r>
            <a:endParaRPr lang="ru-RU" sz="1400" dirty="0"/>
          </a:p>
          <a:p>
            <a:pPr marL="342900" indent="-342900">
              <a:buAutoNum type="arabicPeriod" startAt="13"/>
            </a:pPr>
            <a:r>
              <a:rPr lang="ru-RU" sz="1400" dirty="0" smtClean="0"/>
              <a:t>Нидерландия 20 </a:t>
            </a:r>
            <a:r>
              <a:rPr lang="ru-RU" sz="1400" dirty="0"/>
              <a:t>машини в </a:t>
            </a:r>
            <a:r>
              <a:rPr lang="ru-RU" sz="1400" dirty="0" smtClean="0"/>
              <a:t>11 секции</a:t>
            </a:r>
          </a:p>
          <a:p>
            <a:pPr marL="342900" indent="-342900">
              <a:buAutoNum type="arabicPeriod" startAt="13"/>
            </a:pPr>
            <a:r>
              <a:rPr lang="ru-RU" sz="1400" dirty="0" smtClean="0"/>
              <a:t>ОАЕ 2 машини в 1 секция</a:t>
            </a:r>
          </a:p>
          <a:p>
            <a:pPr marL="342900" indent="-342900">
              <a:buAutoNum type="arabicPeriod" startAt="13"/>
            </a:pPr>
            <a:r>
              <a:rPr lang="en-US" sz="1400" dirty="0" smtClean="0"/>
              <a:t>UK</a:t>
            </a:r>
            <a:r>
              <a:rPr lang="ru-RU" sz="1400" dirty="0" smtClean="0"/>
              <a:t> 80 машини в 47 секции</a:t>
            </a:r>
          </a:p>
          <a:p>
            <a:pPr marL="342900" indent="-342900">
              <a:buAutoNum type="arabicPeriod" startAt="13"/>
            </a:pPr>
            <a:r>
              <a:rPr lang="ru-RU" sz="1400" dirty="0" smtClean="0"/>
              <a:t>Португалия 1 машина в 1 секция</a:t>
            </a:r>
          </a:p>
          <a:p>
            <a:pPr marL="342900" indent="-342900">
              <a:buAutoNum type="arabicPeriod" startAt="13"/>
            </a:pPr>
            <a:r>
              <a:rPr lang="ru-RU" sz="1400" dirty="0" smtClean="0"/>
              <a:t>Русия 1 машина в 1 секция</a:t>
            </a:r>
            <a:endParaRPr lang="ru-RU" sz="1400" dirty="0"/>
          </a:p>
          <a:p>
            <a:pPr marL="342900" indent="-342900">
              <a:buAutoNum type="arabicPeriod" startAt="13"/>
            </a:pPr>
            <a:r>
              <a:rPr lang="ru-RU" sz="1400" dirty="0" smtClean="0"/>
              <a:t>САЩ 22 </a:t>
            </a:r>
            <a:r>
              <a:rPr lang="ru-RU" sz="1400" dirty="0"/>
              <a:t>машини в </a:t>
            </a:r>
            <a:r>
              <a:rPr lang="ru-RU" sz="1400" dirty="0" smtClean="0"/>
              <a:t>13 секции</a:t>
            </a:r>
          </a:p>
          <a:p>
            <a:pPr marL="342900" indent="-342900">
              <a:buAutoNum type="arabicPeriod" startAt="13"/>
            </a:pPr>
            <a:r>
              <a:rPr lang="ru-RU" sz="1400" dirty="0" smtClean="0"/>
              <a:t>Сърбия 1 машина в 1 секция</a:t>
            </a:r>
          </a:p>
          <a:p>
            <a:pPr marL="342900" indent="-342900">
              <a:buAutoNum type="arabicPeriod" startAt="13"/>
            </a:pPr>
            <a:r>
              <a:rPr lang="ru-RU" sz="1400" dirty="0" smtClean="0"/>
              <a:t>Турция 216 машини </a:t>
            </a:r>
            <a:r>
              <a:rPr lang="ru-RU" sz="1400" dirty="0"/>
              <a:t>в </a:t>
            </a:r>
            <a:r>
              <a:rPr lang="ru-RU" sz="1400" dirty="0" smtClean="0"/>
              <a:t>110 секции</a:t>
            </a:r>
          </a:p>
          <a:p>
            <a:pPr marL="342900" indent="-342900">
              <a:buAutoNum type="arabicPeriod" startAt="13"/>
            </a:pPr>
            <a:r>
              <a:rPr lang="ru-RU" sz="1400" dirty="0" smtClean="0"/>
              <a:t>Франция 10 </a:t>
            </a:r>
            <a:r>
              <a:rPr lang="ru-RU" sz="1400" dirty="0"/>
              <a:t>машини в 5 </a:t>
            </a:r>
            <a:r>
              <a:rPr lang="ru-RU" sz="1400" dirty="0" smtClean="0"/>
              <a:t>секции</a:t>
            </a:r>
          </a:p>
          <a:p>
            <a:pPr marL="342900" indent="-342900">
              <a:buAutoNum type="arabicPeriod" startAt="13"/>
            </a:pPr>
            <a:r>
              <a:rPr lang="ru-RU" sz="1400" dirty="0" smtClean="0"/>
              <a:t>Чехия 6 </a:t>
            </a:r>
            <a:r>
              <a:rPr lang="ru-RU" sz="1400" dirty="0"/>
              <a:t>машини в 3 </a:t>
            </a:r>
            <a:r>
              <a:rPr lang="ru-RU" sz="1400" dirty="0" smtClean="0"/>
              <a:t>секции</a:t>
            </a:r>
          </a:p>
          <a:p>
            <a:pPr marL="342900" indent="-342900">
              <a:buAutoNum type="arabicPeriod" startAt="13"/>
            </a:pPr>
            <a:r>
              <a:rPr lang="ru-RU" sz="1400" dirty="0" smtClean="0"/>
              <a:t>Швейцария 5 </a:t>
            </a:r>
            <a:r>
              <a:rPr lang="ru-RU" sz="1400" dirty="0"/>
              <a:t>машини в </a:t>
            </a:r>
            <a:r>
              <a:rPr lang="ru-RU" sz="1400" dirty="0" smtClean="0"/>
              <a:t>3 секции</a:t>
            </a:r>
          </a:p>
          <a:p>
            <a:pPr marL="342900" indent="-342900">
              <a:buAutoNum type="arabicPeriod" startAt="13"/>
            </a:pPr>
            <a:r>
              <a:rPr lang="ru-RU" sz="1400" dirty="0" smtClean="0"/>
              <a:t>Швеция 2 машини </a:t>
            </a:r>
            <a:r>
              <a:rPr lang="ru-RU" sz="1400" dirty="0"/>
              <a:t>в 1 секция</a:t>
            </a:r>
          </a:p>
          <a:p>
            <a:r>
              <a:rPr lang="bg-BG" sz="1400" dirty="0" smtClean="0"/>
              <a:t> </a:t>
            </a:r>
            <a:endParaRPr lang="bg-BG" sz="1400" dirty="0"/>
          </a:p>
        </p:txBody>
      </p:sp>
      <p:pic>
        <p:nvPicPr>
          <p:cNvPr id="9" name="Picture 8"/>
          <p:cNvPicPr>
            <a:picLocks noChangeAspect="1"/>
          </p:cNvPicPr>
          <p:nvPr/>
        </p:nvPicPr>
        <p:blipFill>
          <a:blip r:embed="rId5"/>
          <a:stretch>
            <a:fillRect/>
          </a:stretch>
        </p:blipFill>
        <p:spPr>
          <a:xfrm>
            <a:off x="251837" y="868605"/>
            <a:ext cx="3682669" cy="2618411"/>
          </a:xfrm>
          <a:prstGeom prst="rect">
            <a:avLst/>
          </a:prstGeom>
        </p:spPr>
      </p:pic>
      <p:pic>
        <p:nvPicPr>
          <p:cNvPr id="11" name="Picture 10"/>
          <p:cNvPicPr>
            <a:picLocks noChangeAspect="1"/>
          </p:cNvPicPr>
          <p:nvPr/>
        </p:nvPicPr>
        <p:blipFill>
          <a:blip r:embed="rId6"/>
          <a:stretch>
            <a:fillRect/>
          </a:stretch>
        </p:blipFill>
        <p:spPr>
          <a:xfrm>
            <a:off x="251836" y="3692705"/>
            <a:ext cx="3682669" cy="2659890"/>
          </a:xfrm>
          <a:prstGeom prst="rect">
            <a:avLst/>
          </a:prstGeom>
        </p:spPr>
      </p:pic>
    </p:spTree>
    <p:extLst>
      <p:ext uri="{BB962C8B-B14F-4D97-AF65-F5344CB8AC3E}">
        <p14:creationId xmlns:p14="http://schemas.microsoft.com/office/powerpoint/2010/main" val="2488855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552" y="152192"/>
            <a:ext cx="7886700" cy="1325563"/>
          </a:xfrm>
        </p:spPr>
        <p:txBody>
          <a:bodyPr/>
          <a:lstStyle/>
          <a:p>
            <a:pPr algn="ctr"/>
            <a:r>
              <a:rPr lang="bg-BG" dirty="0" smtClean="0"/>
              <a:t>Секции с машини спрямо общ брой секции </a:t>
            </a:r>
            <a:endParaRPr lang="bg-B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9051766"/>
              </p:ext>
            </p:extLst>
          </p:nvPr>
        </p:nvGraphicFramePr>
        <p:xfrm>
          <a:off x="628650" y="1477755"/>
          <a:ext cx="8147602" cy="4724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876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6888479" y="6425031"/>
            <a:ext cx="2255521" cy="432969"/>
          </a:xfrm>
          <a:prstGeom prst="rect">
            <a:avLst/>
          </a:prstGeom>
          <a:ln>
            <a:noFill/>
          </a:ln>
          <a:effectLst>
            <a:softEdge rad="112500"/>
          </a:effectLst>
        </p:spPr>
      </p:pic>
      <p:graphicFrame>
        <p:nvGraphicFramePr>
          <p:cNvPr id="5" name="Chart 4"/>
          <p:cNvGraphicFramePr>
            <a:graphicFrameLocks/>
          </p:cNvGraphicFramePr>
          <p:nvPr>
            <p:extLst>
              <p:ext uri="{D42A27DB-BD31-4B8C-83A1-F6EECF244321}">
                <p14:modId xmlns:p14="http://schemas.microsoft.com/office/powerpoint/2010/main" val="3991608442"/>
              </p:ext>
            </p:extLst>
          </p:nvPr>
        </p:nvGraphicFramePr>
        <p:xfrm>
          <a:off x="609600" y="174171"/>
          <a:ext cx="8011885" cy="62508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971550" y="100431"/>
            <a:ext cx="7649935" cy="1524000"/>
          </a:xfrm>
        </p:spPr>
        <p:txBody>
          <a:bodyPr>
            <a:normAutofit/>
          </a:bodyPr>
          <a:lstStyle/>
          <a:p>
            <a:pPr algn="ctr"/>
            <a:r>
              <a:rPr lang="bg-BG" sz="2400" b="1" dirty="0" smtClean="0"/>
              <a:t>Предизвикателства за МВнР по логистиката на бюлетини,  изборни книжа и СУЕМГ</a:t>
            </a:r>
            <a:endParaRPr lang="bg-BG" sz="2400" b="1" dirty="0"/>
          </a:p>
        </p:txBody>
      </p:sp>
      <p:sp>
        <p:nvSpPr>
          <p:cNvPr id="3" name="Content Placeholder 2"/>
          <p:cNvSpPr>
            <a:spLocks noGrp="1"/>
          </p:cNvSpPr>
          <p:nvPr>
            <p:ph idx="1"/>
          </p:nvPr>
        </p:nvSpPr>
        <p:spPr>
          <a:xfrm>
            <a:off x="971550" y="2047875"/>
            <a:ext cx="7305675" cy="4114800"/>
          </a:xfrm>
        </p:spPr>
        <p:txBody>
          <a:bodyPr>
            <a:normAutofit/>
          </a:bodyPr>
          <a:lstStyle/>
          <a:p>
            <a:r>
              <a:rPr lang="bg-BG" dirty="0" smtClean="0">
                <a:solidFill>
                  <a:schemeClr val="bg2">
                    <a:lumMod val="50000"/>
                  </a:schemeClr>
                </a:solidFill>
              </a:rPr>
              <a:t>Около 700 хиляди бюлетини и изборни книжа;</a:t>
            </a:r>
          </a:p>
          <a:p>
            <a:pPr marL="0" indent="0">
              <a:buNone/>
            </a:pPr>
            <a:endParaRPr lang="bg-BG" dirty="0" smtClean="0">
              <a:solidFill>
                <a:schemeClr val="bg2">
                  <a:lumMod val="50000"/>
                </a:schemeClr>
              </a:solidFill>
            </a:endParaRPr>
          </a:p>
          <a:p>
            <a:r>
              <a:rPr lang="bg-BG" dirty="0" smtClean="0">
                <a:solidFill>
                  <a:schemeClr val="bg2">
                    <a:lumMod val="50000"/>
                  </a:schemeClr>
                </a:solidFill>
              </a:rPr>
              <a:t>Около 540 машини за гласуване, с над 120 повече от ноември 2021 г.;</a:t>
            </a:r>
          </a:p>
          <a:p>
            <a:pPr marL="0" indent="0">
              <a:buNone/>
            </a:pPr>
            <a:endParaRPr lang="bg-BG" dirty="0" smtClean="0">
              <a:solidFill>
                <a:schemeClr val="bg2">
                  <a:lumMod val="50000"/>
                </a:schemeClr>
              </a:solidFill>
            </a:endParaRPr>
          </a:p>
          <a:p>
            <a:r>
              <a:rPr lang="bg-BG" dirty="0" smtClean="0">
                <a:solidFill>
                  <a:schemeClr val="bg2">
                    <a:lumMod val="50000"/>
                  </a:schemeClr>
                </a:solidFill>
              </a:rPr>
              <a:t>Необходимо </a:t>
            </a:r>
            <a:r>
              <a:rPr lang="bg-BG" dirty="0">
                <a:solidFill>
                  <a:schemeClr val="bg2">
                    <a:lumMod val="50000"/>
                  </a:schemeClr>
                </a:solidFill>
              </a:rPr>
              <a:t>технологично време за подготовка и транспортиране на бюлетини, изборни книжа и </a:t>
            </a:r>
            <a:r>
              <a:rPr lang="bg-BG" dirty="0" smtClean="0">
                <a:solidFill>
                  <a:schemeClr val="bg2">
                    <a:lumMod val="50000"/>
                  </a:schemeClr>
                </a:solidFill>
              </a:rPr>
              <a:t>СУЕМГ – 20 дена преди изборния ден</a:t>
            </a:r>
            <a:r>
              <a:rPr lang="en-US" dirty="0">
                <a:solidFill>
                  <a:schemeClr val="bg2">
                    <a:lumMod val="50000"/>
                  </a:schemeClr>
                </a:solidFill>
              </a:rPr>
              <a:t>.</a:t>
            </a:r>
            <a:endParaRPr lang="bg-BG" dirty="0">
              <a:solidFill>
                <a:schemeClr val="bg2">
                  <a:lumMod val="50000"/>
                </a:schemeClr>
              </a:solidFill>
            </a:endParaRPr>
          </a:p>
          <a:p>
            <a:endParaRPr lang="bg-BG" dirty="0" smtClean="0">
              <a:solidFill>
                <a:schemeClr val="bg2">
                  <a:lumMod val="50000"/>
                </a:schemeClr>
              </a:solidFill>
            </a:endParaRPr>
          </a:p>
          <a:p>
            <a:endParaRPr lang="bg-BG" dirty="0" smtClean="0">
              <a:solidFill>
                <a:schemeClr val="bg2">
                  <a:lumMod val="50000"/>
                </a:schemeClr>
              </a:solidFill>
            </a:endParaRPr>
          </a:p>
        </p:txBody>
      </p:sp>
    </p:spTree>
    <p:extLst>
      <p:ext uri="{BB962C8B-B14F-4D97-AF65-F5344CB8AC3E}">
        <p14:creationId xmlns:p14="http://schemas.microsoft.com/office/powerpoint/2010/main" val="641099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7726" y="1949568"/>
            <a:ext cx="7886700" cy="1781175"/>
          </a:xfrm>
        </p:spPr>
        <p:txBody>
          <a:bodyPr>
            <a:normAutofit fontScale="90000"/>
          </a:bodyPr>
          <a:lstStyle/>
          <a:p>
            <a:r>
              <a:rPr lang="bg-BG" sz="7200" b="1" dirty="0" smtClean="0">
                <a:latin typeface="Cambria" panose="02040503050406030204" pitchFamily="18" charset="0"/>
                <a:ea typeface="Cambria" panose="02040503050406030204" pitchFamily="18" charset="0"/>
              </a:rPr>
              <a:t>БЛАГОДАРИМ</a:t>
            </a:r>
            <a:br>
              <a:rPr lang="bg-BG" sz="7200" b="1" dirty="0" smtClean="0">
                <a:latin typeface="Cambria" panose="02040503050406030204" pitchFamily="18" charset="0"/>
                <a:ea typeface="Cambria" panose="02040503050406030204" pitchFamily="18" charset="0"/>
              </a:rPr>
            </a:br>
            <a:endParaRPr lang="bg-BG" sz="7200" dirty="0"/>
          </a:p>
        </p:txBody>
      </p:sp>
      <p:sp>
        <p:nvSpPr>
          <p:cNvPr id="9" name="Content Placeholder 8"/>
          <p:cNvSpPr>
            <a:spLocks noGrp="1"/>
          </p:cNvSpPr>
          <p:nvPr>
            <p:ph idx="1"/>
          </p:nvPr>
        </p:nvSpPr>
        <p:spPr>
          <a:xfrm>
            <a:off x="695326" y="3090330"/>
            <a:ext cx="8039100" cy="3767670"/>
          </a:xfrm>
        </p:spPr>
        <p:txBody>
          <a:bodyPr>
            <a:normAutofit/>
          </a:bodyPr>
          <a:lstStyle/>
          <a:p>
            <a:r>
              <a:rPr lang="bg-BG" sz="2400" dirty="0" smtClean="0">
                <a:solidFill>
                  <a:schemeClr val="tx1"/>
                </a:solidFill>
              </a:rPr>
              <a:t>На </a:t>
            </a:r>
            <a:r>
              <a:rPr lang="bg-BG" sz="2400" dirty="0">
                <a:solidFill>
                  <a:schemeClr val="tx1"/>
                </a:solidFill>
              </a:rPr>
              <a:t>българските граждани зад граница, техните общности и мрежите на изборните доброволци;</a:t>
            </a:r>
          </a:p>
          <a:p>
            <a:r>
              <a:rPr lang="bg-BG" sz="2400" dirty="0" smtClean="0">
                <a:solidFill>
                  <a:schemeClr val="tx1"/>
                </a:solidFill>
              </a:rPr>
              <a:t>На представителите на държавната администрация, отзовали се за участие в секционните избирателни комисии;</a:t>
            </a:r>
          </a:p>
          <a:p>
            <a:r>
              <a:rPr lang="bg-BG" sz="2400" dirty="0" smtClean="0">
                <a:solidFill>
                  <a:schemeClr val="tx1"/>
                </a:solidFill>
              </a:rPr>
              <a:t>На представителите на дипломатическите и консулски представителства на Република България и служителите на Централно управление на МВнР;</a:t>
            </a:r>
          </a:p>
          <a:p>
            <a:r>
              <a:rPr lang="bg-BG" sz="2400" dirty="0" smtClean="0">
                <a:solidFill>
                  <a:schemeClr val="tx1"/>
                </a:solidFill>
              </a:rPr>
              <a:t>На приемащите държави, в които ще бъдат образувани избирателни секции.</a:t>
            </a:r>
            <a:endParaRPr lang="bg-BG" sz="2400" dirty="0">
              <a:solidFill>
                <a:schemeClr val="tx1"/>
              </a:solidFill>
            </a:endParaRPr>
          </a:p>
        </p:txBody>
      </p:sp>
      <p:pic>
        <p:nvPicPr>
          <p:cNvPr id="7" name="Picture 6"/>
          <p:cNvPicPr>
            <a:picLocks noChangeAspect="1"/>
          </p:cNvPicPr>
          <p:nvPr/>
        </p:nvPicPr>
        <p:blipFill>
          <a:blip r:embed="rId2"/>
          <a:stretch>
            <a:fillRect/>
          </a:stretch>
        </p:blipFill>
        <p:spPr>
          <a:xfrm>
            <a:off x="-1" y="-75170"/>
            <a:ext cx="9144001" cy="1764507"/>
          </a:xfrm>
          <a:prstGeom prst="rect">
            <a:avLst/>
          </a:prstGeom>
        </p:spPr>
      </p:pic>
    </p:spTree>
    <p:extLst>
      <p:ext uri="{BB962C8B-B14F-4D97-AF65-F5344CB8AC3E}">
        <p14:creationId xmlns:p14="http://schemas.microsoft.com/office/powerpoint/2010/main" val="187335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856684"/>
            <a:ext cx="6429375" cy="3152503"/>
          </a:xfrm>
        </p:spPr>
        <p:txBody>
          <a:bodyPr>
            <a:normAutofit/>
          </a:bodyPr>
          <a:lstStyle/>
          <a:p>
            <a:pPr>
              <a:spcAft>
                <a:spcPts val="600"/>
              </a:spcAft>
            </a:pPr>
            <a:r>
              <a:rPr lang="bg-BG" sz="1800" b="1" dirty="0" smtClean="0"/>
              <a:t>Октомври 2022 	62		50 865			……….</a:t>
            </a:r>
            <a:br>
              <a:rPr lang="bg-BG" sz="1800" b="1" dirty="0" smtClean="0"/>
            </a:br>
            <a:r>
              <a:rPr lang="bg-BG" sz="1800" b="1" dirty="0" smtClean="0"/>
              <a:t/>
            </a:r>
            <a:br>
              <a:rPr lang="bg-BG" sz="1800" b="1" dirty="0" smtClean="0"/>
            </a:br>
            <a:r>
              <a:rPr lang="bg-BG" sz="1800" b="1" dirty="0" smtClean="0"/>
              <a:t>Ноември 2021 	68		56 658			230 960</a:t>
            </a:r>
            <a:br>
              <a:rPr lang="bg-BG" sz="1800" b="1" dirty="0" smtClean="0"/>
            </a:br>
            <a:r>
              <a:rPr lang="bg-BG" sz="1800" b="1" dirty="0" smtClean="0"/>
              <a:t/>
            </a:r>
            <a:br>
              <a:rPr lang="bg-BG" sz="1800" b="1" dirty="0" smtClean="0"/>
            </a:br>
            <a:r>
              <a:rPr lang="bg-BG" sz="1800" b="1" dirty="0" smtClean="0"/>
              <a:t>Юли 2021 		68		</a:t>
            </a:r>
            <a:r>
              <a:rPr lang="en-US" sz="1800" b="1" dirty="0" smtClean="0"/>
              <a:t>71 218</a:t>
            </a:r>
            <a:r>
              <a:rPr lang="bg-BG" sz="1800" b="1" dirty="0" smtClean="0"/>
              <a:t>			1</a:t>
            </a:r>
            <a:r>
              <a:rPr lang="en-US" sz="1800" b="1" dirty="0"/>
              <a:t>73 </a:t>
            </a:r>
            <a:r>
              <a:rPr lang="bg-BG" sz="1800" b="1" dirty="0" smtClean="0"/>
              <a:t>843</a:t>
            </a:r>
            <a:br>
              <a:rPr lang="bg-BG" sz="1800" b="1" dirty="0" smtClean="0"/>
            </a:br>
            <a:r>
              <a:rPr lang="bg-BG" sz="1800" b="1" dirty="0"/>
              <a:t/>
            </a:r>
            <a:br>
              <a:rPr lang="bg-BG" sz="1800" b="1" dirty="0"/>
            </a:br>
            <a:r>
              <a:rPr lang="bg-BG" sz="1800" b="1" dirty="0" smtClean="0"/>
              <a:t>Април 2021 		69		85 815			180 435</a:t>
            </a:r>
            <a:br>
              <a:rPr lang="bg-BG" sz="1800" b="1" dirty="0" smtClean="0"/>
            </a:br>
            <a:r>
              <a:rPr lang="bg-BG" sz="1800" b="1" dirty="0" smtClean="0">
                <a:solidFill>
                  <a:schemeClr val="bg2">
                    <a:lumMod val="50000"/>
                  </a:schemeClr>
                </a:solidFill>
              </a:rPr>
              <a:t/>
            </a:r>
            <a:br>
              <a:rPr lang="bg-BG" sz="1800" b="1" dirty="0" smtClean="0">
                <a:solidFill>
                  <a:schemeClr val="bg2">
                    <a:lumMod val="50000"/>
                  </a:schemeClr>
                </a:solidFill>
              </a:rPr>
            </a:br>
            <a:r>
              <a:rPr lang="bg-BG" sz="1800" b="1" dirty="0" smtClean="0">
                <a:solidFill>
                  <a:schemeClr val="bg2">
                    <a:lumMod val="50000"/>
                  </a:schemeClr>
                </a:solidFill>
              </a:rPr>
              <a:t> </a:t>
            </a:r>
            <a:br>
              <a:rPr lang="bg-BG" sz="1800" b="1" dirty="0" smtClean="0">
                <a:solidFill>
                  <a:schemeClr val="bg2">
                    <a:lumMod val="50000"/>
                  </a:schemeClr>
                </a:solidFill>
              </a:rPr>
            </a:br>
            <a:r>
              <a:rPr lang="bg-BG" sz="1200" b="1" dirty="0" smtClean="0">
                <a:solidFill>
                  <a:schemeClr val="bg2">
                    <a:lumMod val="50000"/>
                  </a:schemeClr>
                </a:solidFill>
              </a:rPr>
              <a:t>дата			държави		заявления			гласували</a:t>
            </a:r>
            <a:br>
              <a:rPr lang="bg-BG" sz="1200" b="1" dirty="0" smtClean="0">
                <a:solidFill>
                  <a:schemeClr val="bg2">
                    <a:lumMod val="50000"/>
                  </a:schemeClr>
                </a:solidFill>
              </a:rPr>
            </a:br>
            <a:r>
              <a:rPr lang="bg-BG" sz="1200" b="1" dirty="0">
                <a:solidFill>
                  <a:schemeClr val="bg2">
                    <a:lumMod val="50000"/>
                  </a:schemeClr>
                </a:solidFill>
              </a:rPr>
              <a:t>	</a:t>
            </a:r>
            <a:r>
              <a:rPr lang="bg-BG" sz="1200" b="1" dirty="0" smtClean="0">
                <a:solidFill>
                  <a:schemeClr val="bg2">
                    <a:lumMod val="50000"/>
                  </a:schemeClr>
                </a:solidFill>
              </a:rPr>
              <a:t>		</a:t>
            </a:r>
            <a:r>
              <a:rPr lang="bg-BG" sz="1200" b="1" dirty="0">
                <a:solidFill>
                  <a:schemeClr val="bg2">
                    <a:lumMod val="50000"/>
                  </a:schemeClr>
                </a:solidFill>
              </a:rPr>
              <a:t> </a:t>
            </a:r>
            <a:r>
              <a:rPr lang="bg-BG" sz="1200" b="1" dirty="0" smtClean="0">
                <a:solidFill>
                  <a:schemeClr val="bg2">
                    <a:lumMod val="50000"/>
                  </a:schemeClr>
                </a:solidFill>
              </a:rPr>
              <a:t>                 	                  (електронни)</a:t>
            </a:r>
            <a:endParaRPr lang="bg-BG" sz="1200" b="1" dirty="0">
              <a:solidFill>
                <a:schemeClr val="bg2">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80010" y="-229016"/>
            <a:ext cx="7886700" cy="1513929"/>
          </a:xfrm>
          <a:prstGeom prst="rect">
            <a:avLst/>
          </a:prstGeom>
          <a:ln>
            <a:noFill/>
          </a:ln>
          <a:effectLst>
            <a:softEdge rad="112500"/>
          </a:effectLst>
        </p:spPr>
      </p:pic>
      <p:sp>
        <p:nvSpPr>
          <p:cNvPr id="5" name="Title 1"/>
          <p:cNvSpPr txBox="1">
            <a:spLocks/>
          </p:cNvSpPr>
          <p:nvPr/>
        </p:nvSpPr>
        <p:spPr>
          <a:xfrm>
            <a:off x="740896" y="1366086"/>
            <a:ext cx="7977051" cy="1178428"/>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t>Избори за народно събрание </a:t>
            </a:r>
            <a:r>
              <a:rPr lang="bg-BG" sz="2400" b="1" dirty="0" smtClean="0"/>
              <a:t>НА 02</a:t>
            </a:r>
            <a:r>
              <a:rPr lang="ru-RU" sz="2400" b="1" dirty="0" smtClean="0"/>
              <a:t>.10.2022 г. </a:t>
            </a:r>
            <a:br>
              <a:rPr lang="ru-RU" sz="2400" b="1" dirty="0" smtClean="0"/>
            </a:br>
            <a:r>
              <a:rPr lang="ru-RU" sz="2400" b="1" dirty="0" smtClean="0"/>
              <a:t>Извън страната</a:t>
            </a:r>
            <a:endParaRPr lang="ru-RU" sz="2400" b="1" dirty="0"/>
          </a:p>
        </p:txBody>
      </p:sp>
    </p:spTree>
    <p:extLst>
      <p:ext uri="{BB962C8B-B14F-4D97-AF65-F5344CB8AC3E}">
        <p14:creationId xmlns:p14="http://schemas.microsoft.com/office/powerpoint/2010/main" val="459783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6888479" y="6425031"/>
            <a:ext cx="2255521" cy="432969"/>
          </a:xfrm>
          <a:prstGeom prst="rect">
            <a:avLst/>
          </a:prstGeom>
          <a:ln>
            <a:noFill/>
          </a:ln>
          <a:effectLst>
            <a:softEdge rad="112500"/>
          </a:effectLst>
        </p:spPr>
      </p:pic>
      <p:sp>
        <p:nvSpPr>
          <p:cNvPr id="4" name="Title 3"/>
          <p:cNvSpPr>
            <a:spLocks noGrp="1"/>
          </p:cNvSpPr>
          <p:nvPr>
            <p:ph type="title"/>
          </p:nvPr>
        </p:nvSpPr>
        <p:spPr>
          <a:xfrm>
            <a:off x="1461372" y="131618"/>
            <a:ext cx="6554867" cy="1524000"/>
          </a:xfrm>
        </p:spPr>
        <p:txBody>
          <a:bodyPr/>
          <a:lstStyle/>
          <a:p>
            <a:pPr algn="ctr"/>
            <a:r>
              <a:rPr lang="bg-BG" dirty="0"/>
              <a:t>З</a:t>
            </a:r>
            <a:r>
              <a:rPr lang="bg-BG" dirty="0" smtClean="0"/>
              <a:t>аявления за гласуване</a:t>
            </a:r>
            <a:endParaRPr lang="bg-BG" dirty="0"/>
          </a:p>
        </p:txBody>
      </p:sp>
      <p:sp>
        <p:nvSpPr>
          <p:cNvPr id="6" name="Content Placeholder 5"/>
          <p:cNvSpPr>
            <a:spLocks noGrp="1"/>
          </p:cNvSpPr>
          <p:nvPr>
            <p:ph idx="1"/>
          </p:nvPr>
        </p:nvSpPr>
        <p:spPr>
          <a:xfrm>
            <a:off x="739833" y="1655618"/>
            <a:ext cx="8121534" cy="4653742"/>
          </a:xfrm>
        </p:spPr>
        <p:txBody>
          <a:bodyPr>
            <a:normAutofit/>
          </a:bodyPr>
          <a:lstStyle/>
          <a:p>
            <a:r>
              <a:rPr lang="bg-BG" sz="2800" dirty="0" smtClean="0">
                <a:solidFill>
                  <a:schemeClr val="bg2">
                    <a:lumMod val="50000"/>
                  </a:schemeClr>
                </a:solidFill>
              </a:rPr>
              <a:t>Чрез електронната форма на Интернет страницата на Централната избирателна комисия са подадени </a:t>
            </a:r>
            <a:r>
              <a:rPr lang="en-US" sz="2800" dirty="0" smtClean="0">
                <a:solidFill>
                  <a:schemeClr val="bg2">
                    <a:lumMod val="50000"/>
                  </a:schemeClr>
                </a:solidFill>
              </a:rPr>
              <a:t>50 865</a:t>
            </a:r>
            <a:r>
              <a:rPr lang="bg-BG" sz="2800" dirty="0" smtClean="0">
                <a:solidFill>
                  <a:schemeClr val="bg2">
                    <a:lumMod val="50000"/>
                  </a:schemeClr>
                </a:solidFill>
              </a:rPr>
              <a:t> заявления за гласуване извън страната;</a:t>
            </a:r>
          </a:p>
          <a:p>
            <a:r>
              <a:rPr lang="bg-BG" sz="2800" dirty="0" smtClean="0">
                <a:solidFill>
                  <a:schemeClr val="bg2">
                    <a:lumMod val="50000"/>
                  </a:schemeClr>
                </a:solidFill>
              </a:rPr>
              <a:t>Предвид факта, че през месец ноември 2021 г. гласувалите бяха малко над 230 хиляди души, ще се наложи секционните избирателни комисии да допишат в избирателните списъци „под черта“   над 150 хиляди души;</a:t>
            </a:r>
          </a:p>
          <a:p>
            <a:r>
              <a:rPr lang="bg-BG" sz="2800" dirty="0" smtClean="0">
                <a:solidFill>
                  <a:schemeClr val="bg2">
                    <a:lumMod val="50000"/>
                  </a:schemeClr>
                </a:solidFill>
              </a:rPr>
              <a:t>На изборите на 02.10.2022 г. няма да може да се гласува с изтекли документи.</a:t>
            </a:r>
          </a:p>
          <a:p>
            <a:pPr marL="0" indent="0">
              <a:buNone/>
            </a:pPr>
            <a:endParaRPr lang="en-US" sz="2800" dirty="0" smtClean="0">
              <a:solidFill>
                <a:schemeClr val="bg2">
                  <a:lumMod val="50000"/>
                </a:schemeClr>
              </a:solidFill>
            </a:endParaRPr>
          </a:p>
          <a:p>
            <a:pPr marL="0" indent="0">
              <a:buNone/>
            </a:pPr>
            <a:endParaRPr lang="ru-RU" dirty="0">
              <a:solidFill>
                <a:schemeClr val="bg2">
                  <a:lumMod val="50000"/>
                </a:schemeClr>
              </a:solidFill>
            </a:endParaRPr>
          </a:p>
          <a:p>
            <a:pPr marL="0" indent="0">
              <a:buNone/>
            </a:pPr>
            <a:endParaRPr lang="bg-BG" dirty="0">
              <a:solidFill>
                <a:schemeClr val="bg2">
                  <a:lumMod val="50000"/>
                </a:schemeClr>
              </a:solidFill>
            </a:endParaRPr>
          </a:p>
        </p:txBody>
      </p:sp>
    </p:spTree>
    <p:extLst>
      <p:ext uri="{BB962C8B-B14F-4D97-AF65-F5344CB8AC3E}">
        <p14:creationId xmlns:p14="http://schemas.microsoft.com/office/powerpoint/2010/main" val="1040625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6888479" y="6425031"/>
            <a:ext cx="2255521" cy="432969"/>
          </a:xfrm>
          <a:prstGeom prst="rect">
            <a:avLst/>
          </a:prstGeom>
          <a:ln>
            <a:noFill/>
          </a:ln>
          <a:effectLst>
            <a:softEdge rad="112500"/>
          </a:effectLst>
        </p:spPr>
      </p:pic>
      <p:sp>
        <p:nvSpPr>
          <p:cNvPr id="2" name="TextBox 1"/>
          <p:cNvSpPr txBox="1"/>
          <p:nvPr/>
        </p:nvSpPr>
        <p:spPr>
          <a:xfrm>
            <a:off x="7007417" y="1410333"/>
            <a:ext cx="2017644" cy="307777"/>
          </a:xfrm>
          <a:prstGeom prst="rect">
            <a:avLst/>
          </a:prstGeom>
          <a:noFill/>
        </p:spPr>
        <p:txBody>
          <a:bodyPr wrap="square" rtlCol="0">
            <a:spAutoFit/>
          </a:bodyPr>
          <a:lstStyle/>
          <a:p>
            <a:r>
              <a:rPr lang="bg-BG" sz="1400" dirty="0" smtClean="0"/>
              <a:t>Прогнозен брой секции</a:t>
            </a:r>
            <a:endParaRPr lang="bg-BG" sz="1400" dirty="0"/>
          </a:p>
        </p:txBody>
      </p:sp>
      <p:graphicFrame>
        <p:nvGraphicFramePr>
          <p:cNvPr id="5" name="Chart 4"/>
          <p:cNvGraphicFramePr>
            <a:graphicFrameLocks/>
          </p:cNvGraphicFramePr>
          <p:nvPr>
            <p:extLst>
              <p:ext uri="{D42A27DB-BD31-4B8C-83A1-F6EECF244321}">
                <p14:modId xmlns:p14="http://schemas.microsoft.com/office/powerpoint/2010/main" val="1041413780"/>
              </p:ext>
            </p:extLst>
          </p:nvPr>
        </p:nvGraphicFramePr>
        <p:xfrm>
          <a:off x="1103243" y="993913"/>
          <a:ext cx="7146235" cy="513853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28650" y="207098"/>
            <a:ext cx="7886700" cy="1325563"/>
          </a:xfrm>
        </p:spPr>
        <p:txBody>
          <a:bodyPr>
            <a:normAutofit/>
          </a:bodyPr>
          <a:lstStyle/>
          <a:p>
            <a:pPr algn="ctr"/>
            <a:r>
              <a:rPr lang="bg-BG" sz="2800" b="1" dirty="0" smtClean="0"/>
              <a:t>Брой на секциите на избори за Народно събрание 2017 г. – 2022 г.</a:t>
            </a:r>
            <a:endParaRPr lang="bg-BG" sz="2800" b="1" dirty="0"/>
          </a:p>
        </p:txBody>
      </p:sp>
      <p:sp>
        <p:nvSpPr>
          <p:cNvPr id="6" name="Content Placeholder 5"/>
          <p:cNvSpPr>
            <a:spLocks noGrp="1"/>
          </p:cNvSpPr>
          <p:nvPr>
            <p:ph idx="1"/>
          </p:nvPr>
        </p:nvSpPr>
        <p:spPr/>
        <p:txBody>
          <a:bodyPr/>
          <a:lstStyle/>
          <a:p>
            <a:endParaRPr lang="bg-BG" dirty="0"/>
          </a:p>
        </p:txBody>
      </p:sp>
    </p:spTree>
    <p:extLst>
      <p:ext uri="{BB962C8B-B14F-4D97-AF65-F5344CB8AC3E}">
        <p14:creationId xmlns:p14="http://schemas.microsoft.com/office/powerpoint/2010/main" val="2754825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537" y="5691188"/>
            <a:ext cx="8162925" cy="646331"/>
          </a:xfrm>
          <a:prstGeom prst="rect">
            <a:avLst/>
          </a:prstGeom>
          <a:noFill/>
        </p:spPr>
        <p:txBody>
          <a:bodyPr wrap="square" rtlCol="0">
            <a:spAutoFit/>
          </a:bodyPr>
          <a:lstStyle/>
          <a:p>
            <a:pPr algn="ctr"/>
            <a:r>
              <a:rPr lang="bg-BG" dirty="0" smtClean="0"/>
              <a:t>Неполучени до този момент разрешения за конкретни адреси от Австрия, Германия, Канада и Норвегия</a:t>
            </a:r>
            <a:endParaRPr lang="bg-B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9760663"/>
              </p:ext>
            </p:extLst>
          </p:nvPr>
        </p:nvGraphicFramePr>
        <p:xfrm>
          <a:off x="628650" y="1339850"/>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p:txBody>
          <a:bodyPr/>
          <a:lstStyle/>
          <a:p>
            <a:pPr algn="ctr"/>
            <a:r>
              <a:rPr lang="bg-BG" dirty="0" smtClean="0"/>
              <a:t>Прогнозен брой секции по държави</a:t>
            </a:r>
            <a:r>
              <a:rPr lang="en-US" dirty="0" smtClean="0"/>
              <a:t/>
            </a:r>
            <a:br>
              <a:rPr lang="en-US" dirty="0" smtClean="0"/>
            </a:br>
            <a:endParaRPr lang="bg-BG" dirty="0"/>
          </a:p>
        </p:txBody>
      </p:sp>
    </p:spTree>
    <p:extLst>
      <p:ext uri="{BB962C8B-B14F-4D97-AF65-F5344CB8AC3E}">
        <p14:creationId xmlns:p14="http://schemas.microsoft.com/office/powerpoint/2010/main" val="1990680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6888479" y="6425031"/>
            <a:ext cx="2255521" cy="432969"/>
          </a:xfrm>
          <a:prstGeom prst="rect">
            <a:avLst/>
          </a:prstGeom>
          <a:ln>
            <a:noFill/>
          </a:ln>
          <a:effectLst>
            <a:softEdge rad="112500"/>
          </a:effectLst>
        </p:spPr>
      </p:pic>
      <p:sp>
        <p:nvSpPr>
          <p:cNvPr id="2" name="Title 1"/>
          <p:cNvSpPr>
            <a:spLocks noGrp="1"/>
          </p:cNvSpPr>
          <p:nvPr>
            <p:ph type="title"/>
          </p:nvPr>
        </p:nvSpPr>
        <p:spPr>
          <a:xfrm>
            <a:off x="932773" y="80808"/>
            <a:ext cx="6554867" cy="1524000"/>
          </a:xfrm>
          <a:noFill/>
          <a:ln>
            <a:noFill/>
          </a:ln>
        </p:spPr>
        <p:style>
          <a:lnRef idx="0">
            <a:scrgbClr r="0" g="0" b="0"/>
          </a:lnRef>
          <a:fillRef idx="0">
            <a:scrgbClr r="0" g="0" b="0"/>
          </a:fillRef>
          <a:effectRef idx="0">
            <a:scrgbClr r="0" g="0" b="0"/>
          </a:effectRef>
          <a:fontRef idx="minor">
            <a:schemeClr val="dk1"/>
          </a:fontRef>
        </p:style>
        <p:txBody>
          <a:bodyPr>
            <a:normAutofit/>
          </a:bodyPr>
          <a:lstStyle/>
          <a:p>
            <a:pPr algn="ctr"/>
            <a:r>
              <a:rPr lang="bg-BG" b="1" dirty="0" smtClean="0"/>
              <a:t>Разпределение на прогнозния брой секции по региони</a:t>
            </a:r>
            <a:r>
              <a:rPr lang="bg-BG" dirty="0" smtClean="0"/>
              <a:t/>
            </a:r>
            <a:br>
              <a:rPr lang="bg-BG" dirty="0" smtClean="0"/>
            </a:br>
            <a:endParaRPr lang="bg-BG" dirty="0"/>
          </a:p>
        </p:txBody>
      </p:sp>
      <p:sp>
        <p:nvSpPr>
          <p:cNvPr id="3" name="Content Placeholder 2"/>
          <p:cNvSpPr>
            <a:spLocks noGrp="1"/>
          </p:cNvSpPr>
          <p:nvPr>
            <p:ph idx="1"/>
          </p:nvPr>
        </p:nvSpPr>
        <p:spPr>
          <a:xfrm>
            <a:off x="1215043" y="1305098"/>
            <a:ext cx="6554867" cy="5119932"/>
          </a:xfrm>
        </p:spPr>
        <p:txBody>
          <a:bodyPr>
            <a:normAutofit lnSpcReduction="10000"/>
          </a:bodyPr>
          <a:lstStyle/>
          <a:p>
            <a:r>
              <a:rPr lang="bg-BG" sz="2400" dirty="0" smtClean="0">
                <a:solidFill>
                  <a:schemeClr val="bg2">
                    <a:lumMod val="50000"/>
                  </a:schemeClr>
                </a:solidFill>
              </a:rPr>
              <a:t>Азия, Австралия и Океания: </a:t>
            </a:r>
          </a:p>
          <a:p>
            <a:pPr marL="0" indent="0">
              <a:buNone/>
            </a:pPr>
            <a:r>
              <a:rPr lang="bg-BG" sz="2400" dirty="0">
                <a:solidFill>
                  <a:schemeClr val="bg2">
                    <a:lumMod val="50000"/>
                  </a:schemeClr>
                </a:solidFill>
              </a:rPr>
              <a:t>	</a:t>
            </a:r>
            <a:r>
              <a:rPr lang="bg-BG" sz="2400" b="1" dirty="0" smtClean="0">
                <a:solidFill>
                  <a:schemeClr val="bg2">
                    <a:lumMod val="50000"/>
                  </a:schemeClr>
                </a:solidFill>
              </a:rPr>
              <a:t>14 </a:t>
            </a:r>
            <a:r>
              <a:rPr lang="bg-BG" sz="2400" b="1" dirty="0" smtClean="0">
                <a:solidFill>
                  <a:schemeClr val="bg2">
                    <a:lumMod val="50000"/>
                  </a:schemeClr>
                </a:solidFill>
              </a:rPr>
              <a:t>секции</a:t>
            </a:r>
            <a:endParaRPr lang="bg-BG" sz="2400" dirty="0" smtClean="0">
              <a:solidFill>
                <a:schemeClr val="bg2">
                  <a:lumMod val="50000"/>
                </a:schemeClr>
              </a:solidFill>
            </a:endParaRPr>
          </a:p>
          <a:p>
            <a:r>
              <a:rPr lang="bg-BG" sz="2400" dirty="0" smtClean="0">
                <a:solidFill>
                  <a:schemeClr val="bg2">
                    <a:lumMod val="50000"/>
                  </a:schemeClr>
                </a:solidFill>
              </a:rPr>
              <a:t>Близък изток и Африка:</a:t>
            </a:r>
          </a:p>
          <a:p>
            <a:pPr marL="0" indent="0">
              <a:buNone/>
            </a:pPr>
            <a:r>
              <a:rPr lang="bg-BG" sz="2400" dirty="0" smtClean="0">
                <a:solidFill>
                  <a:schemeClr val="bg2">
                    <a:lumMod val="50000"/>
                  </a:schemeClr>
                </a:solidFill>
              </a:rPr>
              <a:t>	</a:t>
            </a:r>
            <a:r>
              <a:rPr lang="bg-BG" sz="2400" b="1" dirty="0" smtClean="0">
                <a:solidFill>
                  <a:schemeClr val="bg2">
                    <a:lumMod val="50000"/>
                  </a:schemeClr>
                </a:solidFill>
              </a:rPr>
              <a:t>15 </a:t>
            </a:r>
            <a:r>
              <a:rPr lang="bg-BG" sz="2400" b="1" dirty="0" smtClean="0">
                <a:solidFill>
                  <a:schemeClr val="bg2">
                    <a:lumMod val="50000"/>
                  </a:schemeClr>
                </a:solidFill>
              </a:rPr>
              <a:t>секции</a:t>
            </a:r>
            <a:endParaRPr lang="bg-BG" sz="2400" dirty="0" smtClean="0">
              <a:solidFill>
                <a:schemeClr val="bg2">
                  <a:lumMod val="50000"/>
                </a:schemeClr>
              </a:solidFill>
            </a:endParaRPr>
          </a:p>
          <a:p>
            <a:r>
              <a:rPr lang="bg-BG" sz="2400" dirty="0" smtClean="0">
                <a:solidFill>
                  <a:schemeClr val="bg2">
                    <a:lumMod val="50000"/>
                  </a:schemeClr>
                </a:solidFill>
              </a:rPr>
              <a:t>Източна Европа и Централна Азия: </a:t>
            </a:r>
          </a:p>
          <a:p>
            <a:pPr marL="0" indent="0">
              <a:buNone/>
            </a:pPr>
            <a:r>
              <a:rPr lang="bg-BG" sz="2400" dirty="0">
                <a:solidFill>
                  <a:schemeClr val="bg2">
                    <a:lumMod val="50000"/>
                  </a:schemeClr>
                </a:solidFill>
              </a:rPr>
              <a:t>	</a:t>
            </a:r>
            <a:r>
              <a:rPr lang="bg-BG" sz="2400" b="1" dirty="0" smtClean="0">
                <a:solidFill>
                  <a:schemeClr val="bg2">
                    <a:lumMod val="50000"/>
                  </a:schemeClr>
                </a:solidFill>
              </a:rPr>
              <a:t>15 </a:t>
            </a:r>
            <a:r>
              <a:rPr lang="bg-BG" sz="2400" b="1" dirty="0" smtClean="0">
                <a:solidFill>
                  <a:schemeClr val="bg2">
                    <a:lumMod val="50000"/>
                  </a:schemeClr>
                </a:solidFill>
              </a:rPr>
              <a:t>секции</a:t>
            </a:r>
            <a:endParaRPr lang="bg-BG" sz="2400" b="1" dirty="0" smtClean="0">
              <a:solidFill>
                <a:schemeClr val="bg2">
                  <a:lumMod val="50000"/>
                </a:schemeClr>
              </a:solidFill>
            </a:endParaRPr>
          </a:p>
          <a:p>
            <a:r>
              <a:rPr lang="bg-BG" sz="2400" dirty="0" smtClean="0">
                <a:solidFill>
                  <a:schemeClr val="bg2">
                    <a:lumMod val="50000"/>
                  </a:schemeClr>
                </a:solidFill>
              </a:rPr>
              <a:t>Югоизточна Европа:</a:t>
            </a:r>
          </a:p>
          <a:p>
            <a:pPr marL="0" indent="0">
              <a:buNone/>
            </a:pPr>
            <a:r>
              <a:rPr lang="bg-BG" sz="2400" b="1" dirty="0" smtClean="0">
                <a:solidFill>
                  <a:schemeClr val="bg2">
                    <a:lumMod val="50000"/>
                  </a:schemeClr>
                </a:solidFill>
              </a:rPr>
              <a:t>	217 </a:t>
            </a:r>
            <a:r>
              <a:rPr lang="bg-BG" sz="2400" b="1" dirty="0" smtClean="0">
                <a:solidFill>
                  <a:schemeClr val="bg2">
                    <a:lumMod val="50000"/>
                  </a:schemeClr>
                </a:solidFill>
              </a:rPr>
              <a:t>секции</a:t>
            </a:r>
            <a:endParaRPr lang="bg-BG" sz="2400" b="1" dirty="0" smtClean="0">
              <a:solidFill>
                <a:schemeClr val="bg2">
                  <a:lumMod val="50000"/>
                </a:schemeClr>
              </a:solidFill>
            </a:endParaRPr>
          </a:p>
          <a:p>
            <a:r>
              <a:rPr lang="bg-BG" sz="2400" dirty="0" smtClean="0">
                <a:solidFill>
                  <a:schemeClr val="bg2">
                    <a:lumMod val="50000"/>
                  </a:schemeClr>
                </a:solidFill>
              </a:rPr>
              <a:t>Европа:</a:t>
            </a:r>
          </a:p>
          <a:p>
            <a:pPr marL="0" indent="0">
              <a:buNone/>
            </a:pPr>
            <a:r>
              <a:rPr lang="bg-BG" sz="2400" b="1" dirty="0" smtClean="0">
                <a:solidFill>
                  <a:schemeClr val="bg2">
                    <a:lumMod val="50000"/>
                  </a:schemeClr>
                </a:solidFill>
              </a:rPr>
              <a:t>	413 </a:t>
            </a:r>
            <a:r>
              <a:rPr lang="bg-BG" sz="2400" b="1" dirty="0" smtClean="0">
                <a:solidFill>
                  <a:schemeClr val="bg2">
                    <a:lumMod val="50000"/>
                  </a:schemeClr>
                </a:solidFill>
              </a:rPr>
              <a:t>секции</a:t>
            </a:r>
            <a:endParaRPr lang="bg-BG" sz="2400" b="1" dirty="0" smtClean="0">
              <a:solidFill>
                <a:schemeClr val="bg2">
                  <a:lumMod val="50000"/>
                </a:schemeClr>
              </a:solidFill>
            </a:endParaRPr>
          </a:p>
          <a:p>
            <a:r>
              <a:rPr lang="bg-BG" sz="2400" dirty="0" smtClean="0">
                <a:solidFill>
                  <a:schemeClr val="bg2">
                    <a:lumMod val="50000"/>
                  </a:schemeClr>
                </a:solidFill>
              </a:rPr>
              <a:t>Америка:</a:t>
            </a:r>
          </a:p>
          <a:p>
            <a:pPr marL="0" indent="0">
              <a:buNone/>
            </a:pPr>
            <a:r>
              <a:rPr lang="bg-BG" sz="2400" dirty="0">
                <a:solidFill>
                  <a:schemeClr val="bg2">
                    <a:lumMod val="50000"/>
                  </a:schemeClr>
                </a:solidFill>
              </a:rPr>
              <a:t>	</a:t>
            </a:r>
            <a:r>
              <a:rPr lang="bg-BG" sz="2400" b="1" dirty="0" smtClean="0">
                <a:solidFill>
                  <a:schemeClr val="bg2">
                    <a:lumMod val="50000"/>
                  </a:schemeClr>
                </a:solidFill>
              </a:rPr>
              <a:t>70 </a:t>
            </a:r>
            <a:r>
              <a:rPr lang="bg-BG" sz="2400" b="1" dirty="0" smtClean="0">
                <a:solidFill>
                  <a:schemeClr val="bg2">
                    <a:lumMod val="50000"/>
                  </a:schemeClr>
                </a:solidFill>
              </a:rPr>
              <a:t>секции</a:t>
            </a:r>
            <a:endParaRPr lang="bg-BG" sz="2400" b="1" dirty="0">
              <a:solidFill>
                <a:schemeClr val="bg2">
                  <a:lumMod val="50000"/>
                </a:schemeClr>
              </a:solidFill>
            </a:endParaRPr>
          </a:p>
        </p:txBody>
      </p:sp>
    </p:spTree>
    <p:extLst>
      <p:ext uri="{BB962C8B-B14F-4D97-AF65-F5344CB8AC3E}">
        <p14:creationId xmlns:p14="http://schemas.microsoft.com/office/powerpoint/2010/main" val="592860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stretch>
            <a:fillRect/>
          </a:stretch>
        </p:blipFill>
        <p:spPr>
          <a:xfrm>
            <a:off x="6888479" y="6425031"/>
            <a:ext cx="2255521" cy="432969"/>
          </a:xfrm>
          <a:prstGeom prst="rect">
            <a:avLst/>
          </a:prstGeom>
          <a:ln>
            <a:noFill/>
          </a:ln>
          <a:effectLst>
            <a:softEdge rad="112500"/>
          </a:effectLst>
        </p:spPr>
      </p:pic>
      <p:graphicFrame>
        <p:nvGraphicFramePr>
          <p:cNvPr id="5" name="Chart 4"/>
          <p:cNvGraphicFramePr>
            <a:graphicFrameLocks/>
          </p:cNvGraphicFramePr>
          <p:nvPr>
            <p:extLst>
              <p:ext uri="{D42A27DB-BD31-4B8C-83A1-F6EECF244321}">
                <p14:modId xmlns:p14="http://schemas.microsoft.com/office/powerpoint/2010/main" val="3939729454"/>
              </p:ext>
            </p:extLst>
          </p:nvPr>
        </p:nvGraphicFramePr>
        <p:xfrm>
          <a:off x="609600" y="174171"/>
          <a:ext cx="8011885" cy="6250860"/>
        </p:xfrm>
        <a:graphic>
          <a:graphicData uri="http://schemas.openxmlformats.org/drawingml/2006/chart">
            <c:chart xmlns:c="http://schemas.openxmlformats.org/drawingml/2006/chart" xmlns:r="http://schemas.openxmlformats.org/officeDocument/2006/relationships" r:id="rId4"/>
          </a:graphicData>
        </a:graphic>
      </p:graphicFrame>
      <p:sp>
        <p:nvSpPr>
          <p:cNvPr id="3" name="Content Placeholder 2"/>
          <p:cNvSpPr>
            <a:spLocks noGrp="1"/>
          </p:cNvSpPr>
          <p:nvPr>
            <p:ph idx="1"/>
          </p:nvPr>
        </p:nvSpPr>
        <p:spPr>
          <a:xfrm>
            <a:off x="800100" y="1480930"/>
            <a:ext cx="6554867" cy="2934440"/>
          </a:xfrm>
        </p:spPr>
        <p:txBody>
          <a:bodyPr/>
          <a:lstStyle/>
          <a:p>
            <a:r>
              <a:rPr lang="en-US" dirty="0" smtClean="0">
                <a:solidFill>
                  <a:schemeClr val="bg2">
                    <a:lumMod val="50000"/>
                  </a:schemeClr>
                </a:solidFill>
              </a:rPr>
              <a:t>   </a:t>
            </a:r>
            <a:r>
              <a:rPr lang="bg-BG" dirty="0" smtClean="0">
                <a:solidFill>
                  <a:schemeClr val="bg2">
                    <a:lumMod val="50000"/>
                  </a:schemeClr>
                </a:solidFill>
              </a:rPr>
              <a:t>740 </a:t>
            </a:r>
            <a:r>
              <a:rPr lang="en-US" dirty="0" smtClean="0">
                <a:solidFill>
                  <a:schemeClr val="bg2">
                    <a:lumMod val="50000"/>
                  </a:schemeClr>
                </a:solidFill>
              </a:rPr>
              <a:t> </a:t>
            </a:r>
            <a:r>
              <a:rPr lang="bg-BG" dirty="0" smtClean="0">
                <a:solidFill>
                  <a:schemeClr val="bg2">
                    <a:lumMod val="50000"/>
                  </a:schemeClr>
                </a:solidFill>
              </a:rPr>
              <a:t>Прогнозен </a:t>
            </a:r>
            <a:r>
              <a:rPr lang="bg-BG" dirty="0" smtClean="0">
                <a:solidFill>
                  <a:schemeClr val="bg2">
                    <a:lumMod val="50000"/>
                  </a:schemeClr>
                </a:solidFill>
              </a:rPr>
              <a:t>брой </a:t>
            </a:r>
            <a:r>
              <a:rPr lang="bg-BG" dirty="0">
                <a:solidFill>
                  <a:schemeClr val="bg2">
                    <a:lumMod val="50000"/>
                  </a:schemeClr>
                </a:solidFill>
              </a:rPr>
              <a:t>с</a:t>
            </a:r>
            <a:r>
              <a:rPr lang="bg-BG" dirty="0" smtClean="0">
                <a:solidFill>
                  <a:schemeClr val="bg2">
                    <a:lumMod val="50000"/>
                  </a:schemeClr>
                </a:solidFill>
              </a:rPr>
              <a:t>екционни избирателни </a:t>
            </a:r>
            <a:r>
              <a:rPr lang="en-US" dirty="0" smtClean="0">
                <a:solidFill>
                  <a:schemeClr val="bg2">
                    <a:lumMod val="50000"/>
                  </a:schemeClr>
                </a:solidFill>
              </a:rPr>
              <a:t>  	 	    </a:t>
            </a:r>
            <a:r>
              <a:rPr lang="bg-BG" dirty="0" smtClean="0">
                <a:solidFill>
                  <a:schemeClr val="bg2">
                    <a:lumMod val="50000"/>
                  </a:schemeClr>
                </a:solidFill>
              </a:rPr>
              <a:t>комисии </a:t>
            </a:r>
            <a:r>
              <a:rPr lang="bg-BG" dirty="0" smtClean="0">
                <a:solidFill>
                  <a:schemeClr val="bg2">
                    <a:lumMod val="50000"/>
                  </a:schemeClr>
                </a:solidFill>
              </a:rPr>
              <a:t>(СИК) извън страната</a:t>
            </a:r>
          </a:p>
          <a:p>
            <a:r>
              <a:rPr lang="bg-BG" dirty="0" smtClean="0">
                <a:solidFill>
                  <a:schemeClr val="bg2">
                    <a:lumMod val="50000"/>
                  </a:schemeClr>
                </a:solidFill>
              </a:rPr>
              <a:t>4 100 </a:t>
            </a:r>
            <a:r>
              <a:rPr lang="bg-BG" dirty="0" smtClean="0">
                <a:solidFill>
                  <a:schemeClr val="bg2">
                    <a:lumMod val="50000"/>
                  </a:schemeClr>
                </a:solidFill>
              </a:rPr>
              <a:t> Прогнозен </a:t>
            </a:r>
            <a:r>
              <a:rPr lang="bg-BG" dirty="0" smtClean="0">
                <a:solidFill>
                  <a:schemeClr val="bg2">
                    <a:lumMod val="50000"/>
                  </a:schemeClr>
                </a:solidFill>
              </a:rPr>
              <a:t>общ брой членове на СИК </a:t>
            </a:r>
          </a:p>
          <a:p>
            <a:r>
              <a:rPr lang="bg-BG" dirty="0" smtClean="0">
                <a:solidFill>
                  <a:schemeClr val="bg2">
                    <a:lumMod val="50000"/>
                  </a:schemeClr>
                </a:solidFill>
              </a:rPr>
              <a:t>     20 </a:t>
            </a:r>
            <a:r>
              <a:rPr lang="bg-BG" dirty="0">
                <a:solidFill>
                  <a:schemeClr val="bg2">
                    <a:lumMod val="50000"/>
                  </a:schemeClr>
                </a:solidFill>
              </a:rPr>
              <a:t> </a:t>
            </a:r>
            <a:r>
              <a:rPr lang="bg-BG" dirty="0" smtClean="0">
                <a:solidFill>
                  <a:schemeClr val="bg2">
                    <a:lumMod val="50000"/>
                  </a:schemeClr>
                </a:solidFill>
              </a:rPr>
              <a:t> </a:t>
            </a:r>
            <a:r>
              <a:rPr lang="bg-BG" dirty="0" smtClean="0">
                <a:solidFill>
                  <a:schemeClr val="bg2">
                    <a:lumMod val="50000"/>
                  </a:schemeClr>
                </a:solidFill>
              </a:rPr>
              <a:t>Прогнозен </a:t>
            </a:r>
            <a:r>
              <a:rPr lang="bg-BG" dirty="0">
                <a:solidFill>
                  <a:schemeClr val="bg2">
                    <a:lumMod val="50000"/>
                  </a:schemeClr>
                </a:solidFill>
              </a:rPr>
              <a:t>брой СИК </a:t>
            </a:r>
            <a:r>
              <a:rPr lang="bg-BG" dirty="0" smtClean="0">
                <a:solidFill>
                  <a:schemeClr val="bg2">
                    <a:lumMod val="50000"/>
                  </a:schemeClr>
                </a:solidFill>
              </a:rPr>
              <a:t>с 3 члена</a:t>
            </a:r>
          </a:p>
          <a:p>
            <a:r>
              <a:rPr lang="bg-BG" dirty="0" smtClean="0">
                <a:solidFill>
                  <a:schemeClr val="bg2">
                    <a:lumMod val="50000"/>
                  </a:schemeClr>
                </a:solidFill>
              </a:rPr>
              <a:t>  50</a:t>
            </a:r>
            <a:r>
              <a:rPr lang="en-US" dirty="0" smtClean="0">
                <a:solidFill>
                  <a:schemeClr val="bg2">
                    <a:lumMod val="50000"/>
                  </a:schemeClr>
                </a:solidFill>
              </a:rPr>
              <a:t>0</a:t>
            </a:r>
            <a:r>
              <a:rPr lang="bg-BG" dirty="0" smtClean="0">
                <a:solidFill>
                  <a:schemeClr val="bg2">
                    <a:lumMod val="50000"/>
                  </a:schemeClr>
                </a:solidFill>
              </a:rPr>
              <a:t> </a:t>
            </a:r>
            <a:r>
              <a:rPr lang="bg-BG" dirty="0" smtClean="0">
                <a:solidFill>
                  <a:schemeClr val="bg2">
                    <a:lumMod val="50000"/>
                  </a:schemeClr>
                </a:solidFill>
              </a:rPr>
              <a:t>   Прогнозен </a:t>
            </a:r>
            <a:r>
              <a:rPr lang="bg-BG" dirty="0">
                <a:solidFill>
                  <a:schemeClr val="bg2">
                    <a:lumMod val="50000"/>
                  </a:schemeClr>
                </a:solidFill>
              </a:rPr>
              <a:t>брой СИК </a:t>
            </a:r>
            <a:r>
              <a:rPr lang="bg-BG" dirty="0" smtClean="0">
                <a:solidFill>
                  <a:schemeClr val="bg2">
                    <a:lumMod val="50000"/>
                  </a:schemeClr>
                </a:solidFill>
              </a:rPr>
              <a:t>с 5 члена</a:t>
            </a:r>
          </a:p>
          <a:p>
            <a:r>
              <a:rPr lang="bg-BG" dirty="0" smtClean="0">
                <a:solidFill>
                  <a:schemeClr val="bg2">
                    <a:lumMod val="50000"/>
                  </a:schemeClr>
                </a:solidFill>
              </a:rPr>
              <a:t>  220    Прогнозен </a:t>
            </a:r>
            <a:r>
              <a:rPr lang="bg-BG" dirty="0">
                <a:solidFill>
                  <a:schemeClr val="bg2">
                    <a:lumMod val="50000"/>
                  </a:schemeClr>
                </a:solidFill>
              </a:rPr>
              <a:t>брой СИК </a:t>
            </a:r>
            <a:r>
              <a:rPr lang="bg-BG" dirty="0" smtClean="0">
                <a:solidFill>
                  <a:schemeClr val="bg2">
                    <a:lumMod val="50000"/>
                  </a:schemeClr>
                </a:solidFill>
              </a:rPr>
              <a:t>с </a:t>
            </a:r>
            <a:r>
              <a:rPr lang="bg-BG" dirty="0" smtClean="0">
                <a:solidFill>
                  <a:schemeClr val="bg2">
                    <a:lumMod val="50000"/>
                  </a:schemeClr>
                </a:solidFill>
              </a:rPr>
              <a:t>7 члена</a:t>
            </a:r>
            <a:endParaRPr lang="bg-BG" dirty="0">
              <a:solidFill>
                <a:schemeClr val="bg2">
                  <a:lumMod val="50000"/>
                </a:schemeClr>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925" y="4425384"/>
            <a:ext cx="1588008" cy="100888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8213" y="4355342"/>
            <a:ext cx="1088944" cy="1088944"/>
          </a:xfrm>
          <a:prstGeom prst="rect">
            <a:avLst/>
          </a:prstGeom>
        </p:spPr>
      </p:pic>
      <p:pic>
        <p:nvPicPr>
          <p:cNvPr id="2" name="Picture 1"/>
          <p:cNvPicPr>
            <a:picLocks noChangeAspect="1"/>
          </p:cNvPicPr>
          <p:nvPr/>
        </p:nvPicPr>
        <p:blipFill>
          <a:blip r:embed="rId7"/>
          <a:stretch>
            <a:fillRect/>
          </a:stretch>
        </p:blipFill>
        <p:spPr>
          <a:xfrm>
            <a:off x="6536879" y="4367198"/>
            <a:ext cx="1479360" cy="1017060"/>
          </a:xfrm>
          <a:prstGeom prst="rect">
            <a:avLst/>
          </a:prstGeom>
        </p:spPr>
      </p:pic>
      <p:sp>
        <p:nvSpPr>
          <p:cNvPr id="12" name="Title 1"/>
          <p:cNvSpPr>
            <a:spLocks noGrp="1"/>
          </p:cNvSpPr>
          <p:nvPr>
            <p:ph type="title"/>
          </p:nvPr>
        </p:nvSpPr>
        <p:spPr>
          <a:noFill/>
          <a:ln>
            <a:noFill/>
          </a:ln>
        </p:spPr>
        <p:style>
          <a:lnRef idx="0">
            <a:scrgbClr r="0" g="0" b="0"/>
          </a:lnRef>
          <a:fillRef idx="0">
            <a:scrgbClr r="0" g="0" b="0"/>
          </a:fillRef>
          <a:effectRef idx="0">
            <a:scrgbClr r="0" g="0" b="0"/>
          </a:effectRef>
          <a:fontRef idx="minor">
            <a:schemeClr val="dk1"/>
          </a:fontRef>
        </p:style>
        <p:txBody>
          <a:bodyPr>
            <a:normAutofit fontScale="90000"/>
          </a:bodyPr>
          <a:lstStyle/>
          <a:p>
            <a:pPr algn="ctr"/>
            <a:r>
              <a:rPr lang="bg-BG" b="1" dirty="0" smtClean="0"/>
              <a:t>Секционни избирателни комисии извън страната</a:t>
            </a:r>
            <a:r>
              <a:rPr lang="bg-BG" dirty="0" smtClean="0"/>
              <a:t/>
            </a:r>
            <a:br>
              <a:rPr lang="bg-BG" dirty="0" smtClean="0"/>
            </a:br>
            <a:endParaRPr lang="bg-BG" dirty="0"/>
          </a:p>
        </p:txBody>
      </p:sp>
    </p:spTree>
    <p:extLst>
      <p:ext uri="{BB962C8B-B14F-4D97-AF65-F5344CB8AC3E}">
        <p14:creationId xmlns:p14="http://schemas.microsoft.com/office/powerpoint/2010/main" val="498569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6888479" y="6425031"/>
            <a:ext cx="2255521" cy="432969"/>
          </a:xfrm>
          <a:prstGeom prst="rect">
            <a:avLst/>
          </a:prstGeom>
          <a:ln>
            <a:noFill/>
          </a:ln>
          <a:effectLst>
            <a:softEdge rad="112500"/>
          </a:effectLst>
        </p:spPr>
      </p:pic>
      <p:sp>
        <p:nvSpPr>
          <p:cNvPr id="3" name="Content Placeholder 2"/>
          <p:cNvSpPr>
            <a:spLocks noGrp="1"/>
          </p:cNvSpPr>
          <p:nvPr>
            <p:ph idx="1"/>
          </p:nvPr>
        </p:nvSpPr>
        <p:spPr>
          <a:xfrm>
            <a:off x="457200" y="1339734"/>
            <a:ext cx="8537171" cy="3767670"/>
          </a:xfrm>
        </p:spPr>
        <p:txBody>
          <a:bodyPr>
            <a:normAutofit/>
          </a:bodyPr>
          <a:lstStyle/>
          <a:p>
            <a:endParaRPr lang="bg-BG" sz="2800" dirty="0" smtClean="0">
              <a:solidFill>
                <a:schemeClr val="bg2">
                  <a:lumMod val="50000"/>
                </a:schemeClr>
              </a:solidFill>
            </a:endParaRPr>
          </a:p>
          <a:p>
            <a:r>
              <a:rPr lang="bg-BG" sz="2800" dirty="0">
                <a:solidFill>
                  <a:schemeClr val="bg2">
                    <a:lumMod val="50000"/>
                  </a:schemeClr>
                </a:solidFill>
              </a:rPr>
              <a:t>Прогнозен </a:t>
            </a:r>
            <a:r>
              <a:rPr lang="bg-BG" sz="2800" dirty="0" smtClean="0">
                <a:solidFill>
                  <a:schemeClr val="bg2">
                    <a:lumMod val="50000"/>
                  </a:schemeClr>
                </a:solidFill>
              </a:rPr>
              <a:t>брой представители на политическите партии членове на СИК </a:t>
            </a:r>
            <a:r>
              <a:rPr lang="bg-BG" sz="2800" dirty="0">
                <a:solidFill>
                  <a:schemeClr val="bg2">
                    <a:lumMod val="50000"/>
                  </a:schemeClr>
                </a:solidFill>
              </a:rPr>
              <a:t>–</a:t>
            </a:r>
            <a:r>
              <a:rPr lang="bg-BG" sz="2800" dirty="0" smtClean="0">
                <a:solidFill>
                  <a:schemeClr val="bg2">
                    <a:lumMod val="50000"/>
                  </a:schemeClr>
                </a:solidFill>
              </a:rPr>
              <a:t> </a:t>
            </a:r>
            <a:r>
              <a:rPr lang="bg-BG" sz="2800" b="1" dirty="0" smtClean="0">
                <a:solidFill>
                  <a:schemeClr val="bg2">
                    <a:lumMod val="50000"/>
                  </a:schemeClr>
                </a:solidFill>
              </a:rPr>
              <a:t>800</a:t>
            </a:r>
            <a:endParaRPr lang="bg-BG" sz="2800" b="1" dirty="0">
              <a:solidFill>
                <a:schemeClr val="bg2">
                  <a:lumMod val="50000"/>
                </a:schemeClr>
              </a:solidFill>
            </a:endParaRPr>
          </a:p>
          <a:p>
            <a:r>
              <a:rPr lang="bg-BG" sz="2800" dirty="0" smtClean="0">
                <a:solidFill>
                  <a:schemeClr val="bg2">
                    <a:lumMod val="50000"/>
                  </a:schemeClr>
                </a:solidFill>
              </a:rPr>
              <a:t>Прогнозен </a:t>
            </a:r>
            <a:r>
              <a:rPr lang="bg-BG" sz="2800" dirty="0">
                <a:solidFill>
                  <a:schemeClr val="bg2">
                    <a:lumMod val="50000"/>
                  </a:schemeClr>
                </a:solidFill>
              </a:rPr>
              <a:t>брой представители на </a:t>
            </a:r>
            <a:r>
              <a:rPr lang="bg-BG" sz="2800" dirty="0" smtClean="0">
                <a:solidFill>
                  <a:schemeClr val="bg2">
                    <a:lumMod val="50000"/>
                  </a:schemeClr>
                </a:solidFill>
              </a:rPr>
              <a:t>ДКП членове </a:t>
            </a:r>
            <a:r>
              <a:rPr lang="bg-BG" sz="2800" dirty="0">
                <a:solidFill>
                  <a:schemeClr val="bg2">
                    <a:lumMod val="50000"/>
                  </a:schemeClr>
                </a:solidFill>
              </a:rPr>
              <a:t>на </a:t>
            </a:r>
            <a:r>
              <a:rPr lang="bg-BG" sz="2800" dirty="0" smtClean="0">
                <a:solidFill>
                  <a:schemeClr val="bg2">
                    <a:lumMod val="50000"/>
                  </a:schemeClr>
                </a:solidFill>
              </a:rPr>
              <a:t>СИК </a:t>
            </a:r>
            <a:r>
              <a:rPr lang="bg-BG" sz="2800" dirty="0">
                <a:solidFill>
                  <a:schemeClr val="bg2">
                    <a:lumMod val="50000"/>
                  </a:schemeClr>
                </a:solidFill>
              </a:rPr>
              <a:t>–</a:t>
            </a:r>
            <a:r>
              <a:rPr lang="bg-BG" sz="2800" dirty="0" smtClean="0">
                <a:solidFill>
                  <a:schemeClr val="bg2">
                    <a:lumMod val="50000"/>
                  </a:schemeClr>
                </a:solidFill>
              </a:rPr>
              <a:t> </a:t>
            </a:r>
            <a:r>
              <a:rPr lang="bg-BG" sz="2800" b="1" dirty="0" smtClean="0">
                <a:solidFill>
                  <a:schemeClr val="bg2">
                    <a:lumMod val="50000"/>
                  </a:schemeClr>
                </a:solidFill>
              </a:rPr>
              <a:t>250</a:t>
            </a:r>
          </a:p>
          <a:p>
            <a:r>
              <a:rPr lang="bg-BG" sz="2800" dirty="0">
                <a:solidFill>
                  <a:schemeClr val="bg2">
                    <a:lumMod val="50000"/>
                  </a:schemeClr>
                </a:solidFill>
              </a:rPr>
              <a:t>Прогнозен брой </a:t>
            </a:r>
            <a:r>
              <a:rPr lang="bg-BG" sz="2800" dirty="0" smtClean="0">
                <a:solidFill>
                  <a:schemeClr val="bg2">
                    <a:lumMod val="50000"/>
                  </a:schemeClr>
                </a:solidFill>
              </a:rPr>
              <a:t>представители на българските </a:t>
            </a:r>
            <a:r>
              <a:rPr lang="bg-BG" sz="2800" dirty="0">
                <a:solidFill>
                  <a:schemeClr val="bg2">
                    <a:lumMod val="50000"/>
                  </a:schemeClr>
                </a:solidFill>
              </a:rPr>
              <a:t>общности членове на </a:t>
            </a:r>
            <a:r>
              <a:rPr lang="bg-BG" sz="2800" dirty="0" smtClean="0">
                <a:solidFill>
                  <a:schemeClr val="bg2">
                    <a:lumMod val="50000"/>
                  </a:schemeClr>
                </a:solidFill>
              </a:rPr>
              <a:t>СИК – </a:t>
            </a:r>
            <a:r>
              <a:rPr lang="bg-BG" sz="2800" b="1" dirty="0" smtClean="0">
                <a:solidFill>
                  <a:schemeClr val="bg2">
                    <a:lumMod val="50000"/>
                  </a:schemeClr>
                </a:solidFill>
              </a:rPr>
              <a:t>2 700</a:t>
            </a:r>
          </a:p>
          <a:p>
            <a:endParaRPr lang="bg-BG" dirty="0" smtClean="0">
              <a:solidFill>
                <a:schemeClr val="bg2">
                  <a:lumMod val="50000"/>
                </a:schemeClr>
              </a:solidFill>
            </a:endParaRPr>
          </a:p>
        </p:txBody>
      </p:sp>
      <p:sp>
        <p:nvSpPr>
          <p:cNvPr id="5" name="Title 1"/>
          <p:cNvSpPr>
            <a:spLocks noGrp="1"/>
          </p:cNvSpPr>
          <p:nvPr>
            <p:ph type="title"/>
          </p:nvPr>
        </p:nvSpPr>
        <p:spPr>
          <a:xfrm>
            <a:off x="1061357" y="174171"/>
            <a:ext cx="6554867" cy="1524000"/>
          </a:xfrm>
          <a:noFill/>
          <a:ln>
            <a:noFill/>
          </a:ln>
        </p:spPr>
        <p:style>
          <a:lnRef idx="0">
            <a:scrgbClr r="0" g="0" b="0"/>
          </a:lnRef>
          <a:fillRef idx="0">
            <a:scrgbClr r="0" g="0" b="0"/>
          </a:fillRef>
          <a:effectRef idx="0">
            <a:scrgbClr r="0" g="0" b="0"/>
          </a:effectRef>
          <a:fontRef idx="minor">
            <a:schemeClr val="dk1"/>
          </a:fontRef>
        </p:style>
        <p:txBody>
          <a:bodyPr>
            <a:normAutofit/>
          </a:bodyPr>
          <a:lstStyle/>
          <a:p>
            <a:pPr algn="ctr"/>
            <a:r>
              <a:rPr lang="bg-BG" b="1" dirty="0" smtClean="0"/>
              <a:t>Секционни избирателни комисии извън страната</a:t>
            </a:r>
            <a:r>
              <a:rPr lang="bg-BG" dirty="0" smtClean="0"/>
              <a:t/>
            </a:r>
            <a:br>
              <a:rPr lang="bg-BG" dirty="0" smtClean="0"/>
            </a:br>
            <a:endParaRPr lang="bg-BG" dirty="0"/>
          </a:p>
        </p:txBody>
      </p:sp>
    </p:spTree>
    <p:extLst>
      <p:ext uri="{BB962C8B-B14F-4D97-AF65-F5344CB8AC3E}">
        <p14:creationId xmlns:p14="http://schemas.microsoft.com/office/powerpoint/2010/main" val="1220166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bg-BG" sz="3100" b="1" dirty="0" smtClean="0">
                <a:solidFill>
                  <a:schemeClr val="bg2">
                    <a:lumMod val="50000"/>
                  </a:schemeClr>
                </a:solidFill>
              </a:rPr>
              <a:t>Прогнозен брой командировани от Министерство на външните работи членове на СИК – 400</a:t>
            </a:r>
            <a:r>
              <a:rPr lang="bg-BG" sz="3600" b="1" dirty="0" smtClean="0">
                <a:solidFill>
                  <a:schemeClr val="bg2">
                    <a:lumMod val="50000"/>
                  </a:schemeClr>
                </a:solidFill>
              </a:rPr>
              <a:t/>
            </a:r>
            <a:br>
              <a:rPr lang="bg-BG" sz="3600" b="1" dirty="0" smtClean="0">
                <a:solidFill>
                  <a:schemeClr val="bg2">
                    <a:lumMod val="50000"/>
                  </a:schemeClr>
                </a:solidFill>
              </a:rPr>
            </a:br>
            <a:endParaRPr lang="bg-B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5864096"/>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913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1278</TotalTime>
  <Words>547</Words>
  <Application>Microsoft Office PowerPoint</Application>
  <PresentationFormat>On-screen Show (4:3)</PresentationFormat>
  <Paragraphs>92</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vt:lpstr>
      <vt:lpstr>Office Theme</vt:lpstr>
      <vt:lpstr>PowerPoint Presentation</vt:lpstr>
      <vt:lpstr>Октомври 2022  62  50 865   ……….  Ноември 2021  68  56 658   230 960  Юли 2021   68  71 218   173 843  Април 2021   69  85 815   180 435    дата   държави  заявления   гласували                                         (електронни)</vt:lpstr>
      <vt:lpstr>Заявления за гласуване</vt:lpstr>
      <vt:lpstr>Брой на секциите на избори за Народно събрание 2017 г. – 2022 г.</vt:lpstr>
      <vt:lpstr>Прогнозен брой секции по държави </vt:lpstr>
      <vt:lpstr>Разпределение на прогнозния брой секции по региони </vt:lpstr>
      <vt:lpstr>Секционни избирателни комисии извън страната </vt:lpstr>
      <vt:lpstr>Секционни избирателни комисии извън страната </vt:lpstr>
      <vt:lpstr>Прогнозен брой командировани от Министерство на външните работи членове на СИК – 400 </vt:lpstr>
      <vt:lpstr>С У Е М Г -  Прогнозен брой секции с машини - 296 244 с по 2 машини, 52 с по 1 машина</vt:lpstr>
      <vt:lpstr>Секции с машини спрямо общ брой секции </vt:lpstr>
      <vt:lpstr>Предизвикателства за МВнР по логистиката на бюлетини,  изборни книжа и СУЕМГ</vt:lpstr>
      <vt:lpstr>БЛАГОДАРИМ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dc:title>
  <dc:creator>Boriana</dc:creator>
  <cp:lastModifiedBy>Kalin Anastasov</cp:lastModifiedBy>
  <cp:revision>103</cp:revision>
  <cp:lastPrinted>2022-09-08T06:40:25Z</cp:lastPrinted>
  <dcterms:created xsi:type="dcterms:W3CDTF">2021-10-17T19:42:01Z</dcterms:created>
  <dcterms:modified xsi:type="dcterms:W3CDTF">2022-09-08T06:40:33Z</dcterms:modified>
</cp:coreProperties>
</file>