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6" r:id="rId3"/>
    <p:sldId id="389" r:id="rId4"/>
    <p:sldId id="384" r:id="rId5"/>
    <p:sldId id="447" r:id="rId6"/>
    <p:sldId id="376" r:id="rId7"/>
    <p:sldId id="435" r:id="rId8"/>
    <p:sldId id="411" r:id="rId9"/>
    <p:sldId id="388" r:id="rId10"/>
    <p:sldId id="415" r:id="rId11"/>
    <p:sldId id="375" r:id="rId12"/>
    <p:sldId id="372" r:id="rId13"/>
    <p:sldId id="418" r:id="rId14"/>
    <p:sldId id="436" r:id="rId15"/>
    <p:sldId id="437" r:id="rId16"/>
    <p:sldId id="438" r:id="rId17"/>
    <p:sldId id="401" r:id="rId18"/>
    <p:sldId id="424" r:id="rId19"/>
    <p:sldId id="440" r:id="rId20"/>
    <p:sldId id="449" r:id="rId21"/>
    <p:sldId id="442" r:id="rId22"/>
    <p:sldId id="441" r:id="rId23"/>
    <p:sldId id="428" r:id="rId24"/>
    <p:sldId id="443" r:id="rId25"/>
    <p:sldId id="446" r:id="rId26"/>
    <p:sldId id="433" r:id="rId27"/>
    <p:sldId id="434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E4D2F2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4" autoAdjust="0"/>
  </p:normalViewPr>
  <p:slideViewPr>
    <p:cSldViewPr>
      <p:cViewPr varScale="1">
        <p:scale>
          <a:sx n="102" d="100"/>
          <a:sy n="102" d="100"/>
        </p:scale>
        <p:origin x="18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87632775102283E-2"/>
          <c:y val="0.13148216793483389"/>
          <c:w val="0.95782473444979543"/>
          <c:h val="0.6824915200867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 ИЖ-Март-2024-ПОТРЕБ  КОШНИЦА за ЗИ.xls] графики МАРТ 2023'!$A$15</c:f>
              <c:strCache>
                <c:ptCount val="1"/>
                <c:pt idx="0">
                  <c:v>За едночленно семейство, 1 работещ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ИЖ-Март-2024-ПОТРЕБ  КОШНИЦА за ЗИ.xls] графики МАРТ 2023'!$B$14:$E$14</c:f>
              <c:strCache>
                <c:ptCount val="4"/>
                <c:pt idx="0">
                  <c:v>Март’22</c:v>
                </c:pt>
                <c:pt idx="1">
                  <c:v>Март’23</c:v>
                </c:pt>
                <c:pt idx="2">
                  <c:v>Дек ’23</c:v>
                </c:pt>
                <c:pt idx="3">
                  <c:v>Март’24</c:v>
                </c:pt>
              </c:strCache>
            </c:strRef>
          </c:cat>
          <c:val>
            <c:numRef>
              <c:f>'[1 ИЖ-Март-2024-ПОТРЕБ  КОШНИЦА за ЗИ.xls] графики МАРТ 2023'!$B$15:$E$15</c:f>
              <c:numCache>
                <c:formatCode>0</c:formatCode>
                <c:ptCount val="4"/>
                <c:pt idx="0" formatCode="General">
                  <c:v>1216</c:v>
                </c:pt>
                <c:pt idx="1">
                  <c:v>1394</c:v>
                </c:pt>
                <c:pt idx="2" formatCode="General">
                  <c:v>1438</c:v>
                </c:pt>
                <c:pt idx="3" formatCode="General">
                  <c:v>1454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B3-415D-9225-66C5843EC63F}"/>
            </c:ext>
          </c:extLst>
        </c:ser>
        <c:ser>
          <c:idx val="1"/>
          <c:order val="1"/>
          <c:tx>
            <c:strRef>
              <c:f>'[1 ИЖ-Март-2024-ПОТРЕБ  КОШНИЦА за ЗИ.xls] графики МАРТ 2023'!$A$16</c:f>
              <c:strCache>
                <c:ptCount val="1"/>
                <c:pt idx="0">
                  <c:v>ЗА 3 членно семейство (2 работещи+1 дете)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ИЖ-Март-2024-ПОТРЕБ  КОШНИЦА за ЗИ.xls] графики МАРТ 2023'!$B$14:$E$14</c:f>
              <c:strCache>
                <c:ptCount val="4"/>
                <c:pt idx="0">
                  <c:v>Март’22</c:v>
                </c:pt>
                <c:pt idx="1">
                  <c:v>Март’23</c:v>
                </c:pt>
                <c:pt idx="2">
                  <c:v>Дек ’23</c:v>
                </c:pt>
                <c:pt idx="3">
                  <c:v>Март’24</c:v>
                </c:pt>
              </c:strCache>
            </c:strRef>
          </c:cat>
          <c:val>
            <c:numRef>
              <c:f>'[1 ИЖ-Март-2024-ПОТРЕБ  КОШНИЦА за ЗИ.xls] графики МАРТ 2023'!$B$16:$E$16</c:f>
              <c:numCache>
                <c:formatCode>0</c:formatCode>
                <c:ptCount val="4"/>
                <c:pt idx="0" formatCode="General">
                  <c:v>2189</c:v>
                </c:pt>
                <c:pt idx="1">
                  <c:v>2509</c:v>
                </c:pt>
                <c:pt idx="2" formatCode="General">
                  <c:v>2588</c:v>
                </c:pt>
                <c:pt idx="3" formatCode="General">
                  <c:v>2616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B3-415D-9225-66C5843EC6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13069200"/>
        <c:axId val="613069744"/>
      </c:barChart>
      <c:catAx>
        <c:axId val="61306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69744"/>
        <c:crosses val="autoZero"/>
        <c:auto val="1"/>
        <c:lblAlgn val="ctr"/>
        <c:lblOffset val="100"/>
        <c:noMultiLvlLbl val="0"/>
      </c:catAx>
      <c:valAx>
        <c:axId val="61306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306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bg-BG" b="1"/>
              <a:t>Номинален ръст, предх г=100</a:t>
            </a:r>
            <a:endParaRPr lang="gsw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Sheet1!$I$10</c:f>
              <c:strCache>
                <c:ptCount val="1"/>
                <c:pt idx="0">
                  <c:v>ОБЩО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Sheet1!$H$11:$H$15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Sheet1!$I$11:$I$15</c:f>
              <c:numCache>
                <c:formatCode>0.0</c:formatCode>
                <c:ptCount val="5"/>
                <c:pt idx="0">
                  <c:v>10.570701563067985</c:v>
                </c:pt>
                <c:pt idx="1">
                  <c:v>9.7179301729239</c:v>
                </c:pt>
                <c:pt idx="2">
                  <c:v>12.261041529334207</c:v>
                </c:pt>
                <c:pt idx="3">
                  <c:v>13.393476752255395</c:v>
                </c:pt>
                <c:pt idx="4">
                  <c:v>13.675736747952172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24-4674-9D0B-B50EDB9782D7}"/>
            </c:ext>
          </c:extLst>
        </c:ser>
        <c:ser>
          <c:idx val="1"/>
          <c:order val="1"/>
          <c:tx>
            <c:strRef>
              <c:f>Sheet1!$J$10</c:f>
              <c:strCache>
                <c:ptCount val="1"/>
                <c:pt idx="0">
                  <c:v>ОБЩ.С-Р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Sheet1!$H$11:$H$15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Sheet1!$J$11:$J$15</c:f>
              <c:numCache>
                <c:formatCode>0.0</c:formatCode>
                <c:ptCount val="5"/>
                <c:pt idx="0">
                  <c:v>11.797752808988761</c:v>
                </c:pt>
                <c:pt idx="1">
                  <c:v>11.061718850663567</c:v>
                </c:pt>
                <c:pt idx="2">
                  <c:v>15.551946168571277</c:v>
                </c:pt>
                <c:pt idx="3">
                  <c:v>8.9357429718875494</c:v>
                </c:pt>
                <c:pt idx="4">
                  <c:v>14.880184331797224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24-4674-9D0B-B50EDB9782D7}"/>
            </c:ext>
          </c:extLst>
        </c:ser>
        <c:ser>
          <c:idx val="2"/>
          <c:order val="2"/>
          <c:tx>
            <c:strRef>
              <c:f>Sheet1!$K$10</c:f>
              <c:strCache>
                <c:ptCount val="1"/>
                <c:pt idx="0">
                  <c:v>ЧАСТЕН С-Р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Sheet1!$H$11:$H$15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Sheet1!$K$11:$K$15</c:f>
              <c:numCache>
                <c:formatCode>0.0</c:formatCode>
                <c:ptCount val="5"/>
                <c:pt idx="0">
                  <c:v>10.184442662389742</c:v>
                </c:pt>
                <c:pt idx="1">
                  <c:v>9.2232367341537724</c:v>
                </c:pt>
                <c:pt idx="2">
                  <c:v>11.176399321541069</c:v>
                </c:pt>
                <c:pt idx="3">
                  <c:v>14.945785430174908</c:v>
                </c:pt>
                <c:pt idx="4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24-4674-9D0B-B50EDB9782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7067536"/>
        <c:axId val="667061552"/>
      </c:barChart>
      <c:catAx>
        <c:axId val="66706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061552"/>
        <c:crosses val="autoZero"/>
        <c:auto val="1"/>
        <c:lblAlgn val="ctr"/>
        <c:lblOffset val="100"/>
        <c:noMultiLvlLbl val="0"/>
      </c:catAx>
      <c:valAx>
        <c:axId val="6670615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706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bg-BG" b="1"/>
              <a:t>Реален ръст на СРЗ, предх.г =100</a:t>
            </a:r>
            <a:endParaRPr lang="gsw-F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Sheet1!$H$24</c:f>
              <c:strCache>
                <c:ptCount val="1"/>
                <c:pt idx="0">
                  <c:v>ОБЩО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Sheet1!$G$25:$G$29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Sheet1!$H$25:$H$29</c:f>
              <c:numCache>
                <c:formatCode>0.0</c:formatCode>
                <c:ptCount val="5"/>
                <c:pt idx="0">
                  <c:v>7.2460732910455903</c:v>
                </c:pt>
                <c:pt idx="1">
                  <c:v>7.8839038081847548</c:v>
                </c:pt>
                <c:pt idx="2">
                  <c:v>8.6747739877388312</c:v>
                </c:pt>
                <c:pt idx="3">
                  <c:v>-1.6535327387203864</c:v>
                </c:pt>
                <c:pt idx="4">
                  <c:v>3.8134582173079252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94-476B-A43E-08F77893ECDB}"/>
            </c:ext>
          </c:extLst>
        </c:ser>
        <c:ser>
          <c:idx val="1"/>
          <c:order val="1"/>
          <c:tx>
            <c:strRef>
              <c:f>Sheet1!$I$24</c:f>
              <c:strCache>
                <c:ptCount val="1"/>
                <c:pt idx="0">
                  <c:v>ОБЩ.С-Р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Sheet1!$G$25:$G$29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Sheet1!$I$25:$I$29</c:f>
              <c:numCache>
                <c:formatCode>0.0</c:formatCode>
                <c:ptCount val="5"/>
                <c:pt idx="0">
                  <c:v>8.4362296886409069</c:v>
                </c:pt>
                <c:pt idx="1">
                  <c:v>9.2052299416554177</c:v>
                </c:pt>
                <c:pt idx="2">
                  <c:v>11.860548081869581</c:v>
                </c:pt>
                <c:pt idx="3">
                  <c:v>-5.5197372316673494</c:v>
                </c:pt>
                <c:pt idx="4">
                  <c:v>4.9134103486732812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94-476B-A43E-08F77893ECDB}"/>
            </c:ext>
          </c:extLst>
        </c:ser>
        <c:ser>
          <c:idx val="2"/>
          <c:order val="2"/>
          <c:tx>
            <c:strRef>
              <c:f>Sheet1!$J$24</c:f>
              <c:strCache>
                <c:ptCount val="1"/>
                <c:pt idx="0">
                  <c:v>ЧАСТЕН С-Р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Sheet1!$G$25:$G$29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Sheet1!$J$25:$J$29</c:f>
              <c:numCache>
                <c:formatCode>0.0</c:formatCode>
                <c:ptCount val="5"/>
                <c:pt idx="0">
                  <c:v>6.8714283825312776</c:v>
                </c:pt>
                <c:pt idx="1">
                  <c:v>7.397479581272151</c:v>
                </c:pt>
                <c:pt idx="2">
                  <c:v>7.62478153101749</c:v>
                </c:pt>
                <c:pt idx="3">
                  <c:v>-0.30721124876417605</c:v>
                </c:pt>
                <c:pt idx="4">
                  <c:v>3.4063892308784602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94-476B-A43E-08F77893EC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7058832"/>
        <c:axId val="667071344"/>
      </c:barChart>
      <c:catAx>
        <c:axId val="66705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071344"/>
        <c:crosses val="autoZero"/>
        <c:auto val="1"/>
        <c:lblAlgn val="ctr"/>
        <c:lblOffset val="100"/>
        <c:noMultiLvlLbl val="0"/>
      </c:catAx>
      <c:valAx>
        <c:axId val="6670713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705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802469135802469E-2"/>
          <c:y val="2.9122843462013544E-2"/>
          <c:w val="0.96604938271604934"/>
          <c:h val="0.90403854384138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Sheet1!$I$82</c:f>
              <c:strCache>
                <c:ptCount val="1"/>
                <c:pt idx="0">
                  <c:v>Съотношение МРЗ/СРЗ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Sheet1!$H$83:$H$88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2024*</c:v>
                </c:pt>
              </c:strCache>
            </c:strRef>
          </c:cat>
          <c:val>
            <c:numRef>
              <c:f>Sheet1!$I$83:$I$88</c:f>
              <c:numCache>
                <c:formatCode>0.0</c:formatCode>
                <c:ptCount val="6"/>
                <c:pt idx="0">
                  <c:v>44.184364521007296</c:v>
                </c:pt>
                <c:pt idx="1">
                  <c:v>43.866482890873137</c:v>
                </c:pt>
                <c:pt idx="2">
                  <c:v>41.637751561415683</c:v>
                </c:pt>
                <c:pt idx="3">
                  <c:v>39.261839751435836</c:v>
                </c:pt>
                <c:pt idx="4">
                  <c:v>39</c:v>
                </c:pt>
                <c:pt idx="5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8D-4920-94A5-80A5C0925F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7071888"/>
        <c:axId val="667069168"/>
      </c:barChart>
      <c:catAx>
        <c:axId val="6670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069168"/>
        <c:crosses val="autoZero"/>
        <c:auto val="1"/>
        <c:lblAlgn val="ctr"/>
        <c:lblOffset val="100"/>
        <c:noMultiLvlLbl val="0"/>
      </c:catAx>
      <c:valAx>
        <c:axId val="6670691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707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'дек 2022'!$A$153</c:f>
              <c:strCache>
                <c:ptCount val="1"/>
                <c:pt idx="0">
                  <c:v>Номинален ръст, спрямо предх.г (в 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'дек 2022'!$B$152:$G$152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'дек 2022'!$B$153:$G$153</c:f>
              <c:numCache>
                <c:formatCode>General</c:formatCode>
                <c:ptCount val="6"/>
                <c:pt idx="0">
                  <c:v>9.8000000000000007</c:v>
                </c:pt>
                <c:pt idx="1">
                  <c:v>8.9</c:v>
                </c:pt>
                <c:pt idx="2">
                  <c:v>6.6</c:v>
                </c:pt>
                <c:pt idx="3">
                  <c:v>6.9</c:v>
                </c:pt>
                <c:pt idx="4">
                  <c:v>12.2</c:v>
                </c:pt>
                <c:pt idx="5">
                  <c:v>19.600000000000001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B8-4C22-A3BD-672CCF0CF185}"/>
            </c:ext>
          </c:extLst>
        </c:ser>
        <c:ser>
          <c:idx val="1"/>
          <c:order val="1"/>
          <c:tx>
            <c:strRef>
              <c:f>'дек 2022'!$A$154</c:f>
              <c:strCache>
                <c:ptCount val="1"/>
                <c:pt idx="0">
                  <c:v>Реален ръст, спрямо предх. г. , (в 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'дек 2022'!$B$152:$G$152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'дек 2022'!$B$154:$G$154</c:f>
              <c:numCache>
                <c:formatCode>General</c:formatCode>
                <c:ptCount val="6"/>
                <c:pt idx="0">
                  <c:v>6.5</c:v>
                </c:pt>
                <c:pt idx="1">
                  <c:v>7.1</c:v>
                </c:pt>
                <c:pt idx="2">
                  <c:v>3.2</c:v>
                </c:pt>
                <c:pt idx="3">
                  <c:v>-7.3</c:v>
                </c:pt>
                <c:pt idx="4">
                  <c:v>2.4</c:v>
                </c:pt>
                <c:pt idx="5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B8-4C22-A3BD-672CCF0CF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7059920"/>
        <c:axId val="667072976"/>
      </c:barChart>
      <c:catAx>
        <c:axId val="6670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072976"/>
        <c:crosses val="autoZero"/>
        <c:auto val="1"/>
        <c:lblAlgn val="ctr"/>
        <c:lblOffset val="100"/>
        <c:noMultiLvlLbl val="0"/>
      </c:catAx>
      <c:valAx>
        <c:axId val="667072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05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141723229371E-3"/>
          <c:y val="6.4380837127424789E-2"/>
          <c:w val="0.98487297935054685"/>
          <c:h val="0.81503980140634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'февруари 2024'!$A$26</c:f>
              <c:strCache>
                <c:ptCount val="1"/>
                <c:pt idx="0">
                  <c:v>  Февруари 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'февруари 2024'!$B$24:$F$25</c:f>
              <c:strCache>
                <c:ptCount val="5"/>
                <c:pt idx="0">
                  <c:v>До МРЗ</c:v>
                </c:pt>
                <c:pt idx="1">
                  <c:v>от МРЗ до 1000 лв</c:v>
                </c:pt>
                <c:pt idx="2">
                  <c:v>от 1000 до ЗИ</c:v>
                </c:pt>
                <c:pt idx="3">
                  <c:v>ДО ЗИ за 1 работещ, сам живеещ </c:v>
                </c:pt>
                <c:pt idx="4">
                  <c:v>над ЗИ </c:v>
                </c:pt>
              </c:strCache>
            </c:strRef>
          </c:cat>
          <c:val>
            <c:numRef>
              <c:f>'февруари 2024'!$B$26:$F$26</c:f>
              <c:numCache>
                <c:formatCode>General</c:formatCode>
                <c:ptCount val="5"/>
                <c:pt idx="0" formatCode="0.0">
                  <c:v>20.5</c:v>
                </c:pt>
                <c:pt idx="1">
                  <c:v>21.5</c:v>
                </c:pt>
                <c:pt idx="2">
                  <c:v>27.6</c:v>
                </c:pt>
                <c:pt idx="3">
                  <c:v>69.599999999999994</c:v>
                </c:pt>
                <c:pt idx="4">
                  <c:v>30.4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F-42D6-8869-0A51BB7F05C0}"/>
            </c:ext>
          </c:extLst>
        </c:ser>
        <c:ser>
          <c:idx val="1"/>
          <c:order val="1"/>
          <c:tx>
            <c:strRef>
              <c:f>'февруари 2024'!$A$27</c:f>
              <c:strCache>
                <c:ptCount val="1"/>
                <c:pt idx="0">
                  <c:v>  Февруари 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'февруари 2024'!$B$24:$F$25</c:f>
              <c:strCache>
                <c:ptCount val="5"/>
                <c:pt idx="0">
                  <c:v>До МРЗ</c:v>
                </c:pt>
                <c:pt idx="1">
                  <c:v>от МРЗ до 1000 лв</c:v>
                </c:pt>
                <c:pt idx="2">
                  <c:v>от 1000 до ЗИ</c:v>
                </c:pt>
                <c:pt idx="3">
                  <c:v>ДО ЗИ за 1 работещ, сам живеещ </c:v>
                </c:pt>
                <c:pt idx="4">
                  <c:v>над ЗИ </c:v>
                </c:pt>
              </c:strCache>
            </c:strRef>
          </c:cat>
          <c:val>
            <c:numRef>
              <c:f>'февруари 2024'!$B$27:$F$27</c:f>
              <c:numCache>
                <c:formatCode>General</c:formatCode>
                <c:ptCount val="5"/>
                <c:pt idx="0">
                  <c:v>21.2</c:v>
                </c:pt>
                <c:pt idx="1">
                  <c:v>10.9</c:v>
                </c:pt>
                <c:pt idx="2">
                  <c:v>33.1</c:v>
                </c:pt>
                <c:pt idx="3">
                  <c:v>65.3</c:v>
                </c:pt>
                <c:pt idx="4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F-42D6-8869-0A51BB7F0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5062976"/>
        <c:axId val="665058080"/>
      </c:barChart>
      <c:catAx>
        <c:axId val="6650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58080"/>
        <c:crosses val="autoZero"/>
        <c:auto val="1"/>
        <c:lblAlgn val="ctr"/>
        <c:lblOffset val="100"/>
        <c:noMultiLvlLbl val="0"/>
      </c:catAx>
      <c:valAx>
        <c:axId val="6650580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50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991331884707544E-2"/>
          <c:y val="4.3172238086036742E-2"/>
          <c:w val="0.84333727988750562"/>
          <c:h val="5.7565966034738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09157188684749E-2"/>
          <c:y val="9.1202473229470241E-2"/>
          <c:w val="0.95307232429279676"/>
          <c:h val="0.8518205954324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 ИЖ-Март-2024-ПОТРЕБ  КОШНИЦА за ЗИ.xls] графики МАРТ 2023'!$A$137</c:f>
              <c:strCache>
                <c:ptCount val="1"/>
                <c:pt idx="0">
                  <c:v>Общо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ИЖ-Март-2024-ПОТРЕБ  КОШНИЦА за ЗИ.xls] графики МАРТ 2023'!$B$136:$F$136</c:f>
              <c:strCache>
                <c:ptCount val="5"/>
                <c:pt idx="0">
                  <c:v>Март’23</c:v>
                </c:pt>
                <c:pt idx="1">
                  <c:v>Юни' 23</c:v>
                </c:pt>
                <c:pt idx="2">
                  <c:v>Септ.'23</c:v>
                </c:pt>
                <c:pt idx="3">
                  <c:v>Дек .'23</c:v>
                </c:pt>
                <c:pt idx="4">
                  <c:v>Март '24</c:v>
                </c:pt>
              </c:strCache>
            </c:strRef>
          </c:cat>
          <c:val>
            <c:numRef>
              <c:f>'[1 ИЖ-Март-2024-ПОТРЕБ  КОШНИЦА за ЗИ.xls] графики МАРТ 2023'!$B$137:$F$137</c:f>
              <c:numCache>
                <c:formatCode>General</c:formatCode>
                <c:ptCount val="5"/>
                <c:pt idx="0">
                  <c:v>3.1</c:v>
                </c:pt>
                <c:pt idx="1">
                  <c:v>0.6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F8-48E7-B8CD-1F92407987E3}"/>
            </c:ext>
          </c:extLst>
        </c:ser>
        <c:ser>
          <c:idx val="1"/>
          <c:order val="1"/>
          <c:tx>
            <c:strRef>
              <c:f>'[1 ИЖ-Март-2024-ПОТРЕБ  КОШНИЦА за ЗИ.xls] графики МАРТ 2023'!$A$138</c:f>
              <c:strCache>
                <c:ptCount val="1"/>
                <c:pt idx="0">
                  <c:v>Хранителни стоки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ИЖ-Март-2024-ПОТРЕБ  КОШНИЦА за ЗИ.xls] графики МАРТ 2023'!$B$136:$F$136</c:f>
              <c:strCache>
                <c:ptCount val="5"/>
                <c:pt idx="0">
                  <c:v>Март’23</c:v>
                </c:pt>
                <c:pt idx="1">
                  <c:v>Юни' 23</c:v>
                </c:pt>
                <c:pt idx="2">
                  <c:v>Септ.'23</c:v>
                </c:pt>
                <c:pt idx="3">
                  <c:v>Дек .'23</c:v>
                </c:pt>
                <c:pt idx="4">
                  <c:v>Март '24</c:v>
                </c:pt>
              </c:strCache>
            </c:strRef>
          </c:cat>
          <c:val>
            <c:numRef>
              <c:f>'[1 ИЖ-Март-2024-ПОТРЕБ  КОШНИЦА за ЗИ.xls] графики МАРТ 2023'!$B$138:$F$138</c:f>
              <c:numCache>
                <c:formatCode>0.0</c:formatCode>
                <c:ptCount val="5"/>
                <c:pt idx="0">
                  <c:v>4.8</c:v>
                </c:pt>
                <c:pt idx="1">
                  <c:v>1</c:v>
                </c:pt>
                <c:pt idx="2" formatCode="General">
                  <c:v>0.9</c:v>
                </c:pt>
                <c:pt idx="3" formatCode="General">
                  <c:v>0.4</c:v>
                </c:pt>
                <c:pt idx="4" formatCode="General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F8-48E7-B8CD-1F92407987E3}"/>
            </c:ext>
          </c:extLst>
        </c:ser>
        <c:ser>
          <c:idx val="2"/>
          <c:order val="2"/>
          <c:tx>
            <c:strRef>
              <c:f>'[1 ИЖ-Март-2024-ПОТРЕБ  КОШНИЦА за ЗИ.xls] графики МАРТ 2023'!$A$139</c:f>
              <c:strCache>
                <c:ptCount val="1"/>
                <c:pt idx="0">
                  <c:v>Нехранителни стоки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ИЖ-Март-2024-ПОТРЕБ  КОШНИЦА за ЗИ.xls] графики МАРТ 2023'!$B$136:$F$136</c:f>
              <c:strCache>
                <c:ptCount val="5"/>
                <c:pt idx="0">
                  <c:v>Март’23</c:v>
                </c:pt>
                <c:pt idx="1">
                  <c:v>Юни' 23</c:v>
                </c:pt>
                <c:pt idx="2">
                  <c:v>Септ.'23</c:v>
                </c:pt>
                <c:pt idx="3">
                  <c:v>Дек .'23</c:v>
                </c:pt>
                <c:pt idx="4">
                  <c:v>Март '24</c:v>
                </c:pt>
              </c:strCache>
            </c:strRef>
          </c:cat>
          <c:val>
            <c:numRef>
              <c:f>'[1 ИЖ-Март-2024-ПОТРЕБ  КОШНИЦА за ЗИ.xls] графики МАРТ 2023'!$B$139:$F$139</c:f>
              <c:numCache>
                <c:formatCode>General</c:formatCode>
                <c:ptCount val="5"/>
                <c:pt idx="0">
                  <c:v>2.1</c:v>
                </c:pt>
                <c:pt idx="1">
                  <c:v>0.3</c:v>
                </c:pt>
                <c:pt idx="2">
                  <c:v>2.2999999999999998</c:v>
                </c:pt>
                <c:pt idx="3" formatCode="0.0">
                  <c:v>1</c:v>
                </c:pt>
                <c:pt idx="4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F8-48E7-B8CD-1F924079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058624"/>
        <c:axId val="665056448"/>
      </c:barChart>
      <c:catAx>
        <c:axId val="6650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56448"/>
        <c:crosses val="autoZero"/>
        <c:auto val="1"/>
        <c:lblAlgn val="ctr"/>
        <c:lblOffset val="100"/>
        <c:noMultiLvlLbl val="0"/>
      </c:catAx>
      <c:valAx>
        <c:axId val="6650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5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692038495188109E-2"/>
          <c:y val="0.10309840929355428"/>
          <c:w val="0.90286351706036749"/>
          <c:h val="0.8126502682038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 ИЖ-Март-2024-ПОТРЕБ  КОШНИЦА за ЗИ.xls] графики МАРТ 2023'!$A$144</c:f>
              <c:strCache>
                <c:ptCount val="1"/>
                <c:pt idx="0">
                  <c:v>Общо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 ИЖ-Март-2024-ПОТРЕБ  КОШНИЦА за ЗИ.xls] графики МАРТ 2023'!$B$143:$E$143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'[1 ИЖ-Март-2024-ПОТРЕБ  КОШНИЦА за ЗИ.xls] графики МАРТ 2023'!$B$144:$E$144</c:f>
              <c:numCache>
                <c:formatCode>General</c:formatCode>
                <c:ptCount val="4"/>
                <c:pt idx="0">
                  <c:v>1.2</c:v>
                </c:pt>
                <c:pt idx="1">
                  <c:v>14.8</c:v>
                </c:pt>
                <c:pt idx="2">
                  <c:v>14.6</c:v>
                </c:pt>
                <c:pt idx="3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6-4F25-8E15-C0170EEA7A40}"/>
            </c:ext>
          </c:extLst>
        </c:ser>
        <c:ser>
          <c:idx val="1"/>
          <c:order val="1"/>
          <c:tx>
            <c:strRef>
              <c:f>'[1 ИЖ-Март-2024-ПОТРЕБ  КОШНИЦА за ЗИ.xls] графики МАРТ 2023'!$A$145</c:f>
              <c:strCache>
                <c:ptCount val="1"/>
                <c:pt idx="0">
                  <c:v>Хранителни стоки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 ИЖ-Март-2024-ПОТРЕБ  КОШНИЦА за ЗИ.xls] графики МАРТ 2023'!$B$143:$E$143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'[1 ИЖ-Март-2024-ПОТРЕБ  КОШНИЦА за ЗИ.xls] графики МАРТ 2023'!$B$145:$E$145</c:f>
              <c:numCache>
                <c:formatCode>General</c:formatCode>
                <c:ptCount val="4"/>
                <c:pt idx="0">
                  <c:v>1.9</c:v>
                </c:pt>
                <c:pt idx="1">
                  <c:v>17.7</c:v>
                </c:pt>
                <c:pt idx="2">
                  <c:v>21.1</c:v>
                </c:pt>
                <c:pt idx="3" formatCode="0.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A6-4F25-8E15-C0170EEA7A40}"/>
            </c:ext>
          </c:extLst>
        </c:ser>
        <c:ser>
          <c:idx val="2"/>
          <c:order val="2"/>
          <c:tx>
            <c:strRef>
              <c:f>'[1 ИЖ-Март-2024-ПОТРЕБ  КОШНИЦА за ЗИ.xls] графики МАРТ 2023'!$A$146</c:f>
              <c:strCache>
                <c:ptCount val="1"/>
                <c:pt idx="0">
                  <c:v>Нехранителни стоки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 ИЖ-Март-2024-ПОТРЕБ  КОШНИЦА за ЗИ.xls] графики МАРТ 2023'!$B$143:$E$143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'[1 ИЖ-Март-2024-ПОТРЕБ  КОШНИЦА за ЗИ.xls] графики МАРТ 2023'!$B$146:$E$146</c:f>
              <c:numCache>
                <c:formatCode>General</c:formatCode>
                <c:ptCount val="4"/>
                <c:pt idx="0">
                  <c:v>0.8</c:v>
                </c:pt>
                <c:pt idx="1">
                  <c:v>13.2</c:v>
                </c:pt>
                <c:pt idx="2">
                  <c:v>10.7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A6-4F25-8E15-C0170EEA7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65062432"/>
        <c:axId val="665067328"/>
      </c:barChart>
      <c:catAx>
        <c:axId val="6650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67328"/>
        <c:crosses val="autoZero"/>
        <c:auto val="1"/>
        <c:lblAlgn val="ctr"/>
        <c:lblOffset val="100"/>
        <c:noMultiLvlLbl val="0"/>
      </c:catAx>
      <c:valAx>
        <c:axId val="6650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62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ED-464D-A891-238FC6460171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ED-464D-A891-238FC6460171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ED-464D-A891-238FC646017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ED-464D-A891-238FC646017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ED-464D-A891-238FC646017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BED-464D-A891-238FC646017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ED-464D-A891-238FC6460171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ED-464D-A891-238FC6460171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BED-464D-A891-238FC6460171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BED-464D-A891-238FC64601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'[ХИПЦ - 03 2024.xlsx]Общ индекс'!$D$11:$D$39</c:f>
              <c:strCache>
                <c:ptCount val="29"/>
                <c:pt idx="0">
                  <c:v>Литва</c:v>
                </c:pt>
                <c:pt idx="1">
                  <c:v>Финландия</c:v>
                </c:pt>
                <c:pt idx="2">
                  <c:v>Дания</c:v>
                </c:pt>
                <c:pt idx="3">
                  <c:v>Латвия</c:v>
                </c:pt>
                <c:pt idx="4">
                  <c:v>Италия</c:v>
                </c:pt>
                <c:pt idx="5">
                  <c:v>Кипър</c:v>
                </c:pt>
                <c:pt idx="6">
                  <c:v>Ирландия</c:v>
                </c:pt>
                <c:pt idx="7">
                  <c:v>Чехия</c:v>
                </c:pt>
                <c:pt idx="8">
                  <c:v>Германия</c:v>
                </c:pt>
                <c:pt idx="9">
                  <c:v>Швеция</c:v>
                </c:pt>
                <c:pt idx="10">
                  <c:v>ЕЗ</c:v>
                </c:pt>
                <c:pt idx="11">
                  <c:v>Франция</c:v>
                </c:pt>
                <c:pt idx="12">
                  <c:v>Португалия</c:v>
                </c:pt>
                <c:pt idx="13">
                  <c:v>ЕС</c:v>
                </c:pt>
                <c:pt idx="14">
                  <c:v>Малта</c:v>
                </c:pt>
                <c:pt idx="15">
                  <c:v>Полша</c:v>
                </c:pt>
                <c:pt idx="16">
                  <c:v>Словакия</c:v>
                </c:pt>
                <c:pt idx="17">
                  <c:v>България</c:v>
                </c:pt>
                <c:pt idx="18">
                  <c:v>Нидерландия</c:v>
                </c:pt>
                <c:pt idx="19">
                  <c:v>Люксембург</c:v>
                </c:pt>
                <c:pt idx="20">
                  <c:v>Испания</c:v>
                </c:pt>
                <c:pt idx="21">
                  <c:v>Гърция</c:v>
                </c:pt>
                <c:pt idx="22">
                  <c:v>Словения</c:v>
                </c:pt>
                <c:pt idx="23">
                  <c:v>Унгария</c:v>
                </c:pt>
                <c:pt idx="24">
                  <c:v>Белгия</c:v>
                </c:pt>
                <c:pt idx="25">
                  <c:v>Естония</c:v>
                </c:pt>
                <c:pt idx="26">
                  <c:v>Австрия</c:v>
                </c:pt>
                <c:pt idx="27">
                  <c:v>Хърватия</c:v>
                </c:pt>
                <c:pt idx="28">
                  <c:v>Румъния</c:v>
                </c:pt>
              </c:strCache>
            </c:strRef>
          </c:cat>
          <c:val>
            <c:numRef>
              <c:f>'[ХИПЦ - 03 2024.xlsx]Общ индекс'!$E$11:$E$39</c:f>
              <c:numCache>
                <c:formatCode>#\ ##0.##########</c:formatCode>
                <c:ptCount val="29"/>
                <c:pt idx="0">
                  <c:v>0.4</c:v>
                </c:pt>
                <c:pt idx="1">
                  <c:v>0.6</c:v>
                </c:pt>
                <c:pt idx="2">
                  <c:v>0.8</c:v>
                </c:pt>
                <c:pt idx="3" formatCode="#\ ##0.0">
                  <c:v>1</c:v>
                </c:pt>
                <c:pt idx="4">
                  <c:v>1.2</c:v>
                </c:pt>
                <c:pt idx="5">
                  <c:v>1.6</c:v>
                </c:pt>
                <c:pt idx="6">
                  <c:v>1.7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2.4</c:v>
                </c:pt>
                <c:pt idx="11">
                  <c:v>2.4</c:v>
                </c:pt>
                <c:pt idx="12">
                  <c:v>2.6</c:v>
                </c:pt>
                <c:pt idx="13">
                  <c:v>2.6</c:v>
                </c:pt>
                <c:pt idx="14">
                  <c:v>2.7</c:v>
                </c:pt>
                <c:pt idx="15">
                  <c:v>2.7</c:v>
                </c:pt>
                <c:pt idx="16">
                  <c:v>2.7</c:v>
                </c:pt>
                <c:pt idx="17">
                  <c:v>3.1</c:v>
                </c:pt>
                <c:pt idx="18">
                  <c:v>3.1</c:v>
                </c:pt>
                <c:pt idx="19">
                  <c:v>3.2</c:v>
                </c:pt>
                <c:pt idx="20">
                  <c:v>3.3</c:v>
                </c:pt>
                <c:pt idx="21">
                  <c:v>3.4</c:v>
                </c:pt>
                <c:pt idx="22">
                  <c:v>3.4</c:v>
                </c:pt>
                <c:pt idx="23">
                  <c:v>3.6</c:v>
                </c:pt>
                <c:pt idx="24">
                  <c:v>3.8</c:v>
                </c:pt>
                <c:pt idx="25">
                  <c:v>4.0999999999999996</c:v>
                </c:pt>
                <c:pt idx="26">
                  <c:v>4.0999999999999996</c:v>
                </c:pt>
                <c:pt idx="27">
                  <c:v>4.9000000000000004</c:v>
                </c:pt>
                <c:pt idx="28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BED-464D-A891-238FC6460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65068416"/>
        <c:axId val="665066240"/>
      </c:barChart>
      <c:catAx>
        <c:axId val="66506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65066240"/>
        <c:crosses val="autoZero"/>
        <c:auto val="1"/>
        <c:lblAlgn val="ctr"/>
        <c:lblOffset val="100"/>
        <c:noMultiLvlLbl val="0"/>
      </c:catAx>
      <c:valAx>
        <c:axId val="665066240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crossAx val="66506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7189988623434E-2"/>
          <c:y val="6.2574123708476842E-2"/>
          <c:w val="0.94994311717861202"/>
          <c:h val="0.86750933924008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'[ХИПЦ - 03 2024.xlsx]10 броя стоки'!$B$6</c:f>
              <c:strCache>
                <c:ptCount val="1"/>
                <c:pt idx="0">
                  <c:v>ЕС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7531285551763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259385665529011E-3"/>
                  <c:y val="0.11611025171239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8259385665529011E-3"/>
                  <c:y val="0.17416598707123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8.127717619867828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376564277588168E-2"/>
                  <c:y val="0.1083701777675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1012514220705342E-3"/>
                  <c:y val="0.139332606806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376564277588168E-2"/>
                  <c:y val="3.5477722625997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1376564277588168E-2"/>
                  <c:y val="3.870646475063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DD0-45C1-99E6-68DAC26B7B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'[ХИПЦ - 03 2024.xlsx]10 броя стоки'!$C$5:$M$5</c:f>
              <c:strCache>
                <c:ptCount val="11"/>
                <c:pt idx="0">
                  <c:v>Храни</c:v>
                </c:pt>
                <c:pt idx="1">
                  <c:v>Свинско месо</c:v>
                </c:pt>
                <c:pt idx="2">
                  <c:v>Пилешко месо</c:v>
                </c:pt>
                <c:pt idx="3">
                  <c:v>Прясно мляко</c:v>
                </c:pt>
                <c:pt idx="4">
                  <c:v>Кисело мляко</c:v>
                </c:pt>
                <c:pt idx="5">
                  <c:v>Сирена</c:v>
                </c:pt>
                <c:pt idx="6">
                  <c:v>Яйца</c:v>
                </c:pt>
                <c:pt idx="7">
                  <c:v>Картофи</c:v>
                </c:pt>
                <c:pt idx="8">
                  <c:v>Водоснабдяване</c:v>
                </c:pt>
                <c:pt idx="9">
                  <c:v>Фармацевтични продукти</c:v>
                </c:pt>
                <c:pt idx="10">
                  <c:v>Дизел</c:v>
                </c:pt>
              </c:strCache>
            </c:strRef>
          </c:cat>
          <c:val>
            <c:numRef>
              <c:f>'[ХИПЦ - 03 2024.xlsx]10 броя стоки'!$C$6:$M$6</c:f>
              <c:numCache>
                <c:formatCode>General</c:formatCode>
                <c:ptCount val="11"/>
                <c:pt idx="0">
                  <c:v>1.2</c:v>
                </c:pt>
                <c:pt idx="1">
                  <c:v>3.7</c:v>
                </c:pt>
                <c:pt idx="2">
                  <c:v>-1.8</c:v>
                </c:pt>
                <c:pt idx="3" formatCode="0.0">
                  <c:v>-5</c:v>
                </c:pt>
                <c:pt idx="4">
                  <c:v>-0.3</c:v>
                </c:pt>
                <c:pt idx="5">
                  <c:v>-1.9</c:v>
                </c:pt>
                <c:pt idx="6" formatCode="0.0">
                  <c:v>-2.8</c:v>
                </c:pt>
                <c:pt idx="7">
                  <c:v>11.4</c:v>
                </c:pt>
                <c:pt idx="8" formatCode="0.0">
                  <c:v>7</c:v>
                </c:pt>
                <c:pt idx="9">
                  <c:v>4.9000000000000004</c:v>
                </c:pt>
                <c:pt idx="1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D0-45C1-99E6-68DAC26B7BDA}"/>
            </c:ext>
          </c:extLst>
        </c:ser>
        <c:ser>
          <c:idx val="1"/>
          <c:order val="1"/>
          <c:tx>
            <c:strRef>
              <c:f>'[ХИПЦ - 03 2024.xlsx]10 броя стоки'!$B$7</c:f>
              <c:strCache>
                <c:ptCount val="1"/>
                <c:pt idx="0">
                  <c:v>България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740683447493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548139737011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506257110352671E-3"/>
                  <c:y val="0.1857776217451035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-3,4</a:t>
                    </a:r>
                  </a:p>
                </c:rich>
              </c:tx>
              <c:numFmt formatCode="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753128555176336E-3"/>
                  <c:y val="0.13159405661791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753128555176336E-3"/>
                  <c:y val="0.20900028159021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DD0-45C1-99E6-68DAC26B7BD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5506257110352671E-3"/>
                  <c:y val="0.13159283761265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DD0-45C1-99E6-68DAC26B7B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'[ХИПЦ - 03 2024.xlsx]10 броя стоки'!$C$5:$M$5</c:f>
              <c:strCache>
                <c:ptCount val="11"/>
                <c:pt idx="0">
                  <c:v>Храни</c:v>
                </c:pt>
                <c:pt idx="1">
                  <c:v>Свинско месо</c:v>
                </c:pt>
                <c:pt idx="2">
                  <c:v>Пилешко месо</c:v>
                </c:pt>
                <c:pt idx="3">
                  <c:v>Прясно мляко</c:v>
                </c:pt>
                <c:pt idx="4">
                  <c:v>Кисело мляко</c:v>
                </c:pt>
                <c:pt idx="5">
                  <c:v>Сирена</c:v>
                </c:pt>
                <c:pt idx="6">
                  <c:v>Яйца</c:v>
                </c:pt>
                <c:pt idx="7">
                  <c:v>Картофи</c:v>
                </c:pt>
                <c:pt idx="8">
                  <c:v>Водоснабдяване</c:v>
                </c:pt>
                <c:pt idx="9">
                  <c:v>Фармацевтични продукти</c:v>
                </c:pt>
                <c:pt idx="10">
                  <c:v>Дизел</c:v>
                </c:pt>
              </c:strCache>
            </c:strRef>
          </c:cat>
          <c:val>
            <c:numRef>
              <c:f>'[ХИПЦ - 03 2024.xlsx]10 броя стоки'!$C$7:$M$7</c:f>
              <c:numCache>
                <c:formatCode>General</c:formatCode>
                <c:ptCount val="11"/>
                <c:pt idx="0" formatCode="0.0">
                  <c:v>2</c:v>
                </c:pt>
                <c:pt idx="1">
                  <c:v>6.1</c:v>
                </c:pt>
                <c:pt idx="2">
                  <c:v>1.4</c:v>
                </c:pt>
                <c:pt idx="3">
                  <c:v>-3.6</c:v>
                </c:pt>
                <c:pt idx="4">
                  <c:v>-3.3</c:v>
                </c:pt>
                <c:pt idx="5">
                  <c:v>-2.2000000000000002</c:v>
                </c:pt>
                <c:pt idx="6">
                  <c:v>-5.3</c:v>
                </c:pt>
                <c:pt idx="7">
                  <c:v>15.9</c:v>
                </c:pt>
                <c:pt idx="8">
                  <c:v>23.3</c:v>
                </c:pt>
                <c:pt idx="9">
                  <c:v>6.4</c:v>
                </c:pt>
                <c:pt idx="10" formatCode="0.0">
                  <c:v>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DD0-45C1-99E6-68DAC26B7B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5069504"/>
        <c:axId val="665063520"/>
      </c:barChart>
      <c:catAx>
        <c:axId val="665069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5063520"/>
        <c:crosses val="autoZero"/>
        <c:auto val="1"/>
        <c:lblAlgn val="ctr"/>
        <c:lblOffset val="100"/>
        <c:noMultiLvlLbl val="0"/>
      </c:catAx>
      <c:valAx>
        <c:axId val="665063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506950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2400" b="1" i="0" u="none" strike="noStrike" baseline="0" dirty="0">
                <a:effectLst/>
              </a:rPr>
              <a:t>МРЗ (в евро) през първо полугодие на 2024 г.</a:t>
            </a:r>
            <a:r>
              <a:rPr lang="ru-RU" sz="2400" b="1" i="0" u="none" strike="noStrike" baseline="0" dirty="0">
                <a:effectLst/>
              </a:rPr>
              <a:t> </a:t>
            </a:r>
            <a:br>
              <a:rPr lang="ru-RU" sz="2400" b="1" i="0" u="none" strike="noStrike" baseline="0" dirty="0">
                <a:effectLst/>
              </a:rPr>
            </a:br>
            <a:endParaRPr lang="ru-RU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1'!$X$9</c:f>
              <c:strCache>
                <c:ptCount val="1"/>
                <c:pt idx="0">
                  <c:v>Първо полугодие на 2024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42-4D33-B9F0-2FBCFF594AA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42-4D33-B9F0-2FBCFF594A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1'!$W$10:$W$31</c:f>
              <c:strCache>
                <c:ptCount val="22"/>
                <c:pt idx="0">
                  <c:v>България</c:v>
                </c:pt>
                <c:pt idx="1">
                  <c:v>Румъния</c:v>
                </c:pt>
                <c:pt idx="2">
                  <c:v>Унгария</c:v>
                </c:pt>
                <c:pt idx="3">
                  <c:v>Латвия</c:v>
                </c:pt>
                <c:pt idx="4">
                  <c:v>Словакия</c:v>
                </c:pt>
                <c:pt idx="5">
                  <c:v>Чехия</c:v>
                </c:pt>
                <c:pt idx="6">
                  <c:v>Естония</c:v>
                </c:pt>
                <c:pt idx="7">
                  <c:v>Хърватия</c:v>
                </c:pt>
                <c:pt idx="8">
                  <c:v>Гърция</c:v>
                </c:pt>
                <c:pt idx="9">
                  <c:v>Литва</c:v>
                </c:pt>
                <c:pt idx="10">
                  <c:v>Малта</c:v>
                </c:pt>
                <c:pt idx="11">
                  <c:v>Португалия</c:v>
                </c:pt>
                <c:pt idx="12">
                  <c:v>Полша</c:v>
                </c:pt>
                <c:pt idx="13">
                  <c:v>Кипър</c:v>
                </c:pt>
                <c:pt idx="14">
                  <c:v>Словения</c:v>
                </c:pt>
                <c:pt idx="15">
                  <c:v>Испания</c:v>
                </c:pt>
                <c:pt idx="16">
                  <c:v>Франция</c:v>
                </c:pt>
                <c:pt idx="17">
                  <c:v>Белгия</c:v>
                </c:pt>
                <c:pt idx="18">
                  <c:v>Германия</c:v>
                </c:pt>
                <c:pt idx="19">
                  <c:v>Нидерландия</c:v>
                </c:pt>
                <c:pt idx="20">
                  <c:v>Ирландия</c:v>
                </c:pt>
                <c:pt idx="21">
                  <c:v>Люксембург</c:v>
                </c:pt>
              </c:strCache>
            </c:strRef>
          </c:cat>
          <c:val>
            <c:numRef>
              <c:f>'Sheet 1'!$X$10:$X$31</c:f>
              <c:numCache>
                <c:formatCode>0</c:formatCode>
                <c:ptCount val="22"/>
                <c:pt idx="0">
                  <c:v>477.04</c:v>
                </c:pt>
                <c:pt idx="1">
                  <c:v>663.24</c:v>
                </c:pt>
                <c:pt idx="2">
                  <c:v>696.97</c:v>
                </c:pt>
                <c:pt idx="3">
                  <c:v>700</c:v>
                </c:pt>
                <c:pt idx="4">
                  <c:v>750</c:v>
                </c:pt>
                <c:pt idx="5">
                  <c:v>764.44</c:v>
                </c:pt>
                <c:pt idx="6">
                  <c:v>820</c:v>
                </c:pt>
                <c:pt idx="7">
                  <c:v>840</c:v>
                </c:pt>
                <c:pt idx="8">
                  <c:v>910</c:v>
                </c:pt>
                <c:pt idx="9">
                  <c:v>924</c:v>
                </c:pt>
                <c:pt idx="10">
                  <c:v>925.34</c:v>
                </c:pt>
                <c:pt idx="11">
                  <c:v>956.67</c:v>
                </c:pt>
                <c:pt idx="12">
                  <c:v>977.53</c:v>
                </c:pt>
                <c:pt idx="13">
                  <c:v>1000</c:v>
                </c:pt>
                <c:pt idx="14">
                  <c:v>1253.9000000000001</c:v>
                </c:pt>
                <c:pt idx="15">
                  <c:v>1323</c:v>
                </c:pt>
                <c:pt idx="16">
                  <c:v>1766.92</c:v>
                </c:pt>
                <c:pt idx="17">
                  <c:v>1994.18</c:v>
                </c:pt>
                <c:pt idx="18">
                  <c:v>2054</c:v>
                </c:pt>
                <c:pt idx="19">
                  <c:v>2070.12</c:v>
                </c:pt>
                <c:pt idx="20">
                  <c:v>2146.3000000000002</c:v>
                </c:pt>
                <c:pt idx="21">
                  <c:v>2570.9299999999998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42-4D33-B9F0-2FBCFF594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057536"/>
        <c:axId val="665055904"/>
      </c:barChart>
      <c:catAx>
        <c:axId val="66505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55904"/>
        <c:crosses val="autoZero"/>
        <c:auto val="1"/>
        <c:lblAlgn val="ctr"/>
        <c:lblOffset val="100"/>
        <c:noMultiLvlLbl val="0"/>
      </c:catAx>
      <c:valAx>
        <c:axId val="6650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5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1'!$I$48</c:f>
              <c:strCache>
                <c:ptCount val="1"/>
                <c:pt idx="0">
                  <c:v>ръст спрямо 2023г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1'!$H$49:$H$70</c:f>
              <c:strCache>
                <c:ptCount val="22"/>
                <c:pt idx="0">
                  <c:v>Белгия</c:v>
                </c:pt>
                <c:pt idx="1">
                  <c:v>Франция</c:v>
                </c:pt>
                <c:pt idx="2">
                  <c:v>Германия</c:v>
                </c:pt>
                <c:pt idx="3">
                  <c:v>Словения</c:v>
                </c:pt>
                <c:pt idx="4">
                  <c:v>Гърция</c:v>
                </c:pt>
                <c:pt idx="5">
                  <c:v>Люксембург</c:v>
                </c:pt>
                <c:pt idx="6">
                  <c:v>Холандия</c:v>
                </c:pt>
                <c:pt idx="7">
                  <c:v>Чехия</c:v>
                </c:pt>
                <c:pt idx="8">
                  <c:v>Кипър</c:v>
                </c:pt>
                <c:pt idx="9">
                  <c:v>Словакия</c:v>
                </c:pt>
                <c:pt idx="10">
                  <c:v>Португалия</c:v>
                </c:pt>
                <c:pt idx="11">
                  <c:v>Испания</c:v>
                </c:pt>
                <c:pt idx="12">
                  <c:v>Румъния</c:v>
                </c:pt>
                <c:pt idx="13">
                  <c:v>Литва</c:v>
                </c:pt>
                <c:pt idx="14">
                  <c:v>Малта</c:v>
                </c:pt>
                <c:pt idx="15">
                  <c:v>Ирландия</c:v>
                </c:pt>
                <c:pt idx="16">
                  <c:v>Латвия</c:v>
                </c:pt>
                <c:pt idx="17">
                  <c:v>Естония</c:v>
                </c:pt>
                <c:pt idx="18">
                  <c:v>Унгария</c:v>
                </c:pt>
                <c:pt idx="19">
                  <c:v>България</c:v>
                </c:pt>
                <c:pt idx="20">
                  <c:v>Хърватия</c:v>
                </c:pt>
                <c:pt idx="21">
                  <c:v>Полша</c:v>
                </c:pt>
              </c:strCache>
            </c:strRef>
          </c:cat>
          <c:val>
            <c:numRef>
              <c:f>'Sheet 1'!$I$49:$I$70</c:f>
              <c:numCache>
                <c:formatCode>0.0</c:formatCode>
                <c:ptCount val="22"/>
                <c:pt idx="0">
                  <c:v>2.0020050740649822</c:v>
                </c:pt>
                <c:pt idx="1">
                  <c:v>2.2381150766097306</c:v>
                </c:pt>
                <c:pt idx="2">
                  <c:v>2.854281422133198</c:v>
                </c:pt>
                <c:pt idx="3">
                  <c:v>4.1999069272703196</c:v>
                </c:pt>
                <c:pt idx="4">
                  <c:v>4.4878087987920736</c:v>
                </c:pt>
                <c:pt idx="5">
                  <c:v>5.0293730748175847</c:v>
                </c:pt>
                <c:pt idx="6">
                  <c:v>5.3657046877385852</c:v>
                </c:pt>
                <c:pt idx="7">
                  <c:v>5.7287488589527413</c:v>
                </c:pt>
                <c:pt idx="8">
                  <c:v>6.3829787234042499</c:v>
                </c:pt>
                <c:pt idx="9">
                  <c:v>7.1428571428571388</c:v>
                </c:pt>
                <c:pt idx="10">
                  <c:v>7.8947071627550258</c:v>
                </c:pt>
                <c:pt idx="11">
                  <c:v>9.0383117605607595</c:v>
                </c:pt>
                <c:pt idx="12">
                  <c:v>9.5784491090679325</c:v>
                </c:pt>
                <c:pt idx="13">
                  <c:v>10.000000000000014</c:v>
                </c:pt>
                <c:pt idx="14">
                  <c:v>10.79793093538963</c:v>
                </c:pt>
                <c:pt idx="15">
                  <c:v>12.389380530973455</c:v>
                </c:pt>
                <c:pt idx="16">
                  <c:v>12.90322580645163</c:v>
                </c:pt>
                <c:pt idx="17">
                  <c:v>13.103448275862078</c:v>
                </c:pt>
                <c:pt idx="18">
                  <c:v>15.919202335115727</c:v>
                </c:pt>
                <c:pt idx="19">
                  <c:v>19.615857175095911</c:v>
                </c:pt>
                <c:pt idx="20">
                  <c:v>20</c:v>
                </c:pt>
                <c:pt idx="21">
                  <c:v>25.595677842518768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2D-4AC9-BEF8-48730722B6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5059712"/>
        <c:axId val="665060256"/>
      </c:barChart>
      <c:catAx>
        <c:axId val="6650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60256"/>
        <c:crosses val="autoZero"/>
        <c:auto val="1"/>
        <c:lblAlgn val="ctr"/>
        <c:lblOffset val="100"/>
        <c:noMultiLvlLbl val="0"/>
      </c:catAx>
      <c:valAx>
        <c:axId val="6650602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505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% от наетите в областта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AE-45B4-8FFE-BAF3257F3F1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Sheet1!$A$4:$A$32</c:f>
              <c:strCache>
                <c:ptCount val="29"/>
                <c:pt idx="0">
                  <c:v>София - столица</c:v>
                </c:pt>
                <c:pt idx="1">
                  <c:v>Кърджали</c:v>
                </c:pt>
                <c:pt idx="2">
                  <c:v>Общо</c:v>
                </c:pt>
                <c:pt idx="3">
                  <c:v>Пловдив</c:v>
                </c:pt>
                <c:pt idx="4">
                  <c:v>Шумен</c:v>
                </c:pt>
                <c:pt idx="5">
                  <c:v>Стара Загора</c:v>
                </c:pt>
                <c:pt idx="6">
                  <c:v>Бургас</c:v>
                </c:pt>
                <c:pt idx="7">
                  <c:v>София</c:v>
                </c:pt>
                <c:pt idx="8">
                  <c:v>Враца</c:v>
                </c:pt>
                <c:pt idx="9">
                  <c:v>Русе</c:v>
                </c:pt>
                <c:pt idx="10">
                  <c:v>Варна</c:v>
                </c:pt>
                <c:pt idx="11">
                  <c:v>Габрово</c:v>
                </c:pt>
                <c:pt idx="12">
                  <c:v>Ямбол</c:v>
                </c:pt>
                <c:pt idx="13">
                  <c:v>Разград</c:v>
                </c:pt>
                <c:pt idx="14">
                  <c:v>Ловеч</c:v>
                </c:pt>
                <c:pt idx="15">
                  <c:v>Търговище</c:v>
                </c:pt>
                <c:pt idx="16">
                  <c:v>Плевен</c:v>
                </c:pt>
                <c:pt idx="17">
                  <c:v>Сливен</c:v>
                </c:pt>
                <c:pt idx="18">
                  <c:v>Велико Търново</c:v>
                </c:pt>
                <c:pt idx="19">
                  <c:v>Перник</c:v>
                </c:pt>
                <c:pt idx="20">
                  <c:v>Пазарджик</c:v>
                </c:pt>
                <c:pt idx="21">
                  <c:v>Монтана</c:v>
                </c:pt>
                <c:pt idx="22">
                  <c:v>Добрич</c:v>
                </c:pt>
                <c:pt idx="23">
                  <c:v>Силистра</c:v>
                </c:pt>
                <c:pt idx="24">
                  <c:v>Хасково</c:v>
                </c:pt>
                <c:pt idx="25">
                  <c:v>Благоевград</c:v>
                </c:pt>
                <c:pt idx="26">
                  <c:v>Смолян</c:v>
                </c:pt>
                <c:pt idx="27">
                  <c:v>Видин</c:v>
                </c:pt>
                <c:pt idx="28">
                  <c:v>Кюстендил</c:v>
                </c:pt>
              </c:strCache>
            </c:strRef>
          </c:cat>
          <c:val>
            <c:numRef>
              <c:f>Sheet1!$B$4:$B$32</c:f>
              <c:numCache>
                <c:formatCode>0.0</c:formatCode>
                <c:ptCount val="29"/>
                <c:pt idx="0">
                  <c:v>10.999975278249805</c:v>
                </c:pt>
                <c:pt idx="1">
                  <c:v>17.997658079625293</c:v>
                </c:pt>
                <c:pt idx="2">
                  <c:v>19.716199039015859</c:v>
                </c:pt>
                <c:pt idx="3">
                  <c:v>19.834476963585843</c:v>
                </c:pt>
                <c:pt idx="4">
                  <c:v>20.278248553855455</c:v>
                </c:pt>
                <c:pt idx="5">
                  <c:v>20.847016824593332</c:v>
                </c:pt>
                <c:pt idx="6">
                  <c:v>21.005701620346791</c:v>
                </c:pt>
                <c:pt idx="7">
                  <c:v>21.366378958893897</c:v>
                </c:pt>
                <c:pt idx="8">
                  <c:v>21.483650358556915</c:v>
                </c:pt>
                <c:pt idx="9">
                  <c:v>22.277028872571861</c:v>
                </c:pt>
                <c:pt idx="10">
                  <c:v>22.497755307346608</c:v>
                </c:pt>
                <c:pt idx="11">
                  <c:v>22.576877278139854</c:v>
                </c:pt>
                <c:pt idx="12">
                  <c:v>22.669547495942936</c:v>
                </c:pt>
                <c:pt idx="13">
                  <c:v>22.915211765189174</c:v>
                </c:pt>
                <c:pt idx="14">
                  <c:v>23.790743007389274</c:v>
                </c:pt>
                <c:pt idx="15">
                  <c:v>24.088250594007903</c:v>
                </c:pt>
                <c:pt idx="16">
                  <c:v>24.727043873683247</c:v>
                </c:pt>
                <c:pt idx="17">
                  <c:v>25.990926790189011</c:v>
                </c:pt>
                <c:pt idx="18">
                  <c:v>26.37009149828441</c:v>
                </c:pt>
                <c:pt idx="19">
                  <c:v>27.738916868743395</c:v>
                </c:pt>
                <c:pt idx="20">
                  <c:v>28.669243970948909</c:v>
                </c:pt>
                <c:pt idx="21">
                  <c:v>29.293462671777622</c:v>
                </c:pt>
                <c:pt idx="22">
                  <c:v>29.991933392872578</c:v>
                </c:pt>
                <c:pt idx="23">
                  <c:v>30.754475703324808</c:v>
                </c:pt>
                <c:pt idx="24">
                  <c:v>32.709490418087334</c:v>
                </c:pt>
                <c:pt idx="25">
                  <c:v>33.592110917317555</c:v>
                </c:pt>
                <c:pt idx="26">
                  <c:v>34.06550097141271</c:v>
                </c:pt>
                <c:pt idx="27">
                  <c:v>34.366201794015581</c:v>
                </c:pt>
                <c:pt idx="28">
                  <c:v>36.471117017118736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AE-45B4-8FFE-BAF3257F3F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7063184"/>
        <c:axId val="667070256"/>
      </c:barChart>
      <c:catAx>
        <c:axId val="66706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070256"/>
        <c:crosses val="autoZero"/>
        <c:auto val="1"/>
        <c:lblAlgn val="ctr"/>
        <c:lblOffset val="100"/>
        <c:noMultiLvlLbl val="0"/>
      </c:catAx>
      <c:valAx>
        <c:axId val="6670702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706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0.37291</cdr:x>
      <cdr:y>0.1546</cdr:y>
    </cdr:from>
    <cdr:to>
      <cdr:x>0.65246</cdr:x>
      <cdr:y>0.39938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510527" y="864096"/>
          <a:ext cx="1881961" cy="136815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Февруари 2023 </a:t>
          </a:r>
        </a:p>
        <a:p xmlns:a="http://schemas.openxmlformats.org/drawingml/2006/main"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1 747 хил. лица под ЗАПЛАТА ЗА ИЗДРЪЖКА за 1 работещ - 1796 лв.</a:t>
          </a:r>
        </a:p>
      </cdr:txBody>
    </cdr:sp>
  </cdr:relSizeAnchor>
  <cdr:relSizeAnchor xmlns:cdr="http://schemas.openxmlformats.org/drawingml/2006/chartDrawing">
    <cdr:from>
      <cdr:x>0.75942</cdr:x>
      <cdr:y>0.19325</cdr:y>
    </cdr:from>
    <cdr:to>
      <cdr:x>1</cdr:x>
      <cdr:y>0.45092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112568" y="1080121"/>
          <a:ext cx="1619672" cy="144015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Февруари 202</a:t>
          </a:r>
          <a:r>
            <a: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4</a:t>
          </a:r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</a:p>
        <a:p xmlns:a="http://schemas.openxmlformats.org/drawingml/2006/main"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1 </a:t>
          </a:r>
          <a:r>
            <a:rPr lang="en-US" sz="1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666</a:t>
          </a:r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bg-BG" sz="1600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хил.лица</a:t>
          </a:r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под ЗАПЛАТА ЗА ИЗДРЪЖКА за 1 работещ - 1</a:t>
          </a:r>
          <a:r>
            <a: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873</a:t>
          </a:r>
          <a:r>
            <a:rPr lang="bg-BG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лв.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190DA-7F67-481D-A97F-9A3B94A4BF4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77346-3D08-468D-822B-BE38A8640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59" cy="496332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fld id="{EEBF7443-4D97-44BD-880F-210CAD54980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6332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E674A204-3DB6-4592-8541-7B0F1844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A204-3DB6-4592-8541-7B0F18447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A204-3DB6-4592-8541-7B0F18447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A204-3DB6-4592-8541-7B0F18447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Общият индекс на </a:t>
            </a:r>
            <a:r>
              <a:rPr lang="ru-RU" dirty="0">
                <a:solidFill>
                  <a:srgbClr val="FF0000"/>
                </a:solidFill>
              </a:rPr>
              <a:t>хранителните стоки </a:t>
            </a:r>
            <a:r>
              <a:rPr lang="ru-RU" dirty="0"/>
              <a:t>в България през </a:t>
            </a:r>
            <a:r>
              <a:rPr lang="bg-BG" dirty="0"/>
              <a:t>последното тримесечие </a:t>
            </a:r>
            <a:r>
              <a:rPr lang="ru-RU" dirty="0"/>
              <a:t>намаля до 2,0% (при 5,5% през предходното тримесечие). Стойността за страната ни е с 0,8 п.п. по-висока от средното равнище за ЕС (1,2%), </a:t>
            </a:r>
            <a:r>
              <a:rPr lang="ru-RU" b="1" dirty="0">
                <a:solidFill>
                  <a:srgbClr val="FF0000"/>
                </a:solidFill>
              </a:rPr>
              <a:t>което ни нарежда на 9-то място по най-висок ръст на цените на хранителните стоки през първото тримесечие на 2024 г</a:t>
            </a:r>
            <a:r>
              <a:rPr lang="ru-RU" dirty="0"/>
              <a:t>. При част от стоките отчитат запазващо се ниво спрямо същият период на миналата година, а при други дори са налице отрицателни стойности. Въпреки това, изменението на ценовите нива на някои стоки и услуги в България, остават с изпреварващи стойности спрямо общите за ЕС. Конкретните стоки, при които се регистрира по-силна възходяща динамика спрямо средните европейски стойности, са свинското месо, пилешкото месо и картофите. По отношение на свинското България е на шеста позиция в ЕС (+6,1% ръст на годишна база), при пилешкото заемаме</a:t>
            </a:r>
            <a:r>
              <a:rPr lang="ru-RU" baseline="0" dirty="0"/>
              <a:t> трето</a:t>
            </a:r>
            <a:r>
              <a:rPr lang="ru-RU" dirty="0"/>
              <a:t> място (+1,4%), а при картофите четвърто (+15,9%). Същевременно при водоснабдяването страната ни се подрежда на първо място сред държавите-членки (+23,3%) през Румъния и Швеция, които допълват първата тройка. Фармацевтичните продукти, също част от нехранителните продукти, отчитат ръст от 6,4%, което отрежда на България е на петото място, като лидер в тази категория продукти е Румъния (+23,8%).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A204-3DB6-4592-8541-7B0F18447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0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A204-3DB6-4592-8541-7B0F18447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A204-3DB6-4592-8541-7B0F18447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2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9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0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9640-2F28-4771-9A02-E0B7C199E5C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D42B-FA00-4AC5-99D5-C71AC693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846640" cy="1800199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tx1"/>
                </a:solidFill>
                <a:latin typeface="Tahoma" pitchFamily="34" charset="0"/>
              </a:rPr>
              <a:t>НАБЛЮДЕНИЕ НА ПОТРЕБИТЕЛСКИТЕ ЦЕНИ И ЗАПЛАТА ЗА ИЗДРЪЖКА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bg-BG" dirty="0">
                <a:solidFill>
                  <a:schemeClr val="tx1"/>
                </a:solidFill>
              </a:rPr>
              <a:t>Основни резултати </a:t>
            </a:r>
          </a:p>
          <a:p>
            <a:r>
              <a:rPr lang="bg-BG" dirty="0">
                <a:solidFill>
                  <a:schemeClr val="tx1"/>
                </a:solidFill>
              </a:rPr>
              <a:t>Март 2024 г.</a:t>
            </a:r>
          </a:p>
          <a:p>
            <a:r>
              <a:rPr lang="bg-BG" dirty="0">
                <a:solidFill>
                  <a:schemeClr val="tx1"/>
                </a:solidFill>
              </a:rPr>
              <a:t>ИССИО НА КНСБ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0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1600" b="1" dirty="0"/>
              <a:t>Темпове на изменение на необходим  месечен доход за издръжка</a:t>
            </a:r>
            <a:r>
              <a:rPr lang="bg-BG" sz="1600" dirty="0"/>
              <a:t/>
            </a:r>
            <a:br>
              <a:rPr lang="bg-BG" sz="1600" dirty="0"/>
            </a:br>
            <a:r>
              <a:rPr lang="bg-BG" sz="1600" b="1" dirty="0"/>
              <a:t>при база, м. МАРТ на </a:t>
            </a:r>
            <a:r>
              <a:rPr lang="bg-BG" sz="1600" b="1" dirty="0" err="1"/>
              <a:t>предх</a:t>
            </a:r>
            <a:r>
              <a:rPr lang="bg-BG" sz="1600" b="1" dirty="0"/>
              <a:t>. година=100</a:t>
            </a:r>
            <a:endParaRPr lang="bg-BG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64769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18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8754144" cy="4766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g-BG" sz="1600" b="1" dirty="0"/>
              <a:t>Динамика на средните  цени  в групата на хранителни стоки се наблюдава при :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3"/>
            <a:ext cx="9036496" cy="6192687"/>
          </a:xfrm>
        </p:spPr>
        <p:txBody>
          <a:bodyPr>
            <a:noAutofit/>
          </a:bodyPr>
          <a:lstStyle/>
          <a:p>
            <a:pPr lvl="0"/>
            <a:r>
              <a:rPr lang="bg-BG" sz="1800" b="1" dirty="0"/>
              <a:t>Хранителните стоки -  на тримесечна база с 1.7%, на годишна със 4.0%</a:t>
            </a:r>
          </a:p>
          <a:p>
            <a:pPr lvl="0"/>
            <a:r>
              <a:rPr lang="bg-BG" sz="1800" b="1" dirty="0"/>
              <a:t>На тримесечна база </a:t>
            </a:r>
            <a:r>
              <a:rPr lang="bg-BG" sz="1800" dirty="0"/>
              <a:t>групата на хранителните стоки отчита умерен ръст на цените при повечето стоки. По- забележимо е нарастването при групата на Зеленчуците - ръстът е от 8.3% (картофи с 5.9%,зеле с над 50%) Риба и рибни продукти с 3.0%, Плодове с 1.9%, Минерални води, сокове и газирани напити с 1.9%. Слаб ръст се наблюдава с 0,3% за хляб и хлебни изделия. Спад на цените- напр. за яйца, олио, захар</a:t>
            </a:r>
          </a:p>
          <a:p>
            <a:pPr lvl="0"/>
            <a:r>
              <a:rPr lang="bg-BG" sz="1800" b="1" dirty="0"/>
              <a:t>На годишна база ситуацията е по-различна. </a:t>
            </a:r>
            <a:r>
              <a:rPr lang="bg-BG" sz="1800" dirty="0"/>
              <a:t>Значително </a:t>
            </a:r>
            <a:r>
              <a:rPr lang="bg-BG" sz="1800" i="1" dirty="0"/>
              <a:t>нарастване</a:t>
            </a:r>
            <a:r>
              <a:rPr lang="bg-BG" sz="1800" dirty="0"/>
              <a:t> се наблюдава при: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800" b="1" dirty="0"/>
              <a:t>Месо и месни продукти: </a:t>
            </a:r>
            <a:r>
              <a:rPr lang="bg-BG" sz="1800" dirty="0"/>
              <a:t>ръст от 6.2% на годишна база. При раздел „Обработените меса и колбаси“ ръст от 9.6%.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800" b="1" dirty="0"/>
              <a:t>Хляб, хлебни изделия и зърнени храни</a:t>
            </a:r>
            <a:r>
              <a:rPr lang="bg-BG" sz="1800" dirty="0"/>
              <a:t>: на годишна база ръст 4.0%. В групата по- отчетливо е нарастването  </a:t>
            </a:r>
            <a:r>
              <a:rPr lang="bg-BG" sz="1800" b="1" dirty="0"/>
              <a:t>при ориз с 8.1</a:t>
            </a:r>
            <a:r>
              <a:rPr lang="bg-BG" sz="1800" dirty="0"/>
              <a:t>%. При </a:t>
            </a:r>
            <a:r>
              <a:rPr lang="bg-BG" sz="1800" b="1" dirty="0"/>
              <a:t>хляба </a:t>
            </a:r>
            <a:r>
              <a:rPr lang="bg-BG" sz="1800" dirty="0"/>
              <a:t>нарастването на годишна достига 2.7%, а за </a:t>
            </a:r>
            <a:r>
              <a:rPr lang="bg-BG" sz="1800" b="1" dirty="0"/>
              <a:t>сухи сладкарски изделия </a:t>
            </a:r>
            <a:r>
              <a:rPr lang="bg-BG" sz="1800" dirty="0"/>
              <a:t>7.0%. При производните на </a:t>
            </a:r>
            <a:r>
              <a:rPr lang="bg-BG" sz="1800" b="1" dirty="0"/>
              <a:t>хляба тестени изделия</a:t>
            </a:r>
            <a:r>
              <a:rPr lang="bg-BG" sz="1800" dirty="0"/>
              <a:t> нарастването е от 2.5%.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800" b="1" dirty="0"/>
              <a:t>Захарни и шоколадови  изделия: </a:t>
            </a:r>
            <a:r>
              <a:rPr lang="bg-BG" sz="1800" dirty="0"/>
              <a:t>на годишна база ръст с 4.2%, при захар – спад от 7.1%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800" b="1" dirty="0"/>
              <a:t>Плодове и Зеленчуци:</a:t>
            </a:r>
            <a:r>
              <a:rPr lang="bg-BG" sz="1800" dirty="0"/>
              <a:t> годишен ръст съответно от 6.8% и 3.1%, като над 20% е ръста при голяма част от за някои зеленчуци като спанак, патладжан, пресни гъби, зелен фасул.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800" dirty="0"/>
              <a:t>Цените на услугите в </a:t>
            </a:r>
            <a:r>
              <a:rPr lang="bg-BG" sz="1800" b="1" dirty="0"/>
              <a:t>заведения за обществено хранене</a:t>
            </a:r>
            <a:r>
              <a:rPr lang="bg-BG" sz="1800" dirty="0"/>
              <a:t>. На годишна база темпът на нарастване общо за групата е с 8.0%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53297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Динамика на средните цени при групата на нехранителни стоки и услуги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0212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bg-BG" sz="2200" dirty="0"/>
              <a:t>Групата на </a:t>
            </a:r>
            <a:r>
              <a:rPr lang="bg-BG" sz="2200" b="1" dirty="0"/>
              <a:t>нехранителните стоки и</a:t>
            </a:r>
            <a:r>
              <a:rPr lang="bg-BG" sz="2200" dirty="0"/>
              <a:t> </a:t>
            </a:r>
            <a:r>
              <a:rPr lang="bg-BG" sz="2200" b="1" dirty="0"/>
              <a:t>услуги </a:t>
            </a:r>
            <a:r>
              <a:rPr lang="bg-BG" sz="2200" dirty="0"/>
              <a:t>бележи нарастване на тримесечна база средно с 0.7%, а на годишна база ръст от 4.5%. </a:t>
            </a:r>
          </a:p>
          <a:p>
            <a:pPr algn="just"/>
            <a:r>
              <a:rPr lang="bg-BG" sz="2200" b="1" dirty="0"/>
              <a:t>Нарастване в групите: </a:t>
            </a:r>
          </a:p>
          <a:p>
            <a:pPr algn="just"/>
            <a:r>
              <a:rPr lang="ru-RU" sz="2200" dirty="0"/>
              <a:t>Разходи за поддържане на жилището (отопление, осветление, вода) ,  и разходи за ремонт на жилище – ръст от 5,1% на годишна база. Водоснабнядане – цена на питейна вода ръст с 22,2%, за канализация ръст с 24%.</a:t>
            </a:r>
            <a:endParaRPr lang="bg-BG" sz="2200" dirty="0"/>
          </a:p>
          <a:p>
            <a:pPr algn="just"/>
            <a:r>
              <a:rPr lang="bg-BG" sz="2200" dirty="0"/>
              <a:t>Средно в групата „</a:t>
            </a:r>
            <a:r>
              <a:rPr lang="bg-BG" sz="2200" b="1" dirty="0"/>
              <a:t>Електроенергия, газообразни и др. горива</a:t>
            </a:r>
            <a:r>
              <a:rPr lang="bg-BG" sz="2200" dirty="0"/>
              <a:t>“ се отчита годишен ръст от 1.9%, макар  </a:t>
            </a:r>
            <a:r>
              <a:rPr lang="bg-BG" sz="2200" b="1" dirty="0"/>
              <a:t>природният газ да намалява с -30.9% за година</a:t>
            </a:r>
            <a:r>
              <a:rPr lang="bg-BG" sz="2200" dirty="0"/>
              <a:t>. На тримесечна база групата бележи намаление с 1,5% (природен газ с -26%)</a:t>
            </a:r>
          </a:p>
          <a:p>
            <a:pPr lvl="0" algn="just"/>
            <a:r>
              <a:rPr lang="bg-BG" sz="2200" b="1" dirty="0"/>
              <a:t>Здравеопазване</a:t>
            </a:r>
            <a:r>
              <a:rPr lang="bg-BG" sz="2200" dirty="0"/>
              <a:t>: за тримесечен период с 1.6%, а на годишна база с 5.2%. Само </a:t>
            </a:r>
            <a:r>
              <a:rPr lang="bg-BG" sz="2200" b="1" i="1" dirty="0"/>
              <a:t>лекарства</a:t>
            </a:r>
            <a:r>
              <a:rPr lang="bg-BG" sz="2200" dirty="0"/>
              <a:t> нарастват с 6.2% на годишна база. Нарастване се отчита при лекарства, поетапно се увеличават цените на витамини, </a:t>
            </a:r>
            <a:r>
              <a:rPr lang="bg-BG" sz="2200" dirty="0" err="1"/>
              <a:t>парацетамол</a:t>
            </a:r>
            <a:r>
              <a:rPr lang="bg-BG" sz="2200" dirty="0"/>
              <a:t>, аспирини (ацетизал), сиропи за кашлица и др. </a:t>
            </a:r>
            <a:r>
              <a:rPr lang="bg-BG" sz="2200" b="1" dirty="0"/>
              <a:t>Лекарските услуги </a:t>
            </a:r>
            <a:r>
              <a:rPr lang="bg-BG" sz="2200" dirty="0"/>
              <a:t>бележат ръст от 4.5% на годишна база, а доболничните услуги с 3.5%.</a:t>
            </a:r>
          </a:p>
          <a:p>
            <a:pPr algn="just"/>
            <a:r>
              <a:rPr lang="bg-BG" sz="2200" b="1" dirty="0"/>
              <a:t>Образование, свободно време и развлечение: </a:t>
            </a:r>
            <a:r>
              <a:rPr lang="bg-BG" sz="2200" dirty="0"/>
              <a:t>с 1.6% на </a:t>
            </a:r>
            <a:r>
              <a:rPr lang="bg-BG" sz="2200" dirty="0" err="1"/>
              <a:t>трим</a:t>
            </a:r>
            <a:r>
              <a:rPr lang="bg-BG" sz="2200" dirty="0"/>
              <a:t>. база и с  6.9% на годишна. По- съществен годишен ръст се отчита в разделите „Ученически и канцеларски изделия“ и „Услуги, свързани със спорт, свободно време и култура“ (с по +8.3%), „Услуги свързани с образованието“ (+11.9%). </a:t>
            </a:r>
          </a:p>
          <a:p>
            <a:pPr algn="just"/>
            <a:r>
              <a:rPr lang="bg-BG" sz="2200" b="1" dirty="0"/>
              <a:t>Транспорт : </a:t>
            </a:r>
            <a:r>
              <a:rPr lang="bg-BG" sz="2200" dirty="0"/>
              <a:t>ръст с 3,3% на годишна база. Ръст на цените на горивата с 0,6% и </a:t>
            </a:r>
            <a:r>
              <a:rPr lang="ru-RU" sz="2200" dirty="0"/>
              <a:t>поддържане и ремонт на ЛТС с 8%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0397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507288" cy="476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000" dirty="0"/>
              <a:t>Общи констатации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381328"/>
          </a:xfrm>
        </p:spPr>
        <p:txBody>
          <a:bodyPr>
            <a:noAutofit/>
          </a:bodyPr>
          <a:lstStyle/>
          <a:p>
            <a:pPr algn="just"/>
            <a:r>
              <a:rPr lang="bg-BG" sz="2000" dirty="0"/>
              <a:t>Ускорение на тримесечна база при темпа на нарастване на храните, но въпреки това инфлацията остава под високите отчетени годишни нива от 2022 и 2023 г.</a:t>
            </a:r>
          </a:p>
          <a:p>
            <a:pPr algn="just"/>
            <a:r>
              <a:rPr lang="bg-BG" sz="2000" dirty="0"/>
              <a:t> Енергийните носители и основни суровини постепенно се стабилизираха, което доведе до относително успокоение на пазарните цени на част от основните стоки и услуги. При отчетен общ спад на </a:t>
            </a:r>
            <a:r>
              <a:rPr lang="ru-RU" sz="2000" dirty="0"/>
              <a:t>индекса на производител, </a:t>
            </a:r>
            <a:r>
              <a:rPr lang="bg-BG" sz="2000" dirty="0"/>
              <a:t>то може да се очаква успокоение на </a:t>
            </a:r>
            <a:r>
              <a:rPr lang="ru-RU" sz="2000" dirty="0"/>
              <a:t>цените на продукцията и оттук за забавяне на инфлационния натис за крайните потребители. </a:t>
            </a:r>
            <a:endParaRPr lang="bg-BG" sz="2000" dirty="0"/>
          </a:p>
          <a:p>
            <a:r>
              <a:rPr lang="bg-BG" sz="2000" dirty="0"/>
              <a:t>Средният осигурителен доход на наетите лица бележи нарастване с 14.7% на годишна база , но все още около 2/3 от работещите не достигат заплата за издръжка.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/>
              <a:t>Около 1/3 от   лицата са с</a:t>
            </a:r>
            <a:r>
              <a:rPr lang="en-US" sz="2000" dirty="0"/>
              <a:t> </a:t>
            </a:r>
            <a:r>
              <a:rPr lang="bg-BG" sz="2000" dirty="0"/>
              <a:t>трудови възнаграждения до 1000 лв. , което предполага, че те са „нископлатени работници“, които захранват категорията „работещи бедни“.</a:t>
            </a:r>
          </a:p>
          <a:p>
            <a:r>
              <a:rPr lang="ru-RU" sz="2000" dirty="0"/>
              <a:t>Наред с това, малката потребителска кошница от 20 жизнено важни стоки, като цяло на годишна база бележи ръст, което създава усещането, че инфлацията не е преодоляна</a:t>
            </a:r>
            <a:r>
              <a:rPr lang="ru-RU" sz="2000" b="1" dirty="0"/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34719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277"/>
            <a:ext cx="8445624" cy="394387"/>
          </a:xfrm>
        </p:spPr>
        <p:txBody>
          <a:bodyPr>
            <a:normAutofit/>
          </a:bodyPr>
          <a:lstStyle/>
          <a:p>
            <a:r>
              <a:rPr lang="ru-RU" sz="1600" b="1" dirty="0"/>
              <a:t>Нарастване на малката потребителска кошница от 20 жизнено важни стоки </a:t>
            </a:r>
            <a:endParaRPr lang="bg-BG" sz="1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404663"/>
          <a:ext cx="9036497" cy="625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2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2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2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013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цени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лв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515">
                <a:tc>
                  <a:txBody>
                    <a:bodyPr/>
                    <a:lstStyle/>
                    <a:p>
                      <a:pPr marL="84138" indent="-8413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мар.23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мар.24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 24 г./март 23 г.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3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Брашно пшенично тип 500 -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1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Хляб "Добруджа" 830 гр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Ориз,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Кайма, смес -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Пиле (охладено). -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Месо свинско без кости, 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Кренвирши- кг.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Сирене краве -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Прясно мляко 3%- л.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1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Кисело мляко краве, 3,6% мас. - 400 гр., бр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Яйца (10 бр.)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-3,3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1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Олио - л.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-16,9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Домати, кг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Краставици,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-12,4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Картофи,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Зеле,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Фасул зрял,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Захар,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Ябълки, кг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05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Бензин, А95 , л.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46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 СУМА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113,33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6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17179"/>
              </p:ext>
            </p:extLst>
          </p:nvPr>
        </p:nvGraphicFramePr>
        <p:xfrm>
          <a:off x="-1" y="0"/>
          <a:ext cx="914400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5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05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05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04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86942">
                <a:tc gridSpan="8">
                  <a:txBody>
                    <a:bodyPr/>
                    <a:lstStyle/>
                    <a:p>
                      <a:pPr algn="ctr"/>
                      <a:r>
                        <a:rPr lang="bg-BG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Цени, евро 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Испания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Франция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Хърватия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Нидерландия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Германия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Румъния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България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Брашно пшенично тип 500 -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445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Хляб "Добруджа"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419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Ориз,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385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Кайма, смес -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Пиле (охладено). -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Месо свинско без кости, 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Кренвирши- кг.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Сирене краве -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Прясно мляко 3%- л.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Кисело мляко краве, 3,6% мас. - 400 гр., бр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Яйца (10 бр.)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81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Олио - л.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7318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Домати, кг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Краставици,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Картофи,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Зеле,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2115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Фасул зрял,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Захар,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Ябълки, кг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2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Бензин, А95 , л.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47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7184" cy="692696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Обща стойност на малката потребителска кошница</a:t>
            </a:r>
            <a:br>
              <a:rPr lang="ru-RU" sz="2400" b="1" dirty="0"/>
            </a:br>
            <a:r>
              <a:rPr lang="ru-RU" sz="2400" b="1" dirty="0"/>
              <a:t> от 20 жизнено важни стоки, по държави, в евро</a:t>
            </a:r>
            <a:endParaRPr lang="bg-BG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07504" y="692699"/>
          <a:ext cx="8928992" cy="25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7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7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95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72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72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588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Испания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Хърватия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bg-BG" sz="1400" b="1" dirty="0"/>
                        <a:t>Нидерландия 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 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Румъния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България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8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ОБЩА СУМА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89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1766,92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Колко пъти можем да си купим тази кошница с МРЗ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3717032"/>
            <a:ext cx="8949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/>
              <a:t>Сравнението между страните показва, че българите, получаващи МРЗ, могат да закупят кошницата с основните </a:t>
            </a:r>
            <a:r>
              <a:rPr lang="bg-BG" b="1" dirty="0"/>
              <a:t>продукти най-малко пъти</a:t>
            </a:r>
            <a:r>
              <a:rPr lang="bg-BG" dirty="0"/>
              <a:t>. </a:t>
            </a:r>
            <a:endParaRPr lang="en-US" dirty="0"/>
          </a:p>
          <a:p>
            <a:pPr algn="just"/>
            <a:r>
              <a:rPr lang="bg-BG" dirty="0"/>
              <a:t>В сравнение със същия период на 2023 г., кошницата с основните </a:t>
            </a:r>
            <a:r>
              <a:rPr lang="bg-BG" b="1" dirty="0"/>
              <a:t>продукти</a:t>
            </a:r>
            <a:r>
              <a:rPr lang="bg-BG" dirty="0"/>
              <a:t> закупена с МРЗ се увеличава през 2024 г. Франция от 26,7 до 33 пъти, съседна Румъния  от 11,4 пъти нараства на 15,2 пъти, Хърватия от 11,4 пъти на 15,5. В България също има увеличаване, но с по-слаб темп  на нарастване от 7,2 пъти – до 8,2 пъти . </a:t>
            </a:r>
          </a:p>
          <a:p>
            <a:r>
              <a:rPr lang="bg-BG" dirty="0"/>
              <a:t> </a:t>
            </a:r>
            <a:r>
              <a:rPr lang="bg-BG" b="1" dirty="0"/>
              <a:t>Тези данни са достатъчен аргумент, че темпът на нарастване на МРЗ в България изостава от ръста на цените, от което следва разширяване обхвата на категорията работещи бедни и ограничаване на потреблението</a:t>
            </a:r>
            <a:r>
              <a:rPr lang="bg-BG" dirty="0"/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323640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527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bg-BG" sz="2400" dirty="0"/>
              <a:t>ХИПЦ, годишна инфлация през март 2024 </a:t>
            </a:r>
            <a:r>
              <a:rPr lang="bg-BG" sz="2400"/>
              <a:t>г.</a:t>
            </a:r>
            <a:endParaRPr lang="bg-BG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328508"/>
              </p:ext>
            </p:extLst>
          </p:nvPr>
        </p:nvGraphicFramePr>
        <p:xfrm>
          <a:off x="107504" y="1124744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83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dirty="0"/>
              <a:t>ХИПЦ, март 2024/2023 в България и ЕС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17858"/>
              </p:ext>
            </p:extLst>
          </p:nvPr>
        </p:nvGraphicFramePr>
        <p:xfrm>
          <a:off x="179512" y="980728"/>
          <a:ext cx="8964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636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България остава на дъното в ЕС с най- ниско ниво на МРЗ (и в абсолютна стойност, но и по ППС). </a:t>
            </a:r>
            <a:endParaRPr lang="bg-BG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62618"/>
              </p:ext>
            </p:extLst>
          </p:nvPr>
        </p:nvGraphicFramePr>
        <p:xfrm>
          <a:off x="0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042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pPr defTabSz="912813">
              <a:defRPr/>
            </a:pPr>
            <a:r>
              <a:rPr lang="bg-BG" b="1" dirty="0"/>
              <a:t>1 4</a:t>
            </a:r>
            <a:r>
              <a:rPr lang="en-US" b="1" dirty="0"/>
              <a:t>54</a:t>
            </a:r>
            <a:r>
              <a:rPr lang="bg-BG" b="1" dirty="0"/>
              <a:t> лв.   </a:t>
            </a:r>
            <a:r>
              <a:rPr lang="bg-BG" dirty="0"/>
              <a:t>за 1 работещ, сам живеещ   </a:t>
            </a:r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 defTabSz="912813">
              <a:defRPr/>
            </a:pPr>
            <a:r>
              <a:rPr lang="bg-BG" b="1" dirty="0"/>
              <a:t>2 </a:t>
            </a:r>
            <a:r>
              <a:rPr lang="en-US" b="1" dirty="0"/>
              <a:t>616</a:t>
            </a:r>
            <a:r>
              <a:rPr lang="bg-BG" b="1" dirty="0"/>
              <a:t> лв.  </a:t>
            </a:r>
            <a:r>
              <a:rPr lang="bg-BG" dirty="0"/>
              <a:t>обща стойност за 3 чл. семейство (2 възрастни, работещи + 1 дете до 14 г.)</a:t>
            </a:r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 marL="0" indent="0" defTabSz="912813">
              <a:buNone/>
              <a:defRPr/>
            </a:pPr>
            <a:r>
              <a:rPr lang="bg-BG" dirty="0"/>
              <a:t>Доходът необходим за издръжка нараства с:</a:t>
            </a:r>
          </a:p>
          <a:p>
            <a:pPr defTabSz="912813">
              <a:defRPr/>
            </a:pPr>
            <a:r>
              <a:rPr lang="bg-BG" b="1" dirty="0"/>
              <a:t> </a:t>
            </a:r>
            <a:r>
              <a:rPr lang="en-US" b="1" dirty="0"/>
              <a:t>1</a:t>
            </a:r>
            <a:r>
              <a:rPr lang="bg-BG" b="1" dirty="0"/>
              <a:t>.</a:t>
            </a:r>
            <a:r>
              <a:rPr lang="en-US" b="1" dirty="0"/>
              <a:t>1</a:t>
            </a:r>
            <a:r>
              <a:rPr lang="bg-BG" b="1" dirty="0"/>
              <a:t>% на тримесечна база, </a:t>
            </a:r>
          </a:p>
          <a:p>
            <a:pPr defTabSz="912813">
              <a:defRPr/>
            </a:pPr>
            <a:r>
              <a:rPr lang="en-US" b="1" dirty="0"/>
              <a:t>4</a:t>
            </a:r>
            <a:r>
              <a:rPr lang="bg-BG" b="1" dirty="0"/>
              <a:t>.</a:t>
            </a:r>
            <a:r>
              <a:rPr lang="en-US" b="1" dirty="0"/>
              <a:t>3</a:t>
            </a:r>
            <a:r>
              <a:rPr lang="bg-BG" b="1" dirty="0"/>
              <a:t>% на годишна база </a:t>
            </a:r>
            <a:r>
              <a:rPr lang="bg-BG" dirty="0"/>
              <a:t>(при достигната през  същия период на март 2023/2022 от 14.6%) </a:t>
            </a:r>
          </a:p>
          <a:p>
            <a:pPr defTabSz="912813">
              <a:defRPr/>
            </a:pPr>
            <a:endParaRPr lang="bg-BG" b="1" dirty="0"/>
          </a:p>
          <a:p>
            <a:pPr defTabSz="912813">
              <a:defRPr/>
            </a:pPr>
            <a:r>
              <a:rPr lang="bg-BG" sz="1700" b="1" dirty="0"/>
              <a:t>НСИ отчита инфлация :</a:t>
            </a:r>
          </a:p>
          <a:p>
            <a:pPr defTabSz="912813">
              <a:defRPr/>
            </a:pPr>
            <a:r>
              <a:rPr lang="bg-BG" sz="1700" dirty="0"/>
              <a:t>Март 2024/ Март 2023</a:t>
            </a:r>
            <a:r>
              <a:rPr lang="en-US" sz="1700" dirty="0"/>
              <a:t> </a:t>
            </a:r>
            <a:r>
              <a:rPr lang="bg-BG" sz="1700" dirty="0"/>
              <a:t>ръст от 3.0%</a:t>
            </a:r>
          </a:p>
          <a:p>
            <a:pPr defTabSz="912813">
              <a:defRPr/>
            </a:pPr>
            <a:r>
              <a:rPr lang="bg-BG" sz="1700" dirty="0"/>
              <a:t>Средногодишен ИПЦ, Март</a:t>
            </a:r>
            <a:r>
              <a:rPr lang="en-US" sz="1700" dirty="0"/>
              <a:t> 2024 </a:t>
            </a:r>
            <a:r>
              <a:rPr lang="bg-BG" sz="1700" dirty="0"/>
              <a:t>г. от 6.5%</a:t>
            </a:r>
          </a:p>
          <a:p>
            <a:pPr defTabSz="912813">
              <a:defRPr/>
            </a:pPr>
            <a:endParaRPr lang="bg-BG" dirty="0"/>
          </a:p>
          <a:p>
            <a:pPr defTabSz="912813">
              <a:defRPr/>
            </a:pPr>
            <a:endParaRPr lang="bg-BG" b="1" dirty="0"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000" dirty="0">
                <a:latin typeface="+mn-lt"/>
                <a:cs typeface="Arial" pitchFamily="34" charset="0"/>
              </a:rPr>
              <a:t/>
            </a:r>
            <a:br>
              <a:rPr lang="bg-BG" sz="2000" dirty="0">
                <a:latin typeface="+mn-lt"/>
                <a:cs typeface="Arial" pitchFamily="34" charset="0"/>
              </a:rPr>
            </a:br>
            <a:r>
              <a:rPr lang="bg-BG" sz="2000" dirty="0">
                <a:latin typeface="+mn-lt"/>
                <a:cs typeface="Arial" pitchFamily="34" charset="0"/>
              </a:rPr>
              <a:t/>
            </a:r>
            <a:br>
              <a:rPr lang="bg-BG" sz="2000" dirty="0">
                <a:latin typeface="+mn-lt"/>
                <a:cs typeface="Arial" pitchFamily="34" charset="0"/>
              </a:rPr>
            </a:br>
            <a:r>
              <a:rPr lang="bg-BG" sz="3600" b="1" dirty="0">
                <a:latin typeface="+mn-lt"/>
                <a:cs typeface="Arial" pitchFamily="34" charset="0"/>
              </a:rPr>
              <a:t>Необходим нетен месечен доход за издръжка  на живота</a:t>
            </a:r>
            <a:br>
              <a:rPr lang="bg-BG" sz="3600" b="1" dirty="0">
                <a:latin typeface="+mn-lt"/>
                <a:cs typeface="Arial" pitchFamily="34" charset="0"/>
              </a:rPr>
            </a:b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4725144"/>
            <a:ext cx="793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defRPr/>
            </a:pPr>
            <a:endParaRPr lang="bg-BG" sz="2400" dirty="0"/>
          </a:p>
          <a:p>
            <a:pPr defTabSz="912813">
              <a:defRPr/>
            </a:pPr>
            <a:endParaRPr lang="bg-BG" sz="2400" dirty="0"/>
          </a:p>
          <a:p>
            <a:pPr defTabSz="912813">
              <a:defRPr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987673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74DFD-4540-4FD7-95A5-C342C89A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E92C16B-052F-4D32-A276-FB46BE365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172850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99592"/>
          </a:xfrm>
        </p:spPr>
        <p:txBody>
          <a:bodyPr>
            <a:normAutofit/>
          </a:bodyPr>
          <a:lstStyle/>
          <a:p>
            <a:r>
              <a:rPr lang="bg-BG" sz="2000" dirty="0"/>
              <a:t>Нарастване на МРЗ (първо полугодие на 2024 г) спрямо 2023 г. (в %)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23017"/>
              </p:ext>
            </p:extLst>
          </p:nvPr>
        </p:nvGraphicFramePr>
        <p:xfrm>
          <a:off x="457200" y="899592"/>
          <a:ext cx="8686800" cy="576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6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% от наетите на МРЗ в областта (2023 г.)</a:t>
            </a:r>
            <a:br>
              <a:rPr lang="bg-BG" dirty="0"/>
            </a:b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04683"/>
              </p:ext>
            </p:extLst>
          </p:nvPr>
        </p:nvGraphicFramePr>
        <p:xfrm>
          <a:off x="251520" y="980728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19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340768"/>
          </a:xfrm>
        </p:spPr>
        <p:txBody>
          <a:bodyPr>
            <a:normAutofit fontScale="90000"/>
          </a:bodyPr>
          <a:lstStyle/>
          <a:p>
            <a:r>
              <a:rPr lang="bg-BG" sz="2000" b="1" dirty="0"/>
              <a:t>Номинален и реален ръст на СРЗ за периода 201</a:t>
            </a:r>
            <a:r>
              <a:rPr lang="en-US" sz="2000" b="1" dirty="0"/>
              <a:t>9</a:t>
            </a:r>
            <a:r>
              <a:rPr lang="bg-BG" sz="2000" b="1" dirty="0"/>
              <a:t>-</a:t>
            </a:r>
            <a:r>
              <a:rPr lang="en-US" sz="2000" b="1" dirty="0"/>
              <a:t> </a:t>
            </a:r>
            <a:r>
              <a:rPr lang="bg-BG" sz="2000" b="1" dirty="0"/>
              <a:t>202</a:t>
            </a:r>
            <a:r>
              <a:rPr lang="en-US" sz="2000" b="1" dirty="0"/>
              <a:t>3</a:t>
            </a:r>
            <a:r>
              <a:rPr lang="bg-BG" sz="2000" b="1" dirty="0"/>
              <a:t> г. (предварителни данни за СРЗ за 2023 г. и средногодишен ИПЦ за 2023 г. от 9.5%)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bg-BG" sz="2000" dirty="0"/>
              <a:t>при база 2019г. Реален ръст с 19.7%, общ. с-р с 21.1%, частен с 19.2%. </a:t>
            </a:r>
            <a:br>
              <a:rPr lang="bg-BG" sz="2000" dirty="0"/>
            </a:br>
            <a:r>
              <a:rPr lang="bg-BG" sz="2000" dirty="0"/>
              <a:t>ИПЦ при база 2019 е 32.6%</a:t>
            </a:r>
            <a:br>
              <a:rPr lang="bg-BG" sz="2000" dirty="0"/>
            </a:br>
            <a:endParaRPr lang="bg-BG" sz="2000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076792"/>
              </p:ext>
            </p:extLst>
          </p:nvPr>
        </p:nvGraphicFramePr>
        <p:xfrm>
          <a:off x="457200" y="1268760"/>
          <a:ext cx="4038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106387"/>
              </p:ext>
            </p:extLst>
          </p:nvPr>
        </p:nvGraphicFramePr>
        <p:xfrm>
          <a:off x="4644008" y="1268760"/>
          <a:ext cx="40427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07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1110754"/>
          </a:xfrm>
        </p:spPr>
        <p:txBody>
          <a:bodyPr>
            <a:normAutofit/>
          </a:bodyPr>
          <a:lstStyle/>
          <a:p>
            <a:r>
              <a:rPr lang="bg-BG" sz="2000" b="1" dirty="0"/>
              <a:t>Съотношение МРЗ/СРЗ, в %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bg-BG" sz="2000" b="1" dirty="0"/>
              <a:t>очакван ръст на СРЗ за 2024 от 12,5%  ( 2264 лв.)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51951"/>
              </p:ext>
            </p:extLst>
          </p:nvPr>
        </p:nvGraphicFramePr>
        <p:xfrm>
          <a:off x="457200" y="1417638"/>
          <a:ext cx="8229600" cy="51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11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200" b="1" dirty="0">
                <a:solidFill>
                  <a:schemeClr val="tx1"/>
                </a:solidFill>
              </a:rPr>
              <a:t>Номинални и реални изменения МРЗ, предходна година (%)</a:t>
            </a:r>
            <a:br>
              <a:rPr lang="bg-BG" sz="2200" b="1" dirty="0">
                <a:solidFill>
                  <a:schemeClr val="tx1"/>
                </a:solidFill>
              </a:rPr>
            </a:br>
            <a:r>
              <a:rPr lang="bg-BG" sz="1600" i="1" dirty="0">
                <a:solidFill>
                  <a:schemeClr val="tx1"/>
                </a:solidFill>
              </a:rPr>
              <a:t>Реалната МРЗ е измерена със средногодишната инфлация. Заложената за  2024 е 4,8%.</a:t>
            </a:r>
            <a:br>
              <a:rPr lang="bg-BG" sz="1600" i="1" dirty="0">
                <a:solidFill>
                  <a:schemeClr val="tx1"/>
                </a:solidFill>
              </a:rPr>
            </a:br>
            <a:endParaRPr lang="bg-BG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08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404664"/>
          </a:xfrm>
          <a:solidFill>
            <a:srgbClr val="E4D2F2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bg-BG" dirty="0"/>
              <a:t>Изводи: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336704"/>
          </a:xfrm>
        </p:spPr>
        <p:txBody>
          <a:bodyPr>
            <a:noAutofit/>
          </a:bodyPr>
          <a:lstStyle/>
          <a:p>
            <a:pPr lvl="0" algn="just"/>
            <a:r>
              <a:rPr lang="bg-BG" sz="1800" dirty="0"/>
              <a:t>Заплата за издръжка отбелязва слаб тримесечен ръст, но вече при достигната  по-висока база натрупана през предходните две години;</a:t>
            </a:r>
          </a:p>
          <a:p>
            <a:pPr lvl="0" algn="just" fontAlgn="base"/>
            <a:r>
              <a:rPr lang="bg-BG" sz="1800" dirty="0"/>
              <a:t>Ръстът на цените за малката потребителска кошница, в която са включени 20 основни и жизненоважни стоки, показва нарастване за едногодишен период от 4,2%. Наблюдава се задържане на цените при някои стокови продукти, дори лек спад, но като цяло остават на високи нива.  </a:t>
            </a:r>
          </a:p>
          <a:p>
            <a:pPr lvl="0" algn="just" fontAlgn="base"/>
            <a:r>
              <a:rPr lang="bg-BG" sz="1800" dirty="0"/>
              <a:t>Близо 2/3 от работещите се осигуряват на по-нисък доход от заплата за издръжка (65.3%). 31.2% от наетите лица работят с</a:t>
            </a:r>
            <a:r>
              <a:rPr lang="en-US" sz="1800" dirty="0"/>
              <a:t> </a:t>
            </a:r>
            <a:r>
              <a:rPr lang="bg-BG" sz="1800" dirty="0"/>
              <a:t>трудови възнаграждения до 1000 лв. </a:t>
            </a:r>
          </a:p>
          <a:p>
            <a:pPr algn="just" fontAlgn="base"/>
            <a:r>
              <a:rPr lang="bg-BG" sz="1800" dirty="0"/>
              <a:t>ХИПЦ в България остава над средния за ЕС и Евро зоната. При някои храни и продукти има изпреварващ ръст на цените спрямо средното за ЕС (напр. картофи, свинско месо, лекарства, водоснабдяване).</a:t>
            </a:r>
          </a:p>
          <a:p>
            <a:pPr algn="just" fontAlgn="base"/>
            <a:r>
              <a:rPr lang="bg-BG" sz="1800" dirty="0"/>
              <a:t>България не поддържа необходимото ниво на темп на прираст на работните заплати, което да гарантира ефективна конвергенция. Страната продължава да е с най- ниското ниво на МРЗ сред останалите държави членки на ЕС. </a:t>
            </a:r>
          </a:p>
          <a:p>
            <a:pPr algn="just" fontAlgn="base"/>
            <a:r>
              <a:rPr lang="bg-BG" sz="1800" dirty="0"/>
              <a:t>МРЗ представлява 55.3% от заплата за издръжка (на 1 лице от 3 чл. семейство), което означава че не осигуря необходимите разходи за живот.  </a:t>
            </a:r>
          </a:p>
          <a:p>
            <a:pPr lvl="0" algn="just" fontAlgn="base"/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626825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b="1" dirty="0"/>
              <a:t>КНСБ н</a:t>
            </a:r>
            <a:r>
              <a:rPr lang="en-US" b="1" dirty="0" err="1"/>
              <a:t>астоява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340768"/>
            <a:ext cx="9073008" cy="5472608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/>
              <a:t>Ускоряване на процеса по транспониране на ДАМРЗ във всичките й части;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/>
              <a:t>Подготовка на процеса по транспониране на Директивата за прозрачност в заплащането;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/>
              <a:t>МРЗ </a:t>
            </a:r>
            <a:r>
              <a:rPr lang="bg-BG" b="1" dirty="0"/>
              <a:t>не по-малко </a:t>
            </a:r>
            <a:r>
              <a:rPr lang="bg-BG" dirty="0"/>
              <a:t>от 50% от СРЗ;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dirty="0"/>
              <a:t>Номинален </a:t>
            </a:r>
            <a:r>
              <a:rPr lang="bg-BG" b="1" dirty="0"/>
              <a:t>ръст на доходите от поне 12-15% </a:t>
            </a:r>
            <a:r>
              <a:rPr lang="bg-BG" dirty="0"/>
              <a:t>през 2024 г. По този начин ще се постигне поне 6-7% реален растеж на покупателната способност на работещите;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dirty="0"/>
              <a:t>Въвеждане на необлагаем доход;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bg-BG" dirty="0"/>
              <a:t>Като бенчмарк в средносрочен период да се постигне </a:t>
            </a:r>
            <a:r>
              <a:rPr lang="bg-BG" b="1" dirty="0"/>
              <a:t>максимално доближаване на МРЗ до ЗИ</a:t>
            </a:r>
            <a:r>
              <a:rPr lang="bg-B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038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g-BG" sz="2200" b="1" dirty="0"/>
              <a:t/>
            </a:r>
            <a:br>
              <a:rPr lang="bg-BG" sz="2200" b="1" dirty="0"/>
            </a:br>
            <a:r>
              <a:rPr lang="bg-BG" sz="2200" b="1" dirty="0"/>
              <a:t>НАРАСТВАНЕ НА НЕОБХОДИМИЯ НЕТЕН МЕСЕЧЕН ДОХОД ЗА ИЗДРЪЖКА ЗА СЪОТВЕТНИЯ ТИП СЕМЕЙСТВО, В ЛЕВА</a:t>
            </a:r>
            <a:br>
              <a:rPr lang="bg-BG" sz="2200" b="1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2555776" cy="60212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1800" b="1" dirty="0">
                <a:solidFill>
                  <a:srgbClr val="C00000"/>
                </a:solidFill>
              </a:rPr>
              <a:t>НАРАСТВАНЕ </a:t>
            </a:r>
          </a:p>
          <a:p>
            <a:pPr marL="0" indent="0" algn="ctr">
              <a:buNone/>
            </a:pPr>
            <a:r>
              <a:rPr lang="bg-BG" sz="1600" b="1" dirty="0">
                <a:solidFill>
                  <a:srgbClr val="C00000"/>
                </a:solidFill>
              </a:rPr>
              <a:t>В период МАРТ </a:t>
            </a:r>
            <a:r>
              <a:rPr lang="bg-BG" sz="1800" b="1" dirty="0">
                <a:solidFill>
                  <a:srgbClr val="C00000"/>
                </a:solidFill>
              </a:rPr>
              <a:t>22</a:t>
            </a:r>
            <a:r>
              <a:rPr lang="en-US" sz="1800" b="1" dirty="0">
                <a:solidFill>
                  <a:srgbClr val="C00000"/>
                </a:solidFill>
              </a:rPr>
              <a:t>/24 </a:t>
            </a:r>
            <a:r>
              <a:rPr lang="bg-BG" sz="1800" b="1" dirty="0">
                <a:solidFill>
                  <a:srgbClr val="C00000"/>
                </a:solidFill>
              </a:rPr>
              <a:t>г.</a:t>
            </a:r>
          </a:p>
          <a:p>
            <a:pPr marL="0" indent="0">
              <a:buNone/>
            </a:pPr>
            <a:endParaRPr lang="bg-BG" sz="1600" b="1" dirty="0">
              <a:solidFill>
                <a:srgbClr val="C00000"/>
              </a:solidFill>
            </a:endParaRPr>
          </a:p>
          <a:p>
            <a:r>
              <a:rPr lang="bg-BG" sz="1800" b="1" dirty="0">
                <a:solidFill>
                  <a:srgbClr val="C00000"/>
                </a:solidFill>
              </a:rPr>
              <a:t>  с  427 лв. за 3 чл. семейство   </a:t>
            </a:r>
            <a:br>
              <a:rPr lang="bg-BG" sz="1800" b="1" dirty="0">
                <a:solidFill>
                  <a:srgbClr val="C00000"/>
                </a:solidFill>
              </a:rPr>
            </a:br>
            <a:r>
              <a:rPr lang="bg-BG" sz="1800" b="1" dirty="0">
                <a:solidFill>
                  <a:srgbClr val="C00000"/>
                </a:solidFill>
              </a:rPr>
              <a:t> </a:t>
            </a:r>
          </a:p>
          <a:p>
            <a:r>
              <a:rPr lang="bg-BG" sz="1800" b="1" dirty="0">
                <a:solidFill>
                  <a:srgbClr val="C00000"/>
                </a:solidFill>
              </a:rPr>
              <a:t> с  238 лв. </a:t>
            </a:r>
            <a:r>
              <a:rPr lang="bg-BG" sz="1800" b="1" dirty="0">
                <a:solidFill>
                  <a:srgbClr val="C00000"/>
                </a:solidFill>
                <a:cs typeface="Arial" pitchFamily="34" charset="0"/>
              </a:rPr>
              <a:t>за 1 сам живеещ </a:t>
            </a:r>
            <a:endParaRPr lang="bg-BG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bg-BG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bg-BG" sz="1800" b="1" dirty="0">
                <a:solidFill>
                  <a:schemeClr val="tx1"/>
                </a:solidFill>
              </a:rPr>
              <a:t>В период март 23</a:t>
            </a:r>
            <a:r>
              <a:rPr lang="en-US" sz="1800" b="1" dirty="0">
                <a:solidFill>
                  <a:schemeClr val="tx1"/>
                </a:solidFill>
              </a:rPr>
              <a:t>/24 </a:t>
            </a:r>
            <a:r>
              <a:rPr lang="bg-BG" sz="1800" b="1" dirty="0">
                <a:solidFill>
                  <a:schemeClr val="tx1"/>
                </a:solidFill>
              </a:rPr>
              <a:t>г.</a:t>
            </a:r>
          </a:p>
          <a:p>
            <a:pPr marL="0" indent="0">
              <a:buNone/>
            </a:pPr>
            <a:endParaRPr lang="bg-BG" sz="1800" b="1" dirty="0">
              <a:solidFill>
                <a:schemeClr val="tx1"/>
              </a:solidFill>
            </a:endParaRPr>
          </a:p>
          <a:p>
            <a:r>
              <a:rPr lang="bg-BG" sz="2000" b="1" dirty="0">
                <a:solidFill>
                  <a:schemeClr val="tx1"/>
                </a:solidFill>
              </a:rPr>
              <a:t>  със  107 лв. за 3 чл. семейство   </a:t>
            </a:r>
            <a:br>
              <a:rPr lang="bg-BG" sz="2000" b="1" dirty="0">
                <a:solidFill>
                  <a:schemeClr val="tx1"/>
                </a:solidFill>
              </a:rPr>
            </a:br>
            <a:r>
              <a:rPr lang="bg-BG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bg-BG" sz="2000" b="1" dirty="0">
                <a:solidFill>
                  <a:schemeClr val="tx1"/>
                </a:solidFill>
              </a:rPr>
              <a:t> с  60 лв. </a:t>
            </a:r>
            <a:r>
              <a:rPr lang="bg-BG" sz="2000" b="1" dirty="0">
                <a:solidFill>
                  <a:schemeClr val="tx1"/>
                </a:solidFill>
                <a:cs typeface="Arial" pitchFamily="34" charset="0"/>
              </a:rPr>
              <a:t>за 1 сам живеещ </a:t>
            </a:r>
            <a:endParaRPr lang="bg-BG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g-BG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385809"/>
              </p:ext>
            </p:extLst>
          </p:nvPr>
        </p:nvGraphicFramePr>
        <p:xfrm>
          <a:off x="2494112" y="980728"/>
          <a:ext cx="662473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704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Заплата за издръжка за съответния тип семейство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85124"/>
              </p:ext>
            </p:extLst>
          </p:nvPr>
        </p:nvGraphicFramePr>
        <p:xfrm>
          <a:off x="0" y="1124744"/>
          <a:ext cx="9144001" cy="6336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5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5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1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528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Тип семейство/домакинство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Еквивалентни единици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Необходим нетен доход – лева месечно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Заплата</a:t>
                      </a:r>
                      <a:r>
                        <a:rPr lang="bg-BG" sz="1600" baseline="0" dirty="0">
                          <a:effectLst/>
                        </a:rPr>
                        <a:t> за издръжка </a:t>
                      </a:r>
                      <a:r>
                        <a:rPr lang="bg-BG" sz="1600" dirty="0">
                          <a:effectLst/>
                        </a:rPr>
                        <a:t>(НЕТО) за 1 работещо лице – лева месечно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Заплата за издръжка   (БРУТО) на 1 работещо лице – лева месечно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8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1 възрастен, работещ, сам живеещ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1 454</a:t>
                      </a:r>
                      <a:r>
                        <a:rPr lang="bg-BG" sz="16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лв.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1 454</a:t>
                      </a:r>
                      <a:r>
                        <a:rPr lang="en-US" sz="16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лв.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1 873 лв.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5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2 възрастни, работещи + 1 дете до 14 г.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1.8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(1 + 0.5 + 0.3)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baseline="0" dirty="0">
                          <a:effectLst/>
                        </a:rPr>
                        <a:t>2 616 </a:t>
                      </a:r>
                      <a:r>
                        <a:rPr lang="bg-BG" sz="1600" dirty="0">
                          <a:effectLst/>
                        </a:rPr>
                        <a:t>лв.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(1 454</a:t>
                      </a:r>
                      <a:r>
                        <a:rPr lang="bg-BG" sz="1600" baseline="0" dirty="0">
                          <a:effectLst/>
                        </a:rPr>
                        <a:t> </a:t>
                      </a:r>
                      <a:r>
                        <a:rPr lang="bg-BG" sz="1600" dirty="0">
                          <a:effectLst/>
                        </a:rPr>
                        <a:t>х 1.8)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bg-BG" sz="1600" dirty="0">
                          <a:effectLst/>
                        </a:rPr>
                        <a:t> 308</a:t>
                      </a:r>
                      <a:r>
                        <a:rPr lang="bg-BG" sz="1600" baseline="0" dirty="0">
                          <a:effectLst/>
                        </a:rPr>
                        <a:t> </a:t>
                      </a:r>
                      <a:r>
                        <a:rPr lang="bg-BG" sz="1600" dirty="0">
                          <a:effectLst/>
                        </a:rPr>
                        <a:t>лв.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</a:rPr>
                        <a:t>(2 616</a:t>
                      </a:r>
                      <a:r>
                        <a:rPr lang="bg-BG" sz="1600" baseline="0" dirty="0">
                          <a:effectLst/>
                        </a:rPr>
                        <a:t> </a:t>
                      </a:r>
                      <a:r>
                        <a:rPr lang="bg-BG" sz="1600" dirty="0">
                          <a:effectLst/>
                        </a:rPr>
                        <a:t>: 2)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</a:rPr>
                        <a:t>1 686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  <a:r>
                        <a:rPr lang="bg-BG" sz="1600" b="1" baseline="0" dirty="0">
                          <a:effectLst/>
                        </a:rPr>
                        <a:t>лв. за 1 работещ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bg-BG" sz="1400" baseline="0" dirty="0">
                          <a:effectLst/>
                        </a:rPr>
                        <a:t>при 1 работещ  родител  в 3 чл. семейство следва неговия доход от труд  да е не по-малък от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effectLst/>
                        </a:rPr>
                        <a:t>3</a:t>
                      </a:r>
                      <a:r>
                        <a:rPr lang="bg-BG" sz="1400" b="1" baseline="0" dirty="0">
                          <a:effectLst/>
                        </a:rPr>
                        <a:t> 372 лв</a:t>
                      </a:r>
                      <a:r>
                        <a:rPr lang="bg-BG" sz="1600" baseline="0" dirty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67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bg-BG" sz="1800" b="1" dirty="0"/>
              <a:t>Брой осигурени лица, работещи на трудово/служебно правоотношение, по размер на осигурителния им доход (в %)</a:t>
            </a:r>
            <a:br>
              <a:rPr lang="bg-BG" sz="1800" b="1" dirty="0"/>
            </a:br>
            <a:r>
              <a:rPr lang="bg-BG" sz="1800" b="1" dirty="0"/>
              <a:t>65.3% от работещите не достигат заплата за издръжка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bg-BG" sz="1800" b="1" dirty="0"/>
              <a:t>с</a:t>
            </a:r>
            <a:r>
              <a:rPr lang="en-US" sz="1800" b="1" dirty="0"/>
              <a:t> </a:t>
            </a:r>
            <a:r>
              <a:rPr lang="bg-BG" sz="1800" b="1" dirty="0"/>
              <a:t>трудови възнаграждения до 1000 лв.</a:t>
            </a:r>
            <a:r>
              <a:rPr lang="bg-BG" sz="1800" dirty="0"/>
              <a:t> са </a:t>
            </a:r>
            <a:r>
              <a:rPr lang="bg-BG" sz="1800" b="1" dirty="0"/>
              <a:t>3</a:t>
            </a:r>
            <a:r>
              <a:rPr lang="en-US" sz="1800" b="1" dirty="0"/>
              <a:t>2</a:t>
            </a:r>
            <a:r>
              <a:rPr lang="bg-BG" sz="1800" b="1" dirty="0"/>
              <a:t>.</a:t>
            </a:r>
            <a:r>
              <a:rPr lang="en-US" sz="1800" b="1" dirty="0"/>
              <a:t>1</a:t>
            </a:r>
            <a:r>
              <a:rPr lang="bg-BG" sz="1800" b="1" dirty="0"/>
              <a:t>% от лицата </a:t>
            </a:r>
            <a:r>
              <a:rPr lang="bg-BG" sz="1800" dirty="0"/>
              <a:t>или </a:t>
            </a:r>
            <a:r>
              <a:rPr lang="en-US" sz="1800" b="1" dirty="0"/>
              <a:t>820 </a:t>
            </a:r>
            <a:r>
              <a:rPr lang="bg-BG" sz="1800" b="1" dirty="0"/>
              <a:t>хил. лица, </a:t>
            </a:r>
            <a:br>
              <a:rPr lang="bg-BG" sz="1800" b="1" dirty="0"/>
            </a:br>
            <a:r>
              <a:rPr lang="bg-BG" sz="1800" b="1" dirty="0"/>
              <a:t> средният осигурителен доход се увеличава с 14.7% (февр. 24/февр.2023г)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2411760" cy="55397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400" dirty="0"/>
              <a:t>Нарастването на МРЗ от 01.01.2024 година – от 780 лв. на 933 лв. – следствие от договорения в чл.244 от КТ начин на определянето на законоустановеното минимално равнище на заплащане в страната;</a:t>
            </a:r>
          </a:p>
          <a:p>
            <a:pPr marL="0" indent="0" algn="just">
              <a:buNone/>
            </a:pPr>
            <a:r>
              <a:rPr lang="bg-BG" sz="1400" dirty="0"/>
              <a:t>Годишното целеполагане на извоюваните ръстове на възнагражденията в обществения сектор от 2023 г. и МРЗ са в размер </a:t>
            </a:r>
            <a:r>
              <a:rPr lang="bg-BG" sz="1400" b="1" dirty="0"/>
              <a:t>670 млн. лева;</a:t>
            </a:r>
          </a:p>
          <a:p>
            <a:pPr marL="0" indent="0" algn="just">
              <a:buNone/>
            </a:pPr>
            <a:r>
              <a:rPr lang="bg-BG" sz="1400" dirty="0"/>
              <a:t>      Приемането на Бюджет-2024 - допълнителния ресурс за персонала -</a:t>
            </a:r>
            <a:r>
              <a:rPr lang="bg-BG" sz="1400" b="1" dirty="0"/>
              <a:t>580 млн. лева. </a:t>
            </a:r>
          </a:p>
          <a:p>
            <a:pPr marL="0" indent="0" algn="just">
              <a:buNone/>
            </a:pPr>
            <a:r>
              <a:rPr lang="bg-BG" sz="1400" dirty="0"/>
              <a:t>Това доведе до повишение на заплатите в секторите на: образованието, културата, държавен сектор </a:t>
            </a:r>
            <a:r>
              <a:rPr lang="en-US" sz="1400" dirty="0"/>
              <a:t>(</a:t>
            </a:r>
            <a:r>
              <a:rPr lang="bg-BG" sz="1400" dirty="0"/>
              <a:t>вкл. общинските администрации</a:t>
            </a:r>
            <a:r>
              <a:rPr lang="en-US" sz="1400" dirty="0"/>
              <a:t>) </a:t>
            </a:r>
            <a:r>
              <a:rPr lang="bg-BG" sz="1400" dirty="0"/>
              <a:t>и транспорта</a:t>
            </a:r>
            <a:r>
              <a:rPr lang="en-US" sz="1050" dirty="0"/>
              <a:t>(</a:t>
            </a:r>
            <a:r>
              <a:rPr lang="bg-BG" sz="1050" dirty="0"/>
              <a:t>железопътен и сухопътен</a:t>
            </a:r>
            <a:r>
              <a:rPr lang="en-US" sz="1050" dirty="0"/>
              <a:t>)</a:t>
            </a:r>
            <a:endParaRPr lang="bg-BG" sz="105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4000623"/>
              </p:ext>
            </p:extLst>
          </p:nvPr>
        </p:nvGraphicFramePr>
        <p:xfrm>
          <a:off x="2339752" y="1417638"/>
          <a:ext cx="6804248" cy="55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5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04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1800" b="1" dirty="0"/>
              <a:t>ФАКТОРИ, КОИТО ПОВЛИЯХА ЗА ИЗМЕНЕНИЕ НА ДОХОДА ЗА ИЗДРЪЖКА 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bg-BG" sz="1600" b="1" dirty="0"/>
          </a:p>
          <a:p>
            <a:pPr lvl="0"/>
            <a:r>
              <a:rPr lang="ru-RU" sz="1800" dirty="0"/>
              <a:t>След двугодишен период на значително нарастване на ценовите равнища в световен план, може да се отбележи, че изминалото първо тримесечие на 2024 г. индикира, че </a:t>
            </a:r>
            <a:r>
              <a:rPr lang="ru-RU" sz="1800" b="1" dirty="0"/>
              <a:t>глобалната икономика навлиза във времеви отрязък на успокоение на инфлационните индекси</a:t>
            </a:r>
            <a:r>
              <a:rPr lang="ru-RU" sz="1800" dirty="0"/>
              <a:t>. Тази тенденция неминуемо рефлектира и на българската икономика, която е пряко зависима от случващото се на международните пазари на основни суровини и стоки.</a:t>
            </a:r>
            <a:r>
              <a:rPr lang="en-US" sz="1800" dirty="0"/>
              <a:t> </a:t>
            </a:r>
            <a:r>
              <a:rPr lang="ru-RU" sz="1800" dirty="0"/>
              <a:t>Овладяването на ценовия ръст е благодарение на </a:t>
            </a:r>
            <a:r>
              <a:rPr lang="ru-RU" sz="1800" b="1" dirty="0"/>
              <a:t>стабилизиращите се цени на суровините и енергоносителите</a:t>
            </a:r>
            <a:endParaRPr lang="bg-BG" sz="1800" dirty="0"/>
          </a:p>
          <a:p>
            <a:pPr lvl="0"/>
            <a:r>
              <a:rPr lang="bg-BG" sz="1800" b="1" dirty="0"/>
              <a:t>ПРИРОДЕН ГАЗ:</a:t>
            </a:r>
            <a:r>
              <a:rPr lang="bg-BG" sz="1800" dirty="0"/>
              <a:t> </a:t>
            </a:r>
            <a:r>
              <a:rPr lang="ru-RU" sz="1800" dirty="0"/>
              <a:t>цените през март спрямо декември бележат съществен спад от -32,2%. На годишна база (т.е. спрямо март 2023 г.) намалението вече достига -46,2%. От началото на 2024 г. има </a:t>
            </a:r>
            <a:r>
              <a:rPr lang="ru-RU" sz="2000" dirty="0"/>
              <a:t>низходяща</a:t>
            </a:r>
            <a:r>
              <a:rPr lang="ru-RU" sz="1800" dirty="0"/>
              <a:t> динамика на цените на суровината</a:t>
            </a:r>
            <a:r>
              <a:rPr lang="bg-BG" sz="1800" dirty="0"/>
              <a:t>;</a:t>
            </a:r>
          </a:p>
          <a:p>
            <a:pPr algn="just"/>
            <a:r>
              <a:rPr lang="bg-BG" sz="1800" b="1" dirty="0"/>
              <a:t>ТОК ЗА БИЗНЕСА</a:t>
            </a:r>
            <a:r>
              <a:rPr lang="en-US" sz="1800" dirty="0"/>
              <a:t>: </a:t>
            </a:r>
            <a:r>
              <a:rPr lang="ru-RU" sz="1800" dirty="0"/>
              <a:t>отчитат спад от 42% на годишна база, достигайки до осреднена цена от 124 лв. за  мегаватчас месеца, при 212 лв. за същия период на 2023 г. </a:t>
            </a:r>
          </a:p>
          <a:p>
            <a:pPr marL="400050" lvl="1" indent="0" algn="just">
              <a:buNone/>
            </a:pPr>
            <a:r>
              <a:rPr lang="ru-RU" sz="1800" dirty="0"/>
              <a:t>Спрямо предходното тримесечие </a:t>
            </a:r>
            <a:r>
              <a:rPr lang="ru-RU" sz="1800" b="1" dirty="0"/>
              <a:t>намаление с 22% </a:t>
            </a:r>
            <a:r>
              <a:rPr lang="ru-RU" sz="1800" dirty="0"/>
              <a:t>(когато е 160 лв. за мегаватчас) продължавайки тренда на постепенен спад на цената на електрическата енергия на борсата. Тенденцията през последните няколко тримесечия е период </a:t>
            </a:r>
            <a:r>
              <a:rPr lang="ru-RU" sz="1800" b="1" dirty="0"/>
              <a:t>на успокоение на ценовите равнища </a:t>
            </a:r>
            <a:r>
              <a:rPr lang="ru-RU" sz="1800" dirty="0"/>
              <a:t>на този ключов за икономиката на страната ни фактор, позволявайки бъдещото планиране на икономическите субекти да е „по-лесно“. </a:t>
            </a:r>
            <a:endParaRPr lang="bg-BG" sz="1800" b="1" dirty="0"/>
          </a:p>
          <a:p>
            <a:pPr lvl="0"/>
            <a:endParaRPr lang="bg-BG" sz="1600" b="1" dirty="0"/>
          </a:p>
          <a:p>
            <a:pPr lvl="0"/>
            <a:endParaRPr lang="bg-BG" sz="1600" b="1" dirty="0"/>
          </a:p>
          <a:p>
            <a:pPr lvl="0"/>
            <a:endParaRPr lang="bg-BG" sz="1600" b="1" dirty="0"/>
          </a:p>
          <a:p>
            <a:pPr lvl="0"/>
            <a:endParaRPr lang="bg-BG" sz="1600" b="1" dirty="0"/>
          </a:p>
          <a:p>
            <a:pPr lvl="0"/>
            <a:endParaRPr lang="bg-BG" sz="1600" b="1" dirty="0"/>
          </a:p>
          <a:p>
            <a:pPr lvl="0"/>
            <a:r>
              <a:rPr lang="bg-BG" sz="1600" dirty="0"/>
              <a:t>При цените на основни </a:t>
            </a:r>
            <a:r>
              <a:rPr lang="bg-BG" sz="1600" b="1" dirty="0"/>
              <a:t>земеделски култури</a:t>
            </a:r>
            <a:r>
              <a:rPr lang="bg-BG" sz="1600" dirty="0"/>
              <a:t> слаби изменения надолу на световните пазари, но като цяло остават доста над нивата отпреди войната в Украйна. </a:t>
            </a:r>
            <a:r>
              <a:rPr lang="ru-RU" sz="1600" dirty="0"/>
              <a:t>Повишаване на цените </a:t>
            </a:r>
            <a:r>
              <a:rPr lang="bg-BG" sz="1600" dirty="0"/>
              <a:t>в диапазон от 8.1% (хлебна пшеница) до 34,1% (ечемик) спрямо година по-рано. Значителни скокове на цените за торове и подобрители на почвата (+87 %). </a:t>
            </a:r>
          </a:p>
          <a:p>
            <a:pPr lvl="0"/>
            <a:r>
              <a:rPr lang="bg-BG" sz="1600" dirty="0"/>
              <a:t>Основните </a:t>
            </a:r>
            <a:r>
              <a:rPr lang="bg-BG" sz="1600" b="1" dirty="0"/>
              <a:t>метали</a:t>
            </a:r>
            <a:r>
              <a:rPr lang="bg-BG" sz="1600" dirty="0"/>
              <a:t>, влагани в производството и строителството, като алуминий, мед, никел и др. намаляват последното тримесечие, след като достигнат рекордни стойности в началото на годината. Стойността им, обаче  остава по-висока в сравнение с предходната година. </a:t>
            </a:r>
          </a:p>
          <a:p>
            <a:pPr lvl="0"/>
            <a:r>
              <a:rPr lang="bg-BG" sz="1600" dirty="0"/>
              <a:t>След възходящия тренд на </a:t>
            </a:r>
            <a:r>
              <a:rPr lang="bg-BG" sz="1600" b="1" dirty="0"/>
              <a:t>цените на производител в промишлеността </a:t>
            </a:r>
            <a:r>
              <a:rPr lang="bg-BG" sz="1600" dirty="0"/>
              <a:t>достигнал до 68.2% през м. август, от м. октомври последва задържане на темпа и през м. ноември достига  21.2% на годишна база. </a:t>
            </a:r>
          </a:p>
          <a:p>
            <a:r>
              <a:rPr lang="bg-BG" sz="1600" dirty="0"/>
              <a:t>Крайните потребителски цени имат по продължителен лаг във времето да отразяват всички колебания на суровините и ресурсите. Факт е, че цените при определи стоки продължават възходящ тренд, което показва че има нарушена връзка между цените на производител и търговците на дребно. Липсата на ефективни контролни механизми създават условия за спекула по веригата на доставки и неаргументирано увеличение достигайки социално непоносими цени за крайните потребители</a:t>
            </a:r>
            <a:endParaRPr lang="bg-BG" sz="1600" dirty="0">
              <a:solidFill>
                <a:srgbClr val="FF0000"/>
              </a:solidFill>
            </a:endParaRPr>
          </a:p>
          <a:p>
            <a:pPr lvl="0" algn="just"/>
            <a:endParaRPr lang="bg-BG" sz="1800" dirty="0"/>
          </a:p>
          <a:p>
            <a:pPr lvl="0" algn="just"/>
            <a:endParaRPr lang="bg-BG" sz="1800" dirty="0"/>
          </a:p>
          <a:p>
            <a:pPr lvl="0" algn="just"/>
            <a:endParaRPr lang="ru-RU" sz="1800" dirty="0"/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931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04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1800" b="1" dirty="0"/>
              <a:t>ФАКТОРИ, КОИТО ПОВЛИЯХА ЗА ИЗМЕНЕНИЕ НА ДОХОДА ЗА ИЗДРЪЖКА 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bg-BG" sz="1600" b="1" dirty="0"/>
          </a:p>
          <a:p>
            <a:pPr lvl="0"/>
            <a:r>
              <a:rPr lang="bg-BG" sz="2000" b="1" dirty="0"/>
              <a:t>ПЕТРОЛ:</a:t>
            </a:r>
            <a:r>
              <a:rPr lang="bg-BG" sz="2000" dirty="0"/>
              <a:t> </a:t>
            </a:r>
            <a:r>
              <a:rPr lang="ru-RU" sz="2000" dirty="0"/>
              <a:t>регистрира ръст от 9% на годишна база. Средната цена, на която той се търгува през март 2024 г., е 85,41 долара, като за сравнение, същия период на 2023г е  78,43 долара. </a:t>
            </a:r>
          </a:p>
          <a:p>
            <a:pPr lvl="0"/>
            <a:r>
              <a:rPr lang="ru-RU" sz="2000" dirty="0"/>
              <a:t>В среднение с предходното тримесечие (77,63 долара – осреднено за м.12.2023 г.) ръст от 10%. Налице е тенденция на плавно нарастване през последните месеци, което предпоставя наличието на проинфлационен ефект по линия на петрола през следващите месеци.</a:t>
            </a:r>
          </a:p>
          <a:p>
            <a:pPr lvl="0" algn="just"/>
            <a:r>
              <a:rPr lang="ru-RU" sz="2000" b="1" dirty="0"/>
              <a:t>ОБЩ ИНДЕКС НА ЦЕНИТЕ НА ПРОИЗВОДИТЕЛ: </a:t>
            </a:r>
            <a:r>
              <a:rPr lang="ru-RU" sz="2000" dirty="0"/>
              <a:t>индексът през февруари 2024 г. е с 9.3% по- нисък спрямо февруари 2023 г. </a:t>
            </a:r>
          </a:p>
          <a:p>
            <a:pPr lvl="0" algn="just"/>
            <a:r>
              <a:rPr lang="ru-RU" sz="2000" dirty="0"/>
              <a:t>Спад на цените се наблюдава при :</a:t>
            </a:r>
          </a:p>
          <a:p>
            <a:pPr lvl="1" algn="just"/>
            <a:r>
              <a:rPr lang="ru-RU" sz="2400" dirty="0"/>
              <a:t>производството и разпределението на електрическа и топлоенергия и газ - с 32.0%, </a:t>
            </a:r>
          </a:p>
          <a:p>
            <a:pPr lvl="1" algn="just"/>
            <a:r>
              <a:rPr lang="ru-RU" sz="2400" dirty="0"/>
              <a:t> добивната промишленост - с 3.9%, докато </a:t>
            </a:r>
          </a:p>
          <a:p>
            <a:pPr lvl="1" algn="just"/>
            <a:r>
              <a:rPr lang="ru-RU" sz="2400" dirty="0"/>
              <a:t> преработващата промишленост е отчетено увеличение - с 0.4%. </a:t>
            </a:r>
            <a:r>
              <a:rPr lang="ru-RU" sz="1600" dirty="0"/>
              <a:t>Основно от пр-во на тютюневи изделия +39%, </a:t>
            </a:r>
            <a:r>
              <a:rPr lang="bg-BG" sz="1600" dirty="0"/>
              <a:t>Производство на напитки със 7.4%,</a:t>
            </a:r>
            <a:r>
              <a:rPr lang="bg-BG" sz="2400" dirty="0"/>
              <a:t> </a:t>
            </a:r>
            <a:r>
              <a:rPr lang="bg-BG" sz="1800" dirty="0"/>
              <a:t>Производство на облекло с 6.1%, Производство на мебели +4.9%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945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r>
              <a:rPr lang="ru-RU" sz="2000" b="1" dirty="0"/>
              <a:t>ЗЪРНЕНИ И МАСЛОДАЙНИ КУЛТУРИ: </a:t>
            </a:r>
            <a:r>
              <a:rPr lang="ru-RU" sz="2000" dirty="0"/>
              <a:t>отчитат съществени корекции надолу на изкупните цени. В края на март цената (лв./ тон) на </a:t>
            </a:r>
          </a:p>
          <a:p>
            <a:pPr lvl="1"/>
            <a:r>
              <a:rPr lang="ru-RU" sz="1800" b="1" dirty="0"/>
              <a:t>хлебната пшеница </a:t>
            </a:r>
            <a:r>
              <a:rPr lang="ru-RU" sz="1800" dirty="0"/>
              <a:t>намалява на годишна база с -23,3%,   </a:t>
            </a:r>
          </a:p>
          <a:p>
            <a:pPr lvl="1"/>
            <a:r>
              <a:rPr lang="ru-RU" sz="1800" dirty="0"/>
              <a:t>при </a:t>
            </a:r>
            <a:r>
              <a:rPr lang="ru-RU" sz="1800" b="1" dirty="0"/>
              <a:t>слънчогледа</a:t>
            </a:r>
            <a:r>
              <a:rPr lang="ru-RU" sz="1800" dirty="0"/>
              <a:t> има спад от -15,2</a:t>
            </a:r>
            <a:r>
              <a:rPr lang="ru-RU" sz="1600" dirty="0"/>
              <a:t>%. </a:t>
            </a:r>
          </a:p>
          <a:p>
            <a:r>
              <a:rPr lang="ru-RU" sz="2000" dirty="0"/>
              <a:t>Очакванията са да  няма скокове на пшеницата през настоящия сезон, поради благоприятните условия за засети площите със зимна пшеница в ЕС и наличието на ниски изкупни цени в най- големият производител Русия. </a:t>
            </a:r>
          </a:p>
          <a:p>
            <a:r>
              <a:rPr lang="ru-RU" sz="2000" dirty="0"/>
              <a:t>Очакванията за ръст в добива на родния слънчоглед и царевица също допринасят за низходящата ценова динамика.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0"/>
            <a:ext cx="9036496" cy="476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800" b="1" dirty="0"/>
              <a:t>ФАКТОРИ, КОИТО ПОВЛИЯХА ЗА ИЗМЕНЕНИЕ НА ДОХОДА ЗА ИЗДРЪЖКА 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4728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700" b="1" dirty="0"/>
              <a:t/>
            </a:r>
            <a:br>
              <a:rPr lang="bg-BG" sz="2700" b="1" dirty="0"/>
            </a:br>
            <a:r>
              <a:rPr lang="bg-BG" sz="2700" b="1" dirty="0"/>
              <a:t>Темпове на изменение на необходим  месечен доход за издръжка</a:t>
            </a:r>
            <a:r>
              <a:rPr lang="bg-BG" sz="2700" dirty="0"/>
              <a:t/>
            </a:r>
            <a:br>
              <a:rPr lang="bg-BG" sz="2700" dirty="0"/>
            </a:br>
            <a:r>
              <a:rPr lang="bg-BG" sz="2700" b="1" dirty="0"/>
              <a:t>при база предходното тримесечие=100</a:t>
            </a:r>
            <a:r>
              <a:rPr lang="bg-BG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550024"/>
              </p:ext>
            </p:extLst>
          </p:nvPr>
        </p:nvGraphicFramePr>
        <p:xfrm>
          <a:off x="457200" y="1196752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90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12178</TotalTime>
  <Words>3124</Words>
  <Application>Microsoft Office PowerPoint</Application>
  <PresentationFormat>On-screen Show (4:3)</PresentationFormat>
  <Paragraphs>462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Wingdings</vt:lpstr>
      <vt:lpstr>Office Theme</vt:lpstr>
      <vt:lpstr>НАБЛЮДЕНИЕ НА ПОТРЕБИТЕЛСКИТЕ ЦЕНИ И ЗАПЛАТА ЗА ИЗДРЪЖКА</vt:lpstr>
      <vt:lpstr>  Необходим нетен месечен доход за издръжка  на живота </vt:lpstr>
      <vt:lpstr> НАРАСТВАНЕ НА НЕОБХОДИМИЯ НЕТЕН МЕСЕЧЕН ДОХОД ЗА ИЗДРЪЖКА ЗА СЪОТВЕТНИЯ ТИП СЕМЕЙСТВО, В ЛЕВА </vt:lpstr>
      <vt:lpstr>Заплата за издръжка за съответния тип семейство </vt:lpstr>
      <vt:lpstr>Брой осигурени лица, работещи на трудово/служебно правоотношение, по размер на осигурителния им доход (в %) 65.3% от работещите не достигат заплата за издръжка с трудови възнаграждения до 1000 лв. са 32.1% от лицата или 820 хил. лица,   средният осигурителен доход се увеличава с 14.7% (февр. 24/февр.2023г)</vt:lpstr>
      <vt:lpstr>ФАКТОРИ, КОИТО ПОВЛИЯХА ЗА ИЗМЕНЕНИЕ НА ДОХОДА ЗА ИЗДРЪЖКА </vt:lpstr>
      <vt:lpstr>ФАКТОРИ, КОИТО ПОВЛИЯХА ЗА ИЗМЕНЕНИЕ НА ДОХОДА ЗА ИЗДРЪЖКА </vt:lpstr>
      <vt:lpstr>PowerPoint Presentation</vt:lpstr>
      <vt:lpstr> Темпове на изменение на необходим  месечен доход за издръжка при база предходното тримесечие=100 </vt:lpstr>
      <vt:lpstr>Темпове на изменение на необходим  месечен доход за издръжка при база, м. МАРТ на предх. година=100</vt:lpstr>
      <vt:lpstr>Динамика на средните  цени  в групата на хранителни стоки се наблюдава при : </vt:lpstr>
      <vt:lpstr>Динамика на средните цени при групата на нехранителни стоки и услуги</vt:lpstr>
      <vt:lpstr>Общи констатации </vt:lpstr>
      <vt:lpstr>Нарастване на малката потребителска кошница от 20 жизнено важни стоки </vt:lpstr>
      <vt:lpstr>PowerPoint Presentation</vt:lpstr>
      <vt:lpstr>Обща стойност на малката потребителска кошница  от 20 жизнено важни стоки, по държави, в евро</vt:lpstr>
      <vt:lpstr>ХИПЦ, годишна инфлация през март 2024 г.</vt:lpstr>
      <vt:lpstr>ХИПЦ, март 2024/2023 в България и ЕС</vt:lpstr>
      <vt:lpstr>България остава на дъното в ЕС с най- ниско ниво на МРЗ (и в абсолютна стойност, но и по ППС). </vt:lpstr>
      <vt:lpstr>PowerPoint Presentation</vt:lpstr>
      <vt:lpstr>Нарастване на МРЗ (първо полугодие на 2024 г) спрямо 2023 г. (в %) </vt:lpstr>
      <vt:lpstr>% от наетите на МРЗ в областта (2023 г.) </vt:lpstr>
      <vt:lpstr>Номинален и реален ръст на СРЗ за периода 2019- 2023 г. (предварителни данни за СРЗ за 2023 г. и средногодишен ИПЦ за 2023 г. от 9.5%) при база 2019г. Реален ръст с 19.7%, общ. с-р с 21.1%, частен с 19.2%.  ИПЦ при база 2019 е 32.6% </vt:lpstr>
      <vt:lpstr>Съотношение МРЗ/СРЗ, в % очакван ръст на СРЗ за 2024 от 12,5%  ( 2264 лв.)</vt:lpstr>
      <vt:lpstr>Номинални и реални изменения МРЗ, предходна година (%) Реалната МРЗ е измерена със средногодишната инфлация. Заложената за  2024 е 4,8%. </vt:lpstr>
      <vt:lpstr>Изводи:</vt:lpstr>
      <vt:lpstr>КНСБ настоява за: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НА ПОТРЕБИТЕЛСКИТЕ ЦЕНИ И ЗАПЛАТА ЗА ИЗДРЪЖКА</dc:title>
  <dc:creator>Violeta Ivanova</dc:creator>
  <cp:lastModifiedBy>Viara Ivanova</cp:lastModifiedBy>
  <cp:revision>577</cp:revision>
  <cp:lastPrinted>2024-04-17T15:37:43Z</cp:lastPrinted>
  <dcterms:created xsi:type="dcterms:W3CDTF">2021-07-05T10:01:13Z</dcterms:created>
  <dcterms:modified xsi:type="dcterms:W3CDTF">2024-04-22T07:49:27Z</dcterms:modified>
</cp:coreProperties>
</file>