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74" r:id="rId4"/>
    <p:sldId id="272" r:id="rId5"/>
    <p:sldId id="273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7484" y="1913669"/>
            <a:ext cx="9330443" cy="1188656"/>
          </a:xfrm>
        </p:spPr>
        <p:txBody>
          <a:bodyPr>
            <a:normAutofit fontScale="62500" lnSpcReduction="20000"/>
          </a:bodyPr>
          <a:lstStyle/>
          <a:p>
            <a:pPr marL="180340" algn="ctr"/>
            <a:r>
              <a:rPr lang="bg-BG" sz="2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Изпълнение на проекти по процедура </a:t>
            </a:r>
          </a:p>
          <a:p>
            <a:pPr marL="180340" algn="ctr"/>
            <a:r>
              <a:rPr lang="bg-BG" sz="2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bg-BG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BG-RRP-4.022 </a:t>
            </a:r>
            <a:endParaRPr lang="bg-BG" sz="26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/>
            <a:r>
              <a:rPr lang="bg-BG" sz="2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Повишаване на </a:t>
            </a:r>
            <a:r>
              <a:rPr lang="bg-BG" sz="2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енергийната ефективност </a:t>
            </a:r>
            <a:r>
              <a:rPr lang="bg-BG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2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публични </a:t>
            </a:r>
            <a:r>
              <a:rPr lang="bg-BG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сгради на </a:t>
            </a:r>
            <a:r>
              <a:rPr lang="bg-BG" sz="2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Българска </a:t>
            </a:r>
            <a:r>
              <a:rPr lang="bg-BG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академия на науките“</a:t>
            </a:r>
            <a:endParaRPr lang="bg-BG" sz="2600" b="1" dirty="0">
              <a:latin typeface="+mj-lt"/>
              <a:ea typeface="Times New Roman" panose="02020603050405020304" pitchFamily="18" charset="0"/>
            </a:endParaRPr>
          </a:p>
          <a:p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8" descr="bpo_on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06" y="81781"/>
            <a:ext cx="1981200" cy="114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626432" y="6098356"/>
            <a:ext cx="352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27 март 2024 </a:t>
            </a:r>
            <a:r>
              <a:rPr lang="bg-BG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/>
            <a:r>
              <a:rPr lang="bg-BG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bg-BG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София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49" y="3427207"/>
            <a:ext cx="1943371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13343" y="296938"/>
            <a:ext cx="7766936" cy="513944"/>
          </a:xfrm>
        </p:spPr>
        <p:txBody>
          <a:bodyPr>
            <a:normAutofit/>
          </a:bodyPr>
          <a:lstStyle/>
          <a:p>
            <a:pPr algn="ctr"/>
            <a:r>
              <a:rPr lang="bg-BG" sz="2400" dirty="0"/>
              <a:t>ЦЕЛИ НА </a:t>
            </a:r>
            <a:r>
              <a:rPr lang="bg-BG" sz="2400" dirty="0" smtClean="0"/>
              <a:t>ПРОЦЕДУРАТА</a:t>
            </a:r>
            <a:endParaRPr lang="bg-BG" sz="2400" dirty="0"/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772115" y="1757199"/>
            <a:ext cx="3558345" cy="2844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Подобряване на </a:t>
            </a:r>
            <a:r>
              <a:rPr lang="ru-RU" sz="1600" dirty="0"/>
              <a:t>енергийните характеристики </a:t>
            </a:r>
            <a:r>
              <a:rPr lang="ru-RU" sz="1600" dirty="0" smtClean="0"/>
              <a:t>на сградите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Постигане </a:t>
            </a:r>
            <a:r>
              <a:rPr lang="ru-RU" sz="1600" dirty="0"/>
              <a:t>на минимум 30% спестяване на първична енергия </a:t>
            </a:r>
            <a:r>
              <a:rPr lang="ru-RU" sz="1600" dirty="0" smtClean="0"/>
              <a:t>за всяка сграда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Намаляване на разходите за енергопотребление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Подобряване </a:t>
            </a:r>
            <a:r>
              <a:rPr lang="ru-RU" sz="1600" dirty="0"/>
              <a:t>на микроклимата в помещенията за </a:t>
            </a:r>
            <a:r>
              <a:rPr lang="ru-RU" sz="1600" dirty="0" smtClean="0"/>
              <a:t>работа</a:t>
            </a:r>
          </a:p>
          <a:p>
            <a:pPr algn="ctr"/>
            <a:endParaRPr lang="ru-RU" sz="2400" dirty="0" smtClean="0"/>
          </a:p>
          <a:p>
            <a:endParaRPr lang="bg-B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93" y="1090675"/>
            <a:ext cx="4804914" cy="4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854014" y="2200741"/>
            <a:ext cx="4796288" cy="2099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/>
              <a:t>12 </a:t>
            </a:r>
            <a:r>
              <a:rPr lang="ru-RU" sz="1600" dirty="0" smtClean="0"/>
              <a:t>сгради на Българската академия на науките</a:t>
            </a:r>
            <a:endParaRPr lang="ru-RU" sz="1600" dirty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36 млн. безвъзмездна </a:t>
            </a:r>
            <a:r>
              <a:rPr lang="ru-RU" sz="1600" dirty="0"/>
              <a:t>финансова </a:t>
            </a:r>
            <a:r>
              <a:rPr lang="ru-RU" sz="1600" dirty="0" smtClean="0"/>
              <a:t>помощ</a:t>
            </a:r>
          </a:p>
          <a:p>
            <a:pPr algn="just"/>
            <a:r>
              <a:rPr lang="bg-BG" sz="1600" dirty="0"/>
              <a:t>Финансирането е осигурено </a:t>
            </a:r>
            <a:r>
              <a:rPr lang="ru-RU" sz="1600" dirty="0"/>
              <a:t>от Механизма за възстановяване и устойчивост в рамките на </a:t>
            </a:r>
            <a:r>
              <a:rPr lang="bg-BG" sz="1600" dirty="0"/>
              <a:t>стълб „Зелена България“, Компонент 4 „Нисковъглеродна икономика“ от Националния план за възстановяване и </a:t>
            </a:r>
            <a:r>
              <a:rPr lang="bg-BG" sz="1600" dirty="0" smtClean="0"/>
              <a:t>устойчивост.</a:t>
            </a:r>
            <a:endParaRPr lang="ru-RU" sz="16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algn="ctr"/>
            <a:endParaRPr lang="ru-RU" sz="2400" dirty="0" smtClean="0"/>
          </a:p>
          <a:p>
            <a:endParaRPr lang="bg-BG" dirty="0"/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854014" y="3042434"/>
            <a:ext cx="4796288" cy="14001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bg-BG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86" y="1721976"/>
            <a:ext cx="3088094" cy="3057057"/>
          </a:xfrm>
          <a:prstGeom prst="rect">
            <a:avLst/>
          </a:prstGeom>
        </p:spPr>
      </p:pic>
      <p:sp>
        <p:nvSpPr>
          <p:cNvPr id="10" name="Subtitle 1"/>
          <p:cNvSpPr txBox="1">
            <a:spLocks/>
          </p:cNvSpPr>
          <p:nvPr/>
        </p:nvSpPr>
        <p:spPr>
          <a:xfrm>
            <a:off x="1413343" y="296938"/>
            <a:ext cx="7766936" cy="513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/>
              <a:t>ПРОЕКТИ В ИЗПЪЛНЕНИЕ</a:t>
            </a:r>
          </a:p>
        </p:txBody>
      </p:sp>
    </p:spTree>
    <p:extLst>
      <p:ext uri="{BB962C8B-B14F-4D97-AF65-F5344CB8AC3E}">
        <p14:creationId xmlns:p14="http://schemas.microsoft.com/office/powerpoint/2010/main" val="303406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849753" y="2186431"/>
            <a:ext cx="4231205" cy="2264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/>
              <a:t>Частично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подменени врати и прозорци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Неизолирани ограждащи елементи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Неефективна отоплителна инсталация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Големи загуби на топлина и енергия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Остарели инсталации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Липса на достъпна архитектурна среда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ru-RU" sz="1600" dirty="0" smtClean="0"/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bg-BG" sz="16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1413343" y="296938"/>
            <a:ext cx="7766936" cy="513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/>
              <a:t>АКТУАЛНО СЪСТОЯНИЕ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0" y="2111553"/>
            <a:ext cx="3954253" cy="24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0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979149" y="829865"/>
            <a:ext cx="3282300" cy="28967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g-BG" sz="1600" b="1" dirty="0"/>
              <a:t>МЕРКИ ЗА ЕНЕРГИЙНА ЕФЕКТИВНОСТ</a:t>
            </a:r>
            <a:r>
              <a:rPr lang="bg-BG" sz="1600" b="1" dirty="0" smtClean="0"/>
              <a:t>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sz="1600" dirty="0" smtClean="0"/>
              <a:t>подмяна на врати и прозорци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sz="1600" dirty="0" smtClean="0"/>
              <a:t>топлоизолиране на ограждащи елементи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sz="1600" dirty="0" smtClean="0"/>
              <a:t>енергоефективно осветление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sz="1600" dirty="0" smtClean="0"/>
              <a:t>подмяна на отоплителна инсталация, вкл. автоматизация и контрол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bg-BG" sz="1600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bg-BG" sz="1600" dirty="0" smtClean="0"/>
          </a:p>
          <a:p>
            <a:pPr algn="l"/>
            <a:endParaRPr lang="bg-BG" sz="16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979149" y="4116528"/>
            <a:ext cx="3282300" cy="2637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/>
              <a:t>ДРУГИ ДЕЙНОСТИ: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sz="1600" dirty="0"/>
              <a:t>конструктивно възстановяване/усилване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sz="1600" dirty="0"/>
              <a:t>ремонт на покрив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осигуряване на безопасност </a:t>
            </a:r>
            <a:r>
              <a:rPr lang="ru-RU" sz="1600" dirty="0"/>
              <a:t>в случай на пожар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/>
              <a:t>осигуряване на достъпна архитектурна среда</a:t>
            </a:r>
          </a:p>
          <a:p>
            <a:pPr algn="l"/>
            <a:endParaRPr lang="bg-BG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49" y="2073043"/>
            <a:ext cx="5109894" cy="2749123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/>
        </p:nvSpPr>
        <p:spPr>
          <a:xfrm>
            <a:off x="1413343" y="296938"/>
            <a:ext cx="7766936" cy="513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/>
              <a:t>ПРЕДВИДЕНИ ДЕЙНОСТИ</a:t>
            </a:r>
          </a:p>
        </p:txBody>
      </p:sp>
    </p:spTree>
    <p:extLst>
      <p:ext uri="{BB962C8B-B14F-4D97-AF65-F5344CB8AC3E}">
        <p14:creationId xmlns:p14="http://schemas.microsoft.com/office/powerpoint/2010/main" val="226475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884260" y="1632120"/>
            <a:ext cx="3049386" cy="3373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b="1" dirty="0" smtClean="0"/>
              <a:t>10 </a:t>
            </a:r>
            <a:r>
              <a:rPr lang="ru-RU" sz="1600" b="1" dirty="0"/>
              <a:t>138 </a:t>
            </a:r>
            <a:r>
              <a:rPr lang="en-US" sz="1600" b="1" dirty="0"/>
              <a:t>MWh/</a:t>
            </a:r>
            <a:r>
              <a:rPr lang="ru-RU" sz="1600" b="1" dirty="0" smtClean="0"/>
              <a:t>година </a:t>
            </a:r>
            <a:r>
              <a:rPr lang="ru-RU" sz="1600" dirty="0" smtClean="0"/>
              <a:t>понижаване </a:t>
            </a:r>
            <a:r>
              <a:rPr lang="ru-RU" sz="1600" dirty="0"/>
              <a:t>на годишното потребление на първична </a:t>
            </a:r>
            <a:r>
              <a:rPr lang="ru-RU" sz="1600" dirty="0" smtClean="0"/>
              <a:t>енергия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b="1" dirty="0" smtClean="0"/>
              <a:t>2 238 тона CO</a:t>
            </a:r>
            <a:r>
              <a:rPr lang="ru-RU" sz="1600" b="1" baseline="-25000" dirty="0" smtClean="0"/>
              <a:t>2</a:t>
            </a:r>
            <a:r>
              <a:rPr lang="ru-RU" sz="1600" b="1" dirty="0" smtClean="0"/>
              <a:t> </a:t>
            </a:r>
            <a:r>
              <a:rPr lang="ru-RU" sz="1600" b="1" baseline="-25000" dirty="0" smtClean="0"/>
              <a:t>екв. </a:t>
            </a:r>
            <a:r>
              <a:rPr lang="ru-RU" sz="1600" dirty="0" smtClean="0"/>
              <a:t>намаляване </a:t>
            </a:r>
            <a:r>
              <a:rPr lang="ru-RU" sz="1600" dirty="0"/>
              <a:t>на емисиите на парникови </a:t>
            </a:r>
            <a:r>
              <a:rPr lang="ru-RU" sz="1600" dirty="0" smtClean="0"/>
              <a:t>газове</a:t>
            </a:r>
            <a:endParaRPr lang="ru-RU" sz="1600" baseline="-25000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b="1" dirty="0"/>
              <a:t>89 750 кв.м. </a:t>
            </a:r>
            <a:r>
              <a:rPr lang="ru-RU" sz="1600" b="1" dirty="0" smtClean="0"/>
              <a:t>РЗП </a:t>
            </a:r>
            <a:r>
              <a:rPr lang="ru-RU" sz="1600" dirty="0" smtClean="0"/>
              <a:t>публични </a:t>
            </a:r>
            <a:r>
              <a:rPr lang="ru-RU" sz="1600" dirty="0"/>
              <a:t>сгради </a:t>
            </a:r>
            <a:r>
              <a:rPr lang="ru-RU" sz="1600" dirty="0" smtClean="0"/>
              <a:t>със завършено </a:t>
            </a:r>
            <a:r>
              <a:rPr lang="ru-RU" sz="1600" dirty="0"/>
              <a:t>енергийно-ефективно </a:t>
            </a:r>
            <a:r>
              <a:rPr lang="ru-RU" sz="1600" dirty="0" smtClean="0"/>
              <a:t>обновяване</a:t>
            </a:r>
            <a:endParaRPr lang="bg-BG" dirty="0"/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1413343" y="296938"/>
            <a:ext cx="7766936" cy="513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/>
              <a:t>ОЧАКВАНИ РЕЗУЛТАТИ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13" y="2229100"/>
            <a:ext cx="5069506" cy="21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2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94" y="3439359"/>
            <a:ext cx="3223481" cy="2930437"/>
          </a:xfrm>
          <a:prstGeom prst="rect">
            <a:avLst/>
          </a:prstGeom>
        </p:spPr>
      </p:pic>
      <p:sp>
        <p:nvSpPr>
          <p:cNvPr id="6" name="Subtitle 1"/>
          <p:cNvSpPr txBox="1">
            <a:spLocks/>
          </p:cNvSpPr>
          <p:nvPr/>
        </p:nvSpPr>
        <p:spPr>
          <a:xfrm>
            <a:off x="1507066" y="1918703"/>
            <a:ext cx="7766936" cy="513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600" dirty="0" smtClean="0"/>
              <a:t>Благодарим за вниманието</a:t>
            </a:r>
            <a:endParaRPr lang="bg-BG" sz="3600" dirty="0"/>
          </a:p>
        </p:txBody>
      </p:sp>
      <p:pic>
        <p:nvPicPr>
          <p:cNvPr id="8" name="Picture 7" descr="bpo_onli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06" y="81781"/>
            <a:ext cx="1981200" cy="1144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2614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542</TotalTime>
  <Words>222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BAN2023-1</dc:creator>
  <cp:lastModifiedBy>BAN2023-1</cp:lastModifiedBy>
  <cp:revision>64</cp:revision>
  <dcterms:created xsi:type="dcterms:W3CDTF">2024-03-07T10:29:35Z</dcterms:created>
  <dcterms:modified xsi:type="dcterms:W3CDTF">2024-03-15T15:01:17Z</dcterms:modified>
</cp:coreProperties>
</file>