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9" r:id="rId5"/>
    <p:sldId id="277" r:id="rId6"/>
    <p:sldId id="275" r:id="rId7"/>
    <p:sldId id="28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29" autoAdjust="0"/>
    <p:restoredTop sz="94087" autoAdjust="0"/>
  </p:normalViewPr>
  <p:slideViewPr>
    <p:cSldViewPr>
      <p:cViewPr varScale="1">
        <p:scale>
          <a:sx n="117" d="100"/>
          <a:sy n="117" d="100"/>
        </p:scale>
        <p:origin x="9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5" d="100"/>
          <a:sy n="125" d="100"/>
        </p:scale>
        <p:origin x="2928" y="-966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nev\AppData\Local\Temp\XPgrpwise\fTrade_1.1.1.1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sz="1800" b="1" dirty="0">
                <a:solidFill>
                  <a:sysClr val="windowText" lastClr="000000"/>
                </a:solidFill>
              </a:rPr>
              <a:t>Процентно</a:t>
            </a:r>
            <a:r>
              <a:rPr lang="bg-BG" sz="1800" b="1" baseline="0" dirty="0">
                <a:solidFill>
                  <a:sysClr val="windowText" lastClr="000000"/>
                </a:solidFill>
              </a:rPr>
              <a:t> изменение на промишленото производство</a:t>
            </a:r>
            <a:r>
              <a:rPr lang="bg-BG" sz="1800" b="1" baseline="0" dirty="0" smtClean="0">
                <a:solidFill>
                  <a:sysClr val="windowText" lastClr="000000"/>
                </a:solidFill>
              </a:rPr>
              <a:t>,</a:t>
            </a:r>
          </a:p>
          <a:p>
            <a:pPr>
              <a:defRPr sz="1800"/>
            </a:pPr>
            <a:r>
              <a:rPr lang="bg-BG" sz="1800" b="1" baseline="0" dirty="0" smtClean="0">
                <a:solidFill>
                  <a:sysClr val="windowText" lastClr="000000"/>
                </a:solidFill>
              </a:rPr>
              <a:t> </a:t>
            </a:r>
            <a:r>
              <a:rPr lang="bg-BG" sz="1800" b="1" baseline="0" dirty="0">
                <a:solidFill>
                  <a:sysClr val="windowText" lastClr="000000"/>
                </a:solidFill>
              </a:rPr>
              <a:t>май 2021/май 2022</a:t>
            </a:r>
            <a:endParaRPr lang="en-US" sz="1800" b="1" dirty="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'%change'!$B$4:$B$5</c:f>
              <c:strCache>
                <c:ptCount val="2"/>
                <c:pt idx="0">
                  <c:v>2021</c:v>
                </c:pt>
                <c:pt idx="1">
                  <c:v>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'%change'!$A$6:$A$9</c:f>
              <c:strCache>
                <c:ptCount val="4"/>
                <c:pt idx="0">
                  <c:v>Промишленост - общо</c:v>
                </c:pt>
                <c:pt idx="1">
                  <c:v>Добивна промишленост</c:v>
                </c:pt>
                <c:pt idx="2">
                  <c:v>Преработваща промишленост</c:v>
                </c:pt>
                <c:pt idx="3">
                  <c:v>Производство и разпределение на електрическа и топлоенергия и газ</c:v>
                </c:pt>
              </c:strCache>
            </c:strRef>
          </c:cat>
          <c:val>
            <c:numRef>
              <c:f>'%change'!$B$6:$B$9</c:f>
              <c:numCache>
                <c:formatCode>0.0</c:formatCode>
                <c:ptCount val="4"/>
                <c:pt idx="0">
                  <c:v>16.308492931568111</c:v>
                </c:pt>
                <c:pt idx="1">
                  <c:v>11.501003339459331</c:v>
                </c:pt>
                <c:pt idx="2">
                  <c:v>18.385060802185052</c:v>
                </c:pt>
                <c:pt idx="3">
                  <c:v>9.7860366675919295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9-4C53-9285-F8C657809187}"/>
            </c:ext>
          </c:extLst>
        </c:ser>
        <c:ser>
          <c:idx val="1"/>
          <c:order val="1"/>
          <c:tx>
            <c:strRef>
              <c:f>'%change'!$C$4:$C$5</c:f>
              <c:strCache>
                <c:ptCount val="2"/>
                <c:pt idx="0">
                  <c:v>2022</c:v>
                </c:pt>
                <c:pt idx="1">
                  <c:v>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'%change'!$A$6:$A$9</c:f>
              <c:strCache>
                <c:ptCount val="4"/>
                <c:pt idx="0">
                  <c:v>Промишленост - общо</c:v>
                </c:pt>
                <c:pt idx="1">
                  <c:v>Добивна промишленост</c:v>
                </c:pt>
                <c:pt idx="2">
                  <c:v>Преработваща промишленост</c:v>
                </c:pt>
                <c:pt idx="3">
                  <c:v>Производство и разпределение на електрическа и топлоенергия и газ</c:v>
                </c:pt>
              </c:strCache>
            </c:strRef>
          </c:cat>
          <c:val>
            <c:numRef>
              <c:f>'%change'!$C$6:$C$9</c:f>
              <c:numCache>
                <c:formatCode>0.0</c:formatCode>
                <c:ptCount val="4"/>
                <c:pt idx="0">
                  <c:v>20.242735899327101</c:v>
                </c:pt>
                <c:pt idx="1">
                  <c:v>18.480130779298236</c:v>
                </c:pt>
                <c:pt idx="2">
                  <c:v>21.081965048321763</c:v>
                </c:pt>
                <c:pt idx="3">
                  <c:v>14.099169324784967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39-4C53-9285-F8C6578091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842024"/>
        <c:axId val="434840712"/>
      </c:barChart>
      <c:catAx>
        <c:axId val="43484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34840712"/>
        <c:crosses val="autoZero"/>
        <c:auto val="1"/>
        <c:lblAlgn val="ctr"/>
        <c:lblOffset val="100"/>
        <c:noMultiLvlLbl val="0"/>
      </c:catAx>
      <c:valAx>
        <c:axId val="43484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3484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7141948834011806E-2"/>
          <c:y val="1.462781434177981E-2"/>
          <c:w val="0.8997392465004288"/>
          <c:h val="0.771754299692470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'%change'!$B$4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'%change'!$A$5:$A$18</c:f>
              <c:strCache>
                <c:ptCount val="14"/>
                <c:pt idx="0">
                  <c:v>Добив на въглища</c:v>
                </c:pt>
                <c:pt idx="1">
                  <c:v>Напитки</c:v>
                </c:pt>
                <c:pt idx="2">
                  <c:v>Превозни средства, без автомобили</c:v>
                </c:pt>
                <c:pt idx="3">
                  <c:v>Ремонт и инсталиране</c:v>
                </c:pt>
                <c:pt idx="4">
                  <c:v>Облекло</c:v>
                </c:pt>
                <c:pt idx="5">
                  <c:v>Енергийни продукти</c:v>
                </c:pt>
                <c:pt idx="6">
                  <c:v>Потребителски продукти</c:v>
                </c:pt>
                <c:pt idx="7">
                  <c:v>Химични продукти</c:v>
                </c:pt>
                <c:pt idx="8">
                  <c:v>Хартия, картон и изделия</c:v>
                </c:pt>
                <c:pt idx="9">
                  <c:v>Основни метали</c:v>
                </c:pt>
                <c:pt idx="10">
                  <c:v>Хранителни продукти </c:v>
                </c:pt>
                <c:pt idx="11">
                  <c:v>Електричество, топлоенергия и газ</c:v>
                </c:pt>
                <c:pt idx="12">
                  <c:v>Добив на метални руди</c:v>
                </c:pt>
                <c:pt idx="13">
                  <c:v>Лекарства</c:v>
                </c:pt>
              </c:strCache>
            </c:strRef>
          </c:cat>
          <c:val>
            <c:numRef>
              <c:f>'%change'!$B$5:$B$18</c:f>
              <c:numCache>
                <c:formatCode>0.0</c:formatCode>
                <c:ptCount val="14"/>
                <c:pt idx="0">
                  <c:v>35.094295596860547</c:v>
                </c:pt>
                <c:pt idx="1">
                  <c:v>-31.420812798291777</c:v>
                </c:pt>
                <c:pt idx="2">
                  <c:v>14.01066340925594</c:v>
                </c:pt>
                <c:pt idx="3">
                  <c:v>23.576915774938257</c:v>
                </c:pt>
                <c:pt idx="4">
                  <c:v>-19.925043242661147</c:v>
                </c:pt>
                <c:pt idx="5">
                  <c:v>21.440268632351021</c:v>
                </c:pt>
                <c:pt idx="6">
                  <c:v>-0.49331506724190888</c:v>
                </c:pt>
                <c:pt idx="7">
                  <c:v>1.1458667545482797</c:v>
                </c:pt>
                <c:pt idx="8">
                  <c:v>6.3659192327372551</c:v>
                </c:pt>
                <c:pt idx="9">
                  <c:v>-0.5844224395475095</c:v>
                </c:pt>
                <c:pt idx="10">
                  <c:v>10.917929214621466</c:v>
                </c:pt>
                <c:pt idx="11">
                  <c:v>9.7860366675919295</c:v>
                </c:pt>
                <c:pt idx="12">
                  <c:v>-10.973687312184637</c:v>
                </c:pt>
                <c:pt idx="13">
                  <c:v>-3.1212359146442878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78-42BB-9BEF-04FCE1BF2437}"/>
            </c:ext>
          </c:extLst>
        </c:ser>
        <c:ser>
          <c:idx val="1"/>
          <c:order val="1"/>
          <c:tx>
            <c:strRef>
              <c:f>'%change'!$C$4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'%change'!$A$5:$A$18</c:f>
              <c:strCache>
                <c:ptCount val="14"/>
                <c:pt idx="0">
                  <c:v>Добив на въглища</c:v>
                </c:pt>
                <c:pt idx="1">
                  <c:v>Напитки</c:v>
                </c:pt>
                <c:pt idx="2">
                  <c:v>Превозни средства, без автомобили</c:v>
                </c:pt>
                <c:pt idx="3">
                  <c:v>Ремонт и инсталиране</c:v>
                </c:pt>
                <c:pt idx="4">
                  <c:v>Облекло</c:v>
                </c:pt>
                <c:pt idx="5">
                  <c:v>Енергийни продукти</c:v>
                </c:pt>
                <c:pt idx="6">
                  <c:v>Потребителски продукти</c:v>
                </c:pt>
                <c:pt idx="7">
                  <c:v>Химични продукти</c:v>
                </c:pt>
                <c:pt idx="8">
                  <c:v>Хартия, картон и изделия</c:v>
                </c:pt>
                <c:pt idx="9">
                  <c:v>Основни метали</c:v>
                </c:pt>
                <c:pt idx="10">
                  <c:v>Хранителни продукти </c:v>
                </c:pt>
                <c:pt idx="11">
                  <c:v>Електричество, топлоенергия и газ</c:v>
                </c:pt>
                <c:pt idx="12">
                  <c:v>Добив на метални руди</c:v>
                </c:pt>
                <c:pt idx="13">
                  <c:v>Лекарства</c:v>
                </c:pt>
              </c:strCache>
            </c:strRef>
          </c:cat>
          <c:val>
            <c:numRef>
              <c:f>'%change'!$C$5:$C$18</c:f>
              <c:numCache>
                <c:formatCode>0.0</c:formatCode>
                <c:ptCount val="14"/>
                <c:pt idx="0">
                  <c:v>86.006058369180352</c:v>
                </c:pt>
                <c:pt idx="1">
                  <c:v>37.521531117564564</c:v>
                </c:pt>
                <c:pt idx="2">
                  <c:v>37.070560652134759</c:v>
                </c:pt>
                <c:pt idx="3">
                  <c:v>35.746864617298229</c:v>
                </c:pt>
                <c:pt idx="4">
                  <c:v>32.155303182354686</c:v>
                </c:pt>
                <c:pt idx="5">
                  <c:v>26.122809483555571</c:v>
                </c:pt>
                <c:pt idx="6">
                  <c:v>22.338581062403691</c:v>
                </c:pt>
                <c:pt idx="7">
                  <c:v>22.17333800656067</c:v>
                </c:pt>
                <c:pt idx="8">
                  <c:v>18.294490165826545</c:v>
                </c:pt>
                <c:pt idx="9">
                  <c:v>17.431145769483265</c:v>
                </c:pt>
                <c:pt idx="10">
                  <c:v>14.717864112195358</c:v>
                </c:pt>
                <c:pt idx="11">
                  <c:v>14.099169324784967</c:v>
                </c:pt>
                <c:pt idx="12">
                  <c:v>8.3045093517612827</c:v>
                </c:pt>
                <c:pt idx="13">
                  <c:v>6.3689543717517836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78-42BB-9BEF-04FCE1BF24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0316248"/>
        <c:axId val="480308048"/>
      </c:barChart>
      <c:catAx>
        <c:axId val="48031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80308048"/>
        <c:crosses val="autoZero"/>
        <c:auto val="1"/>
        <c:lblAlgn val="ctr"/>
        <c:lblOffset val="100"/>
        <c:noMultiLvlLbl val="0"/>
      </c:catAx>
      <c:valAx>
        <c:axId val="48030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480316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bg-BG" b="1">
                <a:solidFill>
                  <a:sysClr val="windowText" lastClr="000000"/>
                </a:solidFill>
              </a:rPr>
              <a:t>Износ и</a:t>
            </a:r>
            <a:r>
              <a:rPr lang="bg-BG" b="1" baseline="0">
                <a:solidFill>
                  <a:sysClr val="windowText" lastClr="000000"/>
                </a:solidFill>
              </a:rPr>
              <a:t> внос за периода януари - май 2022 г. спрямо същия период на 2021 г.</a:t>
            </a:r>
            <a:endParaRPr lang="en-US" b="1">
              <a:solidFill>
                <a:sysClr val="windowText" lastClr="000000"/>
              </a:solidFill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'05_2022'!$A$47</c:f>
              <c:strCache>
                <c:ptCount val="1"/>
                <c:pt idx="0">
                  <c:v>I - V 2021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'05_2022'!$B$45:$G$46</c:f>
              <c:multiLvlStrCache>
                <c:ptCount val="6"/>
                <c:lvl>
                  <c:pt idx="0">
                    <c:v>общо</c:v>
                  </c:pt>
                  <c:pt idx="1">
                    <c:v>ЕС</c:v>
                  </c:pt>
                  <c:pt idx="2">
                    <c:v>трети страни</c:v>
                  </c:pt>
                  <c:pt idx="3">
                    <c:v>общо</c:v>
                  </c:pt>
                  <c:pt idx="4">
                    <c:v>ЕС</c:v>
                  </c:pt>
                  <c:pt idx="5">
                    <c:v>трети страни</c:v>
                  </c:pt>
                </c:lvl>
                <c:lvl>
                  <c:pt idx="0">
                    <c:v>Износ - FOB</c:v>
                  </c:pt>
                  <c:pt idx="3">
                    <c:v>Внос - CIF</c:v>
                  </c:pt>
                </c:lvl>
              </c:multiLvlStrCache>
            </c:multiLvlStrRef>
          </c:cat>
          <c:val>
            <c:numRef>
              <c:f>'05_2022'!$B$47:$G$47</c:f>
              <c:numCache>
                <c:formatCode>0.0</c:formatCode>
                <c:ptCount val="6"/>
                <c:pt idx="0">
                  <c:v>19.406568516421288</c:v>
                </c:pt>
                <c:pt idx="1">
                  <c:v>23.42469208457689</c:v>
                </c:pt>
                <c:pt idx="2">
                  <c:v>12.055219442165694</c:v>
                </c:pt>
                <c:pt idx="3">
                  <c:v>23.144296591595321</c:v>
                </c:pt>
                <c:pt idx="4">
                  <c:v>25.046334179587788</c:v>
                </c:pt>
                <c:pt idx="5">
                  <c:v>20.245379154497201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E-4316-9D4C-B199E2FAD71C}"/>
            </c:ext>
          </c:extLst>
        </c:ser>
        <c:ser>
          <c:idx val="1"/>
          <c:order val="1"/>
          <c:tx>
            <c:strRef>
              <c:f>'05_2022'!$A$48</c:f>
              <c:strCache>
                <c:ptCount val="1"/>
                <c:pt idx="0">
                  <c:v>I - V 2022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'05_2022'!$B$45:$G$46</c:f>
              <c:multiLvlStrCache>
                <c:ptCount val="6"/>
                <c:lvl>
                  <c:pt idx="0">
                    <c:v>общо</c:v>
                  </c:pt>
                  <c:pt idx="1">
                    <c:v>ЕС</c:v>
                  </c:pt>
                  <c:pt idx="2">
                    <c:v>трети страни</c:v>
                  </c:pt>
                  <c:pt idx="3">
                    <c:v>общо</c:v>
                  </c:pt>
                  <c:pt idx="4">
                    <c:v>ЕС</c:v>
                  </c:pt>
                  <c:pt idx="5">
                    <c:v>трети страни</c:v>
                  </c:pt>
                </c:lvl>
                <c:lvl>
                  <c:pt idx="0">
                    <c:v>Износ - FOB</c:v>
                  </c:pt>
                  <c:pt idx="3">
                    <c:v>Внос - CIF</c:v>
                  </c:pt>
                </c:lvl>
              </c:multiLvlStrCache>
            </c:multiLvlStrRef>
          </c:cat>
          <c:val>
            <c:numRef>
              <c:f>'05_2022'!$B$48:$G$48</c:f>
              <c:numCache>
                <c:formatCode>0.0</c:formatCode>
                <c:ptCount val="6"/>
                <c:pt idx="0">
                  <c:v>38.814946859107323</c:v>
                </c:pt>
                <c:pt idx="1">
                  <c:v>43.561594223401812</c:v>
                </c:pt>
                <c:pt idx="2">
                  <c:v>29.527310575443153</c:v>
                </c:pt>
                <c:pt idx="3">
                  <c:v>42.332751977009679</c:v>
                </c:pt>
                <c:pt idx="4">
                  <c:v>30.518945864956436</c:v>
                </c:pt>
                <c:pt idx="5">
                  <c:v>60.760278879589009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2E-4316-9D4C-B199E2FAD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4061672"/>
        <c:axId val="1"/>
      </c:barChart>
      <c:catAx>
        <c:axId val="354061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3540616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96CAA8-57E1-4249-9915-0747193FDED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230F4BC-51D3-47A3-AA2C-12423CCE57A9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30F4BC-51D3-47A3-AA2C-12423CCE57A9}" type="slidenum">
              <a:rPr lang="en-US" altLang="bg-BG" smtClean="0"/>
              <a:pPr>
                <a:defRPr/>
              </a:pPr>
              <a:t>0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64174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30F4BC-51D3-47A3-AA2C-12423CCE57A9}" type="slidenum">
              <a:rPr lang="en-US" altLang="bg-BG" smtClean="0"/>
              <a:pPr>
                <a:defRPr/>
              </a:pPr>
              <a:t>1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08529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bg-BG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30F4BC-51D3-47A3-AA2C-12423CCE57A9}" type="slidenum">
              <a:rPr lang="en-US" altLang="bg-BG" smtClean="0"/>
              <a:pPr>
                <a:defRPr/>
              </a:pPr>
              <a:t>2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7149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30F4BC-51D3-47A3-AA2C-12423CCE57A9}" type="slidenum">
              <a:rPr lang="en-US" altLang="bg-BG" smtClean="0"/>
              <a:pPr>
                <a:defRPr/>
              </a:pPr>
              <a:t>3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92449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9717-F03C-4A7F-BB7E-47673B1DBDB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9803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59D9-FA8E-416A-90CF-576075CF6B25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74620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42802-A1E5-4043-92F3-92F8304440DF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6758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56EB1-416A-4687-A378-FEBB7C72B89A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16858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3C724-C873-4A03-85A1-7C72C7044A14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16707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81489-5748-4394-9E53-BDB97F6FD529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240411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C6FA6-0FC7-4993-BF70-83B2225F928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5861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E224-A871-4036-81BE-D71C128A1957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73668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EDF48-8C7A-411A-8E20-551731B4273D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308555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E8017-56C0-42C7-A9A7-BD17D9428AF2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1734234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64C5F-492D-4744-AC04-1D8F25A47426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  <p:extLst>
      <p:ext uri="{BB962C8B-B14F-4D97-AF65-F5344CB8AC3E}">
        <p14:creationId xmlns:p14="http://schemas.microsoft.com/office/powerpoint/2010/main" val="42409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24625"/>
            <a:ext cx="9144000" cy="347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bg-BG" dirty="0"/>
              <a:t>              </a:t>
            </a:r>
            <a:r>
              <a:rPr lang="en-US" dirty="0">
                <a:latin typeface="Arial" charset="0"/>
              </a:rPr>
              <a:t>Министерство на икономиката, </a:t>
            </a:r>
            <a:r>
              <a:rPr lang="en-US" dirty="0" err="1">
                <a:latin typeface="Arial" charset="0"/>
              </a:rPr>
              <a:t>енергетиката</a:t>
            </a:r>
            <a:r>
              <a:rPr lang="en-US" dirty="0">
                <a:latin typeface="Arial" charset="0"/>
              </a:rPr>
              <a:t> и </a:t>
            </a:r>
            <a:r>
              <a:rPr lang="en-US" dirty="0" err="1">
                <a:latin typeface="Arial" charset="0"/>
              </a:rPr>
              <a:t>туризма</a:t>
            </a:r>
            <a:endParaRPr lang="en-US" dirty="0"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1950" y="6524625"/>
            <a:ext cx="1171575" cy="347663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7B9EA55-E83D-44B4-84A0-961DE48D48D2}" type="slidenum">
              <a:rPr lang="en-US" altLang="bg-BG"/>
              <a:pPr>
                <a:defRPr/>
              </a:pPr>
              <a:t>‹#›</a:t>
            </a:fld>
            <a:endParaRPr lang="en-U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394" y="274637"/>
            <a:ext cx="8215406" cy="701589"/>
          </a:xfrm>
        </p:spPr>
        <p:txBody>
          <a:bodyPr/>
          <a:lstStyle/>
          <a:p>
            <a:r>
              <a:rPr lang="bg-BG" sz="2400" dirty="0"/>
              <a:t>1-во място по </a:t>
            </a:r>
            <a:r>
              <a:rPr lang="bg-BG" sz="2400" dirty="0" smtClean="0"/>
              <a:t>ръст на индустриално </a:t>
            </a:r>
            <a:r>
              <a:rPr lang="bg-BG" sz="2400" dirty="0"/>
              <a:t>производство в ЕС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9490" y="1102437"/>
            <a:ext cx="7345020" cy="443819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bg-BG" dirty="0"/>
              <a:t> </a:t>
            </a:r>
            <a:r>
              <a:rPr lang="en-US" dirty="0" err="1">
                <a:latin typeface="Arial" charset="0"/>
              </a:rPr>
              <a:t>Министерство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на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икономиката</a:t>
            </a:r>
            <a:r>
              <a:rPr lang="bg-BG" dirty="0">
                <a:latin typeface="Arial" charset="0"/>
              </a:rPr>
              <a:t> и индустрията</a:t>
            </a:r>
            <a:endParaRPr lang="en-US" dirty="0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394" y="5520033"/>
            <a:ext cx="8229600" cy="781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bg-BG" sz="1600" dirty="0" smtClean="0"/>
              <a:t>През </a:t>
            </a:r>
            <a:r>
              <a:rPr lang="bg-BG" sz="1600" dirty="0"/>
              <a:t>май 2022 г. е отчетен рекорден ръст от 20,2% на годишна база, което нарежда </a:t>
            </a:r>
            <a:r>
              <a:rPr lang="bg-BG" sz="1600" dirty="0" smtClean="0"/>
              <a:t>за първи път България </a:t>
            </a:r>
            <a:r>
              <a:rPr lang="bg-BG" sz="1600" dirty="0"/>
              <a:t>на 1-во място в </a:t>
            </a:r>
            <a:r>
              <a:rPr lang="bg-BG" sz="1600" dirty="0" smtClean="0"/>
              <a:t>ЕС.</a:t>
            </a:r>
          </a:p>
        </p:txBody>
      </p:sp>
    </p:spTree>
    <p:extLst>
      <p:ext uri="{BB962C8B-B14F-4D97-AF65-F5344CB8AC3E}">
        <p14:creationId xmlns:p14="http://schemas.microsoft.com/office/powerpoint/2010/main" val="37540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bg-BG" sz="2400" dirty="0"/>
              <a:t>Промишлено производство общо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             </a:t>
            </a:r>
            <a:r>
              <a:rPr lang="en-US" dirty="0" err="1" smtClean="0">
                <a:latin typeface="Arial" charset="0"/>
              </a:rPr>
              <a:t>Министерство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на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икономиката</a:t>
            </a:r>
            <a:r>
              <a:rPr lang="bg-BG" dirty="0">
                <a:latin typeface="Arial" charset="0"/>
              </a:rPr>
              <a:t> </a:t>
            </a:r>
            <a:r>
              <a:rPr lang="bg-BG" dirty="0" smtClean="0">
                <a:latin typeface="Arial" charset="0"/>
              </a:rPr>
              <a:t>и индустрията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97518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323410" y="6126163"/>
            <a:ext cx="11336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000" b="1" dirty="0" smtClean="0">
                <a:latin typeface="Arial" charset="0"/>
              </a:rPr>
              <a:t>Източник: НСИ</a:t>
            </a:r>
            <a:endParaRPr lang="bg-BG" sz="1000" b="1" dirty="0"/>
          </a:p>
        </p:txBody>
      </p:sp>
    </p:spTree>
    <p:extLst>
      <p:ext uri="{BB962C8B-B14F-4D97-AF65-F5344CB8AC3E}">
        <p14:creationId xmlns:p14="http://schemas.microsoft.com/office/powerpoint/2010/main" val="309617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bg-BG" sz="2400" dirty="0"/>
              <a:t>Промишлено </a:t>
            </a:r>
            <a:r>
              <a:rPr lang="bg-BG" sz="2400" dirty="0" smtClean="0"/>
              <a:t>производство</a:t>
            </a:r>
            <a:r>
              <a:rPr lang="en-GB" sz="2400" dirty="0" smtClean="0"/>
              <a:t> – </a:t>
            </a:r>
            <a:br>
              <a:rPr lang="en-GB" sz="2400" dirty="0" smtClean="0"/>
            </a:br>
            <a:r>
              <a:rPr lang="bg-BG" sz="1000" dirty="0" smtClean="0"/>
              <a:t/>
            </a:r>
            <a:br>
              <a:rPr lang="bg-BG" sz="1000" dirty="0" smtClean="0"/>
            </a:br>
            <a:r>
              <a:rPr lang="bg-BG" sz="1600" dirty="0" smtClean="0"/>
              <a:t>Процентно </a:t>
            </a:r>
            <a:r>
              <a:rPr lang="bg-BG" sz="1600" dirty="0"/>
              <a:t>изменение на индексите на промишлено </a:t>
            </a:r>
            <a:r>
              <a:rPr lang="bg-BG" sz="1600" dirty="0" smtClean="0"/>
              <a:t>производство</a:t>
            </a:r>
            <a:r>
              <a:rPr lang="en-GB" sz="1600" dirty="0" smtClean="0"/>
              <a:t> </a:t>
            </a:r>
            <a:r>
              <a:rPr lang="bg-BG" sz="1600" dirty="0" smtClean="0"/>
              <a:t>по икономически дейности,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bg-BG" sz="1600" dirty="0" smtClean="0"/>
              <a:t> </a:t>
            </a:r>
            <a:r>
              <a:rPr lang="bg-BG" sz="1600" dirty="0"/>
              <a:t>май 2022 г</a:t>
            </a:r>
            <a:r>
              <a:rPr lang="bg-BG" sz="1600" dirty="0" smtClean="0"/>
              <a:t>./май </a:t>
            </a:r>
            <a:r>
              <a:rPr lang="bg-BG" sz="1600" dirty="0"/>
              <a:t>2021 г.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             </a:t>
            </a:r>
            <a:r>
              <a:rPr lang="en-US" dirty="0" err="1" smtClean="0">
                <a:latin typeface="Arial" charset="0"/>
              </a:rPr>
              <a:t>Министерство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на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икономиката</a:t>
            </a:r>
            <a:r>
              <a:rPr lang="bg-BG" dirty="0">
                <a:latin typeface="Arial" charset="0"/>
              </a:rPr>
              <a:t> </a:t>
            </a:r>
            <a:r>
              <a:rPr lang="bg-BG" dirty="0" smtClean="0">
                <a:latin typeface="Arial" charset="0"/>
              </a:rPr>
              <a:t>и индустрията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227213"/>
              </p:ext>
            </p:extLst>
          </p:nvPr>
        </p:nvGraphicFramePr>
        <p:xfrm>
          <a:off x="251400" y="1556739"/>
          <a:ext cx="8713210" cy="4768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755470" y="6186961"/>
            <a:ext cx="11336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000" b="1" dirty="0" smtClean="0">
                <a:latin typeface="Arial" charset="0"/>
              </a:rPr>
              <a:t>Източник: НСИ</a:t>
            </a:r>
            <a:endParaRPr lang="bg-BG" sz="1000" b="1" dirty="0"/>
          </a:p>
        </p:txBody>
      </p:sp>
    </p:spTree>
    <p:extLst>
      <p:ext uri="{BB962C8B-B14F-4D97-AF65-F5344CB8AC3E}">
        <p14:creationId xmlns:p14="http://schemas.microsoft.com/office/powerpoint/2010/main" val="360689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92205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bg-BG" sz="2400" dirty="0"/>
              <a:t/>
            </a:r>
            <a:br>
              <a:rPr lang="bg-BG" sz="2400" dirty="0"/>
            </a:br>
            <a:r>
              <a:rPr lang="bg-BG" sz="2400" dirty="0"/>
              <a:t> </a:t>
            </a:r>
            <a:br>
              <a:rPr lang="bg-BG" sz="2400" dirty="0"/>
            </a:br>
            <a:r>
              <a:rPr lang="bg-BG" sz="2400" dirty="0"/>
              <a:t>Исторически ръст на износа от</a:t>
            </a:r>
            <a:br>
              <a:rPr lang="bg-BG" sz="2400" dirty="0"/>
            </a:br>
            <a:r>
              <a:rPr lang="bg-BG" sz="2400" dirty="0"/>
              <a:t> </a:t>
            </a:r>
            <a:r>
              <a:rPr lang="bg-BG" sz="2400" dirty="0" smtClean="0"/>
              <a:t>11 </a:t>
            </a:r>
            <a:r>
              <a:rPr lang="bg-BG" sz="2400" dirty="0"/>
              <a:t>години - 38.8% </a:t>
            </a:r>
            <a:br>
              <a:rPr lang="bg-BG" sz="2400" dirty="0"/>
            </a:br>
            <a:endParaRPr lang="bg-BG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bg-BG" dirty="0" smtClean="0"/>
              <a:t>              </a:t>
            </a:r>
            <a:r>
              <a:rPr lang="en-US" dirty="0" err="1" smtClean="0">
                <a:latin typeface="Arial" charset="0"/>
              </a:rPr>
              <a:t>Министерство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на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икономиката</a:t>
            </a:r>
            <a:r>
              <a:rPr lang="bg-BG" dirty="0">
                <a:latin typeface="Arial" charset="0"/>
              </a:rPr>
              <a:t> </a:t>
            </a:r>
            <a:r>
              <a:rPr lang="bg-BG" dirty="0" smtClean="0">
                <a:latin typeface="Arial" charset="0"/>
              </a:rPr>
              <a:t>и индустрията</a:t>
            </a:r>
            <a:endParaRPr lang="en-US" dirty="0">
              <a:latin typeface="Arial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708900"/>
            <a:ext cx="8229600" cy="2137543"/>
          </a:xfrm>
        </p:spPr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3" name="Rectangle 2"/>
          <p:cNvSpPr/>
          <p:nvPr/>
        </p:nvSpPr>
        <p:spPr>
          <a:xfrm>
            <a:off x="443917" y="5949350"/>
            <a:ext cx="113364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000" b="1" dirty="0" smtClean="0">
                <a:latin typeface="Arial" charset="0"/>
              </a:rPr>
              <a:t>Източник: НСИ</a:t>
            </a:r>
            <a:endParaRPr lang="bg-BG" sz="10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174160"/>
              </p:ext>
            </p:extLst>
          </p:nvPr>
        </p:nvGraphicFramePr>
        <p:xfrm>
          <a:off x="611450" y="1525744"/>
          <a:ext cx="8075350" cy="4423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36904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51EF59ED0FA34C99918F9754AB776F" ma:contentTypeVersion="1" ma:contentTypeDescription="Create a new document." ma:contentTypeScope="" ma:versionID="10f585264377284134c60f54a37bc45d">
  <xsd:schema xmlns:xsd="http://www.w3.org/2001/XMLSchema" xmlns:xs="http://www.w3.org/2001/XMLSchema" xmlns:p="http://schemas.microsoft.com/office/2006/metadata/properties" xmlns:ns2="ab7d7822-3d8d-4b75-8442-a3be0498d546" targetNamespace="http://schemas.microsoft.com/office/2006/metadata/properties" ma:root="true" ma:fieldsID="b3316178500bfaad7ff79ac31658f4fe" ns2:_="">
    <xsd:import namespace="ab7d7822-3d8d-4b75-8442-a3be0498d546"/>
    <xsd:element name="properties">
      <xsd:complexType>
        <xsd:sequence>
          <xsd:element name="documentManagement">
            <xsd:complexType>
              <xsd:all>
                <xsd:element ref="ns2:Arch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7d7822-3d8d-4b75-8442-a3be0498d546" elementFormDefault="qualified">
    <xsd:import namespace="http://schemas.microsoft.com/office/2006/documentManagement/types"/>
    <xsd:import namespace="http://schemas.microsoft.com/office/infopath/2007/PartnerControls"/>
    <xsd:element name="Archive" ma:index="8" nillable="true" ma:displayName="Archive" ma:default="0" ma:description="Архив или Отменен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ab7d7822-3d8d-4b75-8442-a3be0498d546">false</Archive>
  </documentManagement>
</p:properties>
</file>

<file path=customXml/itemProps1.xml><?xml version="1.0" encoding="utf-8"?>
<ds:datastoreItem xmlns:ds="http://schemas.openxmlformats.org/officeDocument/2006/customXml" ds:itemID="{24E9BDF6-65D6-4586-BAD0-D658844A93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7d7822-3d8d-4b75-8442-a3be0498d5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B60A66-F6F9-4F0E-B7F4-2D641BCDAB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21E03C-F4FF-4972-B14C-B16AD1D683D1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ab7d7822-3d8d-4b75-8442-a3be0498d54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147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Verdana</vt:lpstr>
      <vt:lpstr>Default Design</vt:lpstr>
      <vt:lpstr>1-во място по ръст на индустриално производство в ЕС</vt:lpstr>
      <vt:lpstr>Промишлено производство общо</vt:lpstr>
      <vt:lpstr>Промишлено производство –   Процентно изменение на индексите на промишлено производство по икономически дейности,  май 2022 г./май 2021 г.</vt:lpstr>
      <vt:lpstr>   Исторически ръст на износа от  11 години - 38.8%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ДЕСИСЛАВА ПЕТРОВА</dc:creator>
  <cp:lastModifiedBy>Admin</cp:lastModifiedBy>
  <cp:revision>103</cp:revision>
  <dcterms:created xsi:type="dcterms:W3CDTF">2010-01-13T09:43:55Z</dcterms:created>
  <dcterms:modified xsi:type="dcterms:W3CDTF">2022-07-14T07:30:48Z</dcterms:modified>
</cp:coreProperties>
</file>