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06" r:id="rId2"/>
    <p:sldId id="300" r:id="rId3"/>
    <p:sldId id="301" r:id="rId4"/>
    <p:sldId id="302" r:id="rId5"/>
    <p:sldId id="303" r:id="rId6"/>
    <p:sldId id="304" r:id="rId7"/>
    <p:sldId id="291" r:id="rId8"/>
    <p:sldId id="295" r:id="rId9"/>
    <p:sldId id="305" r:id="rId10"/>
    <p:sldId id="272" r:id="rId11"/>
    <p:sldId id="270" r:id="rId1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89800"/>
    <a:srgbClr val="E6AF00"/>
    <a:srgbClr val="FFC409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698" autoAdjust="0"/>
  </p:normalViewPr>
  <p:slideViewPr>
    <p:cSldViewPr snapToGrid="0">
      <p:cViewPr varScale="1">
        <p:scale>
          <a:sx n="100" d="100"/>
          <a:sy n="100" d="100"/>
        </p:scale>
        <p:origin x="-93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71356-9B7E-4622-9BC2-C91F1F7309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1131999-C605-4FE3-AF40-361F0376A6B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g-BG" sz="4000" baseline="0" dirty="0" smtClean="0">
              <a:solidFill>
                <a:srgbClr val="FFCC66"/>
              </a:solidFill>
            </a:rPr>
            <a:t>Челна страница</a:t>
          </a:r>
        </a:p>
      </dgm:t>
    </dgm:pt>
    <dgm:pt modelId="{CE22A8B0-4B0B-445D-BF3C-4B003BE24782}" type="parTrans" cxnId="{D9DDB429-A462-4A3C-B0E9-C72FC1D52817}">
      <dgm:prSet/>
      <dgm:spPr/>
      <dgm:t>
        <a:bodyPr/>
        <a:lstStyle/>
        <a:p>
          <a:endParaRPr lang="bg-BG"/>
        </a:p>
      </dgm:t>
    </dgm:pt>
    <dgm:pt modelId="{F7B68E52-868E-4DE8-8F1C-72C4DEDEC3B2}" type="sibTrans" cxnId="{D9DDB429-A462-4A3C-B0E9-C72FC1D52817}">
      <dgm:prSet/>
      <dgm:spPr/>
      <dgm:t>
        <a:bodyPr/>
        <a:lstStyle/>
        <a:p>
          <a:endParaRPr lang="bg-BG"/>
        </a:p>
      </dgm:t>
    </dgm:pt>
    <dgm:pt modelId="{D3F09934-D601-4713-8B1D-EB1C070B64B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g-BG" sz="4000" baseline="0" dirty="0" smtClean="0">
              <a:solidFill>
                <a:srgbClr val="FFCC66"/>
              </a:solidFill>
            </a:rPr>
            <a:t>Обяснителна записка</a:t>
          </a:r>
          <a:endParaRPr lang="bg-BG" sz="4000" baseline="0" dirty="0">
            <a:solidFill>
              <a:srgbClr val="FFCC66"/>
            </a:solidFill>
          </a:endParaRPr>
        </a:p>
      </dgm:t>
    </dgm:pt>
    <dgm:pt modelId="{13D1FD94-39E9-4087-8EE9-C7D5ACB0C904}" type="parTrans" cxnId="{5DC1F3A3-A91C-4D64-A781-C848E39EF86B}">
      <dgm:prSet/>
      <dgm:spPr/>
      <dgm:t>
        <a:bodyPr/>
        <a:lstStyle/>
        <a:p>
          <a:endParaRPr lang="bg-BG"/>
        </a:p>
      </dgm:t>
    </dgm:pt>
    <dgm:pt modelId="{79956D37-B1FE-428B-B37A-2610A2B58758}" type="sibTrans" cxnId="{5DC1F3A3-A91C-4D64-A781-C848E39EF86B}">
      <dgm:prSet/>
      <dgm:spPr/>
      <dgm:t>
        <a:bodyPr/>
        <a:lstStyle/>
        <a:p>
          <a:endParaRPr lang="bg-BG"/>
        </a:p>
      </dgm:t>
    </dgm:pt>
    <dgm:pt modelId="{40FC1FA5-B190-49D2-A7A7-D96C80C80CA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g-BG" sz="4000" baseline="0" dirty="0" smtClean="0">
              <a:solidFill>
                <a:srgbClr val="FFCC66"/>
              </a:solidFill>
            </a:rPr>
            <a:t>План – сметка за необходимите разходи</a:t>
          </a:r>
          <a:endParaRPr lang="bg-BG" sz="4000" baseline="0" dirty="0">
            <a:solidFill>
              <a:srgbClr val="FFCC66"/>
            </a:solidFill>
          </a:endParaRPr>
        </a:p>
      </dgm:t>
    </dgm:pt>
    <dgm:pt modelId="{4ECF5F32-DC9E-459A-BC66-BF5C60835FD4}" type="parTrans" cxnId="{6CF1C407-E18C-4702-9527-5557EFC85E58}">
      <dgm:prSet/>
      <dgm:spPr/>
      <dgm:t>
        <a:bodyPr/>
        <a:lstStyle/>
        <a:p>
          <a:endParaRPr lang="bg-BG"/>
        </a:p>
      </dgm:t>
    </dgm:pt>
    <dgm:pt modelId="{7848D27B-0CFB-4079-AA1C-F74172314788}" type="sibTrans" cxnId="{6CF1C407-E18C-4702-9527-5557EFC85E58}">
      <dgm:prSet/>
      <dgm:spPr/>
      <dgm:t>
        <a:bodyPr/>
        <a:lstStyle/>
        <a:p>
          <a:endParaRPr lang="bg-BG"/>
        </a:p>
      </dgm:t>
    </dgm:pt>
    <dgm:pt modelId="{64CD8835-77BE-4CB4-8612-18A8DACFD197}" type="pres">
      <dgm:prSet presAssocID="{23E71356-9B7E-4622-9BC2-C91F1F7309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30FB485-5AF6-41B6-8E97-BB5ACF6EF9F6}" type="pres">
      <dgm:prSet presAssocID="{11131999-C605-4FE3-AF40-361F0376A6BC}" presName="parentLin" presStyleCnt="0"/>
      <dgm:spPr/>
    </dgm:pt>
    <dgm:pt modelId="{CE8D4C1E-0C9A-491F-B658-0338C1188056}" type="pres">
      <dgm:prSet presAssocID="{11131999-C605-4FE3-AF40-361F0376A6BC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A85780A9-CF48-4D43-BFFD-11F62B39CED3}" type="pres">
      <dgm:prSet presAssocID="{11131999-C605-4FE3-AF40-361F0376A6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20A93ED-11DC-4666-AE66-BA6FA6E1B8EA}" type="pres">
      <dgm:prSet presAssocID="{11131999-C605-4FE3-AF40-361F0376A6BC}" presName="negativeSpace" presStyleCnt="0"/>
      <dgm:spPr/>
    </dgm:pt>
    <dgm:pt modelId="{8A2338AB-0D00-428E-A5F4-5C00153210BA}" type="pres">
      <dgm:prSet presAssocID="{11131999-C605-4FE3-AF40-361F0376A6BC}" presName="childText" presStyleLbl="conFgAcc1" presStyleIdx="0" presStyleCnt="3" custScaleX="91898">
        <dgm:presLayoutVars>
          <dgm:bulletEnabled val="1"/>
        </dgm:presLayoutVars>
      </dgm:prSet>
      <dgm:spPr/>
    </dgm:pt>
    <dgm:pt modelId="{13AAE0B0-0912-4010-A598-E68CA3C2EE82}" type="pres">
      <dgm:prSet presAssocID="{F7B68E52-868E-4DE8-8F1C-72C4DEDEC3B2}" presName="spaceBetweenRectangles" presStyleCnt="0"/>
      <dgm:spPr/>
    </dgm:pt>
    <dgm:pt modelId="{E43A49BA-41CC-4FB8-9425-F668C9978EC2}" type="pres">
      <dgm:prSet presAssocID="{D3F09934-D601-4713-8B1D-EB1C070B64B9}" presName="parentLin" presStyleCnt="0"/>
      <dgm:spPr/>
    </dgm:pt>
    <dgm:pt modelId="{59337276-6F90-456A-8EE8-D641A1B48B88}" type="pres">
      <dgm:prSet presAssocID="{D3F09934-D601-4713-8B1D-EB1C070B64B9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B636EE06-742B-4B98-8B36-AAE872B1CA9B}" type="pres">
      <dgm:prSet presAssocID="{D3F09934-D601-4713-8B1D-EB1C070B64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EC3AEB-65D7-4668-93E3-1C8E50DD0469}" type="pres">
      <dgm:prSet presAssocID="{D3F09934-D601-4713-8B1D-EB1C070B64B9}" presName="negativeSpace" presStyleCnt="0"/>
      <dgm:spPr/>
    </dgm:pt>
    <dgm:pt modelId="{22521EA1-978E-4749-A9E8-356895C1534E}" type="pres">
      <dgm:prSet presAssocID="{D3F09934-D601-4713-8B1D-EB1C070B64B9}" presName="childText" presStyleLbl="conFgAcc1" presStyleIdx="1" presStyleCnt="3" custScaleX="91700">
        <dgm:presLayoutVars>
          <dgm:bulletEnabled val="1"/>
        </dgm:presLayoutVars>
      </dgm:prSet>
      <dgm:spPr/>
    </dgm:pt>
    <dgm:pt modelId="{D24980ED-5787-4E0D-A9AF-4B4E7964EA5C}" type="pres">
      <dgm:prSet presAssocID="{79956D37-B1FE-428B-B37A-2610A2B58758}" presName="spaceBetweenRectangles" presStyleCnt="0"/>
      <dgm:spPr/>
    </dgm:pt>
    <dgm:pt modelId="{992AC394-FFB0-43E6-BBA8-EF35D4AFB146}" type="pres">
      <dgm:prSet presAssocID="{40FC1FA5-B190-49D2-A7A7-D96C80C80CA8}" presName="parentLin" presStyleCnt="0"/>
      <dgm:spPr/>
    </dgm:pt>
    <dgm:pt modelId="{E7C2F966-6C4C-4318-8BE5-0B38FCB3882E}" type="pres">
      <dgm:prSet presAssocID="{40FC1FA5-B190-49D2-A7A7-D96C80C80CA8}" presName="parentLeftMargin" presStyleLbl="node1" presStyleIdx="1" presStyleCnt="3"/>
      <dgm:spPr/>
      <dgm:t>
        <a:bodyPr/>
        <a:lstStyle/>
        <a:p>
          <a:endParaRPr lang="bg-BG"/>
        </a:p>
      </dgm:t>
    </dgm:pt>
    <dgm:pt modelId="{506EA5DD-59E3-4854-AED5-800A0C6A8BAF}" type="pres">
      <dgm:prSet presAssocID="{40FC1FA5-B190-49D2-A7A7-D96C80C80CA8}" presName="parentText" presStyleLbl="node1" presStyleIdx="2" presStyleCnt="3" custScaleX="10057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B652BAA-BFD1-4C64-854F-818A8C398062}" type="pres">
      <dgm:prSet presAssocID="{40FC1FA5-B190-49D2-A7A7-D96C80C80CA8}" presName="negativeSpace" presStyleCnt="0"/>
      <dgm:spPr/>
    </dgm:pt>
    <dgm:pt modelId="{FBC3DB76-37AA-48E3-BC51-5C44FE2EB756}" type="pres">
      <dgm:prSet presAssocID="{40FC1FA5-B190-49D2-A7A7-D96C80C80CA8}" presName="childText" presStyleLbl="conFgAcc1" presStyleIdx="2" presStyleCnt="3" custScaleX="91305">
        <dgm:presLayoutVars>
          <dgm:bulletEnabled val="1"/>
        </dgm:presLayoutVars>
      </dgm:prSet>
      <dgm:spPr/>
    </dgm:pt>
  </dgm:ptLst>
  <dgm:cxnLst>
    <dgm:cxn modelId="{0DADFA58-BEE1-476C-80AC-05A073DD45DB}" type="presOf" srcId="{40FC1FA5-B190-49D2-A7A7-D96C80C80CA8}" destId="{E7C2F966-6C4C-4318-8BE5-0B38FCB3882E}" srcOrd="0" destOrd="0" presId="urn:microsoft.com/office/officeart/2005/8/layout/list1"/>
    <dgm:cxn modelId="{5DC1F3A3-A91C-4D64-A781-C848E39EF86B}" srcId="{23E71356-9B7E-4622-9BC2-C91F1F730939}" destId="{D3F09934-D601-4713-8B1D-EB1C070B64B9}" srcOrd="1" destOrd="0" parTransId="{13D1FD94-39E9-4087-8EE9-C7D5ACB0C904}" sibTransId="{79956D37-B1FE-428B-B37A-2610A2B58758}"/>
    <dgm:cxn modelId="{6CF1C407-E18C-4702-9527-5557EFC85E58}" srcId="{23E71356-9B7E-4622-9BC2-C91F1F730939}" destId="{40FC1FA5-B190-49D2-A7A7-D96C80C80CA8}" srcOrd="2" destOrd="0" parTransId="{4ECF5F32-DC9E-459A-BC66-BF5C60835FD4}" sibTransId="{7848D27B-0CFB-4079-AA1C-F74172314788}"/>
    <dgm:cxn modelId="{77F83B0E-C42B-4855-83AD-54FFB5629E27}" type="presOf" srcId="{11131999-C605-4FE3-AF40-361F0376A6BC}" destId="{CE8D4C1E-0C9A-491F-B658-0338C1188056}" srcOrd="0" destOrd="0" presId="urn:microsoft.com/office/officeart/2005/8/layout/list1"/>
    <dgm:cxn modelId="{A33C4396-FEE4-4AFA-9192-40B41BACDAF5}" type="presOf" srcId="{23E71356-9B7E-4622-9BC2-C91F1F730939}" destId="{64CD8835-77BE-4CB4-8612-18A8DACFD197}" srcOrd="0" destOrd="0" presId="urn:microsoft.com/office/officeart/2005/8/layout/list1"/>
    <dgm:cxn modelId="{12A7D740-6220-479A-B059-88BE8A1CCC8B}" type="presOf" srcId="{D3F09934-D601-4713-8B1D-EB1C070B64B9}" destId="{59337276-6F90-456A-8EE8-D641A1B48B88}" srcOrd="0" destOrd="0" presId="urn:microsoft.com/office/officeart/2005/8/layout/list1"/>
    <dgm:cxn modelId="{D9DDB429-A462-4A3C-B0E9-C72FC1D52817}" srcId="{23E71356-9B7E-4622-9BC2-C91F1F730939}" destId="{11131999-C605-4FE3-AF40-361F0376A6BC}" srcOrd="0" destOrd="0" parTransId="{CE22A8B0-4B0B-445D-BF3C-4B003BE24782}" sibTransId="{F7B68E52-868E-4DE8-8F1C-72C4DEDEC3B2}"/>
    <dgm:cxn modelId="{830EB638-92F1-462A-9B44-6A351522A5A5}" type="presOf" srcId="{D3F09934-D601-4713-8B1D-EB1C070B64B9}" destId="{B636EE06-742B-4B98-8B36-AAE872B1CA9B}" srcOrd="1" destOrd="0" presId="urn:microsoft.com/office/officeart/2005/8/layout/list1"/>
    <dgm:cxn modelId="{4F81FC5F-C534-457E-83B7-BBBAD94D002E}" type="presOf" srcId="{11131999-C605-4FE3-AF40-361F0376A6BC}" destId="{A85780A9-CF48-4D43-BFFD-11F62B39CED3}" srcOrd="1" destOrd="0" presId="urn:microsoft.com/office/officeart/2005/8/layout/list1"/>
    <dgm:cxn modelId="{4CCBF4C2-3D66-4923-84F6-6E18045D1C86}" type="presOf" srcId="{40FC1FA5-B190-49D2-A7A7-D96C80C80CA8}" destId="{506EA5DD-59E3-4854-AED5-800A0C6A8BAF}" srcOrd="1" destOrd="0" presId="urn:microsoft.com/office/officeart/2005/8/layout/list1"/>
    <dgm:cxn modelId="{DF1DDE5F-4C36-458D-BC22-B95C454824A6}" type="presParOf" srcId="{64CD8835-77BE-4CB4-8612-18A8DACFD197}" destId="{C30FB485-5AF6-41B6-8E97-BB5ACF6EF9F6}" srcOrd="0" destOrd="0" presId="urn:microsoft.com/office/officeart/2005/8/layout/list1"/>
    <dgm:cxn modelId="{5A869440-4840-4F73-A7DE-0C67C00CD186}" type="presParOf" srcId="{C30FB485-5AF6-41B6-8E97-BB5ACF6EF9F6}" destId="{CE8D4C1E-0C9A-491F-B658-0338C1188056}" srcOrd="0" destOrd="0" presId="urn:microsoft.com/office/officeart/2005/8/layout/list1"/>
    <dgm:cxn modelId="{4248FDB2-ABF9-470F-A505-A615BF37A8F5}" type="presParOf" srcId="{C30FB485-5AF6-41B6-8E97-BB5ACF6EF9F6}" destId="{A85780A9-CF48-4D43-BFFD-11F62B39CED3}" srcOrd="1" destOrd="0" presId="urn:microsoft.com/office/officeart/2005/8/layout/list1"/>
    <dgm:cxn modelId="{990DCAF5-B4BC-4C4C-86E9-3E23A5A9B22A}" type="presParOf" srcId="{64CD8835-77BE-4CB4-8612-18A8DACFD197}" destId="{920A93ED-11DC-4666-AE66-BA6FA6E1B8EA}" srcOrd="1" destOrd="0" presId="urn:microsoft.com/office/officeart/2005/8/layout/list1"/>
    <dgm:cxn modelId="{A813E642-0A8C-4DEB-8718-7167884352D5}" type="presParOf" srcId="{64CD8835-77BE-4CB4-8612-18A8DACFD197}" destId="{8A2338AB-0D00-428E-A5F4-5C00153210BA}" srcOrd="2" destOrd="0" presId="urn:microsoft.com/office/officeart/2005/8/layout/list1"/>
    <dgm:cxn modelId="{A8005B34-2303-4F53-987C-C4C9B3C6BC2A}" type="presParOf" srcId="{64CD8835-77BE-4CB4-8612-18A8DACFD197}" destId="{13AAE0B0-0912-4010-A598-E68CA3C2EE82}" srcOrd="3" destOrd="0" presId="urn:microsoft.com/office/officeart/2005/8/layout/list1"/>
    <dgm:cxn modelId="{6CB51A65-B860-499A-903C-EAC217351215}" type="presParOf" srcId="{64CD8835-77BE-4CB4-8612-18A8DACFD197}" destId="{E43A49BA-41CC-4FB8-9425-F668C9978EC2}" srcOrd="4" destOrd="0" presId="urn:microsoft.com/office/officeart/2005/8/layout/list1"/>
    <dgm:cxn modelId="{58174E86-4C22-48AF-8BA8-6BA71F4AD020}" type="presParOf" srcId="{E43A49BA-41CC-4FB8-9425-F668C9978EC2}" destId="{59337276-6F90-456A-8EE8-D641A1B48B88}" srcOrd="0" destOrd="0" presId="urn:microsoft.com/office/officeart/2005/8/layout/list1"/>
    <dgm:cxn modelId="{BB11307A-7AEF-44CF-B57E-F7C30B0CEC3D}" type="presParOf" srcId="{E43A49BA-41CC-4FB8-9425-F668C9978EC2}" destId="{B636EE06-742B-4B98-8B36-AAE872B1CA9B}" srcOrd="1" destOrd="0" presId="urn:microsoft.com/office/officeart/2005/8/layout/list1"/>
    <dgm:cxn modelId="{7AFCAD58-866F-44E5-8254-2B33D61BF14D}" type="presParOf" srcId="{64CD8835-77BE-4CB4-8612-18A8DACFD197}" destId="{8EEC3AEB-65D7-4668-93E3-1C8E50DD0469}" srcOrd="5" destOrd="0" presId="urn:microsoft.com/office/officeart/2005/8/layout/list1"/>
    <dgm:cxn modelId="{749BFC63-57DF-427E-9FD9-89612A2F1B47}" type="presParOf" srcId="{64CD8835-77BE-4CB4-8612-18A8DACFD197}" destId="{22521EA1-978E-4749-A9E8-356895C1534E}" srcOrd="6" destOrd="0" presId="urn:microsoft.com/office/officeart/2005/8/layout/list1"/>
    <dgm:cxn modelId="{417DDEB0-3CA7-4E32-BFDB-2F92B00A1850}" type="presParOf" srcId="{64CD8835-77BE-4CB4-8612-18A8DACFD197}" destId="{D24980ED-5787-4E0D-A9AF-4B4E7964EA5C}" srcOrd="7" destOrd="0" presId="urn:microsoft.com/office/officeart/2005/8/layout/list1"/>
    <dgm:cxn modelId="{80544C8C-EA11-4BEB-AE07-77AD83F1430F}" type="presParOf" srcId="{64CD8835-77BE-4CB4-8612-18A8DACFD197}" destId="{992AC394-FFB0-43E6-BBA8-EF35D4AFB146}" srcOrd="8" destOrd="0" presId="urn:microsoft.com/office/officeart/2005/8/layout/list1"/>
    <dgm:cxn modelId="{C040C26D-D285-4465-BAD4-AD73E70D7295}" type="presParOf" srcId="{992AC394-FFB0-43E6-BBA8-EF35D4AFB146}" destId="{E7C2F966-6C4C-4318-8BE5-0B38FCB3882E}" srcOrd="0" destOrd="0" presId="urn:microsoft.com/office/officeart/2005/8/layout/list1"/>
    <dgm:cxn modelId="{87235CBF-CD74-421A-A5D5-979C7D0BC7F4}" type="presParOf" srcId="{992AC394-FFB0-43E6-BBA8-EF35D4AFB146}" destId="{506EA5DD-59E3-4854-AED5-800A0C6A8BAF}" srcOrd="1" destOrd="0" presId="urn:microsoft.com/office/officeart/2005/8/layout/list1"/>
    <dgm:cxn modelId="{3FCC6C78-5BCE-46DD-9263-16A50E8312EC}" type="presParOf" srcId="{64CD8835-77BE-4CB4-8612-18A8DACFD197}" destId="{2B652BAA-BFD1-4C64-854F-818A8C398062}" srcOrd="9" destOrd="0" presId="urn:microsoft.com/office/officeart/2005/8/layout/list1"/>
    <dgm:cxn modelId="{7937F92C-2A1C-44B2-A61A-5DAF166283C2}" type="presParOf" srcId="{64CD8835-77BE-4CB4-8612-18A8DACFD197}" destId="{FBC3DB76-37AA-48E3-BC51-5C44FE2EB7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338AB-0D00-428E-A5F4-5C00153210BA}">
      <dsp:nvSpPr>
        <dsp:cNvPr id="0" name=""/>
        <dsp:cNvSpPr/>
      </dsp:nvSpPr>
      <dsp:spPr>
        <a:xfrm>
          <a:off x="0" y="605040"/>
          <a:ext cx="872702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780A9-CF48-4D43-BFFD-11F62B39CED3}">
      <dsp:nvSpPr>
        <dsp:cNvPr id="0" name=""/>
        <dsp:cNvSpPr/>
      </dsp:nvSpPr>
      <dsp:spPr>
        <a:xfrm>
          <a:off x="474821" y="58920"/>
          <a:ext cx="6647497" cy="109224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260" tIns="0" rIns="25126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000" kern="1200" baseline="0" dirty="0" smtClean="0">
              <a:solidFill>
                <a:srgbClr val="FFCC66"/>
              </a:solidFill>
            </a:rPr>
            <a:t>Челна страница</a:t>
          </a:r>
        </a:p>
      </dsp:txBody>
      <dsp:txXfrm>
        <a:off x="528140" y="112239"/>
        <a:ext cx="6540859" cy="985602"/>
      </dsp:txXfrm>
    </dsp:sp>
    <dsp:sp modelId="{22521EA1-978E-4749-A9E8-356895C1534E}">
      <dsp:nvSpPr>
        <dsp:cNvPr id="0" name=""/>
        <dsp:cNvSpPr/>
      </dsp:nvSpPr>
      <dsp:spPr>
        <a:xfrm>
          <a:off x="0" y="2283360"/>
          <a:ext cx="870822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6EE06-742B-4B98-8B36-AAE872B1CA9B}">
      <dsp:nvSpPr>
        <dsp:cNvPr id="0" name=""/>
        <dsp:cNvSpPr/>
      </dsp:nvSpPr>
      <dsp:spPr>
        <a:xfrm>
          <a:off x="474821" y="1737240"/>
          <a:ext cx="6647497" cy="109224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260" tIns="0" rIns="25126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000" kern="1200" baseline="0" dirty="0" smtClean="0">
              <a:solidFill>
                <a:srgbClr val="FFCC66"/>
              </a:solidFill>
            </a:rPr>
            <a:t>Обяснителна записка</a:t>
          </a:r>
          <a:endParaRPr lang="bg-BG" sz="4000" kern="1200" baseline="0" dirty="0">
            <a:solidFill>
              <a:srgbClr val="FFCC66"/>
            </a:solidFill>
          </a:endParaRPr>
        </a:p>
      </dsp:txBody>
      <dsp:txXfrm>
        <a:off x="528140" y="1790559"/>
        <a:ext cx="6540859" cy="985602"/>
      </dsp:txXfrm>
    </dsp:sp>
    <dsp:sp modelId="{FBC3DB76-37AA-48E3-BC51-5C44FE2EB756}">
      <dsp:nvSpPr>
        <dsp:cNvPr id="0" name=""/>
        <dsp:cNvSpPr/>
      </dsp:nvSpPr>
      <dsp:spPr>
        <a:xfrm>
          <a:off x="0" y="3961680"/>
          <a:ext cx="867071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EA5DD-59E3-4854-AED5-800A0C6A8BAF}">
      <dsp:nvSpPr>
        <dsp:cNvPr id="0" name=""/>
        <dsp:cNvSpPr/>
      </dsp:nvSpPr>
      <dsp:spPr>
        <a:xfrm>
          <a:off x="474821" y="3415560"/>
          <a:ext cx="6685587" cy="109224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260" tIns="0" rIns="25126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000" kern="1200" baseline="0" dirty="0" smtClean="0">
              <a:solidFill>
                <a:srgbClr val="FFCC66"/>
              </a:solidFill>
            </a:rPr>
            <a:t>План – сметка за необходимите разходи</a:t>
          </a:r>
          <a:endParaRPr lang="bg-BG" sz="4000" kern="1200" baseline="0" dirty="0">
            <a:solidFill>
              <a:srgbClr val="FFCC66"/>
            </a:solidFill>
          </a:endParaRPr>
        </a:p>
      </dsp:txBody>
      <dsp:txXfrm>
        <a:off x="528140" y="3468879"/>
        <a:ext cx="6578949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223E7-A993-4173-BA41-5D9956806353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8B25-C11A-48C7-8969-5CB97A5C8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774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31DC7-7B43-4805-A484-B4E0D420A093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39D3-19E7-4A7A-8285-643BDBE00C5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194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39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39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39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39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39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1- Вносител на проекта,</a:t>
            </a:r>
            <a:r>
              <a:rPr lang="bg-BG" baseline="0" dirty="0" smtClean="0"/>
              <a:t> точен адрес и стойност на проекта;</a:t>
            </a:r>
          </a:p>
          <a:p>
            <a:r>
              <a:rPr lang="bg-BG" baseline="0" dirty="0" smtClean="0"/>
              <a:t>2- </a:t>
            </a:r>
            <a:r>
              <a:rPr lang="ru-RU" baseline="0" dirty="0" smtClean="0"/>
              <a:t>Кратко изложение на съдържанието на проекта, неговите цели и задачи; Наличие на тясна връзка между посочените дейности в проекта и целта и идеите на Кампанията „Чиста околна среда – 2024г.“; Предложение за устойчивост на проекта за поне 2 г.; Мерки за недопускане на повторно замърсяване на почистените площи; Обществено участие – в т.ч. доброволен труд, подкрепа от гражданите; Оригиналност на идеите; Активно участие на жителите от съответното населено място.</a:t>
            </a:r>
          </a:p>
          <a:p>
            <a:r>
              <a:rPr lang="ru-RU" baseline="0" dirty="0" smtClean="0"/>
              <a:t>3- В табличен вид +  Удостоверение за бюджетна банкова сметка.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301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1. Тук следва да са показани замърсените площи (зелени площи, междублокови пространства, спортни площадки и други) и ясно да са означени частите от тях, които ще се почистват, озеленяват и облагородяват.</a:t>
            </a:r>
          </a:p>
          <a:p>
            <a:r>
              <a:rPr lang="ru-RU" dirty="0" smtClean="0"/>
              <a:t>5. В случай че проекта се подава от кмет на кметство – следва да е указано да подаде проекта и да сключи договор за изпълнение</a:t>
            </a:r>
            <a:r>
              <a:rPr lang="ru-RU" baseline="0" dirty="0" smtClean="0"/>
              <a:t> при одобрение.</a:t>
            </a:r>
            <a:endParaRPr lang="ru-RU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39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Проектът заедно с приложенията задължително следва да бъдат сканирани и изпратени като един файл. </a:t>
            </a:r>
          </a:p>
          <a:p>
            <a:r>
              <a:rPr lang="ru-RU" dirty="0" smtClean="0"/>
              <a:t>При класиране на предложените проекти ще се има предвид яснотата на съдържанието на проекта, оригиналността на идеите и цялостното му оформление.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39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Резултатите от извършеното класиране на постъпилите Заявления ще бъдат обявени в срок до 15.04.2024 г.</a:t>
            </a:r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39D3-19E7-4A7A-8285-643BDBE00C5E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47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4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92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0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0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0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2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4852-D0DE-4619-B522-24FA8861668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82E4-06EE-418F-884A-D77D8F6C3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ekti2024@pudoos.b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Министерство на околната среда и води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4" y="190314"/>
            <a:ext cx="4946101" cy="8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4812" y="6075093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Проект: ,,Осигуряване функционирането на Областен информационен център – Шумен‘‘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Договор № BG05SFOP001–4.001-0001-0023-C01 ”,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съфинансирана от Европейския съюз чрез Европейския социален  фонд.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Бенефициент: Община Шумен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6" y="5727461"/>
            <a:ext cx="1634931" cy="10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9"/>
          <a:stretch/>
        </p:blipFill>
        <p:spPr bwMode="auto">
          <a:xfrm>
            <a:off x="10416482" y="5725429"/>
            <a:ext cx="1632181" cy="10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1"/>
          <a:stretch/>
        </p:blipFill>
        <p:spPr bwMode="auto">
          <a:xfrm>
            <a:off x="6400800" y="204206"/>
            <a:ext cx="5359830" cy="8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Започна кампанията на МОСВ „Чиста околна среда“ за 2024 г. - 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7614" r="13311"/>
          <a:stretch/>
        </p:blipFill>
        <p:spPr bwMode="auto">
          <a:xfrm>
            <a:off x="1476375" y="2497841"/>
            <a:ext cx="2790826" cy="20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3872" y="2848436"/>
            <a:ext cx="6816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„Чиста околна среда“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за 2024 г.</a:t>
            </a:r>
            <a:endParaRPr lang="bg-BG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71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2" y="1162050"/>
            <a:ext cx="842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369888"/>
            <a:ext cx="10773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СРОК ЗА ИЗПЪЛНЕНИЕ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НАЧИН ЗА КАНДИДАТСТВАНЕ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591538" y="1676400"/>
            <a:ext cx="9998799" cy="1125194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2800" b="1" dirty="0" smtClean="0">
                <a:solidFill>
                  <a:srgbClr val="FFCC66"/>
                </a:solidFill>
              </a:rPr>
              <a:t>Краен срок за изпълнение на </a:t>
            </a:r>
            <a:r>
              <a:rPr lang="bg-BG" sz="2800" b="1" dirty="0">
                <a:solidFill>
                  <a:srgbClr val="FFCC66"/>
                </a:solidFill>
              </a:rPr>
              <a:t>дейностите </a:t>
            </a:r>
            <a:r>
              <a:rPr lang="bg-BG" sz="2800" b="1" dirty="0" smtClean="0">
                <a:solidFill>
                  <a:srgbClr val="FFCC66"/>
                </a:solidFill>
              </a:rPr>
              <a:t>до </a:t>
            </a:r>
            <a:r>
              <a:rPr lang="bg-BG" sz="2800" b="1" dirty="0">
                <a:solidFill>
                  <a:srgbClr val="FFCC66"/>
                </a:solidFill>
              </a:rPr>
              <a:t> </a:t>
            </a:r>
            <a:r>
              <a:rPr lang="bg-BG" sz="2800" b="1" dirty="0" smtClean="0">
                <a:solidFill>
                  <a:srgbClr val="FFCC66"/>
                </a:solidFill>
              </a:rPr>
              <a:t>30.11.2024 г</a:t>
            </a:r>
            <a:r>
              <a:rPr lang="bg-BG" sz="2800" b="1" dirty="0">
                <a:solidFill>
                  <a:srgbClr val="FFCC66"/>
                </a:solidFill>
              </a:rPr>
              <a:t>.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591538" y="3081799"/>
            <a:ext cx="9998799" cy="1405720"/>
          </a:xfrm>
          <a:prstGeom prst="round2DiagRect">
            <a:avLst/>
          </a:prstGeom>
          <a:solidFill>
            <a:srgbClr val="FFCC6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Държавна единна електронна система за обмен на документи (Eventis, Акстър и др.), или по e-mail: </a:t>
            </a:r>
            <a:r>
              <a:rPr lang="ru-RU" sz="2800" b="1" dirty="0" smtClean="0">
                <a:solidFill>
                  <a:srgbClr val="FFCC66"/>
                </a:solidFill>
                <a:hlinkClick r:id="rId3"/>
              </a:rPr>
              <a:t>proekti2024@pudoos.bg</a:t>
            </a:r>
            <a:r>
              <a:rPr lang="ru-RU" sz="2800" b="1" dirty="0" smtClean="0">
                <a:solidFill>
                  <a:srgbClr val="FFCC66"/>
                </a:solidFill>
              </a:rPr>
              <a:t> </a:t>
            </a:r>
            <a:endParaRPr lang="bg-BG" sz="2800" b="1" dirty="0">
              <a:solidFill>
                <a:srgbClr val="FFCC66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591538" y="4867274"/>
            <a:ext cx="9998799" cy="114300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Краен </a:t>
            </a:r>
            <a:r>
              <a:rPr lang="ru-RU" sz="2800" b="1" dirty="0">
                <a:solidFill>
                  <a:srgbClr val="0070C0"/>
                </a:solidFill>
              </a:rPr>
              <a:t>срок за изпращане </a:t>
            </a:r>
            <a:r>
              <a:rPr lang="ru-RU" sz="2800" b="1" dirty="0" smtClean="0">
                <a:solidFill>
                  <a:srgbClr val="0070C0"/>
                </a:solidFill>
              </a:rPr>
              <a:t>на проекти – 29.02.2024 г. </a:t>
            </a:r>
            <a:endParaRPr lang="bg-BG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0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85175" y="1343608"/>
            <a:ext cx="201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ОБЛАСТЕН ИНФОРМАЦИОНЕН ЦЕНТЪР - ШУМЕН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3105" y="5753878"/>
            <a:ext cx="724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Проект: ,,Осигуряване функционирането на Областен информационен център – Шумен‘‘</a:t>
            </a:r>
          </a:p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Договор № BG05SFOP001–4.007-0023-C01/01.01.2022 г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.”,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съфинансирана от Европейския съюз чрез Европейския социален  фонд.</a:t>
            </a:r>
          </a:p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Бенефициент: Община Шумен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09775" y="1452336"/>
            <a:ext cx="81915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86" tIns="48143" rIns="96286" bIns="48143"/>
          <a:lstStyle/>
          <a:p>
            <a:pPr algn="ctr">
              <a:defRPr/>
            </a:pPr>
            <a:endParaRPr lang="bg-BG" sz="3200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bg-BG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Благодаря за вниманието!</a:t>
            </a:r>
          </a:p>
          <a:p>
            <a:pPr algn="ctr">
              <a:defRPr/>
            </a:pPr>
            <a:endParaRPr lang="bg-BG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bg-BG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Областен информационен център </a:t>
            </a:r>
            <a:r>
              <a:rPr lang="bg-BG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- Шумен</a:t>
            </a:r>
          </a:p>
          <a:p>
            <a:pPr algn="ctr">
              <a:lnSpc>
                <a:spcPct val="150000"/>
              </a:lnSpc>
              <a:defRPr/>
            </a:pPr>
            <a:endParaRPr lang="bg-BG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bg-BG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бул. „Славянски“ №17</a:t>
            </a:r>
            <a:endParaRPr lang="bg-BG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e-mail: oic_shumen@abv.bg</a:t>
            </a:r>
            <a:endParaRPr lang="bg-BG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4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775" y="937203"/>
            <a:ext cx="7067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g-B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7" y="395289"/>
            <a:ext cx="79629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OIC-2\Desktop\пудоос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4477414"/>
            <a:ext cx="3914773" cy="2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826" y="422851"/>
            <a:ext cx="100965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accent5">
                    <a:lumMod val="75000"/>
                  </a:schemeClr>
                </a:solidFill>
              </a:rPr>
              <a:t>ДОПУСТИМИ РАЗХОДИ</a:t>
            </a:r>
          </a:p>
          <a:p>
            <a:pPr algn="ctr"/>
            <a:endParaRPr lang="bg-BG" sz="1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Изграждане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и/или възстановяване на детски площадки;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Изграждане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зони за отдих – пейки, кошчета, маси и т.н., които следва да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преместваеми;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Фитнес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уреди на открито;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Озеленяване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– затревяване на зелени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площи,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засаждане на декоративни вечнозелени и листопадни дървета и храсти, засаждане на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цветя, живи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стени и плетове, създаване на декоративни дървеснохрастови групи и формации; </a:t>
            </a:r>
            <a:endParaRPr lang="bg-B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4631343"/>
            <a:ext cx="4162424" cy="211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631343"/>
            <a:ext cx="4475785" cy="211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4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025" y="584778"/>
            <a:ext cx="103060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 smtClean="0">
                <a:solidFill>
                  <a:schemeClr val="accent5">
                    <a:lumMod val="75000"/>
                  </a:schemeClr>
                </a:solidFill>
              </a:rPr>
              <a:t>         ДОПУСТИМИ РАЗХОДИ</a:t>
            </a:r>
          </a:p>
          <a:p>
            <a:pPr algn="ctr"/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Изграждане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скални цветни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кътове,</a:t>
            </a:r>
          </a:p>
          <a:p>
            <a:pPr algn="just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алпинеуми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декоративни водни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площи;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Ремонт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алеи, настилки,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лед осветление;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Изграждане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еко кътове – беседки,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барбекюта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др.;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Поставяне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стойки за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велосипеди;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Ремонт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чешми, фонтанки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 др.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1" y="76200"/>
            <a:ext cx="3778263" cy="375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02" y="4028876"/>
            <a:ext cx="4900612" cy="27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87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1" y="575253"/>
            <a:ext cx="100965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accent5">
                    <a:lumMod val="75000"/>
                  </a:schemeClr>
                </a:solidFill>
              </a:rPr>
              <a:t>ДОПУСТИМИ  РАЗХОДИ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Почистване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 облагородяване на терени до воден обект (река, езеро, чешма 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др.)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– затревяване, зацветяване, залесяване, изграждане на кътове за отдих с лесен достъп (декоративни настилки, плочопътеки от камък, плочопътеки на тревни фуги и ароматни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пътеки и др.).</a:t>
            </a:r>
          </a:p>
          <a:p>
            <a:pPr algn="just"/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Средствата </a:t>
            </a:r>
            <a:r>
              <a:rPr lang="ru-RU" sz="2800" i="1" dirty="0">
                <a:solidFill>
                  <a:schemeClr val="accent5">
                    <a:lumMod val="75000"/>
                  </a:schemeClr>
                </a:solidFill>
              </a:rPr>
              <a:t>за почистване не следва да надвишават 20% от общата стойност на проекта. </a:t>
            </a:r>
            <a:endParaRPr lang="bg-BG" sz="28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221165"/>
            <a:ext cx="43164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01" y="4237792"/>
            <a:ext cx="3767387" cy="25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53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1" y="575251"/>
            <a:ext cx="100965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accent5">
                    <a:lumMod val="75000"/>
                  </a:schemeClr>
                </a:solidFill>
              </a:rPr>
              <a:t>НЕДОПУСТИМИ РАЗХОДИ</a:t>
            </a:r>
          </a:p>
          <a:p>
            <a:pPr algn="ctr"/>
            <a:endParaRPr lang="bg-BG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почистване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 тежка механизация на речни корита и навлизане в чашката на водния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обект;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полагане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асфалтови настилки,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семинари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озвучаване, командировки, възнаграждения, хонорари, лекторски и др. административни разходи. </a:t>
            </a:r>
            <a:endParaRPr lang="bg-BG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40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31777"/>
            <a:ext cx="8058151" cy="1082675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ФОРМУЛЯР ЗА КАНДИДАТСТВАНЕ</a:t>
            </a:r>
            <a:endParaRPr lang="bg-BG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3756833"/>
              </p:ext>
            </p:extLst>
          </p:nvPr>
        </p:nvGraphicFramePr>
        <p:xfrm>
          <a:off x="581025" y="1438275"/>
          <a:ext cx="94964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776" y="-1"/>
            <a:ext cx="2653224" cy="218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52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2" y="1162050"/>
            <a:ext cx="842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235413" y="855798"/>
            <a:ext cx="101945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НЕОБХОДИМИ ДОКУМЕНТИ</a:t>
            </a:r>
          </a:p>
          <a:p>
            <a:pPr algn="just"/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План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за местоположението на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обекта.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кица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доказваща, че теренът е общинска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собственост.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План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за озеленяване и възстановяване на зона за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отдих.</a:t>
            </a:r>
            <a:endParaRPr lang="bg-BG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Писмо на общината/кметството с информация относно обществената значимост на проекта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Пълномощно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от кмета на съответната община или решение на общински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съвет. </a:t>
            </a:r>
          </a:p>
          <a:p>
            <a:pPr algn="ctr"/>
            <a:endParaRPr lang="ru-RU" sz="800" b="1" dirty="0">
              <a:solidFill>
                <a:srgbClr val="FFC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2" y="1162050"/>
            <a:ext cx="842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235413" y="370023"/>
            <a:ext cx="10194587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НЕОБХОДИМИ ДОКУМЕНТИ</a:t>
            </a:r>
          </a:p>
          <a:p>
            <a:pPr algn="just"/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 startAt="6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Декларация от кмета на общината /кметството/, че към датата на обявяване на конкурса, за предлагания проект: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Не са били отпускани средства от ПУДООС през последните 2 години.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Не са били отпускани средства от други източници на финансиране. 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Протокол с имената и собственоръчни подписи на желаещите жители на населеното място да участват при изпълнение на проекта с доброволен труд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Декларация по образец за потвърждаване актуалността на данните и автентичността на подписите в представения проект по електронен път.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800" b="1" dirty="0">
              <a:solidFill>
                <a:srgbClr val="FFC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0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45151</TotalTime>
  <Words>748</Words>
  <Application>Microsoft Office PowerPoint</Application>
  <PresentationFormat>Custom</PresentationFormat>
  <Paragraphs>84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ФОРМУЛЯР ЗА КАНДИДАТСТВАНЕ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Милена Виденова</dc:creator>
  <cp:lastModifiedBy>Windows User</cp:lastModifiedBy>
  <cp:revision>315</cp:revision>
  <cp:lastPrinted>2022-08-04T08:33:08Z</cp:lastPrinted>
  <dcterms:created xsi:type="dcterms:W3CDTF">2016-03-09T11:45:36Z</dcterms:created>
  <dcterms:modified xsi:type="dcterms:W3CDTF">2024-02-06T13:29:54Z</dcterms:modified>
</cp:coreProperties>
</file>