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46" r:id="rId3"/>
    <p:sldId id="389" r:id="rId4"/>
    <p:sldId id="384" r:id="rId5"/>
    <p:sldId id="414" r:id="rId6"/>
    <p:sldId id="376" r:id="rId7"/>
    <p:sldId id="411" r:id="rId8"/>
    <p:sldId id="388" r:id="rId9"/>
    <p:sldId id="415" r:id="rId10"/>
    <p:sldId id="375" r:id="rId11"/>
    <p:sldId id="372" r:id="rId12"/>
    <p:sldId id="418" r:id="rId13"/>
    <p:sldId id="392" r:id="rId14"/>
    <p:sldId id="419" r:id="rId15"/>
    <p:sldId id="420" r:id="rId16"/>
    <p:sldId id="401" r:id="rId17"/>
    <p:sldId id="424" r:id="rId18"/>
    <p:sldId id="422" r:id="rId19"/>
    <p:sldId id="404" r:id="rId20"/>
    <p:sldId id="428" r:id="rId21"/>
    <p:sldId id="429" r:id="rId22"/>
    <p:sldId id="430" r:id="rId23"/>
    <p:sldId id="431" r:id="rId24"/>
    <p:sldId id="405" r:id="rId25"/>
    <p:sldId id="407" r:id="rId26"/>
    <p:sldId id="408" r:id="rId27"/>
    <p:sldId id="432" r:id="rId28"/>
    <p:sldId id="433" r:id="rId29"/>
    <p:sldId id="434"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E4D2F2"/>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9" autoAdjust="0"/>
  </p:normalViewPr>
  <p:slideViewPr>
    <p:cSldViewPr>
      <p:cViewPr varScale="1">
        <p:scale>
          <a:sx n="111" d="100"/>
          <a:sy n="111" d="100"/>
        </p:scale>
        <p:origin x="15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oleObject" Target="file:///D:\0%20&#1047;&#1040;&#1055;&#1051;&#1040;&#1058;&#1040;%20&#1047;&#1040;%20&#1048;&#1047;&#1044;&#1056;&#1066;&#1046;&#1050;&#1040;\2023\&#1044;&#1045;&#1050;\2%20&#1057;&#1056;&#1047;%20&#1085;&#1086;&#1084;&#1080;&#1085;&#1072;&#1083;&#1085;&#1072;%202018%20&#1088;&#1077;&#1072;&#1083;&#1085;&#1072;%202023%20(Autosaved).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D:\Excel\Vili.excel\ZAPLATA\2023\1%20&#1052;&#1056;&#1047;_2018_2023.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45269340365638E-2"/>
          <c:y val="1.1584730708778588E-2"/>
          <c:w val="0.94330574677082524"/>
          <c:h val="0.89642930216923689"/>
        </c:manualLayout>
      </c:layout>
      <c:barChart>
        <c:barDir val="col"/>
        <c:grouping val="clustered"/>
        <c:varyColors val="0"/>
        <c:ser>
          <c:idx val="0"/>
          <c:order val="0"/>
          <c:tx>
            <c:strRef>
              <c:f>' графики МАРТ 2023'!$A$15</c:f>
              <c:strCache>
                <c:ptCount val="1"/>
                <c:pt idx="0">
                  <c:v>За едночленно семейство, 1 работещ</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графики МАРТ 2023'!$B$14:$F$14</c:f>
              <c:strCache>
                <c:ptCount val="5"/>
                <c:pt idx="0">
                  <c:v>Дек. ‘22</c:v>
                </c:pt>
                <c:pt idx="1">
                  <c:v>Март’23</c:v>
                </c:pt>
                <c:pt idx="2">
                  <c:v>Юни ’23</c:v>
                </c:pt>
                <c:pt idx="3">
                  <c:v>Септ ’23</c:v>
                </c:pt>
                <c:pt idx="4">
                  <c:v>Дек ’23</c:v>
                </c:pt>
              </c:strCache>
            </c:strRef>
          </c:cat>
          <c:val>
            <c:numRef>
              <c:f>' графики МАРТ 2023'!$B$15:$F$15</c:f>
              <c:numCache>
                <c:formatCode>0</c:formatCode>
                <c:ptCount val="5"/>
                <c:pt idx="0">
                  <c:v>1351.36</c:v>
                </c:pt>
                <c:pt idx="1">
                  <c:v>1394</c:v>
                </c:pt>
                <c:pt idx="2">
                  <c:v>1402</c:v>
                </c:pt>
                <c:pt idx="3" formatCode="General">
                  <c:v>1427</c:v>
                </c:pt>
                <c:pt idx="4" formatCode="General">
                  <c:v>1438</c:v>
                </c:pt>
              </c:numCache>
            </c:numRef>
          </c:val>
        </c:ser>
        <c:ser>
          <c:idx val="1"/>
          <c:order val="1"/>
          <c:tx>
            <c:strRef>
              <c:f>' графики МАРТ 2023'!$A$16</c:f>
              <c:strCache>
                <c:ptCount val="1"/>
                <c:pt idx="0">
                  <c:v>ЗА 3 членно семейство (2 работещи+1 дете)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графики МАРТ 2023'!$B$14:$F$14</c:f>
              <c:strCache>
                <c:ptCount val="5"/>
                <c:pt idx="0">
                  <c:v>Дек. ‘22</c:v>
                </c:pt>
                <c:pt idx="1">
                  <c:v>Март’23</c:v>
                </c:pt>
                <c:pt idx="2">
                  <c:v>Юни ’23</c:v>
                </c:pt>
                <c:pt idx="3">
                  <c:v>Септ ’23</c:v>
                </c:pt>
                <c:pt idx="4">
                  <c:v>Дек ’23</c:v>
                </c:pt>
              </c:strCache>
            </c:strRef>
          </c:cat>
          <c:val>
            <c:numRef>
              <c:f>' графики МАРТ 2023'!$B$16:$F$16</c:f>
              <c:numCache>
                <c:formatCode>0</c:formatCode>
                <c:ptCount val="5"/>
                <c:pt idx="0">
                  <c:v>2432.4479999999999</c:v>
                </c:pt>
                <c:pt idx="1">
                  <c:v>2509</c:v>
                </c:pt>
                <c:pt idx="2">
                  <c:v>2524</c:v>
                </c:pt>
                <c:pt idx="3" formatCode="General">
                  <c:v>2568</c:v>
                </c:pt>
                <c:pt idx="4" formatCode="General">
                  <c:v>2588</c:v>
                </c:pt>
              </c:numCache>
            </c:numRef>
          </c:val>
        </c:ser>
        <c:dLbls>
          <c:showLegendKey val="0"/>
          <c:showVal val="1"/>
          <c:showCatName val="0"/>
          <c:showSerName val="0"/>
          <c:showPercent val="0"/>
          <c:showBubbleSize val="0"/>
        </c:dLbls>
        <c:gapWidth val="75"/>
        <c:axId val="-1497152400"/>
        <c:axId val="-1497151856"/>
      </c:barChart>
      <c:catAx>
        <c:axId val="-149715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7151856"/>
        <c:crosses val="autoZero"/>
        <c:auto val="1"/>
        <c:lblAlgn val="ctr"/>
        <c:lblOffset val="100"/>
        <c:noMultiLvlLbl val="0"/>
      </c:catAx>
      <c:valAx>
        <c:axId val="-14971518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7152400"/>
        <c:crosses val="autoZero"/>
        <c:crossBetween val="between"/>
      </c:valAx>
      <c:spPr>
        <a:noFill/>
        <a:ln>
          <a:noFill/>
        </a:ln>
        <a:effectLst/>
      </c:spPr>
    </c:plotArea>
    <c:legend>
      <c:legendPos val="b"/>
      <c:layout>
        <c:manualLayout>
          <c:xMode val="edge"/>
          <c:yMode val="edge"/>
          <c:x val="4.3556106795723165E-2"/>
          <c:y val="5.1052200127281715E-4"/>
          <c:w val="0.90509185085331734"/>
          <c:h val="9.46498490024061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bg-BG" b="1"/>
              <a:t>Реален ръст на СРЗ, предх.г =100</a:t>
            </a:r>
            <a:endParaRPr lang="gsw-FR"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Sheet1!$H$24</c:f>
              <c:strCache>
                <c:ptCount val="1"/>
                <c:pt idx="0">
                  <c:v>ОБЩО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Sheet1!$G$25:$G$29</c:f>
              <c:strCache>
                <c:ptCount val="5"/>
                <c:pt idx="0">
                  <c:v>2019</c:v>
                </c:pt>
                <c:pt idx="1">
                  <c:v>2020</c:v>
                </c:pt>
                <c:pt idx="2">
                  <c:v>2021</c:v>
                </c:pt>
                <c:pt idx="3">
                  <c:v>2022</c:v>
                </c:pt>
                <c:pt idx="4">
                  <c:v>Q3_2023</c:v>
                </c:pt>
              </c:strCache>
            </c:strRef>
          </c:cat>
          <c:val>
            <c:numRef>
              <c:f>Sheet1!$H$25:$H$29</c:f>
              <c:numCache>
                <c:formatCode>0.0</c:formatCode>
                <c:ptCount val="5"/>
                <c:pt idx="0">
                  <c:v>7.2460732910455903</c:v>
                </c:pt>
                <c:pt idx="1">
                  <c:v>7.8839038081847548</c:v>
                </c:pt>
                <c:pt idx="2">
                  <c:v>8.6747739877388312</c:v>
                </c:pt>
                <c:pt idx="3">
                  <c:v>-1.6535327387203864</c:v>
                </c:pt>
                <c:pt idx="4">
                  <c:v>4.7896740255215349</c:v>
                </c:pt>
              </c:numCache>
            </c:numRef>
          </c:val>
        </c:ser>
        <c:ser>
          <c:idx val="1"/>
          <c:order val="1"/>
          <c:tx>
            <c:strRef>
              <c:f>Sheet1!$I$24</c:f>
              <c:strCache>
                <c:ptCount val="1"/>
                <c:pt idx="0">
                  <c:v>ОБЩ.С-Р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Sheet1!$G$25:$G$29</c:f>
              <c:strCache>
                <c:ptCount val="5"/>
                <c:pt idx="0">
                  <c:v>2019</c:v>
                </c:pt>
                <c:pt idx="1">
                  <c:v>2020</c:v>
                </c:pt>
                <c:pt idx="2">
                  <c:v>2021</c:v>
                </c:pt>
                <c:pt idx="3">
                  <c:v>2022</c:v>
                </c:pt>
                <c:pt idx="4">
                  <c:v>Q3_2023</c:v>
                </c:pt>
              </c:strCache>
            </c:strRef>
          </c:cat>
          <c:val>
            <c:numRef>
              <c:f>Sheet1!$I$25:$I$29</c:f>
              <c:numCache>
                <c:formatCode>0.0</c:formatCode>
                <c:ptCount val="5"/>
                <c:pt idx="0">
                  <c:v>8.4362296886409069</c:v>
                </c:pt>
                <c:pt idx="1">
                  <c:v>9.2052299416554177</c:v>
                </c:pt>
                <c:pt idx="2">
                  <c:v>11.860548081869581</c:v>
                </c:pt>
                <c:pt idx="3">
                  <c:v>-5.5197372316673494</c:v>
                </c:pt>
                <c:pt idx="4">
                  <c:v>5.3312904220836685</c:v>
                </c:pt>
              </c:numCache>
            </c:numRef>
          </c:val>
        </c:ser>
        <c:ser>
          <c:idx val="2"/>
          <c:order val="2"/>
          <c:tx>
            <c:strRef>
              <c:f>Sheet1!$J$24</c:f>
              <c:strCache>
                <c:ptCount val="1"/>
                <c:pt idx="0">
                  <c:v>ЧАСТЕН С-Р</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Sheet1!$G$25:$G$29</c:f>
              <c:strCache>
                <c:ptCount val="5"/>
                <c:pt idx="0">
                  <c:v>2019</c:v>
                </c:pt>
                <c:pt idx="1">
                  <c:v>2020</c:v>
                </c:pt>
                <c:pt idx="2">
                  <c:v>2021</c:v>
                </c:pt>
                <c:pt idx="3">
                  <c:v>2022</c:v>
                </c:pt>
                <c:pt idx="4">
                  <c:v>Q3_2023</c:v>
                </c:pt>
              </c:strCache>
            </c:strRef>
          </c:cat>
          <c:val>
            <c:numRef>
              <c:f>Sheet1!$J$25:$J$29</c:f>
              <c:numCache>
                <c:formatCode>0.0</c:formatCode>
                <c:ptCount val="5"/>
                <c:pt idx="0">
                  <c:v>6.8714283825312776</c:v>
                </c:pt>
                <c:pt idx="1">
                  <c:v>7.397479581272151</c:v>
                </c:pt>
                <c:pt idx="2">
                  <c:v>7.62478153101749</c:v>
                </c:pt>
                <c:pt idx="3">
                  <c:v>-0.30721124876417605</c:v>
                </c:pt>
                <c:pt idx="4">
                  <c:v>4.5749555437182039</c:v>
                </c:pt>
              </c:numCache>
            </c:numRef>
          </c:val>
        </c:ser>
        <c:dLbls>
          <c:showLegendKey val="0"/>
          <c:showVal val="1"/>
          <c:showCatName val="0"/>
          <c:showSerName val="0"/>
          <c:showPercent val="0"/>
          <c:showBubbleSize val="0"/>
        </c:dLbls>
        <c:gapWidth val="150"/>
        <c:overlap val="-25"/>
        <c:axId val="-1402210480"/>
        <c:axId val="-1402213744"/>
      </c:barChart>
      <c:catAx>
        <c:axId val="-140221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02213744"/>
        <c:crosses val="autoZero"/>
        <c:auto val="1"/>
        <c:lblAlgn val="ctr"/>
        <c:lblOffset val="100"/>
        <c:noMultiLvlLbl val="0"/>
      </c:catAx>
      <c:valAx>
        <c:axId val="-1402213744"/>
        <c:scaling>
          <c:orientation val="minMax"/>
        </c:scaling>
        <c:delete val="1"/>
        <c:axPos val="l"/>
        <c:numFmt formatCode="0.0" sourceLinked="1"/>
        <c:majorTickMark val="none"/>
        <c:minorTickMark val="none"/>
        <c:tickLblPos val="nextTo"/>
        <c:crossAx val="-14022104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Sheet1!$B$53</c:f>
              <c:strCache>
                <c:ptCount val="1"/>
                <c:pt idx="0">
                  <c:v>Номинален ръст</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Sheet1!$C$52:$E$52</c:f>
              <c:strCache>
                <c:ptCount val="3"/>
                <c:pt idx="0">
                  <c:v>ОБЩО </c:v>
                </c:pt>
                <c:pt idx="1">
                  <c:v>ОБЩ.С-Р</c:v>
                </c:pt>
                <c:pt idx="2">
                  <c:v>ЧАСТЕН С-Р</c:v>
                </c:pt>
              </c:strCache>
            </c:strRef>
          </c:cat>
          <c:val>
            <c:numRef>
              <c:f>Sheet1!$C$53:$E$53</c:f>
              <c:numCache>
                <c:formatCode>0.0</c:formatCode>
                <c:ptCount val="3"/>
                <c:pt idx="0">
                  <c:v>36.798905608755149</c:v>
                </c:pt>
                <c:pt idx="1">
                  <c:v>30.841708542713576</c:v>
                </c:pt>
                <c:pt idx="2">
                  <c:v>34.952120383036942</c:v>
                </c:pt>
              </c:numCache>
            </c:numRef>
          </c:val>
        </c:ser>
        <c:ser>
          <c:idx val="1"/>
          <c:order val="1"/>
          <c:tx>
            <c:strRef>
              <c:f>Sheet1!$B$54</c:f>
              <c:strCache>
                <c:ptCount val="1"/>
                <c:pt idx="0">
                  <c:v>Реален ръст на СРЗ</c:v>
                </c:pt>
              </c:strCache>
            </c:strRef>
          </c:tx>
          <c:spPr>
            <a:solidFill>
              <a:schemeClr val="accent2"/>
            </a:solidFill>
            <a:ln>
              <a:noFill/>
            </a:ln>
            <a:effectLst/>
          </c:spPr>
          <c:invertIfNegative val="0"/>
          <c:dLbls>
            <c:dLbl>
              <c:idx val="1"/>
              <c:layout>
                <c:manualLayout>
                  <c:x val="2.0061728395061727E-2"/>
                  <c:y val="-2.541447608557834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Sheet1!$C$52:$E$52</c:f>
              <c:strCache>
                <c:ptCount val="3"/>
                <c:pt idx="0">
                  <c:v>ОБЩО </c:v>
                </c:pt>
                <c:pt idx="1">
                  <c:v>ОБЩ.С-Р</c:v>
                </c:pt>
                <c:pt idx="2">
                  <c:v>ЧАСТЕН С-Р</c:v>
                </c:pt>
              </c:strCache>
            </c:strRef>
          </c:cat>
          <c:val>
            <c:numRef>
              <c:f>Sheet1!$C$54:$E$54</c:f>
              <c:numCache>
                <c:formatCode>0.0</c:formatCode>
                <c:ptCount val="3"/>
                <c:pt idx="0">
                  <c:v>4.9876482031889111</c:v>
                </c:pt>
                <c:pt idx="1">
                  <c:v>0.41573948020993612</c:v>
                </c:pt>
                <c:pt idx="2">
                  <c:v>3.5703149524458411</c:v>
                </c:pt>
              </c:numCache>
            </c:numRef>
          </c:val>
        </c:ser>
        <c:dLbls>
          <c:showLegendKey val="0"/>
          <c:showVal val="1"/>
          <c:showCatName val="0"/>
          <c:showSerName val="0"/>
          <c:showPercent val="0"/>
          <c:showBubbleSize val="0"/>
        </c:dLbls>
        <c:gapWidth val="150"/>
        <c:overlap val="-25"/>
        <c:axId val="-1402212112"/>
        <c:axId val="-1402215376"/>
      </c:barChart>
      <c:catAx>
        <c:axId val="-14022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2215376"/>
        <c:crosses val="autoZero"/>
        <c:auto val="1"/>
        <c:lblAlgn val="ctr"/>
        <c:lblOffset val="100"/>
        <c:noMultiLvlLbl val="0"/>
      </c:catAx>
      <c:valAx>
        <c:axId val="-1402215376"/>
        <c:scaling>
          <c:orientation val="minMax"/>
        </c:scaling>
        <c:delete val="1"/>
        <c:axPos val="l"/>
        <c:numFmt formatCode="0.0" sourceLinked="1"/>
        <c:majorTickMark val="none"/>
        <c:minorTickMark val="none"/>
        <c:tickLblPos val="nextTo"/>
        <c:crossAx val="-1402212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18518518518517E-2"/>
          <c:y val="9.3602538314456293E-2"/>
          <c:w val="0.96604938271604934"/>
          <c:h val="0.82638935586104467"/>
        </c:manualLayout>
      </c:layout>
      <c:barChart>
        <c:barDir val="col"/>
        <c:grouping val="clustered"/>
        <c:varyColors val="0"/>
        <c:ser>
          <c:idx val="0"/>
          <c:order val="0"/>
          <c:tx>
            <c:strRef>
              <c:f>Sheet2!$A$14</c:f>
              <c:strCache>
                <c:ptCount val="1"/>
                <c:pt idx="0">
                  <c:v>Общо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Sheet2!$B$13:$G$13</c:f>
              <c:numCache>
                <c:formatCode>General</c:formatCode>
                <c:ptCount val="6"/>
                <c:pt idx="0">
                  <c:v>2018</c:v>
                </c:pt>
                <c:pt idx="1">
                  <c:v>2019</c:v>
                </c:pt>
                <c:pt idx="2">
                  <c:v>2020</c:v>
                </c:pt>
                <c:pt idx="3">
                  <c:v>2021</c:v>
                </c:pt>
                <c:pt idx="4">
                  <c:v>2022</c:v>
                </c:pt>
                <c:pt idx="5">
                  <c:v>2023</c:v>
                </c:pt>
              </c:numCache>
            </c:numRef>
          </c:cat>
          <c:val>
            <c:numRef>
              <c:f>Sheet2!$B$14:$G$14</c:f>
              <c:numCache>
                <c:formatCode>0.0</c:formatCode>
                <c:ptCount val="6"/>
                <c:pt idx="0">
                  <c:v>20.964435144639836</c:v>
                </c:pt>
                <c:pt idx="1">
                  <c:v>21.4670823859237</c:v>
                </c:pt>
                <c:pt idx="2">
                  <c:v>22.039309639822893</c:v>
                </c:pt>
                <c:pt idx="3">
                  <c:v>22.624530110710232</c:v>
                </c:pt>
                <c:pt idx="4">
                  <c:v>22.327699014231854</c:v>
                </c:pt>
                <c:pt idx="5">
                  <c:v>19.034375578481161</c:v>
                </c:pt>
              </c:numCache>
            </c:numRef>
          </c:val>
        </c:ser>
        <c:ser>
          <c:idx val="1"/>
          <c:order val="1"/>
          <c:tx>
            <c:strRef>
              <c:f>Sheet2!$A$15</c:f>
              <c:strCache>
                <c:ptCount val="1"/>
                <c:pt idx="0">
                  <c:v>Обществен сектор</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Sheet2!$B$13:$G$13</c:f>
              <c:numCache>
                <c:formatCode>General</c:formatCode>
                <c:ptCount val="6"/>
                <c:pt idx="0">
                  <c:v>2018</c:v>
                </c:pt>
                <c:pt idx="1">
                  <c:v>2019</c:v>
                </c:pt>
                <c:pt idx="2">
                  <c:v>2020</c:v>
                </c:pt>
                <c:pt idx="3">
                  <c:v>2021</c:v>
                </c:pt>
                <c:pt idx="4">
                  <c:v>2022</c:v>
                </c:pt>
                <c:pt idx="5">
                  <c:v>2023</c:v>
                </c:pt>
              </c:numCache>
            </c:numRef>
          </c:cat>
          <c:val>
            <c:numRef>
              <c:f>Sheet2!$B$15:$G$15</c:f>
              <c:numCache>
                <c:formatCode>0.0</c:formatCode>
                <c:ptCount val="6"/>
                <c:pt idx="0">
                  <c:v>10.549271115499581</c:v>
                </c:pt>
                <c:pt idx="1">
                  <c:v>9.6057823574514245</c:v>
                </c:pt>
                <c:pt idx="2">
                  <c:v>8.7335817965640619</c:v>
                </c:pt>
                <c:pt idx="3">
                  <c:v>7.520506325993578</c:v>
                </c:pt>
                <c:pt idx="4">
                  <c:v>7.4626555344170828</c:v>
                </c:pt>
                <c:pt idx="5">
                  <c:v>5.8377742688904242</c:v>
                </c:pt>
              </c:numCache>
            </c:numRef>
          </c:val>
        </c:ser>
        <c:ser>
          <c:idx val="2"/>
          <c:order val="2"/>
          <c:tx>
            <c:strRef>
              <c:f>Sheet2!$A$16</c:f>
              <c:strCache>
                <c:ptCount val="1"/>
                <c:pt idx="0">
                  <c:v>Частен сектор</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Sheet2!$B$13:$G$13</c:f>
              <c:numCache>
                <c:formatCode>General</c:formatCode>
                <c:ptCount val="6"/>
                <c:pt idx="0">
                  <c:v>2018</c:v>
                </c:pt>
                <c:pt idx="1">
                  <c:v>2019</c:v>
                </c:pt>
                <c:pt idx="2">
                  <c:v>2020</c:v>
                </c:pt>
                <c:pt idx="3">
                  <c:v>2021</c:v>
                </c:pt>
                <c:pt idx="4">
                  <c:v>2022</c:v>
                </c:pt>
                <c:pt idx="5">
                  <c:v>2023</c:v>
                </c:pt>
              </c:numCache>
            </c:numRef>
          </c:cat>
          <c:val>
            <c:numRef>
              <c:f>Sheet2!$B$16:$G$16</c:f>
              <c:numCache>
                <c:formatCode>0.0</c:formatCode>
                <c:ptCount val="6"/>
                <c:pt idx="0">
                  <c:v>24.069128522395996</c:v>
                </c:pt>
                <c:pt idx="1">
                  <c:v>25.014729207253556</c:v>
                </c:pt>
                <c:pt idx="2">
                  <c:v>26.310250750148118</c:v>
                </c:pt>
                <c:pt idx="3">
                  <c:v>27.407554098918606</c:v>
                </c:pt>
                <c:pt idx="4">
                  <c:v>27.001202788485145</c:v>
                </c:pt>
                <c:pt idx="5">
                  <c:v>23.323645126508236</c:v>
                </c:pt>
              </c:numCache>
            </c:numRef>
          </c:val>
        </c:ser>
        <c:dLbls>
          <c:showLegendKey val="0"/>
          <c:showVal val="1"/>
          <c:showCatName val="0"/>
          <c:showSerName val="0"/>
          <c:showPercent val="0"/>
          <c:showBubbleSize val="0"/>
        </c:dLbls>
        <c:gapWidth val="150"/>
        <c:overlap val="-25"/>
        <c:axId val="-1402216464"/>
        <c:axId val="-1402217008"/>
      </c:barChart>
      <c:catAx>
        <c:axId val="-140221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2217008"/>
        <c:crosses val="autoZero"/>
        <c:auto val="1"/>
        <c:lblAlgn val="ctr"/>
        <c:lblOffset val="100"/>
        <c:noMultiLvlLbl val="0"/>
      </c:catAx>
      <c:valAx>
        <c:axId val="-1402217008"/>
        <c:scaling>
          <c:orientation val="minMax"/>
        </c:scaling>
        <c:delete val="1"/>
        <c:axPos val="l"/>
        <c:numFmt formatCode="0.0" sourceLinked="1"/>
        <c:majorTickMark val="none"/>
        <c:minorTickMark val="none"/>
        <c:tickLblPos val="nextTo"/>
        <c:crossAx val="-140221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'дек 2022'!$A$153</c:f>
              <c:strCache>
                <c:ptCount val="1"/>
                <c:pt idx="0">
                  <c:v>Номинален ръст, спрямо предх.г (в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'дек 2022'!$B$152:$G$152</c:f>
              <c:numCache>
                <c:formatCode>General</c:formatCode>
                <c:ptCount val="6"/>
                <c:pt idx="0">
                  <c:v>2019</c:v>
                </c:pt>
                <c:pt idx="1">
                  <c:v>2020</c:v>
                </c:pt>
                <c:pt idx="2">
                  <c:v>2021</c:v>
                </c:pt>
                <c:pt idx="3">
                  <c:v>2022</c:v>
                </c:pt>
                <c:pt idx="4">
                  <c:v>2023</c:v>
                </c:pt>
                <c:pt idx="5">
                  <c:v>2024</c:v>
                </c:pt>
              </c:numCache>
            </c:numRef>
          </c:cat>
          <c:val>
            <c:numRef>
              <c:f>'дек 2022'!$B$153:$G$153</c:f>
              <c:numCache>
                <c:formatCode>General</c:formatCode>
                <c:ptCount val="6"/>
                <c:pt idx="0">
                  <c:v>9.8000000000000007</c:v>
                </c:pt>
                <c:pt idx="1">
                  <c:v>8.9</c:v>
                </c:pt>
                <c:pt idx="2">
                  <c:v>6.6</c:v>
                </c:pt>
                <c:pt idx="3">
                  <c:v>6.9</c:v>
                </c:pt>
                <c:pt idx="4">
                  <c:v>12.2</c:v>
                </c:pt>
                <c:pt idx="5">
                  <c:v>19.600000000000001</c:v>
                </c:pt>
              </c:numCache>
            </c:numRef>
          </c:val>
        </c:ser>
        <c:ser>
          <c:idx val="1"/>
          <c:order val="1"/>
          <c:tx>
            <c:strRef>
              <c:f>'дек 2022'!$A$154</c:f>
              <c:strCache>
                <c:ptCount val="1"/>
                <c:pt idx="0">
                  <c:v>Реален ръст, спрямо предх. г. , (в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'дек 2022'!$B$152:$G$152</c:f>
              <c:numCache>
                <c:formatCode>General</c:formatCode>
                <c:ptCount val="6"/>
                <c:pt idx="0">
                  <c:v>2019</c:v>
                </c:pt>
                <c:pt idx="1">
                  <c:v>2020</c:v>
                </c:pt>
                <c:pt idx="2">
                  <c:v>2021</c:v>
                </c:pt>
                <c:pt idx="3">
                  <c:v>2022</c:v>
                </c:pt>
                <c:pt idx="4">
                  <c:v>2023</c:v>
                </c:pt>
                <c:pt idx="5">
                  <c:v>2024</c:v>
                </c:pt>
              </c:numCache>
            </c:numRef>
          </c:cat>
          <c:val>
            <c:numRef>
              <c:f>'дек 2022'!$B$154:$G$154</c:f>
              <c:numCache>
                <c:formatCode>General</c:formatCode>
                <c:ptCount val="6"/>
                <c:pt idx="0">
                  <c:v>6.5</c:v>
                </c:pt>
                <c:pt idx="1">
                  <c:v>7.1</c:v>
                </c:pt>
                <c:pt idx="2">
                  <c:v>3.2</c:v>
                </c:pt>
                <c:pt idx="3">
                  <c:v>-7.3</c:v>
                </c:pt>
                <c:pt idx="4">
                  <c:v>2.4</c:v>
                </c:pt>
                <c:pt idx="5">
                  <c:v>14.1</c:v>
                </c:pt>
              </c:numCache>
            </c:numRef>
          </c:val>
        </c:ser>
        <c:dLbls>
          <c:showLegendKey val="0"/>
          <c:showVal val="1"/>
          <c:showCatName val="0"/>
          <c:showSerName val="0"/>
          <c:showPercent val="0"/>
          <c:showBubbleSize val="0"/>
        </c:dLbls>
        <c:gapWidth val="150"/>
        <c:overlap val="-25"/>
        <c:axId val="-1402221904"/>
        <c:axId val="-1402218096"/>
      </c:barChart>
      <c:catAx>
        <c:axId val="-14022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02218096"/>
        <c:crosses val="autoZero"/>
        <c:auto val="1"/>
        <c:lblAlgn val="ctr"/>
        <c:lblOffset val="100"/>
        <c:noMultiLvlLbl val="0"/>
      </c:catAx>
      <c:valAx>
        <c:axId val="-1402218096"/>
        <c:scaling>
          <c:orientation val="minMax"/>
        </c:scaling>
        <c:delete val="1"/>
        <c:axPos val="l"/>
        <c:numFmt formatCode="General" sourceLinked="1"/>
        <c:majorTickMark val="none"/>
        <c:minorTickMark val="none"/>
        <c:tickLblPos val="nextTo"/>
        <c:crossAx val="-1402221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02469135802469E-2"/>
          <c:y val="3.6478424591628346E-2"/>
          <c:w val="0.96604938271604934"/>
          <c:h val="0.90403854384138804"/>
        </c:manualLayout>
      </c:layout>
      <c:barChart>
        <c:barDir val="col"/>
        <c:grouping val="clustered"/>
        <c:varyColors val="0"/>
        <c:ser>
          <c:idx val="0"/>
          <c:order val="0"/>
          <c:tx>
            <c:strRef>
              <c:f>Sheet1!$I$82</c:f>
              <c:strCache>
                <c:ptCount val="1"/>
                <c:pt idx="0">
                  <c:v>Съотношение МРЗ/СРЗ</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Sheet1!$H$83:$H$87</c:f>
              <c:strCache>
                <c:ptCount val="5"/>
                <c:pt idx="0">
                  <c:v>2019</c:v>
                </c:pt>
                <c:pt idx="1">
                  <c:v>2020</c:v>
                </c:pt>
                <c:pt idx="2">
                  <c:v>2021</c:v>
                </c:pt>
                <c:pt idx="3">
                  <c:v>2022</c:v>
                </c:pt>
                <c:pt idx="4">
                  <c:v>Q3_2023</c:v>
                </c:pt>
              </c:strCache>
            </c:strRef>
          </c:cat>
          <c:val>
            <c:numRef>
              <c:f>Sheet1!$I$83:$I$87</c:f>
              <c:numCache>
                <c:formatCode>0.0</c:formatCode>
                <c:ptCount val="5"/>
                <c:pt idx="0">
                  <c:v>44.184364521007296</c:v>
                </c:pt>
                <c:pt idx="1">
                  <c:v>43.866482890873137</c:v>
                </c:pt>
                <c:pt idx="2">
                  <c:v>41.637751561415683</c:v>
                </c:pt>
                <c:pt idx="3">
                  <c:v>39.261839751435836</c:v>
                </c:pt>
                <c:pt idx="4">
                  <c:v>39</c:v>
                </c:pt>
              </c:numCache>
            </c:numRef>
          </c:val>
        </c:ser>
        <c:dLbls>
          <c:showLegendKey val="0"/>
          <c:showVal val="1"/>
          <c:showCatName val="0"/>
          <c:showSerName val="0"/>
          <c:showPercent val="0"/>
          <c:showBubbleSize val="0"/>
        </c:dLbls>
        <c:gapWidth val="150"/>
        <c:overlap val="-25"/>
        <c:axId val="-1402215920"/>
        <c:axId val="-1402214832"/>
      </c:barChart>
      <c:catAx>
        <c:axId val="-140221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02214832"/>
        <c:crosses val="autoZero"/>
        <c:auto val="1"/>
        <c:lblAlgn val="ctr"/>
        <c:lblOffset val="100"/>
        <c:noMultiLvlLbl val="0"/>
      </c:catAx>
      <c:valAx>
        <c:axId val="-1402214832"/>
        <c:scaling>
          <c:orientation val="minMax"/>
        </c:scaling>
        <c:delete val="1"/>
        <c:axPos val="l"/>
        <c:numFmt formatCode="0.0" sourceLinked="1"/>
        <c:majorTickMark val="none"/>
        <c:minorTickMark val="none"/>
        <c:tickLblPos val="nextTo"/>
        <c:crossAx val="-140221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97446878662228E-2"/>
          <c:y val="2.5195613185836494E-2"/>
          <c:w val="0.95783555411405896"/>
          <c:h val="0.84918162051258372"/>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solidFill>
                  <a:schemeClr val="accent2"/>
                </a:solidFill>
              </a:ln>
              <a:effectLst/>
            </c:spPr>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1'!$A$9:$S$44</c:f>
              <c:strCache>
                <c:ptCount val="21"/>
                <c:pt idx="0">
                  <c:v>Belgium</c:v>
                </c:pt>
                <c:pt idx="1">
                  <c:v>Bulgaria</c:v>
                </c:pt>
                <c:pt idx="2">
                  <c:v>Czechia</c:v>
                </c:pt>
                <c:pt idx="3">
                  <c:v>Germany</c:v>
                </c:pt>
                <c:pt idx="4">
                  <c:v>Estonia</c:v>
                </c:pt>
                <c:pt idx="5">
                  <c:v>Ireland</c:v>
                </c:pt>
                <c:pt idx="6">
                  <c:v>Greece</c:v>
                </c:pt>
                <c:pt idx="7">
                  <c:v>Spain</c:v>
                </c:pt>
                <c:pt idx="8">
                  <c:v>France</c:v>
                </c:pt>
                <c:pt idx="9">
                  <c:v>Croatia</c:v>
                </c:pt>
                <c:pt idx="10">
                  <c:v>Latvia</c:v>
                </c:pt>
                <c:pt idx="11">
                  <c:v>Lithuania</c:v>
                </c:pt>
                <c:pt idx="12">
                  <c:v>Luxembourg</c:v>
                </c:pt>
                <c:pt idx="13">
                  <c:v>Hungary</c:v>
                </c:pt>
                <c:pt idx="14">
                  <c:v>Malta</c:v>
                </c:pt>
                <c:pt idx="15">
                  <c:v>Netherlands</c:v>
                </c:pt>
                <c:pt idx="16">
                  <c:v>Poland</c:v>
                </c:pt>
                <c:pt idx="17">
                  <c:v>Portugal</c:v>
                </c:pt>
                <c:pt idx="18">
                  <c:v>Romania</c:v>
                </c:pt>
                <c:pt idx="19">
                  <c:v>Slovenia</c:v>
                </c:pt>
                <c:pt idx="20">
                  <c:v>Slovakia</c:v>
                </c:pt>
              </c:strCache>
            </c:strRef>
          </c:cat>
          <c:val>
            <c:numRef>
              <c:f>'Sheet 1'!$T$9:$T$44</c:f>
              <c:numCache>
                <c:formatCode>#,##0</c:formatCode>
                <c:ptCount val="22"/>
                <c:pt idx="0">
                  <c:v>1994</c:v>
                </c:pt>
                <c:pt idx="1">
                  <c:v>477</c:v>
                </c:pt>
                <c:pt idx="2">
                  <c:v>764</c:v>
                </c:pt>
                <c:pt idx="3">
                  <c:v>2049</c:v>
                </c:pt>
                <c:pt idx="4">
                  <c:v>820</c:v>
                </c:pt>
                <c:pt idx="5">
                  <c:v>1774.5</c:v>
                </c:pt>
                <c:pt idx="6">
                  <c:v>831.83</c:v>
                </c:pt>
                <c:pt idx="7">
                  <c:v>1323</c:v>
                </c:pt>
                <c:pt idx="8">
                  <c:v>1767</c:v>
                </c:pt>
                <c:pt idx="9">
                  <c:v>840</c:v>
                </c:pt>
                <c:pt idx="10">
                  <c:v>700</c:v>
                </c:pt>
                <c:pt idx="11">
                  <c:v>924</c:v>
                </c:pt>
                <c:pt idx="12">
                  <c:v>2571</c:v>
                </c:pt>
                <c:pt idx="13">
                  <c:v>503.73</c:v>
                </c:pt>
                <c:pt idx="14">
                  <c:v>925</c:v>
                </c:pt>
                <c:pt idx="15">
                  <c:v>2183</c:v>
                </c:pt>
                <c:pt idx="16">
                  <c:v>978</c:v>
                </c:pt>
                <c:pt idx="17">
                  <c:v>957</c:v>
                </c:pt>
                <c:pt idx="18">
                  <c:v>663</c:v>
                </c:pt>
                <c:pt idx="19">
                  <c:v>1358</c:v>
                </c:pt>
                <c:pt idx="20">
                  <c:v>750</c:v>
                </c:pt>
              </c:numCache>
            </c:numRef>
          </c:val>
        </c:ser>
        <c:dLbls>
          <c:showLegendKey val="0"/>
          <c:showVal val="1"/>
          <c:showCatName val="0"/>
          <c:showSerName val="0"/>
          <c:showPercent val="0"/>
          <c:showBubbleSize val="0"/>
        </c:dLbls>
        <c:gapWidth val="150"/>
        <c:overlap val="-25"/>
        <c:axId val="-1402219184"/>
        <c:axId val="-1402218640"/>
      </c:barChart>
      <c:catAx>
        <c:axId val="-140221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2218640"/>
        <c:crosses val="autoZero"/>
        <c:auto val="1"/>
        <c:lblAlgn val="ctr"/>
        <c:lblOffset val="100"/>
        <c:noMultiLvlLbl val="0"/>
      </c:catAx>
      <c:valAx>
        <c:axId val="-1402218640"/>
        <c:scaling>
          <c:orientation val="minMax"/>
        </c:scaling>
        <c:delete val="1"/>
        <c:axPos val="l"/>
        <c:numFmt formatCode="#,##0" sourceLinked="1"/>
        <c:majorTickMark val="none"/>
        <c:minorTickMark val="none"/>
        <c:tickLblPos val="nextTo"/>
        <c:crossAx val="-140221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10687236125475"/>
          <c:y val="1.2795217540986529E-3"/>
          <c:w val="0.7783929210457976"/>
          <c:h val="0.99744095649180264"/>
        </c:manualLayout>
      </c:layout>
      <c:barChart>
        <c:barDir val="bar"/>
        <c:grouping val="clustered"/>
        <c:varyColors val="0"/>
        <c:ser>
          <c:idx val="0"/>
          <c:order val="0"/>
          <c:tx>
            <c:strRef>
              <c:f>Sheet1!$B$34</c:f>
              <c:strCache>
                <c:ptCount val="1"/>
                <c:pt idx="0">
                  <c:v>Нарастване на МРЗ, в % : януари 2023 г. до януари 2024 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Sheet1!$A$35:$A$56</c:f>
              <c:strCache>
                <c:ptCount val="22"/>
                <c:pt idx="0">
                  <c:v>Полша</c:v>
                </c:pt>
                <c:pt idx="1">
                  <c:v>Хърватия</c:v>
                </c:pt>
                <c:pt idx="2">
                  <c:v>България</c:v>
                </c:pt>
                <c:pt idx="3">
                  <c:v>Унгария</c:v>
                </c:pt>
                <c:pt idx="4">
                  <c:v>Естония</c:v>
                </c:pt>
                <c:pt idx="5">
                  <c:v>Латвия</c:v>
                </c:pt>
                <c:pt idx="6">
                  <c:v>Ирландия</c:v>
                </c:pt>
                <c:pt idx="7">
                  <c:v>Малта</c:v>
                </c:pt>
                <c:pt idx="8">
                  <c:v>Румъния</c:v>
                </c:pt>
                <c:pt idx="9">
                  <c:v>Литва</c:v>
                </c:pt>
                <c:pt idx="10">
                  <c:v>Гърция</c:v>
                </c:pt>
                <c:pt idx="11">
                  <c:v>Чехия</c:v>
                </c:pt>
                <c:pt idx="12">
                  <c:v>Португалия</c:v>
                </c:pt>
                <c:pt idx="13">
                  <c:v>Люксембург</c:v>
                </c:pt>
                <c:pt idx="14">
                  <c:v>Словакия</c:v>
                </c:pt>
                <c:pt idx="15">
                  <c:v>Нидерландия</c:v>
                </c:pt>
                <c:pt idx="16">
                  <c:v>Кипър</c:v>
                </c:pt>
                <c:pt idx="17">
                  <c:v>Испания</c:v>
                </c:pt>
                <c:pt idx="18">
                  <c:v>Словения</c:v>
                </c:pt>
                <c:pt idx="19">
                  <c:v>Германия</c:v>
                </c:pt>
                <c:pt idx="20">
                  <c:v>Франция</c:v>
                </c:pt>
                <c:pt idx="21">
                  <c:v>Белгия</c:v>
                </c:pt>
              </c:strCache>
            </c:strRef>
          </c:cat>
          <c:val>
            <c:numRef>
              <c:f>Sheet1!$B$35:$B$56</c:f>
              <c:numCache>
                <c:formatCode>0.0%</c:formatCode>
                <c:ptCount val="22"/>
                <c:pt idx="0">
                  <c:v>0.215</c:v>
                </c:pt>
                <c:pt idx="1">
                  <c:v>0.2</c:v>
                </c:pt>
                <c:pt idx="2">
                  <c:v>0.19600000000000001</c:v>
                </c:pt>
                <c:pt idx="3">
                  <c:v>0.15</c:v>
                </c:pt>
                <c:pt idx="4">
                  <c:v>0.13100000000000001</c:v>
                </c:pt>
                <c:pt idx="5">
                  <c:v>0.129</c:v>
                </c:pt>
                <c:pt idx="6">
                  <c:v>0.124</c:v>
                </c:pt>
                <c:pt idx="7">
                  <c:v>0.108</c:v>
                </c:pt>
                <c:pt idx="8">
                  <c:v>0.1</c:v>
                </c:pt>
                <c:pt idx="9">
                  <c:v>0.1</c:v>
                </c:pt>
                <c:pt idx="10">
                  <c:v>9.4E-2</c:v>
                </c:pt>
                <c:pt idx="11">
                  <c:v>9.1999999999999998E-2</c:v>
                </c:pt>
                <c:pt idx="12">
                  <c:v>7.9000000000000001E-2</c:v>
                </c:pt>
                <c:pt idx="13">
                  <c:v>7.6999999999999999E-2</c:v>
                </c:pt>
                <c:pt idx="14">
                  <c:v>7.0999999999999994E-2</c:v>
                </c:pt>
                <c:pt idx="15">
                  <c:v>6.9000000000000006E-2</c:v>
                </c:pt>
                <c:pt idx="16">
                  <c:v>6.4000000000000001E-2</c:v>
                </c:pt>
                <c:pt idx="17">
                  <c:v>0.05</c:v>
                </c:pt>
                <c:pt idx="18">
                  <c:v>4.2000000000000003E-2</c:v>
                </c:pt>
                <c:pt idx="19">
                  <c:v>3.2000000000000001E-2</c:v>
                </c:pt>
                <c:pt idx="20">
                  <c:v>3.4000000000000002E-2</c:v>
                </c:pt>
                <c:pt idx="21">
                  <c:v>0.02</c:v>
                </c:pt>
              </c:numCache>
            </c:numRef>
          </c:val>
        </c:ser>
        <c:ser>
          <c:idx val="1"/>
          <c:order val="1"/>
          <c:tx>
            <c:strRef>
              <c:f>Sheet1!$C$34</c:f>
              <c:strCache>
                <c:ptCount val="1"/>
                <c:pt idx="0">
                  <c:v>ХИПЦ: декември 2022 г. до декември 2023 г., в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Sheet1!$A$35:$A$56</c:f>
              <c:strCache>
                <c:ptCount val="22"/>
                <c:pt idx="0">
                  <c:v>Полша</c:v>
                </c:pt>
                <c:pt idx="1">
                  <c:v>Хърватия</c:v>
                </c:pt>
                <c:pt idx="2">
                  <c:v>България</c:v>
                </c:pt>
                <c:pt idx="3">
                  <c:v>Унгария</c:v>
                </c:pt>
                <c:pt idx="4">
                  <c:v>Естония</c:v>
                </c:pt>
                <c:pt idx="5">
                  <c:v>Латвия</c:v>
                </c:pt>
                <c:pt idx="6">
                  <c:v>Ирландия</c:v>
                </c:pt>
                <c:pt idx="7">
                  <c:v>Малта</c:v>
                </c:pt>
                <c:pt idx="8">
                  <c:v>Румъния</c:v>
                </c:pt>
                <c:pt idx="9">
                  <c:v>Литва</c:v>
                </c:pt>
                <c:pt idx="10">
                  <c:v>Гърция</c:v>
                </c:pt>
                <c:pt idx="11">
                  <c:v>Чехия</c:v>
                </c:pt>
                <c:pt idx="12">
                  <c:v>Португалия</c:v>
                </c:pt>
                <c:pt idx="13">
                  <c:v>Люксембург</c:v>
                </c:pt>
                <c:pt idx="14">
                  <c:v>Словакия</c:v>
                </c:pt>
                <c:pt idx="15">
                  <c:v>Нидерландия</c:v>
                </c:pt>
                <c:pt idx="16">
                  <c:v>Кипър</c:v>
                </c:pt>
                <c:pt idx="17">
                  <c:v>Испания</c:v>
                </c:pt>
                <c:pt idx="18">
                  <c:v>Словения</c:v>
                </c:pt>
                <c:pt idx="19">
                  <c:v>Германия</c:v>
                </c:pt>
                <c:pt idx="20">
                  <c:v>Франция</c:v>
                </c:pt>
                <c:pt idx="21">
                  <c:v>Белгия</c:v>
                </c:pt>
              </c:strCache>
            </c:strRef>
          </c:cat>
          <c:val>
            <c:numRef>
              <c:f>Sheet1!$C$35:$C$56</c:f>
              <c:numCache>
                <c:formatCode>0.0%</c:formatCode>
                <c:ptCount val="22"/>
                <c:pt idx="0">
                  <c:v>6.2E-2</c:v>
                </c:pt>
                <c:pt idx="1">
                  <c:v>5.3999999999999999E-2</c:v>
                </c:pt>
                <c:pt idx="2">
                  <c:v>0.05</c:v>
                </c:pt>
                <c:pt idx="3">
                  <c:v>5.5E-2</c:v>
                </c:pt>
                <c:pt idx="4">
                  <c:v>4.2999999999999997E-2</c:v>
                </c:pt>
                <c:pt idx="5">
                  <c:v>8.9999999999999993E-3</c:v>
                </c:pt>
                <c:pt idx="6">
                  <c:v>3.2000000000000001E-2</c:v>
                </c:pt>
                <c:pt idx="7">
                  <c:v>3.6999999999999998E-2</c:v>
                </c:pt>
                <c:pt idx="8">
                  <c:v>7.0000000000000007E-2</c:v>
                </c:pt>
                <c:pt idx="9">
                  <c:v>1.6E-2</c:v>
                </c:pt>
                <c:pt idx="10">
                  <c:v>3.6999999999999998E-2</c:v>
                </c:pt>
                <c:pt idx="11">
                  <c:v>7.5999999999999998E-2</c:v>
                </c:pt>
                <c:pt idx="12">
                  <c:v>1.9E-2</c:v>
                </c:pt>
                <c:pt idx="13">
                  <c:v>3.2000000000000001E-2</c:v>
                </c:pt>
                <c:pt idx="14">
                  <c:v>6.6000000000000003E-2</c:v>
                </c:pt>
                <c:pt idx="15">
                  <c:v>0.01</c:v>
                </c:pt>
                <c:pt idx="16">
                  <c:v>1.9E-2</c:v>
                </c:pt>
                <c:pt idx="17">
                  <c:v>3.3000000000000002E-2</c:v>
                </c:pt>
                <c:pt idx="18">
                  <c:v>3.7999999999999999E-2</c:v>
                </c:pt>
                <c:pt idx="19">
                  <c:v>3.7999999999999999E-2</c:v>
                </c:pt>
                <c:pt idx="20">
                  <c:v>4.1000000000000002E-2</c:v>
                </c:pt>
                <c:pt idx="21">
                  <c:v>5.0000000000000001E-3</c:v>
                </c:pt>
              </c:numCache>
            </c:numRef>
          </c:val>
        </c:ser>
        <c:dLbls>
          <c:showLegendKey val="0"/>
          <c:showVal val="1"/>
          <c:showCatName val="0"/>
          <c:showSerName val="0"/>
          <c:showPercent val="0"/>
          <c:showBubbleSize val="0"/>
        </c:dLbls>
        <c:gapWidth val="150"/>
        <c:axId val="-1399500464"/>
        <c:axId val="-1399501552"/>
      </c:barChart>
      <c:catAx>
        <c:axId val="-1399500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99501552"/>
        <c:crosses val="autoZero"/>
        <c:auto val="1"/>
        <c:lblAlgn val="ctr"/>
        <c:lblOffset val="100"/>
        <c:noMultiLvlLbl val="0"/>
      </c:catAx>
      <c:valAx>
        <c:axId val="-1399501552"/>
        <c:scaling>
          <c:orientation val="minMax"/>
        </c:scaling>
        <c:delete val="1"/>
        <c:axPos val="b"/>
        <c:numFmt formatCode="0.0%" sourceLinked="1"/>
        <c:majorTickMark val="none"/>
        <c:minorTickMark val="none"/>
        <c:tickLblPos val="nextTo"/>
        <c:crossAx val="-1399500464"/>
        <c:crosses val="autoZero"/>
        <c:crossBetween val="between"/>
      </c:valAx>
      <c:spPr>
        <a:noFill/>
        <a:ln>
          <a:noFill/>
        </a:ln>
        <a:effectLst/>
      </c:spPr>
    </c:plotArea>
    <c:legend>
      <c:legendPos val="t"/>
      <c:layout>
        <c:manualLayout>
          <c:xMode val="edge"/>
          <c:yMode val="edge"/>
          <c:x val="0.52459482348573616"/>
          <c:y val="1.383480946998155E-2"/>
          <c:w val="0.45798923485646925"/>
          <c:h val="0.194848403531979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90044324028885E-3"/>
          <c:y val="1.2580672854531315E-2"/>
          <c:w val="0.99424099556759715"/>
          <c:h val="0.83105916073182162"/>
        </c:manualLayout>
      </c:layout>
      <c:barChart>
        <c:barDir val="col"/>
        <c:grouping val="clustered"/>
        <c:varyColors val="0"/>
        <c:ser>
          <c:idx val="0"/>
          <c:order val="0"/>
          <c:tx>
            <c:strRef>
              <c:f>'ноември 2023'!$A$24</c:f>
              <c:strCache>
                <c:ptCount val="1"/>
                <c:pt idx="0">
                  <c:v>  Ноември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'ноември 2023'!$B$23:$F$23</c:f>
              <c:strCache>
                <c:ptCount val="5"/>
                <c:pt idx="0">
                  <c:v>До МРЗ</c:v>
                </c:pt>
                <c:pt idx="1">
                  <c:v>от МРЗ до 1000 лв</c:v>
                </c:pt>
                <c:pt idx="2">
                  <c:v>от 1000 до ЗИ</c:v>
                </c:pt>
                <c:pt idx="3">
                  <c:v>ДО ЗИ за 1 работещ, сам живеещ </c:v>
                </c:pt>
                <c:pt idx="4">
                  <c:v>над ЗИ </c:v>
                </c:pt>
              </c:strCache>
            </c:strRef>
          </c:cat>
          <c:val>
            <c:numRef>
              <c:f>'ноември 2023'!$B$24:$F$24</c:f>
              <c:numCache>
                <c:formatCode>General</c:formatCode>
                <c:ptCount val="5"/>
                <c:pt idx="0" formatCode="0.0">
                  <c:v>20.100000000000001</c:v>
                </c:pt>
                <c:pt idx="1">
                  <c:v>23.7</c:v>
                </c:pt>
                <c:pt idx="2">
                  <c:v>23.6</c:v>
                </c:pt>
                <c:pt idx="3">
                  <c:v>67.5</c:v>
                </c:pt>
                <c:pt idx="4">
                  <c:v>32.5</c:v>
                </c:pt>
              </c:numCache>
            </c:numRef>
          </c:val>
        </c:ser>
        <c:ser>
          <c:idx val="1"/>
          <c:order val="1"/>
          <c:tx>
            <c:strRef>
              <c:f>'ноември 2023'!$A$25</c:f>
              <c:strCache>
                <c:ptCount val="1"/>
                <c:pt idx="0">
                  <c:v>  Ноември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'ноември 2023'!$B$23:$F$23</c:f>
              <c:strCache>
                <c:ptCount val="5"/>
                <c:pt idx="0">
                  <c:v>До МРЗ</c:v>
                </c:pt>
                <c:pt idx="1">
                  <c:v>от МРЗ до 1000 лв</c:v>
                </c:pt>
                <c:pt idx="2">
                  <c:v>от 1000 до ЗИ</c:v>
                </c:pt>
                <c:pt idx="3">
                  <c:v>ДО ЗИ за 1 работещ, сам живеещ </c:v>
                </c:pt>
                <c:pt idx="4">
                  <c:v>над ЗИ </c:v>
                </c:pt>
              </c:strCache>
            </c:strRef>
          </c:cat>
          <c:val>
            <c:numRef>
              <c:f>'ноември 2023'!$B$25:$F$25</c:f>
              <c:numCache>
                <c:formatCode>0.0</c:formatCode>
                <c:ptCount val="5"/>
                <c:pt idx="0" formatCode="General">
                  <c:v>19.7</c:v>
                </c:pt>
                <c:pt idx="1">
                  <c:v>19.5</c:v>
                </c:pt>
                <c:pt idx="2">
                  <c:v>25</c:v>
                </c:pt>
                <c:pt idx="3" formatCode="General">
                  <c:v>64.3</c:v>
                </c:pt>
                <c:pt idx="4" formatCode="General">
                  <c:v>35.700000000000003</c:v>
                </c:pt>
              </c:numCache>
            </c:numRef>
          </c:val>
        </c:ser>
        <c:dLbls>
          <c:showLegendKey val="0"/>
          <c:showVal val="1"/>
          <c:showCatName val="0"/>
          <c:showSerName val="0"/>
          <c:showPercent val="0"/>
          <c:showBubbleSize val="0"/>
        </c:dLbls>
        <c:gapWidth val="75"/>
        <c:axId val="-1432215568"/>
        <c:axId val="-1432207408"/>
      </c:barChart>
      <c:catAx>
        <c:axId val="-143221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2207408"/>
        <c:crosses val="autoZero"/>
        <c:auto val="1"/>
        <c:lblAlgn val="ctr"/>
        <c:lblOffset val="100"/>
        <c:noMultiLvlLbl val="0"/>
      </c:catAx>
      <c:valAx>
        <c:axId val="-1432207408"/>
        <c:scaling>
          <c:orientation val="minMax"/>
        </c:scaling>
        <c:delete val="1"/>
        <c:axPos val="l"/>
        <c:numFmt formatCode="0.0" sourceLinked="1"/>
        <c:majorTickMark val="none"/>
        <c:minorTickMark val="none"/>
        <c:tickLblPos val="nextTo"/>
        <c:crossAx val="-1432215568"/>
        <c:crosses val="autoZero"/>
        <c:crossBetween val="between"/>
      </c:valAx>
      <c:spPr>
        <a:noFill/>
        <a:ln>
          <a:noFill/>
        </a:ln>
        <a:effectLst/>
      </c:spPr>
    </c:plotArea>
    <c:legend>
      <c:legendPos val="b"/>
      <c:layout>
        <c:manualLayout>
          <c:xMode val="edge"/>
          <c:yMode val="edge"/>
          <c:x val="7.9381935810655252E-2"/>
          <c:y val="2.1613179633936191E-4"/>
          <c:w val="0.6580335411956163"/>
          <c:h val="6.81488774555062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 графики МАРТ 2023'!$A$165</c:f>
              <c:strCache>
                <c:ptCount val="1"/>
                <c:pt idx="0">
                  <c:v>Общо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графики МАРТ 2023'!$B$164:$F$164</c:f>
              <c:strCache>
                <c:ptCount val="5"/>
                <c:pt idx="0">
                  <c:v>Дек .'22</c:v>
                </c:pt>
                <c:pt idx="1">
                  <c:v>Март’23</c:v>
                </c:pt>
                <c:pt idx="2">
                  <c:v>Юни' 23</c:v>
                </c:pt>
                <c:pt idx="3">
                  <c:v>Септ.'23</c:v>
                </c:pt>
                <c:pt idx="4">
                  <c:v>Дек .'23</c:v>
                </c:pt>
              </c:strCache>
            </c:strRef>
          </c:cat>
          <c:val>
            <c:numRef>
              <c:f>' графики МАРТ 2023'!$B$165:$F$165</c:f>
              <c:numCache>
                <c:formatCode>General</c:formatCode>
                <c:ptCount val="5"/>
                <c:pt idx="0">
                  <c:v>2.4</c:v>
                </c:pt>
                <c:pt idx="1">
                  <c:v>3.1</c:v>
                </c:pt>
                <c:pt idx="2">
                  <c:v>0.6</c:v>
                </c:pt>
                <c:pt idx="3">
                  <c:v>1.8</c:v>
                </c:pt>
                <c:pt idx="4">
                  <c:v>0.8</c:v>
                </c:pt>
              </c:numCache>
            </c:numRef>
          </c:val>
        </c:ser>
        <c:ser>
          <c:idx val="1"/>
          <c:order val="1"/>
          <c:tx>
            <c:strRef>
              <c:f>' графики МАРТ 2023'!$A$166</c:f>
              <c:strCache>
                <c:ptCount val="1"/>
                <c:pt idx="0">
                  <c:v>Хранителни стоки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графики МАРТ 2023'!$B$164:$F$164</c:f>
              <c:strCache>
                <c:ptCount val="5"/>
                <c:pt idx="0">
                  <c:v>Дек .'22</c:v>
                </c:pt>
                <c:pt idx="1">
                  <c:v>Март’23</c:v>
                </c:pt>
                <c:pt idx="2">
                  <c:v>Юни' 23</c:v>
                </c:pt>
                <c:pt idx="3">
                  <c:v>Септ.'23</c:v>
                </c:pt>
                <c:pt idx="4">
                  <c:v>Дек .'23</c:v>
                </c:pt>
              </c:strCache>
            </c:strRef>
          </c:cat>
          <c:val>
            <c:numRef>
              <c:f>' графики МАРТ 2023'!$B$166:$F$166</c:f>
              <c:numCache>
                <c:formatCode>0.0</c:formatCode>
                <c:ptCount val="5"/>
                <c:pt idx="0" formatCode="General">
                  <c:v>5.9</c:v>
                </c:pt>
                <c:pt idx="1">
                  <c:v>4.8</c:v>
                </c:pt>
                <c:pt idx="2">
                  <c:v>1</c:v>
                </c:pt>
                <c:pt idx="3" formatCode="General">
                  <c:v>0.9</c:v>
                </c:pt>
                <c:pt idx="4" formatCode="General">
                  <c:v>0.4</c:v>
                </c:pt>
              </c:numCache>
            </c:numRef>
          </c:val>
        </c:ser>
        <c:ser>
          <c:idx val="2"/>
          <c:order val="2"/>
          <c:tx>
            <c:strRef>
              <c:f>' графики МАРТ 2023'!$A$167</c:f>
              <c:strCache>
                <c:ptCount val="1"/>
                <c:pt idx="0">
                  <c:v>Нехранителни стоки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графики МАРТ 2023'!$B$164:$F$164</c:f>
              <c:strCache>
                <c:ptCount val="5"/>
                <c:pt idx="0">
                  <c:v>Дек .'22</c:v>
                </c:pt>
                <c:pt idx="1">
                  <c:v>Март’23</c:v>
                </c:pt>
                <c:pt idx="2">
                  <c:v>Юни' 23</c:v>
                </c:pt>
                <c:pt idx="3">
                  <c:v>Септ.'23</c:v>
                </c:pt>
                <c:pt idx="4">
                  <c:v>Дек .'23</c:v>
                </c:pt>
              </c:strCache>
            </c:strRef>
          </c:cat>
          <c:val>
            <c:numRef>
              <c:f>' графики МАРТ 2023'!$B$167:$F$167</c:f>
              <c:numCache>
                <c:formatCode>General</c:formatCode>
                <c:ptCount val="5"/>
                <c:pt idx="0">
                  <c:v>0.2</c:v>
                </c:pt>
                <c:pt idx="1">
                  <c:v>2.1</c:v>
                </c:pt>
                <c:pt idx="2">
                  <c:v>0.3</c:v>
                </c:pt>
                <c:pt idx="3">
                  <c:v>2.2999999999999998</c:v>
                </c:pt>
                <c:pt idx="4" formatCode="0.0">
                  <c:v>1</c:v>
                </c:pt>
              </c:numCache>
            </c:numRef>
          </c:val>
        </c:ser>
        <c:dLbls>
          <c:showLegendKey val="0"/>
          <c:showVal val="1"/>
          <c:showCatName val="0"/>
          <c:showSerName val="0"/>
          <c:showPercent val="0"/>
          <c:showBubbleSize val="0"/>
        </c:dLbls>
        <c:gapWidth val="150"/>
        <c:overlap val="-25"/>
        <c:axId val="-1432213392"/>
        <c:axId val="-1432206320"/>
      </c:barChart>
      <c:catAx>
        <c:axId val="-143221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2206320"/>
        <c:crosses val="autoZero"/>
        <c:auto val="1"/>
        <c:lblAlgn val="ctr"/>
        <c:lblOffset val="100"/>
        <c:noMultiLvlLbl val="0"/>
      </c:catAx>
      <c:valAx>
        <c:axId val="-1432206320"/>
        <c:scaling>
          <c:orientation val="minMax"/>
        </c:scaling>
        <c:delete val="1"/>
        <c:axPos val="l"/>
        <c:numFmt formatCode="General" sourceLinked="1"/>
        <c:majorTickMark val="none"/>
        <c:minorTickMark val="none"/>
        <c:tickLblPos val="nextTo"/>
        <c:crossAx val="-1432213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1259607056914E-2"/>
          <c:y val="2.4171272636373736E-2"/>
          <c:w val="0.94603528725575969"/>
          <c:h val="0.81199933555954595"/>
        </c:manualLayout>
      </c:layout>
      <c:barChart>
        <c:barDir val="col"/>
        <c:grouping val="clustered"/>
        <c:varyColors val="0"/>
        <c:ser>
          <c:idx val="0"/>
          <c:order val="0"/>
          <c:tx>
            <c:strRef>
              <c:f>' графики МАРТ 2023'!$A$144</c:f>
              <c:strCache>
                <c:ptCount val="1"/>
                <c:pt idx="0">
                  <c:v>Общо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графики МАРТ 2023'!$B$143:$D$143</c:f>
              <c:numCache>
                <c:formatCode>General</c:formatCode>
                <c:ptCount val="3"/>
                <c:pt idx="0">
                  <c:v>2021</c:v>
                </c:pt>
                <c:pt idx="1">
                  <c:v>2022</c:v>
                </c:pt>
                <c:pt idx="2">
                  <c:v>2023</c:v>
                </c:pt>
              </c:numCache>
            </c:numRef>
          </c:cat>
          <c:val>
            <c:numRef>
              <c:f>' графики МАРТ 2023'!$B$144:$D$144</c:f>
              <c:numCache>
                <c:formatCode>General</c:formatCode>
                <c:ptCount val="3"/>
                <c:pt idx="0">
                  <c:v>9.6999999999999993</c:v>
                </c:pt>
                <c:pt idx="1">
                  <c:v>17.7</c:v>
                </c:pt>
                <c:pt idx="2">
                  <c:v>6.4</c:v>
                </c:pt>
              </c:numCache>
            </c:numRef>
          </c:val>
        </c:ser>
        <c:ser>
          <c:idx val="1"/>
          <c:order val="1"/>
          <c:tx>
            <c:strRef>
              <c:f>' графики МАРТ 2023'!$A$145</c:f>
              <c:strCache>
                <c:ptCount val="1"/>
                <c:pt idx="0">
                  <c:v>Хранителни стоки</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графики МАРТ 2023'!$B$143:$D$143</c:f>
              <c:numCache>
                <c:formatCode>General</c:formatCode>
                <c:ptCount val="3"/>
                <c:pt idx="0">
                  <c:v>2021</c:v>
                </c:pt>
                <c:pt idx="1">
                  <c:v>2022</c:v>
                </c:pt>
                <c:pt idx="2">
                  <c:v>2023</c:v>
                </c:pt>
              </c:numCache>
            </c:numRef>
          </c:cat>
          <c:val>
            <c:numRef>
              <c:f>' графики МАРТ 2023'!$B$145:$D$145</c:f>
              <c:numCache>
                <c:formatCode>General</c:formatCode>
                <c:ptCount val="3"/>
                <c:pt idx="0">
                  <c:v>9.8000000000000007</c:v>
                </c:pt>
                <c:pt idx="1">
                  <c:v>26.3</c:v>
                </c:pt>
                <c:pt idx="2">
                  <c:v>7.2</c:v>
                </c:pt>
              </c:numCache>
            </c:numRef>
          </c:val>
        </c:ser>
        <c:ser>
          <c:idx val="2"/>
          <c:order val="2"/>
          <c:tx>
            <c:strRef>
              <c:f>' графики МАРТ 2023'!$A$146</c:f>
              <c:strCache>
                <c:ptCount val="1"/>
                <c:pt idx="0">
                  <c:v>Нехранителни стоки</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графики МАРТ 2023'!$B$143:$D$143</c:f>
              <c:numCache>
                <c:formatCode>General</c:formatCode>
                <c:ptCount val="3"/>
                <c:pt idx="0">
                  <c:v>2021</c:v>
                </c:pt>
                <c:pt idx="1">
                  <c:v>2022</c:v>
                </c:pt>
                <c:pt idx="2">
                  <c:v>2023</c:v>
                </c:pt>
              </c:numCache>
            </c:numRef>
          </c:cat>
          <c:val>
            <c:numRef>
              <c:f>' графики МАРТ 2023'!$B$146:$D$146</c:f>
              <c:numCache>
                <c:formatCode>General</c:formatCode>
                <c:ptCount val="3"/>
                <c:pt idx="0">
                  <c:v>9.6</c:v>
                </c:pt>
                <c:pt idx="1">
                  <c:v>12.9</c:v>
                </c:pt>
                <c:pt idx="2">
                  <c:v>5.9</c:v>
                </c:pt>
              </c:numCache>
            </c:numRef>
          </c:val>
        </c:ser>
        <c:dLbls>
          <c:showLegendKey val="0"/>
          <c:showVal val="1"/>
          <c:showCatName val="0"/>
          <c:showSerName val="0"/>
          <c:showPercent val="0"/>
          <c:showBubbleSize val="0"/>
        </c:dLbls>
        <c:gapWidth val="75"/>
        <c:axId val="-1432203056"/>
        <c:axId val="-1432215024"/>
      </c:barChart>
      <c:catAx>
        <c:axId val="-14322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2215024"/>
        <c:crosses val="autoZero"/>
        <c:auto val="1"/>
        <c:lblAlgn val="ctr"/>
        <c:lblOffset val="100"/>
        <c:noMultiLvlLbl val="0"/>
      </c:catAx>
      <c:valAx>
        <c:axId val="-1432215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203056"/>
        <c:crosses val="autoZero"/>
        <c:crossBetween val="between"/>
      </c:valAx>
      <c:spPr>
        <a:noFill/>
        <a:ln>
          <a:noFill/>
        </a:ln>
        <a:effectLst/>
      </c:spPr>
    </c:plotArea>
    <c:legend>
      <c:legendPos val="b"/>
      <c:layout>
        <c:manualLayout>
          <c:xMode val="edge"/>
          <c:yMode val="edge"/>
          <c:x val="5.3705526392534265E-2"/>
          <c:y val="0"/>
          <c:w val="0.75832956644308347"/>
          <c:h val="4.73521325737749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0"/>
            <c:invertIfNegative val="0"/>
            <c:bubble3D val="0"/>
            <c:spPr>
              <a:solidFill>
                <a:srgbClr val="00B050"/>
              </a:solidFill>
            </c:spPr>
          </c:dPt>
          <c:dPt>
            <c:idx val="16"/>
            <c:invertIfNegative val="0"/>
            <c:bubble3D val="0"/>
            <c:spPr>
              <a:solidFill>
                <a:srgbClr val="92D050"/>
              </a:solidFill>
            </c:spPr>
          </c:dPt>
          <c:dPt>
            <c:idx val="20"/>
            <c:invertIfNegative val="0"/>
            <c:bubble3D val="0"/>
            <c:spPr>
              <a:solidFill>
                <a:schemeClr val="accent2"/>
              </a:solidFill>
            </c:spPr>
          </c:dPt>
          <c:dLbls>
            <c:dLbl>
              <c:idx val="0"/>
              <c:showLegendKey val="0"/>
              <c:showVal val="1"/>
              <c:showCatName val="0"/>
              <c:showSerName val="0"/>
              <c:showPercent val="0"/>
              <c:showBubbleSize val="0"/>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6"/>
              <c:showLegendKey val="0"/>
              <c:showVal val="1"/>
              <c:showCatName val="0"/>
              <c:showSerName val="0"/>
              <c:showPercent val="0"/>
              <c:showBubbleSize val="0"/>
              <c:extLst>
                <c:ext xmlns:c15="http://schemas.microsoft.com/office/drawing/2012/chart" uri="{CE6537A1-D6FC-4f65-9D91-7224C49458BB}"/>
              </c:extLst>
            </c:dLbl>
            <c:dLbl>
              <c:idx val="20"/>
              <c:showLegendKey val="0"/>
              <c:showVal val="1"/>
              <c:showCatName val="0"/>
              <c:showSerName val="0"/>
              <c:showPercent val="0"/>
              <c:showBubbleSize val="0"/>
              <c:extLst>
                <c:ext xmlns:c15="http://schemas.microsoft.com/office/drawing/2012/chart" uri="{CE6537A1-D6FC-4f65-9D91-7224C49458BB}"/>
              </c:extLst>
            </c:dLbl>
            <c:dLbl>
              <c:idx val="28"/>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 5'!$B$4:$B$32</c:f>
              <c:strCache>
                <c:ptCount val="29"/>
                <c:pt idx="0">
                  <c:v>Белгия</c:v>
                </c:pt>
                <c:pt idx="1">
                  <c:v>Люксембург</c:v>
                </c:pt>
                <c:pt idx="2">
                  <c:v>Испания</c:v>
                </c:pt>
                <c:pt idx="3">
                  <c:v>Дания</c:v>
                </c:pt>
                <c:pt idx="4">
                  <c:v>Кипър</c:v>
                </c:pt>
                <c:pt idx="5">
                  <c:v>Нидерландия</c:v>
                </c:pt>
                <c:pt idx="6">
                  <c:v>Гърция</c:v>
                </c:pt>
                <c:pt idx="7">
                  <c:v>Финландия</c:v>
                </c:pt>
                <c:pt idx="8">
                  <c:v>Ирландия</c:v>
                </c:pt>
                <c:pt idx="9">
                  <c:v>Португалия</c:v>
                </c:pt>
                <c:pt idx="10">
                  <c:v>ЕЗ</c:v>
                </c:pt>
                <c:pt idx="11">
                  <c:v>Малта</c:v>
                </c:pt>
                <c:pt idx="12">
                  <c:v>Франция</c:v>
                </c:pt>
                <c:pt idx="13">
                  <c:v>Швеция</c:v>
                </c:pt>
                <c:pt idx="14">
                  <c:v>Италия</c:v>
                </c:pt>
                <c:pt idx="15">
                  <c:v>Германия</c:v>
                </c:pt>
                <c:pt idx="16">
                  <c:v>ЕС</c:v>
                </c:pt>
                <c:pt idx="17">
                  <c:v>Словения</c:v>
                </c:pt>
                <c:pt idx="18">
                  <c:v>Австрия</c:v>
                </c:pt>
                <c:pt idx="19">
                  <c:v>Хърватия</c:v>
                </c:pt>
                <c:pt idx="20">
                  <c:v>България</c:v>
                </c:pt>
                <c:pt idx="21">
                  <c:v>Литва</c:v>
                </c:pt>
                <c:pt idx="22">
                  <c:v>Естония</c:v>
                </c:pt>
                <c:pt idx="23">
                  <c:v>Латвия</c:v>
                </c:pt>
                <c:pt idx="24">
                  <c:v>Румъния</c:v>
                </c:pt>
                <c:pt idx="25">
                  <c:v>Полша</c:v>
                </c:pt>
                <c:pt idx="26">
                  <c:v>Словакия</c:v>
                </c:pt>
                <c:pt idx="27">
                  <c:v>Чехия</c:v>
                </c:pt>
                <c:pt idx="28">
                  <c:v>Унгария</c:v>
                </c:pt>
              </c:strCache>
            </c:strRef>
          </c:cat>
          <c:val>
            <c:numRef>
              <c:f>'Sheet 5'!$O$4:$O$32</c:f>
              <c:numCache>
                <c:formatCode>#,##0.0</c:formatCode>
                <c:ptCount val="29"/>
                <c:pt idx="0">
                  <c:v>2.3416666666666668</c:v>
                </c:pt>
                <c:pt idx="1">
                  <c:v>2.9</c:v>
                </c:pt>
                <c:pt idx="2">
                  <c:v>3.4333333333333331</c:v>
                </c:pt>
                <c:pt idx="3">
                  <c:v>3.4416666666666664</c:v>
                </c:pt>
                <c:pt idx="4">
                  <c:v>3.9</c:v>
                </c:pt>
                <c:pt idx="5">
                  <c:v>4.0999999999999996</c:v>
                </c:pt>
                <c:pt idx="6">
                  <c:v>4.2166666666666659</c:v>
                </c:pt>
                <c:pt idx="7">
                  <c:v>4.3</c:v>
                </c:pt>
                <c:pt idx="8">
                  <c:v>5.2416666666666671</c:v>
                </c:pt>
                <c:pt idx="9">
                  <c:v>5.3250000000000002</c:v>
                </c:pt>
                <c:pt idx="10">
                  <c:v>5.4</c:v>
                </c:pt>
                <c:pt idx="11">
                  <c:v>5.5916666666666659</c:v>
                </c:pt>
                <c:pt idx="12">
                  <c:v>5.6833333333333336</c:v>
                </c:pt>
                <c:pt idx="13">
                  <c:v>5.9</c:v>
                </c:pt>
                <c:pt idx="14">
                  <c:v>5.9</c:v>
                </c:pt>
                <c:pt idx="15">
                  <c:v>6</c:v>
                </c:pt>
                <c:pt idx="16">
                  <c:v>6.3999999999999995</c:v>
                </c:pt>
                <c:pt idx="17">
                  <c:v>7.2</c:v>
                </c:pt>
                <c:pt idx="18">
                  <c:v>7.7</c:v>
                </c:pt>
                <c:pt idx="19">
                  <c:v>8.4</c:v>
                </c:pt>
                <c:pt idx="20">
                  <c:v>8.6166666666666671</c:v>
                </c:pt>
                <c:pt idx="21">
                  <c:v>8.6999999999999993</c:v>
                </c:pt>
                <c:pt idx="22">
                  <c:v>9.1</c:v>
                </c:pt>
                <c:pt idx="23">
                  <c:v>9.1</c:v>
                </c:pt>
                <c:pt idx="24">
                  <c:v>9.6999999999999993</c:v>
                </c:pt>
                <c:pt idx="25">
                  <c:v>10.9</c:v>
                </c:pt>
                <c:pt idx="26">
                  <c:v>11</c:v>
                </c:pt>
                <c:pt idx="27">
                  <c:v>12</c:v>
                </c:pt>
                <c:pt idx="28">
                  <c:v>17</c:v>
                </c:pt>
              </c:numCache>
            </c:numRef>
          </c:val>
        </c:ser>
        <c:dLbls>
          <c:showLegendKey val="0"/>
          <c:showVal val="0"/>
          <c:showCatName val="0"/>
          <c:showSerName val="0"/>
          <c:showPercent val="0"/>
          <c:showBubbleSize val="0"/>
        </c:dLbls>
        <c:gapWidth val="75"/>
        <c:overlap val="-25"/>
        <c:axId val="-1432204688"/>
        <c:axId val="-1432209040"/>
      </c:barChart>
      <c:catAx>
        <c:axId val="-1432204688"/>
        <c:scaling>
          <c:orientation val="minMax"/>
        </c:scaling>
        <c:delete val="0"/>
        <c:axPos val="b"/>
        <c:numFmt formatCode="General" sourceLinked="0"/>
        <c:majorTickMark val="none"/>
        <c:minorTickMark val="none"/>
        <c:tickLblPos val="nextTo"/>
        <c:txPr>
          <a:bodyPr/>
          <a:lstStyle/>
          <a:p>
            <a:pPr>
              <a:defRPr sz="1400"/>
            </a:pPr>
            <a:endParaRPr lang="en-US"/>
          </a:p>
        </c:txPr>
        <c:crossAx val="-1432209040"/>
        <c:crosses val="autoZero"/>
        <c:auto val="1"/>
        <c:lblAlgn val="ctr"/>
        <c:lblOffset val="100"/>
        <c:noMultiLvlLbl val="0"/>
      </c:catAx>
      <c:valAx>
        <c:axId val="-1432209040"/>
        <c:scaling>
          <c:orientation val="minMax"/>
        </c:scaling>
        <c:delete val="0"/>
        <c:axPos val="l"/>
        <c:majorGridlines/>
        <c:numFmt formatCode="#,##0.0" sourceLinked="1"/>
        <c:majorTickMark val="none"/>
        <c:minorTickMark val="none"/>
        <c:tickLblPos val="nextTo"/>
        <c:spPr>
          <a:ln w="9525">
            <a:noFill/>
          </a:ln>
        </c:spPr>
        <c:crossAx val="-1432204688"/>
        <c:crosses val="autoZero"/>
        <c:crossBetween val="between"/>
      </c:valAx>
    </c:plotArea>
    <c:plotVisOnly val="1"/>
    <c:dispBlanksAs val="gap"/>
    <c:showDLblsOverMax val="0"/>
  </c:chart>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1"/>
            <c:invertIfNegative val="0"/>
            <c:bubble3D val="0"/>
            <c:spPr>
              <a:solidFill>
                <a:srgbClr val="00B050"/>
              </a:solidFill>
            </c:spPr>
          </c:dPt>
          <c:dPt>
            <c:idx val="16"/>
            <c:invertIfNegative val="0"/>
            <c:bubble3D val="0"/>
            <c:spPr>
              <a:solidFill>
                <a:srgbClr val="92D050"/>
              </a:solidFill>
            </c:spPr>
          </c:dPt>
          <c:dPt>
            <c:idx val="22"/>
            <c:invertIfNegative val="0"/>
            <c:bubble3D val="0"/>
            <c:spPr>
              <a:solidFill>
                <a:schemeClr val="accent2"/>
              </a:solidFill>
            </c:spPr>
          </c:dPt>
          <c:dPt>
            <c:idx val="23"/>
            <c:invertIfNegative val="0"/>
            <c:bubble3D val="0"/>
            <c:spPr>
              <a:solidFill>
                <a:srgbClr val="0070C0"/>
              </a:solidFill>
            </c:spPr>
          </c:dPt>
          <c:dLbls>
            <c:dLbl>
              <c:idx val="0"/>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6"/>
              <c:showLegendKey val="0"/>
              <c:showVal val="1"/>
              <c:showCatName val="0"/>
              <c:showSerName val="0"/>
              <c:showPercent val="0"/>
              <c:showBubbleSize val="0"/>
              <c:extLst>
                <c:ext xmlns:c15="http://schemas.microsoft.com/office/drawing/2012/chart" uri="{CE6537A1-D6FC-4f65-9D91-7224C49458BB}"/>
              </c:extLst>
            </c:dLbl>
            <c:dLbl>
              <c:idx val="22"/>
              <c:showLegendKey val="0"/>
              <c:showVal val="1"/>
              <c:showCatName val="0"/>
              <c:showSerName val="0"/>
              <c:showPercent val="0"/>
              <c:showBubbleSize val="0"/>
              <c:extLst>
                <c:ext xmlns:c15="http://schemas.microsoft.com/office/drawing/2012/chart" uri="{CE6537A1-D6FC-4f65-9D91-7224C49458BB}"/>
              </c:extLst>
            </c:dLbl>
            <c:dLbl>
              <c:idx val="28"/>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 4'!$A$10:$A$38</c:f>
              <c:strCache>
                <c:ptCount val="29"/>
                <c:pt idx="0">
                  <c:v>Кипър</c:v>
                </c:pt>
                <c:pt idx="1">
                  <c:v>Дания</c:v>
                </c:pt>
                <c:pt idx="2">
                  <c:v>Финландия</c:v>
                </c:pt>
                <c:pt idx="3">
                  <c:v>Ирландия</c:v>
                </c:pt>
                <c:pt idx="4">
                  <c:v>Португалия</c:v>
                </c:pt>
                <c:pt idx="5">
                  <c:v>Италия</c:v>
                </c:pt>
                <c:pt idx="6">
                  <c:v>Люксембург</c:v>
                </c:pt>
                <c:pt idx="7">
                  <c:v>Малта</c:v>
                </c:pt>
                <c:pt idx="8">
                  <c:v>Австрия</c:v>
                </c:pt>
                <c:pt idx="9">
                  <c:v>Гърция</c:v>
                </c:pt>
                <c:pt idx="10">
                  <c:v>Испания</c:v>
                </c:pt>
                <c:pt idx="11">
                  <c:v>ЕЗ</c:v>
                </c:pt>
                <c:pt idx="12">
                  <c:v>Чехия</c:v>
                </c:pt>
                <c:pt idx="13">
                  <c:v>Нидерландия</c:v>
                </c:pt>
                <c:pt idx="14">
                  <c:v>Франция</c:v>
                </c:pt>
                <c:pt idx="15">
                  <c:v>Словения</c:v>
                </c:pt>
                <c:pt idx="16">
                  <c:v>ЕС</c:v>
                </c:pt>
                <c:pt idx="17">
                  <c:v>Германия</c:v>
                </c:pt>
                <c:pt idx="18">
                  <c:v>Хърватия</c:v>
                </c:pt>
                <c:pt idx="19">
                  <c:v>Швеция</c:v>
                </c:pt>
                <c:pt idx="20">
                  <c:v>Латвия</c:v>
                </c:pt>
                <c:pt idx="21">
                  <c:v>Белгия</c:v>
                </c:pt>
                <c:pt idx="22">
                  <c:v>България</c:v>
                </c:pt>
                <c:pt idx="23">
                  <c:v>Румъния</c:v>
                </c:pt>
                <c:pt idx="24">
                  <c:v>Литва</c:v>
                </c:pt>
                <c:pt idx="25">
                  <c:v>Естония</c:v>
                </c:pt>
                <c:pt idx="26">
                  <c:v>Полша</c:v>
                </c:pt>
                <c:pt idx="27">
                  <c:v>Словакия</c:v>
                </c:pt>
                <c:pt idx="28">
                  <c:v>Унгария</c:v>
                </c:pt>
              </c:strCache>
            </c:strRef>
          </c:cat>
          <c:val>
            <c:numRef>
              <c:f>'Sheet 4'!$B$10:$B$38</c:f>
              <c:numCache>
                <c:formatCode>#,##0.##########</c:formatCode>
                <c:ptCount val="29"/>
                <c:pt idx="0" formatCode="#,##0.0">
                  <c:v>8</c:v>
                </c:pt>
                <c:pt idx="1">
                  <c:v>8.4</c:v>
                </c:pt>
                <c:pt idx="2" formatCode="#,##0.0">
                  <c:v>9</c:v>
                </c:pt>
                <c:pt idx="3">
                  <c:v>9.8000000000000007</c:v>
                </c:pt>
                <c:pt idx="4" formatCode="#,##0.0">
                  <c:v>10</c:v>
                </c:pt>
                <c:pt idx="5">
                  <c:v>10.199999999999999</c:v>
                </c:pt>
                <c:pt idx="6">
                  <c:v>10.5</c:v>
                </c:pt>
                <c:pt idx="7">
                  <c:v>10.6</c:v>
                </c:pt>
                <c:pt idx="8" formatCode="#,##0.0">
                  <c:v>11</c:v>
                </c:pt>
                <c:pt idx="9">
                  <c:v>11.6</c:v>
                </c:pt>
                <c:pt idx="10">
                  <c:v>11.7</c:v>
                </c:pt>
                <c:pt idx="11">
                  <c:v>11.8</c:v>
                </c:pt>
                <c:pt idx="12">
                  <c:v>11.8</c:v>
                </c:pt>
                <c:pt idx="13">
                  <c:v>11.9</c:v>
                </c:pt>
                <c:pt idx="14">
                  <c:v>12.4</c:v>
                </c:pt>
                <c:pt idx="15">
                  <c:v>12.5</c:v>
                </c:pt>
                <c:pt idx="16">
                  <c:v>12.6</c:v>
                </c:pt>
                <c:pt idx="17">
                  <c:v>12.7</c:v>
                </c:pt>
                <c:pt idx="18">
                  <c:v>12.7</c:v>
                </c:pt>
                <c:pt idx="19">
                  <c:v>12.7</c:v>
                </c:pt>
                <c:pt idx="20">
                  <c:v>13.3</c:v>
                </c:pt>
                <c:pt idx="21">
                  <c:v>13.8</c:v>
                </c:pt>
                <c:pt idx="22" formatCode="#,##0.0">
                  <c:v>14</c:v>
                </c:pt>
                <c:pt idx="23">
                  <c:v>14.6</c:v>
                </c:pt>
                <c:pt idx="24">
                  <c:v>14.6</c:v>
                </c:pt>
                <c:pt idx="25">
                  <c:v>15.6</c:v>
                </c:pt>
                <c:pt idx="26">
                  <c:v>15.9</c:v>
                </c:pt>
                <c:pt idx="27">
                  <c:v>17.3</c:v>
                </c:pt>
                <c:pt idx="28">
                  <c:v>23.8</c:v>
                </c:pt>
              </c:numCache>
            </c:numRef>
          </c:val>
        </c:ser>
        <c:dLbls>
          <c:showLegendKey val="0"/>
          <c:showVal val="0"/>
          <c:showCatName val="0"/>
          <c:showSerName val="0"/>
          <c:showPercent val="0"/>
          <c:showBubbleSize val="0"/>
        </c:dLbls>
        <c:gapWidth val="150"/>
        <c:axId val="-1432214480"/>
        <c:axId val="-1432212848"/>
      </c:barChart>
      <c:catAx>
        <c:axId val="-1432214480"/>
        <c:scaling>
          <c:orientation val="minMax"/>
        </c:scaling>
        <c:delete val="0"/>
        <c:axPos val="b"/>
        <c:numFmt formatCode="General" sourceLinked="0"/>
        <c:majorTickMark val="none"/>
        <c:minorTickMark val="none"/>
        <c:tickLblPos val="nextTo"/>
        <c:crossAx val="-1432212848"/>
        <c:crosses val="autoZero"/>
        <c:auto val="1"/>
        <c:lblAlgn val="ctr"/>
        <c:lblOffset val="100"/>
        <c:noMultiLvlLbl val="0"/>
      </c:catAx>
      <c:valAx>
        <c:axId val="-1432212848"/>
        <c:scaling>
          <c:orientation val="minMax"/>
        </c:scaling>
        <c:delete val="0"/>
        <c:axPos val="l"/>
        <c:numFmt formatCode="#,##0.0" sourceLinked="1"/>
        <c:majorTickMark val="none"/>
        <c:minorTickMark val="none"/>
        <c:tickLblPos val="nextTo"/>
        <c:crossAx val="-143221448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Sheet1!$B$7</c:f>
              <c:strCache>
                <c:ptCount val="1"/>
                <c:pt idx="0">
                  <c:v>ЕС</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Sheet1!$C$6:$H$6</c:f>
              <c:strCache>
                <c:ptCount val="6"/>
                <c:pt idx="0">
                  <c:v>Хранителни стоки и безалкохолни напитки</c:v>
                </c:pt>
                <c:pt idx="1">
                  <c:v>Свинско месо</c:v>
                </c:pt>
                <c:pt idx="2">
                  <c:v>Прясно мляко</c:v>
                </c:pt>
                <c:pt idx="3">
                  <c:v>Кисело мляко</c:v>
                </c:pt>
                <c:pt idx="4">
                  <c:v>Яйца</c:v>
                </c:pt>
                <c:pt idx="5">
                  <c:v>Лекарства</c:v>
                </c:pt>
              </c:strCache>
            </c:strRef>
          </c:cat>
          <c:val>
            <c:numRef>
              <c:f>Sheet1!$C$7:$H$7</c:f>
              <c:numCache>
                <c:formatCode>General</c:formatCode>
                <c:ptCount val="6"/>
                <c:pt idx="0">
                  <c:v>12.6</c:v>
                </c:pt>
                <c:pt idx="1">
                  <c:v>11.7</c:v>
                </c:pt>
                <c:pt idx="2">
                  <c:v>12.3</c:v>
                </c:pt>
                <c:pt idx="3">
                  <c:v>13.7</c:v>
                </c:pt>
                <c:pt idx="4">
                  <c:v>15.6</c:v>
                </c:pt>
                <c:pt idx="5">
                  <c:v>4.9000000000000004</c:v>
                </c:pt>
              </c:numCache>
            </c:numRef>
          </c:val>
        </c:ser>
        <c:ser>
          <c:idx val="1"/>
          <c:order val="1"/>
          <c:tx>
            <c:strRef>
              <c:f>Sheet1!$B$8</c:f>
              <c:strCache>
                <c:ptCount val="1"/>
                <c:pt idx="0">
                  <c:v>България</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Sheet1!$C$6:$H$6</c:f>
              <c:strCache>
                <c:ptCount val="6"/>
                <c:pt idx="0">
                  <c:v>Хранителни стоки и безалкохолни напитки</c:v>
                </c:pt>
                <c:pt idx="1">
                  <c:v>Свинско месо</c:v>
                </c:pt>
                <c:pt idx="2">
                  <c:v>Прясно мляко</c:v>
                </c:pt>
                <c:pt idx="3">
                  <c:v>Кисело мляко</c:v>
                </c:pt>
                <c:pt idx="4">
                  <c:v>Яйца</c:v>
                </c:pt>
                <c:pt idx="5">
                  <c:v>Лекарства</c:v>
                </c:pt>
              </c:strCache>
            </c:strRef>
          </c:cat>
          <c:val>
            <c:numRef>
              <c:f>Sheet1!$C$8:$H$8</c:f>
              <c:numCache>
                <c:formatCode>General</c:formatCode>
                <c:ptCount val="6"/>
                <c:pt idx="0" formatCode="0.0">
                  <c:v>14</c:v>
                </c:pt>
                <c:pt idx="1">
                  <c:v>20.7</c:v>
                </c:pt>
                <c:pt idx="2">
                  <c:v>17.100000000000001</c:v>
                </c:pt>
                <c:pt idx="3">
                  <c:v>14.6</c:v>
                </c:pt>
                <c:pt idx="4">
                  <c:v>34.700000000000003</c:v>
                </c:pt>
                <c:pt idx="5">
                  <c:v>14.4</c:v>
                </c:pt>
              </c:numCache>
            </c:numRef>
          </c:val>
        </c:ser>
        <c:ser>
          <c:idx val="2"/>
          <c:order val="2"/>
          <c:tx>
            <c:strRef>
              <c:f>Sheet1!$B$9</c:f>
              <c:strCache>
                <c:ptCount val="1"/>
                <c:pt idx="0">
                  <c:v>Румъния</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Sheet1!$C$6:$H$6</c:f>
              <c:strCache>
                <c:ptCount val="6"/>
                <c:pt idx="0">
                  <c:v>Хранителни стоки и безалкохолни напитки</c:v>
                </c:pt>
                <c:pt idx="1">
                  <c:v>Свинско месо</c:v>
                </c:pt>
                <c:pt idx="2">
                  <c:v>Прясно мляко</c:v>
                </c:pt>
                <c:pt idx="3">
                  <c:v>Кисело мляко</c:v>
                </c:pt>
                <c:pt idx="4">
                  <c:v>Яйца</c:v>
                </c:pt>
                <c:pt idx="5">
                  <c:v>Лекарства</c:v>
                </c:pt>
              </c:strCache>
            </c:strRef>
          </c:cat>
          <c:val>
            <c:numRef>
              <c:f>Sheet1!$C$9:$H$9</c:f>
              <c:numCache>
                <c:formatCode>General</c:formatCode>
                <c:ptCount val="6"/>
                <c:pt idx="0">
                  <c:v>14.6</c:v>
                </c:pt>
                <c:pt idx="1">
                  <c:v>14.3</c:v>
                </c:pt>
                <c:pt idx="2">
                  <c:v>13.9</c:v>
                </c:pt>
                <c:pt idx="3">
                  <c:v>21.1</c:v>
                </c:pt>
                <c:pt idx="4">
                  <c:v>21.5</c:v>
                </c:pt>
                <c:pt idx="5">
                  <c:v>5.8</c:v>
                </c:pt>
              </c:numCache>
            </c:numRef>
          </c:val>
        </c:ser>
        <c:dLbls>
          <c:showLegendKey val="0"/>
          <c:showVal val="1"/>
          <c:showCatName val="0"/>
          <c:showSerName val="0"/>
          <c:showPercent val="0"/>
          <c:showBubbleSize val="0"/>
        </c:dLbls>
        <c:gapWidth val="75"/>
        <c:axId val="-1432212304"/>
        <c:axId val="-1432211216"/>
      </c:barChart>
      <c:catAx>
        <c:axId val="-1432212304"/>
        <c:scaling>
          <c:orientation val="minMax"/>
        </c:scaling>
        <c:delete val="0"/>
        <c:axPos val="b"/>
        <c:numFmt formatCode="General" sourceLinked="0"/>
        <c:majorTickMark val="none"/>
        <c:minorTickMark val="none"/>
        <c:tickLblPos val="nextTo"/>
        <c:txPr>
          <a:bodyPr/>
          <a:lstStyle/>
          <a:p>
            <a:pPr>
              <a:defRPr sz="1400"/>
            </a:pPr>
            <a:endParaRPr lang="en-US"/>
          </a:p>
        </c:txPr>
        <c:crossAx val="-1432211216"/>
        <c:crosses val="autoZero"/>
        <c:auto val="1"/>
        <c:lblAlgn val="ctr"/>
        <c:lblOffset val="100"/>
        <c:noMultiLvlLbl val="0"/>
      </c:catAx>
      <c:valAx>
        <c:axId val="-1432211216"/>
        <c:scaling>
          <c:orientation val="minMax"/>
        </c:scaling>
        <c:delete val="0"/>
        <c:axPos val="l"/>
        <c:numFmt formatCode="#,##0.0" sourceLinked="0"/>
        <c:majorTickMark val="none"/>
        <c:minorTickMark val="none"/>
        <c:tickLblPos val="nextTo"/>
        <c:crossAx val="-1432212304"/>
        <c:crosses val="autoZero"/>
        <c:crossBetween val="between"/>
      </c:valAx>
    </c:plotArea>
    <c:legend>
      <c:legendPos val="b"/>
      <c:layout>
        <c:manualLayout>
          <c:xMode val="edge"/>
          <c:yMode val="edge"/>
          <c:x val="9.5717410323709534E-2"/>
          <c:y val="6.0832650277598101E-3"/>
          <c:w val="0.54313308058714882"/>
          <c:h val="0.1044100719769981"/>
        </c:manualLayout>
      </c:layout>
      <c:overlay val="0"/>
      <c:spPr>
        <a:solidFill>
          <a:schemeClr val="lt1"/>
        </a:solidFill>
        <a:ln w="25400" cap="flat" cmpd="sng" algn="ctr">
          <a:solidFill>
            <a:schemeClr val="dk1"/>
          </a:solidFill>
          <a:prstDash val="solid"/>
        </a:ln>
        <a:effectLst/>
      </c:spPr>
      <c:txPr>
        <a:bodyPr/>
        <a:lstStyle/>
        <a:p>
          <a:pPr>
            <a:defRPr sz="16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'[ХИПЦ - средно за 12 месеца.xlsx]лекарства '!$A$66:$A$97</c:f>
              <c:strCache>
                <c:ptCount val="32"/>
                <c:pt idx="0">
                  <c:v>European Union </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pt idx="28">
                  <c:v>European Economic Area</c:v>
                </c:pt>
                <c:pt idx="29">
                  <c:v>Iceland</c:v>
                </c:pt>
                <c:pt idx="30">
                  <c:v>Norway</c:v>
                </c:pt>
                <c:pt idx="31">
                  <c:v>Switzerland</c:v>
                </c:pt>
              </c:strCache>
            </c:strRef>
          </c:cat>
          <c:val>
            <c:numRef>
              <c:f>'[ХИПЦ - средно за 12 месеца.xlsx]лекарства '!$B$66:$B$97</c:f>
              <c:numCache>
                <c:formatCode>#\ ##0.##########</c:formatCode>
                <c:ptCount val="32"/>
                <c:pt idx="0" formatCode="General">
                  <c:v>4.9000000000000004</c:v>
                </c:pt>
                <c:pt idx="1">
                  <c:v>0.9</c:v>
                </c:pt>
                <c:pt idx="2">
                  <c:v>14.4</c:v>
                </c:pt>
                <c:pt idx="3" formatCode="#\ ##0.0">
                  <c:v>7</c:v>
                </c:pt>
                <c:pt idx="4">
                  <c:v>4.0999999999999996</c:v>
                </c:pt>
                <c:pt idx="5">
                  <c:v>3.8</c:v>
                </c:pt>
                <c:pt idx="6">
                  <c:v>5.7</c:v>
                </c:pt>
                <c:pt idx="7" formatCode="#\ ##0.0">
                  <c:v>3</c:v>
                </c:pt>
                <c:pt idx="8">
                  <c:v>13.6</c:v>
                </c:pt>
                <c:pt idx="9">
                  <c:v>1.4</c:v>
                </c:pt>
                <c:pt idx="10" formatCode="#\ ##0.0">
                  <c:v>0</c:v>
                </c:pt>
                <c:pt idx="11">
                  <c:v>4.2</c:v>
                </c:pt>
                <c:pt idx="12">
                  <c:v>4.2</c:v>
                </c:pt>
                <c:pt idx="13">
                  <c:v>2.2999999999999998</c:v>
                </c:pt>
                <c:pt idx="14">
                  <c:v>7.3</c:v>
                </c:pt>
                <c:pt idx="15" formatCode="#\ ##0.0">
                  <c:v>11</c:v>
                </c:pt>
                <c:pt idx="16">
                  <c:v>1.4</c:v>
                </c:pt>
                <c:pt idx="17">
                  <c:v>7.3</c:v>
                </c:pt>
                <c:pt idx="18">
                  <c:v>2.8</c:v>
                </c:pt>
                <c:pt idx="19">
                  <c:v>4.0999999999999996</c:v>
                </c:pt>
                <c:pt idx="20">
                  <c:v>6.6</c:v>
                </c:pt>
                <c:pt idx="21">
                  <c:v>5.8</c:v>
                </c:pt>
                <c:pt idx="22" formatCode="#\ ##0.0">
                  <c:v>6</c:v>
                </c:pt>
                <c:pt idx="23">
                  <c:v>5.8</c:v>
                </c:pt>
                <c:pt idx="24">
                  <c:v>12.1</c:v>
                </c:pt>
                <c:pt idx="25">
                  <c:v>7.8</c:v>
                </c:pt>
                <c:pt idx="26">
                  <c:v>-2.6</c:v>
                </c:pt>
                <c:pt idx="27" formatCode="#\ ##0.0">
                  <c:v>7</c:v>
                </c:pt>
                <c:pt idx="28">
                  <c:v>4.9000000000000004</c:v>
                </c:pt>
                <c:pt idx="29" formatCode="#\ ##0.0">
                  <c:v>6</c:v>
                </c:pt>
                <c:pt idx="30">
                  <c:v>4.7</c:v>
                </c:pt>
                <c:pt idx="31">
                  <c:v>-2.4</c:v>
                </c:pt>
              </c:numCache>
            </c:numRef>
          </c:val>
        </c:ser>
        <c:dLbls>
          <c:showLegendKey val="0"/>
          <c:showVal val="1"/>
          <c:showCatName val="0"/>
          <c:showSerName val="0"/>
          <c:showPercent val="0"/>
          <c:showBubbleSize val="0"/>
        </c:dLbls>
        <c:gapWidth val="150"/>
        <c:overlap val="-25"/>
        <c:axId val="-1432210672"/>
        <c:axId val="-1432210128"/>
      </c:barChart>
      <c:catAx>
        <c:axId val="-14322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210128"/>
        <c:crosses val="autoZero"/>
        <c:auto val="1"/>
        <c:lblAlgn val="ctr"/>
        <c:lblOffset val="100"/>
        <c:noMultiLvlLbl val="0"/>
      </c:catAx>
      <c:valAx>
        <c:axId val="-1432210128"/>
        <c:scaling>
          <c:orientation val="minMax"/>
        </c:scaling>
        <c:delete val="1"/>
        <c:axPos val="l"/>
        <c:numFmt formatCode="General" sourceLinked="1"/>
        <c:majorTickMark val="none"/>
        <c:minorTickMark val="none"/>
        <c:tickLblPos val="nextTo"/>
        <c:crossAx val="-1432210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bg-BG" b="1"/>
              <a:t>Номинален ръст, предх г=100</a:t>
            </a:r>
            <a:endParaRPr lang="gsw-FR"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Sheet1!$I$10</c:f>
              <c:strCache>
                <c:ptCount val="1"/>
                <c:pt idx="0">
                  <c:v>ОБЩО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Sheet1!$H$11:$H$15</c:f>
              <c:strCache>
                <c:ptCount val="5"/>
                <c:pt idx="0">
                  <c:v>2019</c:v>
                </c:pt>
                <c:pt idx="1">
                  <c:v>2020</c:v>
                </c:pt>
                <c:pt idx="2">
                  <c:v>2021</c:v>
                </c:pt>
                <c:pt idx="3">
                  <c:v>2022</c:v>
                </c:pt>
                <c:pt idx="4">
                  <c:v>Q3_2023</c:v>
                </c:pt>
              </c:strCache>
            </c:strRef>
          </c:cat>
          <c:val>
            <c:numRef>
              <c:f>Sheet1!$I$11:$I$15</c:f>
              <c:numCache>
                <c:formatCode>0.0</c:formatCode>
                <c:ptCount val="5"/>
                <c:pt idx="0">
                  <c:v>10.570701563067985</c:v>
                </c:pt>
                <c:pt idx="1">
                  <c:v>9.7179301729239</c:v>
                </c:pt>
                <c:pt idx="2">
                  <c:v>12.261041529334207</c:v>
                </c:pt>
                <c:pt idx="3">
                  <c:v>13.393476752255395</c:v>
                </c:pt>
                <c:pt idx="4">
                  <c:v>14.74469305794608</c:v>
                </c:pt>
              </c:numCache>
            </c:numRef>
          </c:val>
        </c:ser>
        <c:ser>
          <c:idx val="1"/>
          <c:order val="1"/>
          <c:tx>
            <c:strRef>
              <c:f>Sheet1!$J$10</c:f>
              <c:strCache>
                <c:ptCount val="1"/>
                <c:pt idx="0">
                  <c:v>ОБЩ.С-Р</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Sheet1!$H$11:$H$15</c:f>
              <c:strCache>
                <c:ptCount val="5"/>
                <c:pt idx="0">
                  <c:v>2019</c:v>
                </c:pt>
                <c:pt idx="1">
                  <c:v>2020</c:v>
                </c:pt>
                <c:pt idx="2">
                  <c:v>2021</c:v>
                </c:pt>
                <c:pt idx="3">
                  <c:v>2022</c:v>
                </c:pt>
                <c:pt idx="4">
                  <c:v>Q3_2023</c:v>
                </c:pt>
              </c:strCache>
            </c:strRef>
          </c:cat>
          <c:val>
            <c:numRef>
              <c:f>Sheet1!$J$11:$J$15</c:f>
              <c:numCache>
                <c:formatCode>0.0</c:formatCode>
                <c:ptCount val="5"/>
                <c:pt idx="0">
                  <c:v>11.797752808988761</c:v>
                </c:pt>
                <c:pt idx="1">
                  <c:v>11.061718850663567</c:v>
                </c:pt>
                <c:pt idx="2">
                  <c:v>15.551946168571277</c:v>
                </c:pt>
                <c:pt idx="3">
                  <c:v>8.9357429718875494</c:v>
                </c:pt>
                <c:pt idx="4">
                  <c:v>15.337763012181611</c:v>
                </c:pt>
              </c:numCache>
            </c:numRef>
          </c:val>
        </c:ser>
        <c:ser>
          <c:idx val="2"/>
          <c:order val="2"/>
          <c:tx>
            <c:strRef>
              <c:f>Sheet1!$K$10</c:f>
              <c:strCache>
                <c:ptCount val="1"/>
                <c:pt idx="0">
                  <c:v>ЧАСТЕН С-Р</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Sheet1!$H$11:$H$15</c:f>
              <c:strCache>
                <c:ptCount val="5"/>
                <c:pt idx="0">
                  <c:v>2019</c:v>
                </c:pt>
                <c:pt idx="1">
                  <c:v>2020</c:v>
                </c:pt>
                <c:pt idx="2">
                  <c:v>2021</c:v>
                </c:pt>
                <c:pt idx="3">
                  <c:v>2022</c:v>
                </c:pt>
                <c:pt idx="4">
                  <c:v>Q3_2023</c:v>
                </c:pt>
              </c:strCache>
            </c:strRef>
          </c:cat>
          <c:val>
            <c:numRef>
              <c:f>Sheet1!$K$11:$K$15</c:f>
              <c:numCache>
                <c:formatCode>0.0</c:formatCode>
                <c:ptCount val="5"/>
                <c:pt idx="0">
                  <c:v>10.184442662389742</c:v>
                </c:pt>
                <c:pt idx="1">
                  <c:v>9.2232367341537724</c:v>
                </c:pt>
                <c:pt idx="2">
                  <c:v>11.176399321541069</c:v>
                </c:pt>
                <c:pt idx="3">
                  <c:v>14.945785430174908</c:v>
                </c:pt>
                <c:pt idx="4">
                  <c:v>14.509576320371437</c:v>
                </c:pt>
              </c:numCache>
            </c:numRef>
          </c:val>
        </c:ser>
        <c:dLbls>
          <c:showLegendKey val="0"/>
          <c:showVal val="1"/>
          <c:showCatName val="0"/>
          <c:showSerName val="0"/>
          <c:showPercent val="0"/>
          <c:showBubbleSize val="0"/>
        </c:dLbls>
        <c:gapWidth val="150"/>
        <c:overlap val="-25"/>
        <c:axId val="-1402209936"/>
        <c:axId val="-1402224080"/>
      </c:barChart>
      <c:catAx>
        <c:axId val="-140220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402224080"/>
        <c:crosses val="autoZero"/>
        <c:auto val="1"/>
        <c:lblAlgn val="ctr"/>
        <c:lblOffset val="100"/>
        <c:noMultiLvlLbl val="0"/>
      </c:catAx>
      <c:valAx>
        <c:axId val="-1402224080"/>
        <c:scaling>
          <c:orientation val="minMax"/>
        </c:scaling>
        <c:delete val="1"/>
        <c:axPos val="l"/>
        <c:numFmt formatCode="0.0" sourceLinked="1"/>
        <c:majorTickMark val="none"/>
        <c:minorTickMark val="none"/>
        <c:tickLblPos val="nextTo"/>
        <c:crossAx val="-14022099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0.15136</cdr:x>
      <cdr:y>0.14103</cdr:y>
    </cdr:from>
    <cdr:to>
      <cdr:x>0.63106</cdr:x>
      <cdr:y>0.32358</cdr:y>
    </cdr:to>
    <cdr:sp macro="" textlink="">
      <cdr:nvSpPr>
        <cdr:cNvPr id="2" name="Rectangle 1"/>
        <cdr:cNvSpPr/>
      </cdr:nvSpPr>
      <cdr:spPr>
        <a:xfrm xmlns:a="http://schemas.openxmlformats.org/drawingml/2006/main">
          <a:off x="1019011" y="792088"/>
          <a:ext cx="3229461" cy="1025314"/>
        </a:xfrm>
        <a:prstGeom xmlns:a="http://schemas.openxmlformats.org/drawingml/2006/main" prst="rect">
          <a:avLst/>
        </a:prstGeom>
        <a:solidFill xmlns:a="http://schemas.openxmlformats.org/drawingml/2006/main">
          <a:schemeClr val="tx2">
            <a:lumMod val="40000"/>
            <a:lumOff val="60000"/>
          </a:schemeClr>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bg-BG" sz="1400" b="1" dirty="0" smtClean="0">
              <a:solidFill>
                <a:sysClr val="windowText" lastClr="000000"/>
              </a:solidFill>
            </a:rPr>
            <a:t>ноември</a:t>
          </a:r>
          <a:r>
            <a:rPr lang="bg-BG" sz="1400" b="1" baseline="0" dirty="0" smtClean="0">
              <a:solidFill>
                <a:sysClr val="windowText" lastClr="000000"/>
              </a:solidFill>
            </a:rPr>
            <a:t> </a:t>
          </a:r>
          <a:r>
            <a:rPr lang="bg-BG" sz="1400" b="1" baseline="0" dirty="0">
              <a:solidFill>
                <a:sysClr val="windowText" lastClr="000000"/>
              </a:solidFill>
            </a:rPr>
            <a:t>2022 </a:t>
          </a:r>
        </a:p>
        <a:p xmlns:a="http://schemas.openxmlformats.org/drawingml/2006/main">
          <a:r>
            <a:rPr lang="bg-BG" sz="1400" b="1" baseline="0" dirty="0">
              <a:solidFill>
                <a:sysClr val="windowText" lastClr="000000"/>
              </a:solidFill>
            </a:rPr>
            <a:t>1 </a:t>
          </a:r>
          <a:r>
            <a:rPr lang="bg-BG" sz="1400" b="1" dirty="0" smtClean="0">
              <a:solidFill>
                <a:sysClr val="windowText" lastClr="000000"/>
              </a:solidFill>
            </a:rPr>
            <a:t>705</a:t>
          </a:r>
          <a:r>
            <a:rPr lang="bg-BG" sz="1400" b="1" baseline="0" dirty="0" smtClean="0">
              <a:solidFill>
                <a:sysClr val="windowText" lastClr="000000"/>
              </a:solidFill>
            </a:rPr>
            <a:t> </a:t>
          </a:r>
          <a:r>
            <a:rPr lang="bg-BG" sz="1400" b="1" baseline="0" dirty="0">
              <a:solidFill>
                <a:sysClr val="windowText" lastClr="000000"/>
              </a:solidFill>
            </a:rPr>
            <a:t>ХИЛ. ЛИЦА ПОД ЗАПЛАТА ЗА ИЗДРЪЖКА  за 1 работещ - 1 </a:t>
          </a:r>
          <a:r>
            <a:rPr lang="bg-BG" sz="1400" b="1" baseline="0" dirty="0" smtClean="0">
              <a:solidFill>
                <a:sysClr val="windowText" lastClr="000000"/>
              </a:solidFill>
            </a:rPr>
            <a:t>741</a:t>
          </a:r>
          <a:r>
            <a:rPr lang="en-US" sz="1400" b="1" baseline="0" dirty="0" smtClean="0">
              <a:solidFill>
                <a:sysClr val="windowText" lastClr="000000"/>
              </a:solidFill>
            </a:rPr>
            <a:t> </a:t>
          </a:r>
          <a:r>
            <a:rPr lang="bg-BG" sz="1400" b="1" baseline="0" dirty="0" smtClean="0">
              <a:solidFill>
                <a:sysClr val="windowText" lastClr="000000"/>
              </a:solidFill>
            </a:rPr>
            <a:t>лв</a:t>
          </a:r>
          <a:r>
            <a:rPr lang="bg-BG" sz="1400" b="1" dirty="0">
              <a:solidFill>
                <a:sysClr val="windowText" lastClr="000000"/>
              </a:solidFill>
            </a:rPr>
            <a:t>.</a:t>
          </a:r>
        </a:p>
      </cdr:txBody>
    </cdr:sp>
  </cdr:relSizeAnchor>
  <cdr:relSizeAnchor xmlns:cdr="http://schemas.openxmlformats.org/drawingml/2006/chartDrawing">
    <cdr:from>
      <cdr:x>0.77011</cdr:x>
      <cdr:y>0.0641</cdr:y>
    </cdr:from>
    <cdr:to>
      <cdr:x>1</cdr:x>
      <cdr:y>0.27555</cdr:y>
    </cdr:to>
    <cdr:sp macro="" textlink="">
      <cdr:nvSpPr>
        <cdr:cNvPr id="3" name="Rectangle 2"/>
        <cdr:cNvSpPr/>
      </cdr:nvSpPr>
      <cdr:spPr>
        <a:xfrm xmlns:a="http://schemas.openxmlformats.org/drawingml/2006/main">
          <a:off x="5184577" y="360040"/>
          <a:ext cx="1547663" cy="1187621"/>
        </a:xfrm>
        <a:prstGeom xmlns:a="http://schemas.openxmlformats.org/drawingml/2006/main" prst="rect">
          <a:avLst/>
        </a:prstGeom>
        <a:solidFill xmlns:a="http://schemas.openxmlformats.org/drawingml/2006/main">
          <a:schemeClr val="accent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bg-BG" sz="1200" b="1" baseline="0" dirty="0">
              <a:solidFill>
                <a:schemeClr val="bg1"/>
              </a:solidFill>
              <a:latin typeface="+mn-lt"/>
            </a:rPr>
            <a:t>Ноември </a:t>
          </a:r>
          <a:r>
            <a:rPr lang="bg-BG" sz="1200" b="1" baseline="0" dirty="0" smtClean="0">
              <a:solidFill>
                <a:schemeClr val="bg1"/>
              </a:solidFill>
              <a:latin typeface="+mn-lt"/>
            </a:rPr>
            <a:t>2023 </a:t>
          </a:r>
          <a:r>
            <a:rPr lang="bg-BG" sz="1200" b="1" baseline="0" dirty="0">
              <a:solidFill>
                <a:schemeClr val="bg1"/>
              </a:solidFill>
              <a:latin typeface="+mn-lt"/>
            </a:rPr>
            <a:t>Г</a:t>
          </a:r>
        </a:p>
        <a:p xmlns:a="http://schemas.openxmlformats.org/drawingml/2006/main">
          <a:r>
            <a:rPr lang="bg-BG" sz="1200" b="1" dirty="0">
              <a:solidFill>
                <a:schemeClr val="bg1"/>
              </a:solidFill>
              <a:latin typeface="+mn-lt"/>
            </a:rPr>
            <a:t>1 </a:t>
          </a:r>
          <a:r>
            <a:rPr lang="bg-BG" sz="1200" b="1" dirty="0" smtClean="0">
              <a:solidFill>
                <a:schemeClr val="bg1"/>
              </a:solidFill>
            </a:rPr>
            <a:t>647</a:t>
          </a:r>
          <a:r>
            <a:rPr lang="bg-BG" sz="1200" b="1" dirty="0" smtClean="0">
              <a:solidFill>
                <a:schemeClr val="bg1"/>
              </a:solidFill>
              <a:latin typeface="+mn-lt"/>
            </a:rPr>
            <a:t> </a:t>
          </a:r>
          <a:r>
            <a:rPr lang="bg-BG" sz="1200" b="1" dirty="0">
              <a:solidFill>
                <a:schemeClr val="bg1"/>
              </a:solidFill>
              <a:latin typeface="+mn-lt"/>
            </a:rPr>
            <a:t>ХИЛ</a:t>
          </a:r>
          <a:r>
            <a:rPr lang="bg-BG" sz="1200" b="1" baseline="0" dirty="0">
              <a:solidFill>
                <a:schemeClr val="bg1"/>
              </a:solidFill>
              <a:latin typeface="+mn-lt"/>
            </a:rPr>
            <a:t> ЛИЦА ПОД ЗАПЛАТА ЗА ИЗДЪРЖКА за 1 работещ  - 1 </a:t>
          </a:r>
          <a:r>
            <a:rPr lang="bg-BG" sz="1200" b="1" dirty="0" smtClean="0">
              <a:solidFill>
                <a:schemeClr val="bg1"/>
              </a:solidFill>
            </a:rPr>
            <a:t>853</a:t>
          </a:r>
          <a:r>
            <a:rPr lang="bg-BG" sz="1200" b="1" baseline="0" dirty="0" smtClean="0">
              <a:solidFill>
                <a:schemeClr val="bg1"/>
              </a:solidFill>
              <a:latin typeface="+mn-lt"/>
            </a:rPr>
            <a:t> лв.</a:t>
          </a:r>
          <a:endParaRPr lang="bg-BG" sz="1200" b="1" dirty="0">
            <a:solidFill>
              <a:schemeClr val="bg1"/>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0.05245</cdr:x>
      <cdr:y>0.87179</cdr:y>
    </cdr:from>
    <cdr:to>
      <cdr:x>0.88724</cdr:x>
      <cdr:y>0.97605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1832" y="4896544"/>
          <a:ext cx="3371382" cy="58558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0.73387</cdr:x>
      <cdr:y>0</cdr:y>
    </cdr:from>
    <cdr:to>
      <cdr:x>1</cdr:x>
      <cdr:y>0.08906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552728" y="0"/>
          <a:ext cx="2376264" cy="45534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F8190DA-7F67-481D-A97F-9A3B94A4BF4F}" type="datetimeFigureOut">
              <a:rPr lang="en-US" smtClean="0"/>
              <a:t>1/31/2024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5777346-3D08-468D-822B-BE38A8640F1E}" type="slidenum">
              <a:rPr lang="en-US" smtClean="0"/>
              <a:t>‹#›</a:t>
            </a:fld>
            <a:endParaRPr lang="en-US"/>
          </a:p>
        </p:txBody>
      </p:sp>
    </p:spTree>
    <p:extLst>
      <p:ext uri="{BB962C8B-B14F-4D97-AF65-F5344CB8AC3E}">
        <p14:creationId xmlns:p14="http://schemas.microsoft.com/office/powerpoint/2010/main" val="332430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6657" tIns="48329" rIns="96657" bIns="48329" rtlCol="0"/>
          <a:lstStyle>
            <a:lvl1pPr algn="l">
              <a:defRPr sz="1200"/>
            </a:lvl1pPr>
          </a:lstStyle>
          <a:p>
            <a:endParaRPr lang="en-US"/>
          </a:p>
        </p:txBody>
      </p:sp>
      <p:sp>
        <p:nvSpPr>
          <p:cNvPr id="3" name="Date Placeholder 2"/>
          <p:cNvSpPr>
            <a:spLocks noGrp="1"/>
          </p:cNvSpPr>
          <p:nvPr>
            <p:ph type="dt" idx="1"/>
          </p:nvPr>
        </p:nvSpPr>
        <p:spPr>
          <a:xfrm>
            <a:off x="3850442" y="1"/>
            <a:ext cx="2945659" cy="496332"/>
          </a:xfrm>
          <a:prstGeom prst="rect">
            <a:avLst/>
          </a:prstGeom>
        </p:spPr>
        <p:txBody>
          <a:bodyPr vert="horz" lIns="96657" tIns="48329" rIns="96657" bIns="48329" rtlCol="0"/>
          <a:lstStyle>
            <a:lvl1pPr algn="r">
              <a:defRPr sz="1200"/>
            </a:lvl1pPr>
          </a:lstStyle>
          <a:p>
            <a:fld id="{EEBF7443-4D97-44BD-880F-210CAD549800}" type="datetimeFigureOut">
              <a:rPr lang="en-US" smtClean="0"/>
              <a:t>1/31/2024</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679769" y="4715155"/>
            <a:ext cx="5438140" cy="4466987"/>
          </a:xfrm>
          <a:prstGeom prst="rect">
            <a:avLst/>
          </a:prstGeom>
        </p:spPr>
        <p:txBody>
          <a:bodyPr vert="horz" lIns="96657" tIns="48329" rIns="96657"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6657" tIns="48329" rIns="96657"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4"/>
            <a:ext cx="2945659" cy="496332"/>
          </a:xfrm>
          <a:prstGeom prst="rect">
            <a:avLst/>
          </a:prstGeom>
        </p:spPr>
        <p:txBody>
          <a:bodyPr vert="horz" lIns="96657" tIns="48329" rIns="96657" bIns="48329" rtlCol="0" anchor="b"/>
          <a:lstStyle>
            <a:lvl1pPr algn="r">
              <a:defRPr sz="1200"/>
            </a:lvl1pPr>
          </a:lstStyle>
          <a:p>
            <a:fld id="{E674A204-3DB6-4592-8541-7B0F18447A85}" type="slidenum">
              <a:rPr lang="en-US" smtClean="0"/>
              <a:t>‹#›</a:t>
            </a:fld>
            <a:endParaRPr lang="en-US"/>
          </a:p>
        </p:txBody>
      </p:sp>
    </p:spTree>
    <p:extLst>
      <p:ext uri="{BB962C8B-B14F-4D97-AF65-F5344CB8AC3E}">
        <p14:creationId xmlns:p14="http://schemas.microsoft.com/office/powerpoint/2010/main" val="261829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E674A204-3DB6-4592-8541-7B0F18447A85}" type="slidenum">
              <a:rPr lang="en-US" smtClean="0"/>
              <a:t>13</a:t>
            </a:fld>
            <a:endParaRPr lang="en-US"/>
          </a:p>
        </p:txBody>
      </p:sp>
    </p:spTree>
    <p:extLst>
      <p:ext uri="{BB962C8B-B14F-4D97-AF65-F5344CB8AC3E}">
        <p14:creationId xmlns:p14="http://schemas.microsoft.com/office/powerpoint/2010/main" val="91538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8B9640-2F28-4771-9A02-E0B7C199E5C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239032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9640-2F28-4771-9A02-E0B7C199E5C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337567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9640-2F28-4771-9A02-E0B7C199E5C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270889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B9640-2F28-4771-9A02-E0B7C199E5C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317439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8B9640-2F28-4771-9A02-E0B7C199E5C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8123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8B9640-2F28-4771-9A02-E0B7C199E5C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1055066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8B9640-2F28-4771-9A02-E0B7C199E5CD}"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239757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8B9640-2F28-4771-9A02-E0B7C199E5CD}"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60472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B9640-2F28-4771-9A02-E0B7C199E5CD}"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34351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B9640-2F28-4771-9A02-E0B7C199E5C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3080181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B9640-2F28-4771-9A02-E0B7C199E5C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5D42B-FA00-4AC5-99D5-C71AC693782D}" type="slidenum">
              <a:rPr lang="en-US" smtClean="0"/>
              <a:t>‹#›</a:t>
            </a:fld>
            <a:endParaRPr lang="en-US"/>
          </a:p>
        </p:txBody>
      </p:sp>
    </p:spTree>
    <p:extLst>
      <p:ext uri="{BB962C8B-B14F-4D97-AF65-F5344CB8AC3E}">
        <p14:creationId xmlns:p14="http://schemas.microsoft.com/office/powerpoint/2010/main" val="300510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B9640-2F28-4771-9A02-E0B7C199E5CD}" type="datetimeFigureOut">
              <a:rPr lang="en-US" smtClean="0"/>
              <a:t>1/31/2024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5D42B-FA00-4AC5-99D5-C71AC693782D}" type="slidenum">
              <a:rPr lang="en-US" smtClean="0"/>
              <a:t>‹#›</a:t>
            </a:fld>
            <a:endParaRPr lang="en-US"/>
          </a:p>
        </p:txBody>
      </p:sp>
    </p:spTree>
    <p:extLst>
      <p:ext uri="{BB962C8B-B14F-4D97-AF65-F5344CB8AC3E}">
        <p14:creationId xmlns:p14="http://schemas.microsoft.com/office/powerpoint/2010/main" val="8846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5"/>
            <a:ext cx="7846640" cy="1800199"/>
          </a:xfrm>
        </p:spPr>
        <p:txBody>
          <a:bodyPr>
            <a:normAutofit fontScale="90000"/>
          </a:bodyPr>
          <a:lstStyle/>
          <a:p>
            <a:r>
              <a:rPr lang="bg-BG" b="1" dirty="0" smtClean="0">
                <a:solidFill>
                  <a:schemeClr val="tx1"/>
                </a:solidFill>
                <a:latin typeface="Tahoma" pitchFamily="34" charset="0"/>
              </a:rPr>
              <a:t>НАБЛЮДЕНИЕ НА ПОТРЕБИТЕЛСКИТЕ ЦЕНИ И ЗАПЛАТА ЗА ИЗДРЪЖКА</a:t>
            </a:r>
            <a:endParaRPr lang="en-US" dirty="0"/>
          </a:p>
        </p:txBody>
      </p:sp>
      <p:sp>
        <p:nvSpPr>
          <p:cNvPr id="3" name="Subtitle 2"/>
          <p:cNvSpPr>
            <a:spLocks noGrp="1"/>
          </p:cNvSpPr>
          <p:nvPr>
            <p:ph type="subTitle" idx="1"/>
          </p:nvPr>
        </p:nvSpPr>
        <p:spPr>
          <a:xfrm>
            <a:off x="1371600" y="4653136"/>
            <a:ext cx="6400800" cy="1296144"/>
          </a:xfrm>
        </p:spPr>
        <p:txBody>
          <a:bodyPr>
            <a:normAutofit fontScale="85000" lnSpcReduction="20000"/>
          </a:bodyPr>
          <a:lstStyle/>
          <a:p>
            <a:r>
              <a:rPr lang="bg-BG" dirty="0" smtClean="0">
                <a:solidFill>
                  <a:schemeClr val="tx1"/>
                </a:solidFill>
              </a:rPr>
              <a:t>Основни резултати </a:t>
            </a:r>
          </a:p>
          <a:p>
            <a:r>
              <a:rPr lang="bg-BG" dirty="0" smtClean="0">
                <a:solidFill>
                  <a:schemeClr val="tx1"/>
                </a:solidFill>
              </a:rPr>
              <a:t>Декември 2023 г.</a:t>
            </a:r>
          </a:p>
          <a:p>
            <a:r>
              <a:rPr lang="bg-BG" dirty="0" smtClean="0">
                <a:solidFill>
                  <a:schemeClr val="tx1"/>
                </a:solidFill>
              </a:rPr>
              <a:t>ИССИО НА КНСБ</a:t>
            </a:r>
            <a:endParaRPr lang="en-US" dirty="0">
              <a:solidFill>
                <a:schemeClr val="tx1"/>
              </a:solidFill>
            </a:endParaRPr>
          </a:p>
        </p:txBody>
      </p:sp>
    </p:spTree>
    <p:extLst>
      <p:ext uri="{BB962C8B-B14F-4D97-AF65-F5344CB8AC3E}">
        <p14:creationId xmlns:p14="http://schemas.microsoft.com/office/powerpoint/2010/main" val="3531407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754144" cy="476672"/>
          </a:xfrm>
          <a:solidFill>
            <a:schemeClr val="accent4">
              <a:lumMod val="40000"/>
              <a:lumOff val="60000"/>
            </a:schemeClr>
          </a:solidFill>
        </p:spPr>
        <p:txBody>
          <a:bodyPr>
            <a:noAutofit/>
          </a:bodyPr>
          <a:lstStyle/>
          <a:p>
            <a:r>
              <a:rPr lang="bg-BG" sz="1600" b="1" dirty="0" smtClean="0"/>
              <a:t>Динамика на средните  цени  в групата на хранителни стоки се </a:t>
            </a:r>
            <a:r>
              <a:rPr lang="bg-BG" sz="1600" b="1" dirty="0"/>
              <a:t>наблюдава при </a:t>
            </a:r>
            <a:r>
              <a:rPr lang="bg-BG" sz="1600" b="1" dirty="0" smtClean="0"/>
              <a:t>: </a:t>
            </a:r>
            <a:endParaRPr lang="en-US" sz="1600" dirty="0"/>
          </a:p>
        </p:txBody>
      </p:sp>
      <p:sp>
        <p:nvSpPr>
          <p:cNvPr id="3" name="Content Placeholder 2"/>
          <p:cNvSpPr>
            <a:spLocks noGrp="1"/>
          </p:cNvSpPr>
          <p:nvPr>
            <p:ph idx="1"/>
          </p:nvPr>
        </p:nvSpPr>
        <p:spPr>
          <a:xfrm>
            <a:off x="0" y="476673"/>
            <a:ext cx="9036496" cy="6381326"/>
          </a:xfrm>
        </p:spPr>
        <p:txBody>
          <a:bodyPr>
            <a:noAutofit/>
          </a:bodyPr>
          <a:lstStyle/>
          <a:p>
            <a:pPr lvl="0"/>
            <a:r>
              <a:rPr lang="bg-BG" sz="1600" b="1" dirty="0" smtClean="0"/>
              <a:t>Хранителните стоки  -  на </a:t>
            </a:r>
            <a:r>
              <a:rPr lang="bg-BG" sz="1600" b="1" dirty="0" err="1" smtClean="0"/>
              <a:t>трим</a:t>
            </a:r>
            <a:r>
              <a:rPr lang="bg-BG" sz="1600" b="1" dirty="0" smtClean="0"/>
              <a:t>. база с  0.4%, на годишна със 7.2%</a:t>
            </a:r>
          </a:p>
          <a:p>
            <a:pPr lvl="0"/>
            <a:r>
              <a:rPr lang="bg-BG" sz="1600" dirty="0" smtClean="0"/>
              <a:t>На тримесечна база групата на хранителните стоки  отчита задържане на цените, като при някои групи се наблюдава пренебрежителен спад, като </a:t>
            </a:r>
            <a:r>
              <a:rPr lang="bg-BG" sz="1600" dirty="0" smtClean="0">
                <a:solidFill>
                  <a:srgbClr val="FF0000"/>
                </a:solidFill>
              </a:rPr>
              <a:t>мляко и млечни продукти, риба и рибни продукти, захар, олио</a:t>
            </a:r>
            <a:r>
              <a:rPr lang="bg-BG" sz="1600" dirty="0" smtClean="0"/>
              <a:t>.  Слаб ръст се наблюдава  с 0,5% за хляб и хлебни изделия, за месо и месни изделия с 0,6%.  По забележимо е нарастването о при групата на Яйца с 5.5%, Зеленчуците - ръстът е от 4.8%, кафе и какао с 2.8%, минерални и газирани напити с 1.5%.</a:t>
            </a:r>
          </a:p>
          <a:p>
            <a:pPr lvl="0"/>
            <a:r>
              <a:rPr lang="bg-BG" sz="1600" b="1" dirty="0" smtClean="0">
                <a:solidFill>
                  <a:srgbClr val="FF0000"/>
                </a:solidFill>
              </a:rPr>
              <a:t>На годишна база ситуацията е по-различна</a:t>
            </a:r>
            <a:r>
              <a:rPr lang="bg-BG" sz="1600" b="1" dirty="0" smtClean="0"/>
              <a:t>. Значително нарастване се наблюдава, при това достигнати вече високи нива от </a:t>
            </a:r>
            <a:r>
              <a:rPr lang="bg-BG" sz="1600" b="1" dirty="0" err="1" smtClean="0"/>
              <a:t>предх</a:t>
            </a:r>
            <a:r>
              <a:rPr lang="bg-BG" sz="1600" b="1" dirty="0" smtClean="0"/>
              <a:t>. г. при:</a:t>
            </a:r>
          </a:p>
          <a:p>
            <a:r>
              <a:rPr lang="bg-BG" sz="1600" b="1" dirty="0"/>
              <a:t>Месо и месни продукти“ - </a:t>
            </a:r>
            <a:r>
              <a:rPr lang="bg-BG" sz="1600" dirty="0" smtClean="0"/>
              <a:t>с </a:t>
            </a:r>
            <a:r>
              <a:rPr lang="bg-BG" sz="1600" dirty="0"/>
              <a:t>10.1% на годишна база</a:t>
            </a:r>
            <a:r>
              <a:rPr lang="bg-BG" sz="1600" dirty="0" smtClean="0"/>
              <a:t>. При месата – ръст от 6%. На тримесечна база продължава нарастване на малотрайни салами с 4.8% и сухи салами с 8,4%, и достигат годишни измерения съответно от 29.4% и 18.1%</a:t>
            </a:r>
            <a:endParaRPr lang="bg-BG" sz="1600" dirty="0"/>
          </a:p>
          <a:p>
            <a:r>
              <a:rPr lang="bg-BG" sz="1600" dirty="0"/>
              <a:t>При</a:t>
            </a:r>
            <a:r>
              <a:rPr lang="bg-BG" sz="1600" b="1" dirty="0"/>
              <a:t> „Хляб и зърнени </a:t>
            </a:r>
            <a:r>
              <a:rPr lang="bg-BG" sz="1600" b="1" dirty="0" smtClean="0"/>
              <a:t>храни</a:t>
            </a:r>
            <a:r>
              <a:rPr lang="bg-BG" sz="1600" dirty="0" smtClean="0"/>
              <a:t>“ на </a:t>
            </a:r>
            <a:r>
              <a:rPr lang="bg-BG" sz="1600" dirty="0"/>
              <a:t>годишна база </a:t>
            </a:r>
            <a:r>
              <a:rPr lang="bg-BG" sz="1600" dirty="0" smtClean="0"/>
              <a:t>6.1%. </a:t>
            </a:r>
            <a:r>
              <a:rPr lang="bg-BG" sz="1600" dirty="0"/>
              <a:t>В групата по отчетливо е нарастването </a:t>
            </a:r>
            <a:r>
              <a:rPr lang="bg-BG" sz="1600" dirty="0" smtClean="0"/>
              <a:t> </a:t>
            </a:r>
            <a:r>
              <a:rPr lang="bg-BG" sz="1600" b="1" dirty="0" smtClean="0"/>
              <a:t>при ориз с 11.8</a:t>
            </a:r>
            <a:r>
              <a:rPr lang="bg-BG" sz="1600" dirty="0" smtClean="0"/>
              <a:t>%. </a:t>
            </a:r>
            <a:r>
              <a:rPr lang="bg-BG" sz="1600" dirty="0"/>
              <a:t>При </a:t>
            </a:r>
            <a:r>
              <a:rPr lang="bg-BG" sz="1600" b="1" dirty="0"/>
              <a:t>хляба и хлебните</a:t>
            </a:r>
            <a:r>
              <a:rPr lang="bg-BG" sz="1600" dirty="0"/>
              <a:t> изделия нарастването се задържа до 1% на тримесечна база, но на годишна достига </a:t>
            </a:r>
            <a:r>
              <a:rPr lang="bg-BG" sz="1600" dirty="0" smtClean="0"/>
              <a:t>3.3%. </a:t>
            </a:r>
            <a:r>
              <a:rPr lang="bg-BG" sz="1600" dirty="0"/>
              <a:t>При производните на </a:t>
            </a:r>
            <a:r>
              <a:rPr lang="bg-BG" sz="1600" b="1" dirty="0"/>
              <a:t>хлебни изделия</a:t>
            </a:r>
            <a:r>
              <a:rPr lang="bg-BG" sz="1600" dirty="0"/>
              <a:t> нарастването е значително. Така напр., </a:t>
            </a:r>
            <a:r>
              <a:rPr lang="bg-BG" sz="1600" b="1" dirty="0"/>
              <a:t>закуските</a:t>
            </a:r>
            <a:r>
              <a:rPr lang="bg-BG" sz="1600" dirty="0"/>
              <a:t> поскъпват на годишна база в диапазон </a:t>
            </a:r>
            <a:r>
              <a:rPr lang="bg-BG" sz="1600" dirty="0" smtClean="0"/>
              <a:t>10.1%. </a:t>
            </a:r>
            <a:endParaRPr lang="bg-BG" sz="1600" dirty="0"/>
          </a:p>
          <a:p>
            <a:pPr lvl="0"/>
            <a:r>
              <a:rPr lang="bg-BG" sz="1600" b="1" dirty="0" smtClean="0"/>
              <a:t>Захар </a:t>
            </a:r>
            <a:r>
              <a:rPr lang="bg-BG" sz="1600" b="1" dirty="0"/>
              <a:t>и захарни изделия </a:t>
            </a:r>
            <a:r>
              <a:rPr lang="bg-BG" sz="1600" b="1" dirty="0" smtClean="0"/>
              <a:t>- </a:t>
            </a:r>
            <a:r>
              <a:rPr lang="bg-BG" sz="1600" dirty="0" smtClean="0"/>
              <a:t>на </a:t>
            </a:r>
            <a:r>
              <a:rPr lang="bg-BG" sz="1600" dirty="0"/>
              <a:t>годишна с </a:t>
            </a:r>
            <a:r>
              <a:rPr lang="bg-BG" sz="1600" dirty="0" smtClean="0"/>
              <a:t>8.3%. Н</a:t>
            </a:r>
            <a:r>
              <a:rPr lang="bg-BG" sz="1600" b="1" dirty="0" smtClean="0"/>
              <a:t>а </a:t>
            </a:r>
            <a:r>
              <a:rPr lang="bg-BG" sz="1600" b="1" dirty="0"/>
              <a:t>тримесечна </a:t>
            </a:r>
            <a:r>
              <a:rPr lang="bg-BG" sz="1600" b="1" dirty="0" smtClean="0"/>
              <a:t>база захарта отчита намаление с -0.2%, но захарните и шоколадови изделия нарастват с 0.4% . </a:t>
            </a:r>
            <a:r>
              <a:rPr lang="bg-BG" sz="1600" dirty="0"/>
              <a:t>На годишна база нарастването  </a:t>
            </a:r>
            <a:r>
              <a:rPr lang="bg-BG" sz="1600" dirty="0" smtClean="0"/>
              <a:t>с 8.7%;</a:t>
            </a:r>
          </a:p>
          <a:p>
            <a:pPr lvl="0"/>
            <a:r>
              <a:rPr lang="bg-BG" sz="1600" b="1" dirty="0" smtClean="0"/>
              <a:t>Зеленчуци </a:t>
            </a:r>
            <a:r>
              <a:rPr lang="bg-BG" sz="1600" dirty="0" smtClean="0"/>
              <a:t>– годишен ръст от 12.2%, като над 20% е ръста при спанак, пресни гъби, тиквички. </a:t>
            </a:r>
            <a:endParaRPr lang="bg-BG" sz="1600" dirty="0"/>
          </a:p>
          <a:p>
            <a:r>
              <a:rPr lang="bg-BG" sz="1600" dirty="0" smtClean="0"/>
              <a:t>Цените </a:t>
            </a:r>
            <a:r>
              <a:rPr lang="bg-BG" sz="1600" dirty="0"/>
              <a:t>на услугите в </a:t>
            </a:r>
            <a:r>
              <a:rPr lang="bg-BG" sz="1600" b="1" dirty="0"/>
              <a:t>заведения за обществено </a:t>
            </a:r>
            <a:r>
              <a:rPr lang="bg-BG" sz="1600" b="1" dirty="0" smtClean="0"/>
              <a:t>хранене</a:t>
            </a:r>
            <a:r>
              <a:rPr lang="bg-BG" sz="1600" dirty="0" smtClean="0"/>
              <a:t>. </a:t>
            </a:r>
            <a:r>
              <a:rPr lang="bg-BG" sz="1600" dirty="0"/>
              <a:t>На годишна база темпът на нарастване общо за групата е с </a:t>
            </a:r>
            <a:r>
              <a:rPr lang="bg-BG" sz="1600" dirty="0" smtClean="0"/>
              <a:t>10%</a:t>
            </a:r>
            <a:endParaRPr lang="bg-BG" sz="1500" dirty="0"/>
          </a:p>
        </p:txBody>
      </p:sp>
    </p:spTree>
    <p:extLst>
      <p:ext uri="{BB962C8B-B14F-4D97-AF65-F5344CB8AC3E}">
        <p14:creationId xmlns:p14="http://schemas.microsoft.com/office/powerpoint/2010/main" val="1532975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style>
          <a:lnRef idx="1">
            <a:schemeClr val="accent4"/>
          </a:lnRef>
          <a:fillRef idx="2">
            <a:schemeClr val="accent4"/>
          </a:fillRef>
          <a:effectRef idx="1">
            <a:schemeClr val="accent4"/>
          </a:effectRef>
          <a:fontRef idx="minor">
            <a:schemeClr val="dk1"/>
          </a:fontRef>
        </p:style>
        <p:txBody>
          <a:bodyPr>
            <a:normAutofit/>
          </a:bodyPr>
          <a:lstStyle/>
          <a:p>
            <a:r>
              <a:rPr lang="bg-BG" sz="2400" dirty="0" smtClean="0">
                <a:solidFill>
                  <a:schemeClr val="tx1"/>
                </a:solidFill>
              </a:rPr>
              <a:t>Динамика на средните цени при групата на </a:t>
            </a:r>
            <a:r>
              <a:rPr lang="bg-BG" sz="2400" dirty="0">
                <a:solidFill>
                  <a:schemeClr val="tx1"/>
                </a:solidFill>
              </a:rPr>
              <a:t>н</a:t>
            </a:r>
            <a:r>
              <a:rPr lang="bg-BG" sz="2400" dirty="0" smtClean="0">
                <a:solidFill>
                  <a:schemeClr val="tx1"/>
                </a:solidFill>
              </a:rPr>
              <a:t>ехранителни </a:t>
            </a:r>
            <a:r>
              <a:rPr lang="bg-BG" sz="2400" dirty="0">
                <a:solidFill>
                  <a:schemeClr val="tx1"/>
                </a:solidFill>
              </a:rPr>
              <a:t>стоки и услуги</a:t>
            </a:r>
          </a:p>
        </p:txBody>
      </p:sp>
      <p:sp>
        <p:nvSpPr>
          <p:cNvPr id="3" name="Content Placeholder 2"/>
          <p:cNvSpPr>
            <a:spLocks noGrp="1"/>
          </p:cNvSpPr>
          <p:nvPr>
            <p:ph idx="1"/>
          </p:nvPr>
        </p:nvSpPr>
        <p:spPr>
          <a:xfrm>
            <a:off x="107504" y="836712"/>
            <a:ext cx="8856984" cy="6021288"/>
          </a:xfrm>
        </p:spPr>
        <p:txBody>
          <a:bodyPr>
            <a:normAutofit lnSpcReduction="10000"/>
          </a:bodyPr>
          <a:lstStyle/>
          <a:p>
            <a:r>
              <a:rPr lang="bg-BG" sz="2200" dirty="0"/>
              <a:t>Групата на </a:t>
            </a:r>
            <a:r>
              <a:rPr lang="bg-BG" sz="2200" b="1" dirty="0"/>
              <a:t>нехранителните стоки и</a:t>
            </a:r>
            <a:r>
              <a:rPr lang="bg-BG" sz="2200" dirty="0"/>
              <a:t> </a:t>
            </a:r>
            <a:r>
              <a:rPr lang="bg-BG" sz="2200" b="1" dirty="0"/>
              <a:t>услуги </a:t>
            </a:r>
            <a:r>
              <a:rPr lang="bg-BG" sz="2200" dirty="0" smtClean="0"/>
              <a:t>бележи </a:t>
            </a:r>
            <a:r>
              <a:rPr lang="bg-BG" sz="2200" dirty="0"/>
              <a:t>нарастване средно с 1</a:t>
            </a:r>
            <a:r>
              <a:rPr lang="bg-BG" sz="2200" dirty="0" smtClean="0"/>
              <a:t>%</a:t>
            </a:r>
            <a:r>
              <a:rPr lang="bg-BG" sz="2200" b="1" dirty="0" smtClean="0"/>
              <a:t>, </a:t>
            </a:r>
            <a:r>
              <a:rPr lang="bg-BG" sz="2200" b="1" dirty="0"/>
              <a:t>а на годишна база ръст от 5</a:t>
            </a:r>
            <a:r>
              <a:rPr lang="bg-BG" sz="2200" b="1" dirty="0" smtClean="0"/>
              <a:t>.9%</a:t>
            </a:r>
            <a:r>
              <a:rPr lang="bg-BG" sz="2200" dirty="0" smtClean="0"/>
              <a:t>. </a:t>
            </a:r>
            <a:endParaRPr lang="bg-BG" sz="2200" dirty="0"/>
          </a:p>
          <a:p>
            <a:r>
              <a:rPr lang="bg-BG" sz="2200" b="1" dirty="0" smtClean="0"/>
              <a:t>Нарастване в групите: </a:t>
            </a:r>
          </a:p>
          <a:p>
            <a:r>
              <a:rPr lang="bg-BG" sz="2200" dirty="0" smtClean="0"/>
              <a:t>Средно </a:t>
            </a:r>
            <a:r>
              <a:rPr lang="bg-BG" sz="2200" dirty="0"/>
              <a:t>в групата „</a:t>
            </a:r>
            <a:r>
              <a:rPr lang="bg-BG" sz="2200" b="1" dirty="0"/>
              <a:t>Електроенергия, газообразни и др. горива</a:t>
            </a:r>
            <a:r>
              <a:rPr lang="bg-BG" sz="2200" dirty="0"/>
              <a:t>“ се </a:t>
            </a:r>
            <a:r>
              <a:rPr lang="bg-BG" sz="2200" dirty="0" smtClean="0"/>
              <a:t>отчита нарастване  </a:t>
            </a:r>
            <a:r>
              <a:rPr lang="bg-BG" sz="2200" dirty="0"/>
              <a:t>с </a:t>
            </a:r>
            <a:r>
              <a:rPr lang="bg-BG" sz="2200" dirty="0" smtClean="0"/>
              <a:t>3.2% </a:t>
            </a:r>
            <a:r>
              <a:rPr lang="bg-BG" sz="2200" dirty="0"/>
              <a:t>на тримесечна база, но на годишна ръстът е от </a:t>
            </a:r>
            <a:r>
              <a:rPr lang="bg-BG" sz="2200" dirty="0" smtClean="0"/>
              <a:t>1.2%.</a:t>
            </a:r>
            <a:r>
              <a:rPr lang="bg-BG" sz="2200" b="1" dirty="0"/>
              <a:t> </a:t>
            </a:r>
            <a:r>
              <a:rPr lang="bg-BG" sz="2200" b="1" dirty="0" smtClean="0"/>
              <a:t>Природният </a:t>
            </a:r>
            <a:r>
              <a:rPr lang="bg-BG" sz="2200" b="1" dirty="0"/>
              <a:t>газ с 27.3% за битовите потребители</a:t>
            </a:r>
            <a:r>
              <a:rPr lang="bg-BG" sz="2200" dirty="0"/>
              <a:t>, но остава с 27.4% по-нисък на годишна база. </a:t>
            </a:r>
          </a:p>
          <a:p>
            <a:pPr lvl="0"/>
            <a:r>
              <a:rPr lang="bg-BG" sz="2200" dirty="0" smtClean="0"/>
              <a:t>„</a:t>
            </a:r>
            <a:r>
              <a:rPr lang="bg-BG" sz="2200" b="1" dirty="0"/>
              <a:t>Здравеопазване</a:t>
            </a:r>
            <a:r>
              <a:rPr lang="bg-BG" sz="2200" dirty="0"/>
              <a:t>“ за тримесечен период с </a:t>
            </a:r>
            <a:r>
              <a:rPr lang="bg-BG" sz="2200" dirty="0" smtClean="0"/>
              <a:t>1.1%, </a:t>
            </a:r>
            <a:r>
              <a:rPr lang="bg-BG" sz="2200" dirty="0"/>
              <a:t>а на годишна база с </a:t>
            </a:r>
            <a:r>
              <a:rPr lang="bg-BG" sz="2200" dirty="0" smtClean="0"/>
              <a:t>6.3%. </a:t>
            </a:r>
            <a:r>
              <a:rPr lang="bg-BG" sz="2200" dirty="0"/>
              <a:t>Само </a:t>
            </a:r>
            <a:r>
              <a:rPr lang="bg-BG" sz="2200" b="1" i="1" dirty="0"/>
              <a:t>лекарства</a:t>
            </a:r>
            <a:r>
              <a:rPr lang="bg-BG" sz="2200" dirty="0"/>
              <a:t> нарастват с </a:t>
            </a:r>
            <a:r>
              <a:rPr lang="bg-BG" sz="2200" dirty="0" smtClean="0"/>
              <a:t>7.4% </a:t>
            </a:r>
            <a:r>
              <a:rPr lang="bg-BG" sz="2200" dirty="0"/>
              <a:t>на годишна база. Нарастване се отчита при лекарства, </a:t>
            </a:r>
            <a:r>
              <a:rPr lang="bg-BG" sz="2200" dirty="0" smtClean="0"/>
              <a:t>поетапно се увеличават цените </a:t>
            </a:r>
            <a:r>
              <a:rPr lang="bg-BG" sz="2200" dirty="0"/>
              <a:t>на витамини, </a:t>
            </a:r>
            <a:r>
              <a:rPr lang="bg-BG" sz="2200" dirty="0" err="1" smtClean="0"/>
              <a:t>парацетамол</a:t>
            </a:r>
            <a:r>
              <a:rPr lang="bg-BG" sz="2200" dirty="0" smtClean="0"/>
              <a:t>, аспирини </a:t>
            </a:r>
            <a:r>
              <a:rPr lang="bg-BG" sz="2200" dirty="0"/>
              <a:t>(ацетизал), </a:t>
            </a:r>
            <a:r>
              <a:rPr lang="bg-BG" sz="2200" dirty="0" smtClean="0"/>
              <a:t>сиропи </a:t>
            </a:r>
            <a:r>
              <a:rPr lang="bg-BG" sz="2200" dirty="0"/>
              <a:t>за </a:t>
            </a:r>
            <a:r>
              <a:rPr lang="bg-BG" sz="2200" dirty="0" smtClean="0"/>
              <a:t>кашлица</a:t>
            </a:r>
            <a:r>
              <a:rPr lang="bg-BG" sz="2200" dirty="0"/>
              <a:t> </a:t>
            </a:r>
            <a:r>
              <a:rPr lang="bg-BG" sz="2200" dirty="0" smtClean="0"/>
              <a:t> и др..</a:t>
            </a:r>
          </a:p>
          <a:p>
            <a:pPr lvl="0"/>
            <a:r>
              <a:rPr lang="bg-BG" sz="2200" dirty="0" smtClean="0"/>
              <a:t>Лекарските услуги – ръст от 4.2% на годишна база, а доболничните услуги с 8.6%.</a:t>
            </a:r>
            <a:endParaRPr lang="bg-BG" sz="2200" dirty="0"/>
          </a:p>
          <a:p>
            <a:r>
              <a:rPr lang="bg-BG" sz="2200" b="1" dirty="0"/>
              <a:t> </a:t>
            </a:r>
            <a:r>
              <a:rPr lang="bg-BG" sz="2200" b="1" dirty="0" smtClean="0"/>
              <a:t>Образование и свободно време </a:t>
            </a:r>
            <a:r>
              <a:rPr lang="bg-BG" sz="2200" dirty="0" smtClean="0"/>
              <a:t>с 1.6% на </a:t>
            </a:r>
            <a:r>
              <a:rPr lang="bg-BG" sz="2200" dirty="0" err="1" smtClean="0"/>
              <a:t>трим</a:t>
            </a:r>
            <a:r>
              <a:rPr lang="bg-BG" sz="2200" dirty="0" smtClean="0"/>
              <a:t>. база и с  8% годишна.</a:t>
            </a:r>
          </a:p>
          <a:p>
            <a:r>
              <a:rPr lang="bg-BG" sz="2200" dirty="0" smtClean="0"/>
              <a:t>Услуги свързани с образованието  с 15% годишно;</a:t>
            </a:r>
          </a:p>
          <a:p>
            <a:r>
              <a:rPr lang="bg-BG" sz="2200" dirty="0" smtClean="0"/>
              <a:t>Услуги свързани свободно време(култура, спорт) с 10.3% годишно.</a:t>
            </a:r>
            <a:endParaRPr lang="bg-BG" sz="2200" dirty="0"/>
          </a:p>
          <a:p>
            <a:endParaRPr lang="bg-BG" dirty="0"/>
          </a:p>
        </p:txBody>
      </p:sp>
    </p:spTree>
    <p:extLst>
      <p:ext uri="{BB962C8B-B14F-4D97-AF65-F5344CB8AC3E}">
        <p14:creationId xmlns:p14="http://schemas.microsoft.com/office/powerpoint/2010/main" val="260397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07288" cy="476672"/>
          </a:xfrm>
        </p:spPr>
        <p:style>
          <a:lnRef idx="1">
            <a:schemeClr val="accent4"/>
          </a:lnRef>
          <a:fillRef idx="2">
            <a:schemeClr val="accent4"/>
          </a:fillRef>
          <a:effectRef idx="1">
            <a:schemeClr val="accent4"/>
          </a:effectRef>
          <a:fontRef idx="minor">
            <a:schemeClr val="dk1"/>
          </a:fontRef>
        </p:style>
        <p:txBody>
          <a:bodyPr>
            <a:normAutofit/>
          </a:bodyPr>
          <a:lstStyle/>
          <a:p>
            <a:r>
              <a:rPr lang="bg-BG" sz="2000" dirty="0" smtClean="0"/>
              <a:t>Общи констатации </a:t>
            </a:r>
            <a:endParaRPr lang="bg-BG" sz="2000" dirty="0"/>
          </a:p>
        </p:txBody>
      </p:sp>
      <p:sp>
        <p:nvSpPr>
          <p:cNvPr id="3" name="Content Placeholder 2"/>
          <p:cNvSpPr>
            <a:spLocks noGrp="1"/>
          </p:cNvSpPr>
          <p:nvPr>
            <p:ph idx="1"/>
          </p:nvPr>
        </p:nvSpPr>
        <p:spPr>
          <a:xfrm>
            <a:off x="107504" y="476672"/>
            <a:ext cx="8928992" cy="6381328"/>
          </a:xfrm>
        </p:spPr>
        <p:txBody>
          <a:bodyPr>
            <a:noAutofit/>
          </a:bodyPr>
          <a:lstStyle/>
          <a:p>
            <a:pPr algn="just"/>
            <a:r>
              <a:rPr lang="bg-BG" sz="1800" dirty="0" smtClean="0"/>
              <a:t>Забавяне </a:t>
            </a:r>
            <a:r>
              <a:rPr lang="bg-BG" sz="1800" dirty="0"/>
              <a:t>на темпа на </a:t>
            </a:r>
            <a:r>
              <a:rPr lang="bg-BG" sz="1800" dirty="0" smtClean="0"/>
              <a:t>инфлацията през второ полугодие, но остават високи на годишна база. Енергийните </a:t>
            </a:r>
            <a:r>
              <a:rPr lang="bg-BG" sz="1800" dirty="0"/>
              <a:t>носители постепенно се стабилизираха, което доведе до относително успокоение на пазарните цени на част от основните стоки и услуги. </a:t>
            </a:r>
          </a:p>
          <a:p>
            <a:pPr algn="just"/>
            <a:r>
              <a:rPr lang="bg-BG" sz="1800" dirty="0" smtClean="0"/>
              <a:t>Леки колебания нагоре в средата на годината  след възстановяването </a:t>
            </a:r>
            <a:r>
              <a:rPr lang="bg-BG" sz="1800" dirty="0"/>
              <a:t>на данъчна ставка на природния газ и централното отопление от 9% на 20%, както и на започването на активния туристически сезон </a:t>
            </a:r>
            <a:r>
              <a:rPr lang="en-US" sz="1800" dirty="0"/>
              <a:t>(</a:t>
            </a:r>
            <a:r>
              <a:rPr lang="bg-BG" sz="1800" dirty="0"/>
              <a:t>ръст в цените на пакетните услуги за почивка, туристически пътувания и международните полети</a:t>
            </a:r>
            <a:r>
              <a:rPr lang="en-US" sz="1800" dirty="0"/>
              <a:t>). </a:t>
            </a:r>
            <a:endParaRPr lang="bg-BG" sz="1800" dirty="0"/>
          </a:p>
          <a:p>
            <a:pPr algn="just"/>
            <a:r>
              <a:rPr lang="bg-BG" sz="1800" b="1" dirty="0" smtClean="0"/>
              <a:t>През четвъртото тримесечие ръстът на дохода за издръжка </a:t>
            </a:r>
            <a:r>
              <a:rPr lang="bg-BG" sz="1800" dirty="0" smtClean="0"/>
              <a:t>е по-скоро следствие от ръста при групата на </a:t>
            </a:r>
            <a:r>
              <a:rPr lang="bg-BG" sz="1800" b="1" dirty="0" smtClean="0"/>
              <a:t>нехранителните стоки</a:t>
            </a:r>
            <a:r>
              <a:rPr lang="bg-BG" sz="1800" dirty="0" smtClean="0"/>
              <a:t>, докато при групата на хранителните стоки се наблюдава забавящите </a:t>
            </a:r>
            <a:r>
              <a:rPr lang="bg-BG" sz="1800" dirty="0"/>
              <a:t>се </a:t>
            </a:r>
            <a:r>
              <a:rPr lang="bg-BG" sz="1800" dirty="0" smtClean="0"/>
              <a:t>темпове, но средната стойност на групата остава на по-високи нива спрямо предходната година.</a:t>
            </a:r>
          </a:p>
          <a:p>
            <a:r>
              <a:rPr lang="bg-BG" sz="1800" dirty="0" smtClean="0"/>
              <a:t>Средният осигурителен доход на наетите лица бележи нарастване, но все още малко </a:t>
            </a:r>
            <a:r>
              <a:rPr lang="bg-BG" sz="1800" dirty="0"/>
              <a:t>под  2/3 от работещите не достигат заплата за </a:t>
            </a:r>
            <a:r>
              <a:rPr lang="bg-BG" sz="1800" dirty="0" smtClean="0"/>
              <a:t>издръжка. </a:t>
            </a:r>
            <a:r>
              <a:rPr lang="en-US" sz="1800" dirty="0"/>
              <a:t/>
            </a:r>
            <a:br>
              <a:rPr lang="en-US" sz="1800" dirty="0"/>
            </a:br>
            <a:r>
              <a:rPr lang="bg-BG" sz="1800" dirty="0" smtClean="0"/>
              <a:t>Близо 40% са  </a:t>
            </a:r>
            <a:r>
              <a:rPr lang="bg-BG" sz="1800" dirty="0"/>
              <a:t>лицата с</a:t>
            </a:r>
            <a:r>
              <a:rPr lang="en-US" sz="1800" dirty="0"/>
              <a:t> </a:t>
            </a:r>
            <a:r>
              <a:rPr lang="bg-BG" sz="1800" dirty="0"/>
              <a:t>трудови възнаграждения до 1000 лв. </a:t>
            </a:r>
            <a:r>
              <a:rPr lang="bg-BG" sz="1800" dirty="0" smtClean="0"/>
              <a:t>, което предполага, че те са „нископлатени работници“, които захранват категорията „работещи бедни“.</a:t>
            </a:r>
          </a:p>
          <a:p>
            <a:r>
              <a:rPr lang="ru-RU" sz="1800" dirty="0" smtClean="0"/>
              <a:t>Наред с това, малката </a:t>
            </a:r>
            <a:r>
              <a:rPr lang="ru-RU" sz="1800" dirty="0"/>
              <a:t>потребителска кошница от 20 жизнено важни </a:t>
            </a:r>
            <a:r>
              <a:rPr lang="ru-RU" sz="1800" dirty="0" smtClean="0"/>
              <a:t>стоки, като цяло на годишна база бележи ръст, което създава усещането, че инфлацията не е преодоляна</a:t>
            </a:r>
            <a:r>
              <a:rPr lang="ru-RU" sz="1800" b="1" dirty="0" smtClean="0"/>
              <a:t>.</a:t>
            </a:r>
            <a:endParaRPr lang="bg-BG" sz="1800" dirty="0" smtClean="0"/>
          </a:p>
        </p:txBody>
      </p:sp>
    </p:spTree>
    <p:extLst>
      <p:ext uri="{BB962C8B-B14F-4D97-AF65-F5344CB8AC3E}">
        <p14:creationId xmlns:p14="http://schemas.microsoft.com/office/powerpoint/2010/main" val="234719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277"/>
            <a:ext cx="8445624" cy="394387"/>
          </a:xfrm>
        </p:spPr>
        <p:txBody>
          <a:bodyPr>
            <a:normAutofit/>
          </a:bodyPr>
          <a:lstStyle/>
          <a:p>
            <a:r>
              <a:rPr lang="ru-RU" sz="1600" b="1" dirty="0" smtClean="0"/>
              <a:t>Нарастване на малката потребителска кошница от 20 жизнено важни стоки </a:t>
            </a:r>
            <a:endParaRPr lang="bg-BG" sz="1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0887141"/>
              </p:ext>
            </p:extLst>
          </p:nvPr>
        </p:nvGraphicFramePr>
        <p:xfrm>
          <a:off x="0" y="404663"/>
          <a:ext cx="9036496" cy="6458771"/>
        </p:xfrm>
        <a:graphic>
          <a:graphicData uri="http://schemas.openxmlformats.org/drawingml/2006/table">
            <a:tbl>
              <a:tblPr firstRow="1" bandRow="1">
                <a:tableStyleId>{5C22544A-7EE6-4342-B048-85BDC9FD1C3A}</a:tableStyleId>
              </a:tblPr>
              <a:tblGrid>
                <a:gridCol w="526499"/>
                <a:gridCol w="3133229"/>
                <a:gridCol w="1792256"/>
                <a:gridCol w="1792256"/>
                <a:gridCol w="1792256"/>
              </a:tblGrid>
              <a:tr h="400130">
                <a:tc>
                  <a:txBody>
                    <a:bodyPr/>
                    <a:lstStyle/>
                    <a:p>
                      <a:pPr algn="l">
                        <a:lnSpc>
                          <a:spcPct val="115000"/>
                        </a:lnSpc>
                        <a:spcAft>
                          <a:spcPts val="0"/>
                        </a:spcAft>
                      </a:pPr>
                      <a:r>
                        <a:rPr lang="bg-BG"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bg-BG"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bg-BG"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СРЕДНИ ЦЕНИ</a:t>
                      </a:r>
                      <a:endParaRPr lang="bg-BG"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hMerge="1">
                  <a:txBody>
                    <a:bodyPr/>
                    <a:lstStyle/>
                    <a:p>
                      <a:endParaRPr lang="bg-BG"/>
                    </a:p>
                  </a:txBody>
                  <a:tcPr/>
                </a:tc>
                <a:tc>
                  <a:txBody>
                    <a:bodyPr/>
                    <a:lstStyle/>
                    <a:p>
                      <a:pPr algn="ctr">
                        <a:lnSpc>
                          <a:spcPct val="115000"/>
                        </a:lnSpc>
                        <a:spcAft>
                          <a:spcPts val="0"/>
                        </a:spcAft>
                      </a:pPr>
                      <a:r>
                        <a:rPr lang="bg-BG"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НАРАСТВАНЕ в %</a:t>
                      </a:r>
                      <a:endParaRPr lang="bg-BG"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r>
              <a:tr h="445515">
                <a:tc>
                  <a:txBody>
                    <a:bodyPr/>
                    <a:lstStyle/>
                    <a:p>
                      <a:pPr algn="l">
                        <a:lnSpc>
                          <a:spcPct val="115000"/>
                        </a:lnSpc>
                        <a:spcAft>
                          <a:spcPts val="0"/>
                        </a:spcAft>
                      </a:pPr>
                      <a:r>
                        <a:rPr lang="bg-BG"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a:lnSpc>
                          <a:spcPct val="115000"/>
                        </a:lnSpc>
                        <a:spcAft>
                          <a:spcPts val="0"/>
                        </a:spcAft>
                      </a:pPr>
                      <a:r>
                        <a:rPr lang="bg-BG"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ctr" fontAlgn="ctr"/>
                      <a:r>
                        <a:rPr lang="bg-BG" sz="1400" b="1" i="0" u="none" strike="noStrike" dirty="0" smtClean="0">
                          <a:solidFill>
                            <a:schemeClr val="tx1"/>
                          </a:solidFill>
                          <a:effectLst/>
                          <a:latin typeface="Times New Roman" panose="02020603050405020304" pitchFamily="18" charset="0"/>
                        </a:rPr>
                        <a:t>Дек.23</a:t>
                      </a:r>
                      <a:endParaRPr lang="bg-BG" sz="1400" b="1" i="0" u="none" strike="noStrike" dirty="0">
                        <a:solidFill>
                          <a:schemeClr val="tx1"/>
                        </a:solidFill>
                        <a:effectLst/>
                        <a:latin typeface="Times New Roman" panose="02020603050405020304" pitchFamily="18" charset="0"/>
                      </a:endParaRPr>
                    </a:p>
                  </a:txBody>
                  <a:tcPr marL="9525" marR="9525" marT="9525" marB="0" anchor="ctr"/>
                </a:tc>
                <a:tc>
                  <a:txBody>
                    <a:bodyPr/>
                    <a:lstStyle/>
                    <a:p>
                      <a:pPr algn="ctr" fontAlgn="ctr"/>
                      <a:r>
                        <a:rPr lang="bg-BG" sz="1400" b="1" i="0" u="none" strike="noStrike" dirty="0" smtClean="0">
                          <a:solidFill>
                            <a:schemeClr val="tx1"/>
                          </a:solidFill>
                          <a:effectLst/>
                          <a:latin typeface="Times New Roman" panose="02020603050405020304" pitchFamily="18" charset="0"/>
                        </a:rPr>
                        <a:t>Дек.22</a:t>
                      </a:r>
                      <a:endParaRPr lang="bg-BG" sz="1400" b="1" i="0" u="none" strike="noStrike" dirty="0">
                        <a:solidFill>
                          <a:schemeClr val="tx1"/>
                        </a:solidFill>
                        <a:effectLst/>
                        <a:latin typeface="Times New Roman" panose="02020603050405020304" pitchFamily="18" charset="0"/>
                      </a:endParaRPr>
                    </a:p>
                  </a:txBody>
                  <a:tcPr marL="9525" marR="9525" marT="9525" marB="0" anchor="ctr"/>
                </a:tc>
                <a:tc>
                  <a:txBody>
                    <a:bodyPr/>
                    <a:lstStyle/>
                    <a:p>
                      <a:pPr algn="ctr" fontAlgn="b"/>
                      <a:endParaRPr lang="ru-RU" sz="1400" b="1" i="0" u="none" strike="noStrike" dirty="0" smtClean="0">
                        <a:solidFill>
                          <a:schemeClr val="tx1"/>
                        </a:solidFill>
                        <a:effectLst/>
                        <a:latin typeface="Times New Roman" panose="02020603050405020304" pitchFamily="18" charset="0"/>
                      </a:endParaRPr>
                    </a:p>
                    <a:p>
                      <a:pPr algn="ctr" fontAlgn="b"/>
                      <a:r>
                        <a:rPr lang="ru-RU" sz="1400" b="1" i="0" u="none" strike="noStrike" dirty="0" smtClean="0">
                          <a:solidFill>
                            <a:schemeClr val="tx1"/>
                          </a:solidFill>
                          <a:effectLst/>
                          <a:latin typeface="Times New Roman" panose="02020603050405020304" pitchFamily="18" charset="0"/>
                        </a:rPr>
                        <a:t>дек </a:t>
                      </a:r>
                      <a:r>
                        <a:rPr lang="ru-RU" sz="1400" b="1" i="0" u="none" strike="noStrike" dirty="0">
                          <a:solidFill>
                            <a:schemeClr val="tx1"/>
                          </a:solidFill>
                          <a:effectLst/>
                          <a:latin typeface="Times New Roman" panose="02020603050405020304" pitchFamily="18" charset="0"/>
                        </a:rPr>
                        <a:t>23/ дек </a:t>
                      </a:r>
                      <a:r>
                        <a:rPr lang="ru-RU" sz="1400" b="1" i="0" u="none" strike="noStrike" dirty="0" smtClean="0">
                          <a:solidFill>
                            <a:schemeClr val="tx1"/>
                          </a:solidFill>
                          <a:effectLst/>
                          <a:latin typeface="Times New Roman" panose="02020603050405020304" pitchFamily="18" charset="0"/>
                        </a:rPr>
                        <a:t>22</a:t>
                      </a:r>
                    </a:p>
                    <a:p>
                      <a:pPr algn="ctr" fontAlgn="b"/>
                      <a:endParaRPr lang="ru-RU" sz="1400" b="1" i="0" u="none" strike="noStrike" dirty="0">
                        <a:solidFill>
                          <a:schemeClr val="tx1"/>
                        </a:solidFill>
                        <a:effectLst/>
                        <a:latin typeface="Times New Roman" panose="02020603050405020304" pitchFamily="18" charset="0"/>
                      </a:endParaRPr>
                    </a:p>
                  </a:txBody>
                  <a:tcPr marL="9525" marR="9525" marT="9525" marB="0" anchor="b"/>
                </a:tc>
              </a:tr>
              <a:tr h="258389">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ru-RU" sz="1200" b="0" i="0" u="none" strike="noStrike">
                          <a:solidFill>
                            <a:srgbClr val="000000"/>
                          </a:solidFill>
                          <a:effectLst/>
                          <a:latin typeface="Times New Roman" panose="02020603050405020304" pitchFamily="18" charset="0"/>
                        </a:rPr>
                        <a:t>Брашно пшенично тип 500 -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1,79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1,75</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2,3</a:t>
                      </a:r>
                    </a:p>
                  </a:txBody>
                  <a:tcPr marL="9525" marR="9525" marT="9525" marB="0" anchor="b"/>
                </a:tc>
              </a:tr>
              <a:tr h="268130">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Хляб "Добруджа" 830 </a:t>
                      </a:r>
                      <a:r>
                        <a:rPr lang="bg-BG" sz="1200" b="0" i="0" u="none" strike="noStrike" dirty="0" err="1">
                          <a:solidFill>
                            <a:srgbClr val="000000"/>
                          </a:solidFill>
                          <a:effectLst/>
                          <a:latin typeface="Times New Roman" panose="02020603050405020304" pitchFamily="18" charset="0"/>
                        </a:rPr>
                        <a:t>гр</a:t>
                      </a:r>
                      <a:endParaRPr lang="bg-BG"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2,18</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9,5</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Ориз,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4,89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4,59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6,5</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Кайма, смес -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11,80</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8,99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31,3</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Пиле (охладено). -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9,9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9,2</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7,6</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ru-RU" sz="1200" b="0" i="0" u="none" strike="noStrike">
                          <a:solidFill>
                            <a:srgbClr val="000000"/>
                          </a:solidFill>
                          <a:effectLst/>
                          <a:latin typeface="Times New Roman" panose="02020603050405020304" pitchFamily="18" charset="0"/>
                        </a:rPr>
                        <a:t>Месо свинско без кости,  кг</a:t>
                      </a:r>
                    </a:p>
                  </a:txBody>
                  <a:tcPr marL="9525" marR="9525" marT="9525" marB="0" anchor="ctr"/>
                </a:tc>
                <a:tc>
                  <a:txBody>
                    <a:bodyPr/>
                    <a:lstStyle/>
                    <a:p>
                      <a:pPr algn="r" fontAlgn="b"/>
                      <a:r>
                        <a:rPr lang="bg-BG" sz="1200" b="0" i="0" u="none" strike="noStrike" dirty="0">
                          <a:solidFill>
                            <a:srgbClr val="000000"/>
                          </a:solidFill>
                          <a:effectLst/>
                          <a:latin typeface="Times New Roman" panose="02020603050405020304" pitchFamily="18" charset="0"/>
                        </a:rPr>
                        <a:t>12,49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10,29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21,4</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Кренвирши -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9,60</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7,99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20,2</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Сирене краве -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17,99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19,99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-10,0</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Прясно мляко 3%- л. </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3,39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3,89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-12,9</a:t>
                      </a:r>
                    </a:p>
                  </a:txBody>
                  <a:tcPr marL="9525" marR="9525" marT="9525" marB="0" anchor="b"/>
                </a:tc>
              </a:tr>
              <a:tr h="258167">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ru-RU" sz="1200" b="0" i="0" u="none" strike="noStrike" dirty="0">
                          <a:solidFill>
                            <a:srgbClr val="000000"/>
                          </a:solidFill>
                          <a:effectLst/>
                          <a:latin typeface="Times New Roman" panose="02020603050405020304" pitchFamily="18" charset="0"/>
                        </a:rPr>
                        <a:t>Кисело мляко краве, 3,6% мас. - 400 гр., бр</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1,79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1,79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0,0</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Яйца (10 бр.)</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5,79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5,29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9,5</a:t>
                      </a:r>
                    </a:p>
                  </a:txBody>
                  <a:tcPr marL="9525" marR="9525" marT="9525" marB="0" anchor="b"/>
                </a:tc>
              </a:tr>
              <a:tr h="268130">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Олио - л.</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4,19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5,29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-20,8</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Домати, кг червени</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4,49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4,99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-10,0</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Краставици,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4,99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4,59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8,7</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Картофи,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1,79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1,59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12,6</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Зеле, кг </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1,19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1,29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-7,8</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Фасул зрял,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6,49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5,99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8,3</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Захар,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2,89</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2,69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7,4</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a:solidFill>
                            <a:srgbClr val="000000"/>
                          </a:solidFill>
                          <a:effectLst/>
                          <a:latin typeface="Times New Roman" panose="02020603050405020304" pitchFamily="18" charset="0"/>
                        </a:rPr>
                        <a:t>Ябълки, кг</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3,05</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2,19</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39,3</a:t>
                      </a:r>
                    </a:p>
                  </a:txBody>
                  <a:tcPr marL="9525" marR="9525" marT="9525" marB="0" anchor="b"/>
                </a:tc>
              </a:tr>
              <a:tr h="250578">
                <a:tc>
                  <a:txBody>
                    <a:bodyPr/>
                    <a:lstStyle/>
                    <a:p>
                      <a:pPr algn="ctr">
                        <a:lnSpc>
                          <a:spcPct val="115000"/>
                        </a:lnSpc>
                        <a:spcAft>
                          <a:spcPts val="0"/>
                        </a:spcAft>
                      </a:pPr>
                      <a:r>
                        <a:rPr lang="bg-BG"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bg-BG"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bg-BG" sz="1200" b="0" i="0" u="none" strike="noStrike" dirty="0">
                          <a:solidFill>
                            <a:srgbClr val="000000"/>
                          </a:solidFill>
                          <a:effectLst/>
                          <a:latin typeface="Times New Roman" panose="02020603050405020304" pitchFamily="18" charset="0"/>
                        </a:rPr>
                        <a:t>Бензин </a:t>
                      </a:r>
                      <a:r>
                        <a:rPr lang="bg-BG" sz="1200" b="0" i="0" u="none" strike="noStrike" dirty="0" smtClean="0">
                          <a:solidFill>
                            <a:srgbClr val="000000"/>
                          </a:solidFill>
                          <a:effectLst/>
                          <a:latin typeface="Times New Roman" panose="02020603050405020304" pitchFamily="18" charset="0"/>
                        </a:rPr>
                        <a:t>, л</a:t>
                      </a:r>
                      <a:endParaRPr lang="bg-BG"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2,63</a:t>
                      </a:r>
                    </a:p>
                  </a:txBody>
                  <a:tcPr marL="9525" marR="9525" marT="9525" marB="0" anchor="b"/>
                </a:tc>
                <a:tc>
                  <a:txBody>
                    <a:bodyPr/>
                    <a:lstStyle/>
                    <a:p>
                      <a:pPr algn="r" fontAlgn="ctr"/>
                      <a:r>
                        <a:rPr lang="bg-BG" sz="1200" b="0" i="0" u="none" strike="noStrike">
                          <a:solidFill>
                            <a:srgbClr val="000000"/>
                          </a:solidFill>
                          <a:effectLst/>
                          <a:latin typeface="Times New Roman" panose="02020603050405020304" pitchFamily="18" charset="0"/>
                        </a:rPr>
                        <a:t>2,65</a:t>
                      </a:r>
                    </a:p>
                  </a:txBody>
                  <a:tcPr marL="9525" marR="9525" marT="9525" marB="0" anchor="ctr"/>
                </a:tc>
                <a:tc>
                  <a:txBody>
                    <a:bodyPr/>
                    <a:lstStyle/>
                    <a:p>
                      <a:pPr algn="r" fontAlgn="b"/>
                      <a:r>
                        <a:rPr lang="bg-BG" sz="1200" b="0" i="0" u="none" strike="noStrike">
                          <a:solidFill>
                            <a:srgbClr val="000000"/>
                          </a:solidFill>
                          <a:effectLst/>
                          <a:latin typeface="Times New Roman" panose="02020603050405020304" pitchFamily="18" charset="0"/>
                        </a:rPr>
                        <a:t>-0,8</a:t>
                      </a:r>
                    </a:p>
                  </a:txBody>
                  <a:tcPr marL="9525" marR="9525" marT="9525" marB="0" anchor="b"/>
                </a:tc>
              </a:tr>
              <a:tr h="346972">
                <a:tc>
                  <a:txBody>
                    <a:bodyPr/>
                    <a:lstStyle/>
                    <a:p>
                      <a:pPr algn="l">
                        <a:lnSpc>
                          <a:spcPct val="115000"/>
                        </a:lnSpc>
                        <a:spcAft>
                          <a:spcPts val="0"/>
                        </a:spcAft>
                      </a:pPr>
                      <a:r>
                        <a:rPr lang="bg-BG"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l" fontAlgn="ctr"/>
                      <a:r>
                        <a:rPr lang="gsw-FR" sz="1600" b="1" i="0" u="none" strike="noStrike" dirty="0">
                          <a:solidFill>
                            <a:srgbClr val="000000"/>
                          </a:solidFill>
                          <a:effectLst/>
                          <a:latin typeface="Times New Roman" panose="02020603050405020304" pitchFamily="18" charset="0"/>
                        </a:rPr>
                        <a:t>O</a:t>
                      </a:r>
                      <a:r>
                        <a:rPr lang="bg-BG" sz="1600" b="1" i="0" u="none" strike="noStrike" dirty="0" err="1">
                          <a:solidFill>
                            <a:srgbClr val="000000"/>
                          </a:solidFill>
                          <a:effectLst/>
                          <a:latin typeface="Times New Roman" panose="02020603050405020304" pitchFamily="18" charset="0"/>
                        </a:rPr>
                        <a:t>бща</a:t>
                      </a:r>
                      <a:r>
                        <a:rPr lang="bg-BG" sz="1600" b="1" i="0" u="none" strike="noStrike" dirty="0">
                          <a:solidFill>
                            <a:srgbClr val="000000"/>
                          </a:solidFill>
                          <a:effectLst/>
                          <a:latin typeface="Times New Roman" panose="02020603050405020304" pitchFamily="18" charset="0"/>
                        </a:rPr>
                        <a:t> сума</a:t>
                      </a:r>
                    </a:p>
                  </a:txBody>
                  <a:tcPr marL="9525" marR="9525" marT="9525" marB="0" anchor="ctr"/>
                </a:tc>
                <a:tc>
                  <a:txBody>
                    <a:bodyPr/>
                    <a:lstStyle/>
                    <a:p>
                      <a:pPr algn="r" fontAlgn="b"/>
                      <a:r>
                        <a:rPr lang="bg-BG" sz="1200" b="1" i="0" u="none" strike="noStrike" dirty="0">
                          <a:solidFill>
                            <a:srgbClr val="000000"/>
                          </a:solidFill>
                          <a:effectLst/>
                          <a:latin typeface="Times New Roman" panose="02020603050405020304" pitchFamily="18" charset="0"/>
                        </a:rPr>
                        <a:t>113,32</a:t>
                      </a:r>
                    </a:p>
                  </a:txBody>
                  <a:tcPr marL="9525" marR="9525" marT="9525" marB="0" anchor="b"/>
                </a:tc>
                <a:tc>
                  <a:txBody>
                    <a:bodyPr/>
                    <a:lstStyle/>
                    <a:p>
                      <a:pPr algn="r" fontAlgn="b"/>
                      <a:r>
                        <a:rPr lang="bg-BG" sz="1200" b="1" i="0" u="none" strike="noStrike" dirty="0">
                          <a:solidFill>
                            <a:srgbClr val="000000"/>
                          </a:solidFill>
                          <a:effectLst/>
                          <a:latin typeface="Times New Roman" panose="02020603050405020304" pitchFamily="18" charset="0"/>
                        </a:rPr>
                        <a:t>107,03</a:t>
                      </a:r>
                    </a:p>
                  </a:txBody>
                  <a:tcPr marL="9525" marR="9525" marT="9525" marB="0" anchor="b"/>
                </a:tc>
                <a:tc>
                  <a:txBody>
                    <a:bodyPr/>
                    <a:lstStyle/>
                    <a:p>
                      <a:pPr algn="r" fontAlgn="b"/>
                      <a:r>
                        <a:rPr lang="bg-BG" sz="1200" b="1" i="0" u="none" strike="noStrike" dirty="0">
                          <a:solidFill>
                            <a:srgbClr val="000000"/>
                          </a:solidFill>
                          <a:effectLst/>
                          <a:latin typeface="Times New Roman" panose="02020603050405020304" pitchFamily="18" charset="0"/>
                        </a:rPr>
                        <a:t>5,9</a:t>
                      </a:r>
                    </a:p>
                  </a:txBody>
                  <a:tcPr marL="9525" marR="9525" marT="9525" marB="0" anchor="b"/>
                </a:tc>
              </a:tr>
            </a:tbl>
          </a:graphicData>
        </a:graphic>
      </p:graphicFrame>
    </p:spTree>
    <p:extLst>
      <p:ext uri="{BB962C8B-B14F-4D97-AF65-F5344CB8AC3E}">
        <p14:creationId xmlns:p14="http://schemas.microsoft.com/office/powerpoint/2010/main" val="3195027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6310965"/>
              </p:ext>
            </p:extLst>
          </p:nvPr>
        </p:nvGraphicFramePr>
        <p:xfrm>
          <a:off x="0" y="274634"/>
          <a:ext cx="9144000" cy="6394725"/>
        </p:xfrm>
        <a:graphic>
          <a:graphicData uri="http://schemas.openxmlformats.org/drawingml/2006/table">
            <a:tbl>
              <a:tblPr firstRow="1" bandRow="1">
                <a:tableStyleId>{5C22544A-7EE6-4342-B048-85BDC9FD1C3A}</a:tableStyleId>
              </a:tblPr>
              <a:tblGrid>
                <a:gridCol w="1547664"/>
                <a:gridCol w="738336"/>
                <a:gridCol w="1143000"/>
                <a:gridCol w="1143000"/>
                <a:gridCol w="1143000"/>
                <a:gridCol w="1143000"/>
                <a:gridCol w="1143000"/>
                <a:gridCol w="1143000"/>
              </a:tblGrid>
              <a:tr h="410271">
                <a:tc gridSpan="8">
                  <a:txBody>
                    <a:bodyPr/>
                    <a:lstStyle/>
                    <a:p>
                      <a:pPr algn="ctr"/>
                      <a:r>
                        <a:rPr lang="bg-BG" sz="1800" b="1" kern="1200" dirty="0" smtClean="0">
                          <a:solidFill>
                            <a:schemeClr val="lt1"/>
                          </a:solidFill>
                          <a:effectLst/>
                          <a:latin typeface="+mn-lt"/>
                          <a:ea typeface="+mn-ea"/>
                          <a:cs typeface="+mn-cs"/>
                        </a:rPr>
                        <a:t>Цени, евро </a:t>
                      </a:r>
                      <a:endParaRPr lang="bg-BG" dirty="0"/>
                    </a:p>
                  </a:txBody>
                  <a:tcPr/>
                </a:tc>
                <a:tc hMerge="1">
                  <a:txBody>
                    <a:bodyPr/>
                    <a:lstStyle/>
                    <a:p>
                      <a:endParaRPr lang="bg-BG" dirty="0"/>
                    </a:p>
                  </a:txBody>
                  <a:tcPr/>
                </a:tc>
                <a:tc hMerge="1">
                  <a:txBody>
                    <a:bodyPr/>
                    <a:lstStyle/>
                    <a:p>
                      <a:endParaRPr lang="bg-BG"/>
                    </a:p>
                  </a:txBody>
                  <a:tcPr/>
                </a:tc>
                <a:tc hMerge="1">
                  <a:txBody>
                    <a:bodyPr/>
                    <a:lstStyle/>
                    <a:p>
                      <a:endParaRPr lang="bg-BG" dirty="0"/>
                    </a:p>
                  </a:txBody>
                  <a:tcPr/>
                </a:tc>
                <a:tc hMerge="1">
                  <a:txBody>
                    <a:bodyPr/>
                    <a:lstStyle/>
                    <a:p>
                      <a:endParaRPr lang="bg-BG" dirty="0"/>
                    </a:p>
                  </a:txBody>
                  <a:tcPr/>
                </a:tc>
                <a:tc hMerge="1">
                  <a:txBody>
                    <a:bodyPr/>
                    <a:lstStyle/>
                    <a:p>
                      <a:endParaRPr lang="bg-BG" dirty="0"/>
                    </a:p>
                  </a:txBody>
                  <a:tcPr/>
                </a:tc>
                <a:tc hMerge="1">
                  <a:txBody>
                    <a:bodyPr/>
                    <a:lstStyle/>
                    <a:p>
                      <a:endParaRPr lang="bg-BG" dirty="0"/>
                    </a:p>
                  </a:txBody>
                  <a:tcPr/>
                </a:tc>
                <a:tc hMerge="1">
                  <a:txBody>
                    <a:bodyPr/>
                    <a:lstStyle/>
                    <a:p>
                      <a:endParaRPr lang="bg-BG" dirty="0"/>
                    </a:p>
                  </a:txBody>
                  <a:tcPr/>
                </a:tc>
              </a:tr>
              <a:tr h="478649">
                <a:tc>
                  <a:txBody>
                    <a:bodyPr/>
                    <a:lstStyle/>
                    <a:p>
                      <a:pPr algn="just">
                        <a:spcAft>
                          <a:spcPts val="0"/>
                        </a:spcAft>
                      </a:pPr>
                      <a:r>
                        <a:rPr lang="bg-BG"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bg-BG"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Испания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Франция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Хърватия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52400" algn="l"/>
                        </a:tabLst>
                      </a:pPr>
                      <a:r>
                        <a:rPr lang="bg-BG" sz="1400" b="1" dirty="0" smtClean="0"/>
                        <a:t>Нидерландия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Германия </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Румъния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България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7724">
                <a:tc>
                  <a:txBody>
                    <a:bodyPr/>
                    <a:lstStyle/>
                    <a:p>
                      <a:pPr algn="l" fontAlgn="b"/>
                      <a:r>
                        <a:rPr lang="ru-RU" sz="1100" b="0" i="0" u="none" strike="noStrike">
                          <a:solidFill>
                            <a:srgbClr val="000000"/>
                          </a:solidFill>
                          <a:effectLst/>
                          <a:latin typeface="Calibri" panose="020F0502020204030204" pitchFamily="34" charset="0"/>
                        </a:rPr>
                        <a:t>Брашно пшенично тип 500 -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0,74</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0,89</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0,72</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0,92</a:t>
                      </a:r>
                    </a:p>
                  </a:txBody>
                  <a:tcPr marL="9525" marR="9525" marT="9525" marB="0" anchor="b"/>
                </a:tc>
              </a:tr>
              <a:tr h="403855">
                <a:tc>
                  <a:txBody>
                    <a:bodyPr/>
                    <a:lstStyle/>
                    <a:p>
                      <a:pPr algn="l" fontAlgn="b"/>
                      <a:r>
                        <a:rPr lang="bg-BG" sz="1100" b="0" i="0" u="none" strike="noStrike">
                          <a:solidFill>
                            <a:srgbClr val="000000"/>
                          </a:solidFill>
                          <a:effectLst/>
                          <a:latin typeface="Calibri" panose="020F0502020204030204" pitchFamily="34" charset="0"/>
                        </a:rPr>
                        <a:t>Хляб "Добруджа" …… гр</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0,85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1,19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1,19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1,61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1,11</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Ориз,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2,05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1,79</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2,99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1,31</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2,50</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Кайма, смес -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10,32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7,98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6,85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6,24</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4,42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6,03</a:t>
                      </a:r>
                    </a:p>
                  </a:txBody>
                  <a:tcPr marL="9525" marR="9525" marT="9525" marB="0" anchor="b"/>
                </a:tc>
              </a:tr>
              <a:tr h="407058">
                <a:tc>
                  <a:txBody>
                    <a:bodyPr/>
                    <a:lstStyle/>
                    <a:p>
                      <a:pPr algn="l" fontAlgn="b"/>
                      <a:r>
                        <a:rPr lang="bg-BG" sz="1100" b="0" i="0" u="none" strike="noStrike">
                          <a:solidFill>
                            <a:srgbClr val="000000"/>
                          </a:solidFill>
                          <a:effectLst/>
                          <a:latin typeface="Calibri" panose="020F0502020204030204" pitchFamily="34" charset="0"/>
                        </a:rPr>
                        <a:t>Пиле (охладено). -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3,35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3,59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4,38</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8,27</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4,99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3,20</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5,06</a:t>
                      </a:r>
                    </a:p>
                  </a:txBody>
                  <a:tcPr marL="9525" marR="9525" marT="9525" marB="0" anchor="b"/>
                </a:tc>
              </a:tr>
              <a:tr h="407058">
                <a:tc>
                  <a:txBody>
                    <a:bodyPr/>
                    <a:lstStyle/>
                    <a:p>
                      <a:pPr algn="l" fontAlgn="b"/>
                      <a:r>
                        <a:rPr lang="ru-RU" sz="1100" b="0" i="0" u="none" strike="noStrike">
                          <a:solidFill>
                            <a:srgbClr val="000000"/>
                          </a:solidFill>
                          <a:effectLst/>
                          <a:latin typeface="Calibri" panose="020F0502020204030204" pitchFamily="34" charset="0"/>
                        </a:rPr>
                        <a:t>Месо свинско без кости,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6,39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3,49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6,29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9,98</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7,49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5,01</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6,39</a:t>
                      </a:r>
                    </a:p>
                  </a:txBody>
                  <a:tcPr marL="9525" marR="9525" marT="9525" marB="0" anchor="b"/>
                </a:tc>
              </a:tr>
              <a:tr h="295302">
                <a:tc>
                  <a:txBody>
                    <a:bodyPr/>
                    <a:lstStyle/>
                    <a:p>
                      <a:pPr algn="l" fontAlgn="b"/>
                      <a:r>
                        <a:rPr lang="bg-BG" sz="1100" b="0" i="0" u="none" strike="noStrike">
                          <a:solidFill>
                            <a:srgbClr val="000000"/>
                          </a:solidFill>
                          <a:effectLst/>
                          <a:latin typeface="Calibri" panose="020F0502020204030204" pitchFamily="34" charset="0"/>
                        </a:rPr>
                        <a:t>Кренвирши-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3,65</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8,88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2,69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5,44</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6,58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3,22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4,91</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Сирене краве - кг</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8,9</a:t>
                      </a:r>
                      <a:r>
                        <a:rPr lang="bg-BG" sz="11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7,71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7,15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7,16</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7,84</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9,20</a:t>
                      </a:r>
                    </a:p>
                  </a:txBody>
                  <a:tcPr marL="9525" marR="9525" marT="9525" marB="0" anchor="b"/>
                </a:tc>
              </a:tr>
              <a:tr h="407058">
                <a:tc>
                  <a:txBody>
                    <a:bodyPr/>
                    <a:lstStyle/>
                    <a:p>
                      <a:pPr algn="l" fontAlgn="b"/>
                      <a:r>
                        <a:rPr lang="bg-BG" sz="1100" b="0" i="0" u="none" strike="noStrike">
                          <a:solidFill>
                            <a:srgbClr val="000000"/>
                          </a:solidFill>
                          <a:effectLst/>
                          <a:latin typeface="Calibri" panose="020F0502020204030204" pitchFamily="34" charset="0"/>
                        </a:rPr>
                        <a:t>Прясно мляко 3%- л. </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0,91</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1,32</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1,28</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1,49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1,39</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1,73</a:t>
                      </a:r>
                    </a:p>
                  </a:txBody>
                  <a:tcPr marL="9525" marR="9525" marT="9525" marB="0" anchor="b"/>
                </a:tc>
              </a:tr>
              <a:tr h="430349">
                <a:tc>
                  <a:txBody>
                    <a:bodyPr/>
                    <a:lstStyle/>
                    <a:p>
                      <a:pPr algn="l" fontAlgn="b"/>
                      <a:r>
                        <a:rPr lang="ru-RU" sz="1100" b="0" i="0" u="none" strike="noStrike">
                          <a:solidFill>
                            <a:srgbClr val="000000"/>
                          </a:solidFill>
                          <a:effectLst/>
                          <a:latin typeface="Calibri" panose="020F0502020204030204" pitchFamily="34" charset="0"/>
                        </a:rPr>
                        <a:t>Кисело мляко краве, 3,6% мас. - 400 гр., бр</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0,6</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0,48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1,06</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1,39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0,67</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0,92</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Яйца (10 бр.)</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2,26</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1,65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3,18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2,15</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2</a:t>
                      </a:r>
                      <a:r>
                        <a:rPr lang="bg-BG" sz="1100" b="0" i="0" u="none" strike="noStrike" dirty="0">
                          <a:solidFill>
                            <a:srgbClr val="FF0000"/>
                          </a:solidFill>
                          <a:effectLst/>
                          <a:latin typeface="Calibri" panose="020F0502020204030204" pitchFamily="34" charset="0"/>
                        </a:rPr>
                        <a:t>,89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2,30</a:t>
                      </a:r>
                    </a:p>
                  </a:txBody>
                  <a:tcPr marL="9525" marR="9525" marT="9525" marB="0" anchor="b"/>
                </a:tc>
                <a:tc>
                  <a:txBody>
                    <a:bodyPr/>
                    <a:lstStyle/>
                    <a:p>
                      <a:pPr algn="r" fontAlgn="b"/>
                      <a:r>
                        <a:rPr lang="bg-BG" sz="1100" b="0" i="0" u="none" strike="noStrike" dirty="0">
                          <a:solidFill>
                            <a:srgbClr val="FF0000"/>
                          </a:solidFill>
                          <a:effectLst/>
                          <a:latin typeface="Calibri" panose="020F0502020204030204" pitchFamily="34" charset="0"/>
                        </a:rPr>
                        <a:t>2,96</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Олио - л.</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1,29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2,27</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1,67</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2,14</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Домати, кг </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2,39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1,39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1,89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2,98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1,91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2,30</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Краставици,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2,39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2,29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3,18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2,67</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0,80</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2,55</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Картофи, кг</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0,59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1,33</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0,88</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0,92</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Зеле,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0,70</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0,61</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Фасул зрял,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1,73</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1,99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2,88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2,99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2,49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3,32</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Захар,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3,18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0,93</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1,25</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0,92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1,48</a:t>
                      </a:r>
                    </a:p>
                  </a:txBody>
                  <a:tcPr marL="9525" marR="9525" marT="9525" marB="0" anchor="b"/>
                </a:tc>
              </a:tr>
              <a:tr h="212615">
                <a:tc>
                  <a:txBody>
                    <a:bodyPr/>
                    <a:lstStyle/>
                    <a:p>
                      <a:pPr algn="l" fontAlgn="b"/>
                      <a:r>
                        <a:rPr lang="bg-BG" sz="1100" b="0" i="0" u="none" strike="noStrike">
                          <a:solidFill>
                            <a:srgbClr val="000000"/>
                          </a:solidFill>
                          <a:effectLst/>
                          <a:latin typeface="Calibri" panose="020F0502020204030204" pitchFamily="34" charset="0"/>
                        </a:rPr>
                        <a:t>Ябълки, кг</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1,25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1,15</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1,59</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1,99</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0,76</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1,56</a:t>
                      </a:r>
                    </a:p>
                  </a:txBody>
                  <a:tcPr marL="9525" marR="9525" marT="9525" marB="0" anchor="b"/>
                </a:tc>
              </a:tr>
              <a:tr h="216021">
                <a:tc>
                  <a:txBody>
                    <a:bodyPr/>
                    <a:lstStyle/>
                    <a:p>
                      <a:pPr algn="l" fontAlgn="b"/>
                      <a:r>
                        <a:rPr lang="bg-BG" sz="1100" b="0" i="0" u="none" strike="noStrike">
                          <a:solidFill>
                            <a:srgbClr val="000000"/>
                          </a:solidFill>
                          <a:effectLst/>
                          <a:latin typeface="Calibri" panose="020F0502020204030204" pitchFamily="34" charset="0"/>
                        </a:rPr>
                        <a:t>Бензин, А95 , л.</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1,52</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1,78</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1,44</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1,96</a:t>
                      </a:r>
                    </a:p>
                  </a:txBody>
                  <a:tcPr marL="9525" marR="9525" marT="9525" marB="0" anchor="b"/>
                </a:tc>
                <a:tc>
                  <a:txBody>
                    <a:bodyPr/>
                    <a:lstStyle/>
                    <a:p>
                      <a:pPr algn="r" fontAlgn="b"/>
                      <a:r>
                        <a:rPr lang="bg-BG" sz="1100" b="0" i="0" u="none" strike="noStrike">
                          <a:solidFill>
                            <a:srgbClr val="000000"/>
                          </a:solidFill>
                          <a:effectLst/>
                          <a:latin typeface="Calibri" panose="020F0502020204030204" pitchFamily="34" charset="0"/>
                        </a:rPr>
                        <a:t>1,74</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1,34</a:t>
                      </a:r>
                    </a:p>
                  </a:txBody>
                  <a:tcPr marL="9525" marR="9525" marT="9525" marB="0" anchor="b"/>
                </a:tc>
                <a:tc>
                  <a:txBody>
                    <a:bodyPr/>
                    <a:lstStyle/>
                    <a:p>
                      <a:pPr algn="r" fontAlgn="b"/>
                      <a:r>
                        <a:rPr lang="bg-BG" sz="1100" b="0" i="0" u="none" strike="noStrike" dirty="0">
                          <a:solidFill>
                            <a:srgbClr val="000000"/>
                          </a:solidFill>
                          <a:effectLst/>
                          <a:latin typeface="Calibri" panose="020F0502020204030204" pitchFamily="34" charset="0"/>
                        </a:rPr>
                        <a:t>1,34</a:t>
                      </a:r>
                    </a:p>
                  </a:txBody>
                  <a:tcPr marL="9525" marR="9525" marT="9525" marB="0" anchor="b"/>
                </a:tc>
              </a:tr>
            </a:tbl>
          </a:graphicData>
        </a:graphic>
      </p:graphicFrame>
    </p:spTree>
    <p:extLst>
      <p:ext uri="{BB962C8B-B14F-4D97-AF65-F5344CB8AC3E}">
        <p14:creationId xmlns:p14="http://schemas.microsoft.com/office/powerpoint/2010/main" val="397369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57184" cy="692696"/>
          </a:xfrm>
        </p:spPr>
        <p:txBody>
          <a:bodyPr>
            <a:normAutofit fontScale="90000"/>
          </a:bodyPr>
          <a:lstStyle/>
          <a:p>
            <a:r>
              <a:rPr lang="ru-RU" sz="2400" b="1" dirty="0" smtClean="0"/>
              <a:t>Обща стойност на малката </a:t>
            </a:r>
            <a:r>
              <a:rPr lang="ru-RU" sz="2400" b="1" dirty="0"/>
              <a:t>потребителска </a:t>
            </a:r>
            <a:r>
              <a:rPr lang="ru-RU" sz="2400" b="1" dirty="0" smtClean="0"/>
              <a:t>кошница</a:t>
            </a:r>
            <a:br>
              <a:rPr lang="ru-RU" sz="2400" b="1" dirty="0" smtClean="0"/>
            </a:br>
            <a:r>
              <a:rPr lang="ru-RU" sz="2400" b="1" dirty="0" smtClean="0"/>
              <a:t> </a:t>
            </a:r>
            <a:r>
              <a:rPr lang="ru-RU" sz="2400" b="1" dirty="0"/>
              <a:t>от 20 жизнено важни </a:t>
            </a:r>
            <a:r>
              <a:rPr lang="ru-RU" sz="2400" b="1" dirty="0" smtClean="0"/>
              <a:t>стоки, по държави, в евро</a:t>
            </a:r>
            <a:endParaRPr lang="bg-BG" sz="24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62072343"/>
              </p:ext>
            </p:extLst>
          </p:nvPr>
        </p:nvGraphicFramePr>
        <p:xfrm>
          <a:off x="1" y="692699"/>
          <a:ext cx="9143999" cy="2661528"/>
        </p:xfrm>
        <a:graphic>
          <a:graphicData uri="http://schemas.openxmlformats.org/drawingml/2006/table">
            <a:tbl>
              <a:tblPr firstRow="1" bandRow="1">
                <a:tableStyleId>{5C22544A-7EE6-4342-B048-85BDC9FD1C3A}</a:tableStyleId>
              </a:tblPr>
              <a:tblGrid>
                <a:gridCol w="1611671"/>
                <a:gridCol w="903476"/>
                <a:gridCol w="1256764"/>
                <a:gridCol w="1040114"/>
                <a:gridCol w="1330461"/>
                <a:gridCol w="989797"/>
                <a:gridCol w="1120125"/>
                <a:gridCol w="891591"/>
              </a:tblGrid>
              <a:tr h="457588">
                <a:tc>
                  <a:txBody>
                    <a:bodyPr/>
                    <a:lstStyle/>
                    <a:p>
                      <a:endParaRPr lang="bg-BG" dirty="0"/>
                    </a:p>
                  </a:txBody>
                  <a:tcPr/>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Испания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Франция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Хърватия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tabLst>
                          <a:tab pos="152400" algn="l"/>
                        </a:tabLst>
                      </a:pPr>
                      <a:r>
                        <a:rPr lang="bg-BG" sz="1400" b="1" dirty="0" smtClean="0"/>
                        <a:t>Нидерландия </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Германия </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Румъния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България</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61890">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ОБЩА </a:t>
                      </a:r>
                      <a:r>
                        <a:rPr lang="bg-BG"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СУМА, в евро</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fontAlgn="b"/>
                      <a:r>
                        <a:rPr lang="bg-BG" sz="1800" b="0" i="0" u="none" strike="noStrike" dirty="0">
                          <a:solidFill>
                            <a:srgbClr val="000000"/>
                          </a:solidFill>
                          <a:effectLst/>
                          <a:latin typeface="Calibri" panose="020F0502020204030204" pitchFamily="34" charset="0"/>
                        </a:rPr>
                        <a:t>51,3</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54,68</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53,6</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64,39</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61,1</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43,2</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57,9</a:t>
                      </a:r>
                    </a:p>
                  </a:txBody>
                  <a:tcPr marL="9525" marR="9525" marT="9525" marB="0" anchor="b"/>
                </a:tc>
              </a:tr>
              <a:tr h="461890">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МРЗ</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fontAlgn="ctr"/>
                      <a:r>
                        <a:rPr lang="bg-BG" sz="1800" b="0" i="0" u="none" strike="noStrike" dirty="0">
                          <a:solidFill>
                            <a:srgbClr val="000000"/>
                          </a:solidFill>
                          <a:effectLst/>
                          <a:latin typeface="Calibri" panose="020F0502020204030204" pitchFamily="34" charset="0"/>
                        </a:rPr>
                        <a:t>1 </a:t>
                      </a:r>
                      <a:r>
                        <a:rPr lang="bg-BG" sz="1800" b="0" i="0" u="none" strike="noStrike" dirty="0" smtClean="0">
                          <a:solidFill>
                            <a:srgbClr val="000000"/>
                          </a:solidFill>
                          <a:effectLst/>
                          <a:latin typeface="Calibri" panose="020F0502020204030204" pitchFamily="34" charset="0"/>
                        </a:rPr>
                        <a:t>260,00</a:t>
                      </a:r>
                      <a:endParaRPr lang="bg-BG"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bg-BG" sz="1800" b="0" i="0" u="none" strike="noStrike" dirty="0">
                          <a:solidFill>
                            <a:srgbClr val="000000"/>
                          </a:solidFill>
                          <a:effectLst/>
                          <a:latin typeface="Calibri" panose="020F0502020204030204" pitchFamily="34" charset="0"/>
                        </a:rPr>
                        <a:t>1 747,20</a:t>
                      </a:r>
                    </a:p>
                  </a:txBody>
                  <a:tcPr marL="9525" marR="9525" marT="9525" marB="0" anchor="ctr"/>
                </a:tc>
                <a:tc>
                  <a:txBody>
                    <a:bodyPr/>
                    <a:lstStyle/>
                    <a:p>
                      <a:pPr algn="r" fontAlgn="ctr"/>
                      <a:r>
                        <a:rPr lang="bg-BG" sz="1800" b="0" i="0" u="none" strike="noStrike" dirty="0">
                          <a:solidFill>
                            <a:srgbClr val="000000"/>
                          </a:solidFill>
                          <a:effectLst/>
                          <a:latin typeface="Calibri" panose="020F0502020204030204" pitchFamily="34" charset="0"/>
                        </a:rPr>
                        <a:t>700,00</a:t>
                      </a:r>
                    </a:p>
                  </a:txBody>
                  <a:tcPr marL="9525" marR="9525" marT="9525" marB="0" anchor="ctr"/>
                </a:tc>
                <a:tc>
                  <a:txBody>
                    <a:bodyPr/>
                    <a:lstStyle/>
                    <a:p>
                      <a:pPr algn="r" fontAlgn="ctr"/>
                      <a:r>
                        <a:rPr lang="bg-BG" sz="1800" b="0" i="0" u="none" strike="noStrike">
                          <a:solidFill>
                            <a:srgbClr val="000000"/>
                          </a:solidFill>
                          <a:effectLst/>
                          <a:latin typeface="Calibri" panose="020F0502020204030204" pitchFamily="34" charset="0"/>
                        </a:rPr>
                        <a:t>1 995,00</a:t>
                      </a:r>
                    </a:p>
                  </a:txBody>
                  <a:tcPr marL="9525" marR="9525" marT="9525" marB="0" anchor="ctr"/>
                </a:tc>
                <a:tc>
                  <a:txBody>
                    <a:bodyPr/>
                    <a:lstStyle/>
                    <a:p>
                      <a:pPr algn="r" fontAlgn="b"/>
                      <a:r>
                        <a:rPr lang="bg-BG" sz="1800" b="0" i="0" u="none" strike="noStrike">
                          <a:solidFill>
                            <a:srgbClr val="000000"/>
                          </a:solidFill>
                          <a:effectLst/>
                          <a:latin typeface="Calibri" panose="020F0502020204030204" pitchFamily="34" charset="0"/>
                        </a:rPr>
                        <a:t>1997</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604,41</a:t>
                      </a:r>
                    </a:p>
                  </a:txBody>
                  <a:tcPr marL="9525" marR="9525" marT="9525" marB="0" anchor="b"/>
                </a:tc>
                <a:tc>
                  <a:txBody>
                    <a:bodyPr/>
                    <a:lstStyle/>
                    <a:p>
                      <a:pPr algn="r" fontAlgn="b"/>
                      <a:r>
                        <a:rPr lang="bg-BG" sz="1800" b="0" i="0" u="none" strike="noStrike">
                          <a:solidFill>
                            <a:srgbClr val="000000"/>
                          </a:solidFill>
                          <a:effectLst/>
                          <a:latin typeface="Calibri" panose="020F0502020204030204" pitchFamily="34" charset="0"/>
                        </a:rPr>
                        <a:t>398,81</a:t>
                      </a:r>
                    </a:p>
                  </a:txBody>
                  <a:tcPr marL="9525" marR="9525" marT="9525" marB="0" anchor="b"/>
                </a:tc>
              </a:tr>
              <a:tr h="1138908">
                <a:tc>
                  <a:txBody>
                    <a:bodyPr/>
                    <a:lstStyle/>
                    <a:p>
                      <a:pPr algn="just">
                        <a:spcAft>
                          <a:spcPts val="0"/>
                        </a:spcAft>
                      </a:pPr>
                      <a:r>
                        <a:rPr lang="bg-BG" sz="1400" b="1" dirty="0">
                          <a:effectLst/>
                          <a:latin typeface="Times New Roman" panose="02020603050405020304" pitchFamily="18" charset="0"/>
                          <a:ea typeface="Times New Roman" panose="02020603050405020304" pitchFamily="18" charset="0"/>
                          <a:cs typeface="Times New Roman" panose="02020603050405020304" pitchFamily="18" charset="0"/>
                        </a:rPr>
                        <a:t>Колко пъти можем да си купим тази потребителска кошница с </a:t>
                      </a:r>
                      <a:r>
                        <a:rPr lang="bg-BG"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МРЗ, 2023 </a:t>
                      </a:r>
                      <a:endParaRPr lang="bg-BG"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fontAlgn="b"/>
                      <a:r>
                        <a:rPr lang="bg-BG" sz="1800" b="0" i="0" u="none" strike="noStrike" dirty="0">
                          <a:solidFill>
                            <a:srgbClr val="000000"/>
                          </a:solidFill>
                          <a:effectLst/>
                          <a:latin typeface="Calibri" panose="020F0502020204030204" pitchFamily="34" charset="0"/>
                        </a:rPr>
                        <a:t>24,56</a:t>
                      </a:r>
                    </a:p>
                  </a:txBody>
                  <a:tcPr marL="9525" marR="85725" marT="9525" marB="0" anchor="b"/>
                </a:tc>
                <a:tc>
                  <a:txBody>
                    <a:bodyPr/>
                    <a:lstStyle/>
                    <a:p>
                      <a:pPr algn="r" fontAlgn="b"/>
                      <a:r>
                        <a:rPr lang="bg-BG" sz="1800" b="0" i="0" u="none" strike="noStrike" dirty="0">
                          <a:solidFill>
                            <a:srgbClr val="000000"/>
                          </a:solidFill>
                          <a:effectLst/>
                          <a:latin typeface="Calibri" panose="020F0502020204030204" pitchFamily="34" charset="0"/>
                        </a:rPr>
                        <a:t>31,95</a:t>
                      </a:r>
                    </a:p>
                  </a:txBody>
                  <a:tcPr marL="9525" marR="85725" marT="9525" marB="0" anchor="b"/>
                </a:tc>
                <a:tc>
                  <a:txBody>
                    <a:bodyPr/>
                    <a:lstStyle/>
                    <a:p>
                      <a:pPr algn="r" fontAlgn="b"/>
                      <a:r>
                        <a:rPr lang="bg-BG" sz="1800" b="0" i="0" u="none" strike="noStrike" dirty="0">
                          <a:solidFill>
                            <a:srgbClr val="000000"/>
                          </a:solidFill>
                          <a:effectLst/>
                          <a:latin typeface="Calibri" panose="020F0502020204030204" pitchFamily="34" charset="0"/>
                        </a:rPr>
                        <a:t>13,06</a:t>
                      </a:r>
                    </a:p>
                  </a:txBody>
                  <a:tcPr marL="9525" marR="85725" marT="9525" marB="0" anchor="b"/>
                </a:tc>
                <a:tc>
                  <a:txBody>
                    <a:bodyPr/>
                    <a:lstStyle/>
                    <a:p>
                      <a:pPr algn="r" fontAlgn="b"/>
                      <a:r>
                        <a:rPr lang="bg-BG" sz="1800" b="0" i="0" u="none" strike="noStrike" dirty="0">
                          <a:solidFill>
                            <a:srgbClr val="000000"/>
                          </a:solidFill>
                          <a:effectLst/>
                          <a:latin typeface="Calibri" panose="020F0502020204030204" pitchFamily="34" charset="0"/>
                        </a:rPr>
                        <a:t>30,98</a:t>
                      </a:r>
                    </a:p>
                  </a:txBody>
                  <a:tcPr marL="9525" marR="85725" marT="9525" marB="0" anchor="b"/>
                </a:tc>
                <a:tc>
                  <a:txBody>
                    <a:bodyPr/>
                    <a:lstStyle/>
                    <a:p>
                      <a:pPr algn="r" fontAlgn="b"/>
                      <a:r>
                        <a:rPr lang="bg-BG" sz="1800" b="0" i="0" u="none" strike="noStrike" dirty="0">
                          <a:solidFill>
                            <a:srgbClr val="000000"/>
                          </a:solidFill>
                          <a:effectLst/>
                          <a:latin typeface="Calibri" panose="020F0502020204030204" pitchFamily="34" charset="0"/>
                        </a:rPr>
                        <a:t>32,7</a:t>
                      </a:r>
                    </a:p>
                  </a:txBody>
                  <a:tcPr marL="9525" marR="9525" marT="9525" marB="0" anchor="b"/>
                </a:tc>
                <a:tc>
                  <a:txBody>
                    <a:bodyPr/>
                    <a:lstStyle/>
                    <a:p>
                      <a:pPr algn="r" fontAlgn="b"/>
                      <a:r>
                        <a:rPr lang="bg-BG" sz="1800" b="0" i="0" u="none" strike="noStrike" dirty="0">
                          <a:solidFill>
                            <a:srgbClr val="000000"/>
                          </a:solidFill>
                          <a:effectLst/>
                          <a:latin typeface="Calibri" panose="020F0502020204030204" pitchFamily="34" charset="0"/>
                        </a:rPr>
                        <a:t>14,0</a:t>
                      </a:r>
                    </a:p>
                  </a:txBody>
                  <a:tcPr marL="9525" marR="9525" marT="9525" marB="0" anchor="b"/>
                </a:tc>
                <a:tc>
                  <a:txBody>
                    <a:bodyPr/>
                    <a:lstStyle/>
                    <a:p>
                      <a:pPr algn="r" fontAlgn="b"/>
                      <a:r>
                        <a:rPr lang="bg-BG" sz="1800" b="0" i="0" u="none" strike="noStrike" dirty="0">
                          <a:solidFill>
                            <a:srgbClr val="000000"/>
                          </a:solidFill>
                          <a:effectLst/>
                          <a:latin typeface="Calibri" panose="020F0502020204030204" pitchFamily="34" charset="0"/>
                        </a:rPr>
                        <a:t>6,9</a:t>
                      </a:r>
                    </a:p>
                  </a:txBody>
                  <a:tcPr marL="9525" marR="9525" marT="9525" marB="0" anchor="b"/>
                </a:tc>
              </a:tr>
            </a:tbl>
          </a:graphicData>
        </a:graphic>
      </p:graphicFrame>
      <p:sp>
        <p:nvSpPr>
          <p:cNvPr id="3" name="Rectangle 2"/>
          <p:cNvSpPr/>
          <p:nvPr/>
        </p:nvSpPr>
        <p:spPr>
          <a:xfrm>
            <a:off x="107504" y="3717032"/>
            <a:ext cx="8949680" cy="2585323"/>
          </a:xfrm>
          <a:prstGeom prst="rect">
            <a:avLst/>
          </a:prstGeom>
        </p:spPr>
        <p:txBody>
          <a:bodyPr wrap="square">
            <a:spAutoFit/>
          </a:bodyPr>
          <a:lstStyle/>
          <a:p>
            <a:pPr algn="just"/>
            <a:r>
              <a:rPr lang="bg-BG" dirty="0"/>
              <a:t>Сравнението между страните показва, че българите, </a:t>
            </a:r>
            <a:r>
              <a:rPr lang="bg-BG" dirty="0" smtClean="0"/>
              <a:t>получаващи МРЗ, </a:t>
            </a:r>
            <a:r>
              <a:rPr lang="bg-BG" dirty="0"/>
              <a:t>могат да закупят кошницата с основните </a:t>
            </a:r>
            <a:r>
              <a:rPr lang="bg-BG" b="1" dirty="0"/>
              <a:t>продукти най-малко </a:t>
            </a:r>
            <a:r>
              <a:rPr lang="bg-BG" b="1" dirty="0" smtClean="0"/>
              <a:t>пъти</a:t>
            </a:r>
            <a:r>
              <a:rPr lang="bg-BG" dirty="0" smtClean="0"/>
              <a:t>. </a:t>
            </a:r>
            <a:endParaRPr lang="en-US" dirty="0" smtClean="0"/>
          </a:p>
          <a:p>
            <a:pPr algn="just"/>
            <a:r>
              <a:rPr lang="bg-BG" dirty="0" smtClean="0"/>
              <a:t>В сравнение със същия период на 2022г</a:t>
            </a:r>
            <a:r>
              <a:rPr lang="bg-BG" dirty="0"/>
              <a:t>., кошницата с основните </a:t>
            </a:r>
            <a:r>
              <a:rPr lang="bg-BG" b="1" dirty="0"/>
              <a:t>продукти</a:t>
            </a:r>
            <a:r>
              <a:rPr lang="bg-BG" dirty="0" smtClean="0"/>
              <a:t> закупена с МРЗ се увеличава през 2023г., в Германия от </a:t>
            </a:r>
            <a:r>
              <a:rPr lang="en-US" dirty="0" smtClean="0"/>
              <a:t>29,2</a:t>
            </a:r>
            <a:r>
              <a:rPr lang="bg-BG" dirty="0" smtClean="0"/>
              <a:t> пъти са вече е 32.7пъти, в Румъния  от 11 пъти нараства на 14 пъти, Хърватия от 10,7 пъти на 13, В България се запазва на почти същите нива от 6,6 пъти – до 6,9 пъти . </a:t>
            </a:r>
          </a:p>
          <a:p>
            <a:r>
              <a:rPr lang="bg-BG" dirty="0" smtClean="0"/>
              <a:t> </a:t>
            </a:r>
            <a:r>
              <a:rPr lang="bg-BG" b="1" dirty="0"/>
              <a:t>Тези данни са достатъчен аргумент, че темпът на нарастване на МРЗ в България изостава от ръста на цените, от което следва разширяване обхвата на категорията работещи бедни и ограничаване на потреблението</a:t>
            </a:r>
            <a:r>
              <a:rPr lang="bg-BG" dirty="0"/>
              <a:t>.  </a:t>
            </a:r>
          </a:p>
        </p:txBody>
      </p:sp>
    </p:spTree>
    <p:extLst>
      <p:ext uri="{BB962C8B-B14F-4D97-AF65-F5344CB8AC3E}">
        <p14:creationId xmlns:p14="http://schemas.microsoft.com/office/powerpoint/2010/main" val="4251647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1052736"/>
          </a:xfrm>
        </p:spPr>
        <p:style>
          <a:lnRef idx="2">
            <a:schemeClr val="dk1"/>
          </a:lnRef>
          <a:fillRef idx="1">
            <a:schemeClr val="lt1"/>
          </a:fillRef>
          <a:effectRef idx="0">
            <a:schemeClr val="dk1"/>
          </a:effectRef>
          <a:fontRef idx="minor">
            <a:schemeClr val="dk1"/>
          </a:fontRef>
        </p:style>
        <p:txBody>
          <a:bodyPr>
            <a:normAutofit/>
          </a:bodyPr>
          <a:lstStyle/>
          <a:p>
            <a:r>
              <a:rPr lang="bg-BG" sz="2400" dirty="0"/>
              <a:t>С</a:t>
            </a:r>
            <a:r>
              <a:rPr lang="bg-BG" sz="2400" dirty="0" smtClean="0"/>
              <a:t>редногодишна </a:t>
            </a:r>
            <a:r>
              <a:rPr lang="bg-BG" sz="2400" dirty="0"/>
              <a:t>инфлация</a:t>
            </a:r>
            <a:r>
              <a:rPr lang="bg-BG" sz="2200" b="1" dirty="0" smtClean="0"/>
              <a:t>, </a:t>
            </a:r>
            <a:r>
              <a:rPr lang="bg-BG" sz="2200" dirty="0"/>
              <a:t/>
            </a:r>
            <a:br>
              <a:rPr lang="bg-BG" sz="2200" dirty="0"/>
            </a:br>
            <a:r>
              <a:rPr lang="bg-BG" sz="2200" b="1" dirty="0"/>
              <a:t>(ХИПЦ, </a:t>
            </a:r>
            <a:r>
              <a:rPr lang="bg-BG" sz="2200" b="1" dirty="0" smtClean="0"/>
              <a:t>2023)</a:t>
            </a:r>
            <a:endParaRPr lang="bg-BG"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41448328"/>
              </p:ext>
            </p:extLst>
          </p:nvPr>
        </p:nvGraphicFramePr>
        <p:xfrm>
          <a:off x="107504" y="1052736"/>
          <a:ext cx="8928992"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3839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bg-BG" sz="2800" dirty="0"/>
              <a:t>Ръст на цените при хранителни стоки и безалкохолни напитки (ХИПЦ, декември 2023/2022)</a:t>
            </a:r>
          </a:p>
        </p:txBody>
      </p:sp>
      <p:sp>
        <p:nvSpPr>
          <p:cNvPr id="4" name="Content Placeholder 3"/>
          <p:cNvSpPr>
            <a:spLocks noGrp="1"/>
          </p:cNvSpPr>
          <p:nvPr>
            <p:ph sz="half" idx="2"/>
          </p:nvPr>
        </p:nvSpPr>
        <p:spPr>
          <a:xfrm>
            <a:off x="0" y="908720"/>
            <a:ext cx="3707904" cy="5688632"/>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bg-BG" dirty="0"/>
              <a:t>България е в топ 10 от държавите с най-високи нива инфлация при хранителните стоки</a:t>
            </a:r>
            <a:br>
              <a:rPr lang="bg-BG" dirty="0"/>
            </a:br>
            <a:r>
              <a:rPr lang="bg-BG" dirty="0"/>
              <a:t>В сравнение с общия индекс за инфлация е </a:t>
            </a:r>
            <a:r>
              <a:rPr lang="bg-BG" dirty="0" smtClean="0"/>
              <a:t>близо </a:t>
            </a:r>
            <a:r>
              <a:rPr lang="bg-BG" dirty="0"/>
              <a:t>двукратна разлика, което потвърждава тезата, че хората с по-ниски доходи са сред най-потърпевшите от високите ценови нива,  </a:t>
            </a:r>
            <a:r>
              <a:rPr lang="bg-BG" dirty="0" smtClean="0"/>
              <a:t>след като  </a:t>
            </a:r>
            <a:r>
              <a:rPr lang="bg-BG" dirty="0"/>
              <a:t>същия период на </a:t>
            </a:r>
            <a:r>
              <a:rPr lang="bg-BG" dirty="0" smtClean="0"/>
              <a:t>2022г показателя </a:t>
            </a:r>
            <a:r>
              <a:rPr lang="bg-BG" dirty="0"/>
              <a:t>достига 21.6%</a:t>
            </a:r>
          </a:p>
        </p:txBody>
      </p:sp>
      <p:graphicFrame>
        <p:nvGraphicFramePr>
          <p:cNvPr id="7" name="Content Placeholder 5"/>
          <p:cNvGraphicFramePr>
            <a:graphicFrameLocks noGrp="1"/>
          </p:cNvGraphicFramePr>
          <p:nvPr>
            <p:ph sz="quarter" idx="4"/>
            <p:extLst>
              <p:ext uri="{D42A27DB-BD31-4B8C-83A1-F6EECF244321}">
                <p14:modId xmlns:p14="http://schemas.microsoft.com/office/powerpoint/2010/main" val="124489890"/>
              </p:ext>
            </p:extLst>
          </p:nvPr>
        </p:nvGraphicFramePr>
        <p:xfrm>
          <a:off x="3707904" y="908720"/>
          <a:ext cx="5328592"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5636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bg-BG" sz="2700" dirty="0"/>
              <a:t>Динамика на цените на основни стоки и услуги, </a:t>
            </a:r>
            <a:r>
              <a:rPr lang="bg-BG" sz="2700" dirty="0" smtClean="0"/>
              <a:t/>
            </a:r>
            <a:br>
              <a:rPr lang="bg-BG" sz="2700" dirty="0" smtClean="0"/>
            </a:br>
            <a:r>
              <a:rPr lang="bg-BG" sz="2700" dirty="0" smtClean="0"/>
              <a:t>България, Румъния </a:t>
            </a:r>
            <a:r>
              <a:rPr lang="bg-BG" sz="2700" dirty="0"/>
              <a:t>и ЕС,
(ХИПЦ, декември 2023 /2022</a:t>
            </a:r>
            <a:r>
              <a:rPr lang="bg-BG" sz="2700" dirty="0" smtClean="0"/>
              <a:t>)</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170161"/>
              </p:ext>
            </p:extLst>
          </p:nvPr>
        </p:nvGraphicFramePr>
        <p:xfrm>
          <a:off x="179512" y="1417638"/>
          <a:ext cx="8686800" cy="5280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0190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864096"/>
          </a:xfrm>
        </p:spPr>
        <p:style>
          <a:lnRef idx="2">
            <a:schemeClr val="dk1"/>
          </a:lnRef>
          <a:fillRef idx="1">
            <a:schemeClr val="lt1"/>
          </a:fillRef>
          <a:effectRef idx="0">
            <a:schemeClr val="dk1"/>
          </a:effectRef>
          <a:fontRef idx="minor">
            <a:schemeClr val="dk1"/>
          </a:fontRef>
        </p:style>
        <p:txBody>
          <a:bodyPr>
            <a:normAutofit/>
          </a:bodyPr>
          <a:lstStyle/>
          <a:p>
            <a:pPr fontAlgn="base"/>
            <a:r>
              <a:rPr lang="bg-BG" sz="2400" dirty="0"/>
              <a:t>Ръст на цените при </a:t>
            </a:r>
            <a:r>
              <a:rPr lang="bg-BG" sz="2400" b="1" dirty="0" smtClean="0"/>
              <a:t>лекарства</a:t>
            </a:r>
            <a:r>
              <a:rPr lang="bg-BG" sz="2400" strike="sngStrike" dirty="0"/>
              <a:t/>
            </a:r>
            <a:br>
              <a:rPr lang="bg-BG" sz="2400" strike="sngStrike" dirty="0"/>
            </a:br>
            <a:r>
              <a:rPr lang="bg-BG" sz="2400" dirty="0"/>
              <a:t>(ХИПЦ, декември  </a:t>
            </a:r>
            <a:r>
              <a:rPr lang="bg-BG" sz="2400" dirty="0" smtClean="0"/>
              <a:t>2023 </a:t>
            </a:r>
            <a:r>
              <a:rPr lang="en-US" sz="2400" dirty="0"/>
              <a:t>/</a:t>
            </a:r>
            <a:r>
              <a:rPr lang="en-US" sz="2400" dirty="0" smtClean="0"/>
              <a:t>202</a:t>
            </a:r>
            <a:r>
              <a:rPr lang="bg-BG" sz="2400" dirty="0"/>
              <a:t>2</a:t>
            </a:r>
            <a:r>
              <a:rPr lang="bg-BG" sz="2400" dirty="0" smtClean="0"/>
              <a:t>)</a:t>
            </a:r>
            <a:endParaRPr lang="bg-BG"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63763742"/>
              </p:ext>
            </p:extLst>
          </p:nvPr>
        </p:nvGraphicFramePr>
        <p:xfrm>
          <a:off x="179512" y="1412776"/>
          <a:ext cx="864096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8274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5257800"/>
          </a:xfrm>
        </p:spPr>
        <p:txBody>
          <a:bodyPr>
            <a:normAutofit lnSpcReduction="10000"/>
          </a:bodyPr>
          <a:lstStyle/>
          <a:p>
            <a:pPr defTabSz="912813">
              <a:defRPr/>
            </a:pPr>
            <a:r>
              <a:rPr lang="bg-BG" b="1" dirty="0" smtClean="0"/>
              <a:t>1 438 лв.   </a:t>
            </a:r>
            <a:r>
              <a:rPr lang="bg-BG" dirty="0" smtClean="0"/>
              <a:t>за 1 </a:t>
            </a:r>
            <a:r>
              <a:rPr lang="bg-BG" dirty="0"/>
              <a:t>работещ, сам </a:t>
            </a:r>
            <a:r>
              <a:rPr lang="bg-BG" dirty="0" smtClean="0"/>
              <a:t>живеещ   </a:t>
            </a:r>
            <a:endParaRPr lang="en-US" dirty="0">
              <a:latin typeface="Times New Roman"/>
              <a:ea typeface="Times New Roman"/>
              <a:cs typeface="Times New Roman"/>
            </a:endParaRPr>
          </a:p>
          <a:p>
            <a:pPr defTabSz="912813">
              <a:defRPr/>
            </a:pPr>
            <a:r>
              <a:rPr lang="bg-BG" b="1" dirty="0" smtClean="0"/>
              <a:t>2 588 лв.  </a:t>
            </a:r>
            <a:r>
              <a:rPr lang="bg-BG" dirty="0" smtClean="0"/>
              <a:t>обща стойност за 3 чл. семейство (2 </a:t>
            </a:r>
            <a:r>
              <a:rPr lang="bg-BG" dirty="0"/>
              <a:t>възрастни, работещи + 1 дете до 14 г</a:t>
            </a:r>
            <a:r>
              <a:rPr lang="bg-BG" dirty="0" smtClean="0"/>
              <a:t>.)</a:t>
            </a:r>
            <a:endParaRPr lang="en-US" dirty="0">
              <a:latin typeface="Times New Roman"/>
              <a:ea typeface="Times New Roman"/>
              <a:cs typeface="Times New Roman"/>
            </a:endParaRPr>
          </a:p>
          <a:p>
            <a:pPr marL="0" indent="0" defTabSz="912813">
              <a:buNone/>
              <a:defRPr/>
            </a:pPr>
            <a:r>
              <a:rPr lang="bg-BG" dirty="0"/>
              <a:t>Доходът необходим за издръжка нараства с:</a:t>
            </a:r>
          </a:p>
          <a:p>
            <a:pPr defTabSz="912813">
              <a:defRPr/>
            </a:pPr>
            <a:r>
              <a:rPr lang="bg-BG" b="1" dirty="0"/>
              <a:t> </a:t>
            </a:r>
            <a:r>
              <a:rPr lang="bg-BG" b="1" dirty="0" smtClean="0"/>
              <a:t>0.8</a:t>
            </a:r>
            <a:r>
              <a:rPr lang="bg-BG" b="1" dirty="0"/>
              <a:t>% на тримесечна база, </a:t>
            </a:r>
          </a:p>
          <a:p>
            <a:pPr defTabSz="912813">
              <a:defRPr/>
            </a:pPr>
            <a:r>
              <a:rPr lang="bg-BG" b="1" dirty="0" smtClean="0"/>
              <a:t>6.4% </a:t>
            </a:r>
            <a:r>
              <a:rPr lang="bg-BG" b="1" dirty="0"/>
              <a:t>на годишна база , при достигната през  същия период на </a:t>
            </a:r>
            <a:r>
              <a:rPr lang="bg-BG" b="1" dirty="0" smtClean="0"/>
              <a:t>дек</a:t>
            </a:r>
            <a:r>
              <a:rPr lang="bg-BG" b="1" dirty="0"/>
              <a:t>. </a:t>
            </a:r>
            <a:r>
              <a:rPr lang="bg-BG" b="1" dirty="0" smtClean="0"/>
              <a:t>2022/2021 </a:t>
            </a:r>
            <a:r>
              <a:rPr lang="bg-BG" b="1" dirty="0"/>
              <a:t>от </a:t>
            </a:r>
            <a:r>
              <a:rPr lang="bg-BG" b="1" dirty="0" smtClean="0"/>
              <a:t>17.7</a:t>
            </a:r>
            <a:r>
              <a:rPr lang="bg-BG" b="1" dirty="0"/>
              <a:t>% </a:t>
            </a:r>
            <a:endParaRPr lang="bg-BG" b="1" dirty="0" smtClean="0"/>
          </a:p>
          <a:p>
            <a:pPr defTabSz="912813">
              <a:defRPr/>
            </a:pPr>
            <a:endParaRPr lang="bg-BG" b="1" dirty="0"/>
          </a:p>
          <a:p>
            <a:pPr defTabSz="912813">
              <a:defRPr/>
            </a:pPr>
            <a:r>
              <a:rPr lang="bg-BG" sz="1700" b="1" dirty="0"/>
              <a:t>НСИ отчита инфлация </a:t>
            </a:r>
            <a:r>
              <a:rPr lang="bg-BG" sz="1700" b="1" dirty="0" smtClean="0"/>
              <a:t>:</a:t>
            </a:r>
            <a:endParaRPr lang="bg-BG" sz="1700" b="1" dirty="0"/>
          </a:p>
          <a:p>
            <a:pPr defTabSz="912813">
              <a:defRPr/>
            </a:pPr>
            <a:r>
              <a:rPr lang="bg-BG" sz="1700" dirty="0" smtClean="0"/>
              <a:t>Дек. </a:t>
            </a:r>
            <a:r>
              <a:rPr lang="en-US" sz="1700" dirty="0"/>
              <a:t>‘</a:t>
            </a:r>
            <a:r>
              <a:rPr lang="bg-BG" sz="1700" dirty="0"/>
              <a:t>23/ Д</a:t>
            </a:r>
            <a:r>
              <a:rPr lang="bg-BG" sz="1700" dirty="0" smtClean="0"/>
              <a:t>ек. </a:t>
            </a:r>
            <a:r>
              <a:rPr lang="en-US" sz="1700" dirty="0"/>
              <a:t>’</a:t>
            </a:r>
            <a:r>
              <a:rPr lang="bg-BG" sz="1700" dirty="0"/>
              <a:t>22</a:t>
            </a:r>
            <a:r>
              <a:rPr lang="en-US" sz="1700" dirty="0"/>
              <a:t> </a:t>
            </a:r>
            <a:r>
              <a:rPr lang="bg-BG" sz="1700" dirty="0"/>
              <a:t>ръст  </a:t>
            </a:r>
            <a:r>
              <a:rPr lang="bg-BG" sz="1700" dirty="0" smtClean="0"/>
              <a:t>от  4.7%</a:t>
            </a:r>
          </a:p>
          <a:p>
            <a:pPr defTabSz="912813">
              <a:defRPr/>
            </a:pPr>
            <a:r>
              <a:rPr lang="bg-BG" sz="1700" dirty="0" smtClean="0"/>
              <a:t>Средногодишна от  9.5%</a:t>
            </a:r>
          </a:p>
          <a:p>
            <a:pPr defTabSz="912813">
              <a:defRPr/>
            </a:pPr>
            <a:endParaRPr lang="bg-BG" dirty="0"/>
          </a:p>
          <a:p>
            <a:pPr defTabSz="912813">
              <a:defRPr/>
            </a:pPr>
            <a:endParaRPr lang="bg-BG" b="1" dirty="0">
              <a:cs typeface="Arial" pitchFamily="34" charset="0"/>
            </a:endParaRPr>
          </a:p>
        </p:txBody>
      </p:sp>
      <p:sp>
        <p:nvSpPr>
          <p:cNvPr id="4" name="Title 1"/>
          <p:cNvSpPr>
            <a:spLocks noGrp="1"/>
          </p:cNvSpPr>
          <p:nvPr>
            <p:ph type="title"/>
          </p:nvPr>
        </p:nvSpPr>
        <p:spPr>
          <a:xfrm>
            <a:off x="0" y="0"/>
            <a:ext cx="9144000" cy="1412776"/>
          </a:xfrm>
        </p:spPr>
        <p:style>
          <a:lnRef idx="2">
            <a:schemeClr val="dk1"/>
          </a:lnRef>
          <a:fillRef idx="1">
            <a:schemeClr val="lt1"/>
          </a:fillRef>
          <a:effectRef idx="0">
            <a:schemeClr val="dk1"/>
          </a:effectRef>
          <a:fontRef idx="minor">
            <a:schemeClr val="dk1"/>
          </a:fontRef>
        </p:style>
        <p:txBody>
          <a:bodyPr>
            <a:noAutofit/>
          </a:bodyPr>
          <a:lstStyle/>
          <a:p>
            <a:r>
              <a:rPr lang="bg-BG" sz="2000" dirty="0" smtClean="0">
                <a:latin typeface="+mn-lt"/>
                <a:cs typeface="Arial" pitchFamily="34" charset="0"/>
              </a:rPr>
              <a:t/>
            </a:r>
            <a:br>
              <a:rPr lang="bg-BG" sz="2000" dirty="0" smtClean="0">
                <a:latin typeface="+mn-lt"/>
                <a:cs typeface="Arial" pitchFamily="34" charset="0"/>
              </a:rPr>
            </a:br>
            <a:r>
              <a:rPr lang="bg-BG" sz="2000" dirty="0">
                <a:latin typeface="+mn-lt"/>
                <a:cs typeface="Arial" pitchFamily="34" charset="0"/>
              </a:rPr>
              <a:t/>
            </a:r>
            <a:br>
              <a:rPr lang="bg-BG" sz="2000" dirty="0">
                <a:latin typeface="+mn-lt"/>
                <a:cs typeface="Arial" pitchFamily="34" charset="0"/>
              </a:rPr>
            </a:br>
            <a:r>
              <a:rPr lang="bg-BG" sz="3600" b="1" dirty="0" smtClean="0">
                <a:latin typeface="+mn-lt"/>
                <a:cs typeface="Arial" pitchFamily="34" charset="0"/>
              </a:rPr>
              <a:t>Необходим нетен месечен доход за издръжка  на живота</a:t>
            </a:r>
            <a:br>
              <a:rPr lang="bg-BG" sz="3600" b="1" dirty="0" smtClean="0">
                <a:latin typeface="+mn-lt"/>
                <a:cs typeface="Arial" pitchFamily="34" charset="0"/>
              </a:rPr>
            </a:br>
            <a:endParaRPr lang="en-US" sz="2400" b="1" dirty="0"/>
          </a:p>
        </p:txBody>
      </p:sp>
      <p:sp>
        <p:nvSpPr>
          <p:cNvPr id="2" name="Rectangle 1"/>
          <p:cNvSpPr/>
          <p:nvPr/>
        </p:nvSpPr>
        <p:spPr>
          <a:xfrm>
            <a:off x="457200" y="4725144"/>
            <a:ext cx="7931224" cy="1200329"/>
          </a:xfrm>
          <a:prstGeom prst="rect">
            <a:avLst/>
          </a:prstGeom>
        </p:spPr>
        <p:txBody>
          <a:bodyPr wrap="square">
            <a:spAutoFit/>
          </a:bodyPr>
          <a:lstStyle/>
          <a:p>
            <a:pPr defTabSz="912813">
              <a:defRPr/>
            </a:pPr>
            <a:endParaRPr lang="bg-BG" sz="2400" dirty="0" smtClean="0"/>
          </a:p>
          <a:p>
            <a:pPr defTabSz="912813">
              <a:defRPr/>
            </a:pPr>
            <a:endParaRPr lang="bg-BG" sz="2400" dirty="0" smtClean="0"/>
          </a:p>
          <a:p>
            <a:pPr defTabSz="912813">
              <a:defRPr/>
            </a:pPr>
            <a:endParaRPr lang="bg-BG" sz="2400" dirty="0" smtClean="0"/>
          </a:p>
        </p:txBody>
      </p:sp>
    </p:spTree>
    <p:extLst>
      <p:ext uri="{BB962C8B-B14F-4D97-AF65-F5344CB8AC3E}">
        <p14:creationId xmlns:p14="http://schemas.microsoft.com/office/powerpoint/2010/main" val="98767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bg-BG" sz="2000" b="1" dirty="0"/>
              <a:t>Номинален и реален ръст на СРЗ за периода 201</a:t>
            </a:r>
            <a:r>
              <a:rPr lang="en-US" sz="2000" b="1" dirty="0"/>
              <a:t>9</a:t>
            </a:r>
            <a:r>
              <a:rPr lang="bg-BG" sz="2000" b="1" dirty="0"/>
              <a:t>-</a:t>
            </a:r>
            <a:r>
              <a:rPr lang="en-US" sz="2000" b="1" dirty="0"/>
              <a:t> </a:t>
            </a:r>
            <a:r>
              <a:rPr lang="bg-BG" sz="2000" b="1" dirty="0" smtClean="0"/>
              <a:t>202</a:t>
            </a:r>
            <a:r>
              <a:rPr lang="en-US" sz="2000" b="1" dirty="0"/>
              <a:t>3</a:t>
            </a:r>
            <a:r>
              <a:rPr lang="bg-BG" sz="2000" b="1" dirty="0"/>
              <a:t> г. </a:t>
            </a:r>
            <a:endParaRPr lang="bg-BG" sz="2000" dirty="0"/>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66529726"/>
              </p:ext>
            </p:extLst>
          </p:nvPr>
        </p:nvGraphicFramePr>
        <p:xfrm>
          <a:off x="457200" y="836712"/>
          <a:ext cx="4038600" cy="5616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123914319"/>
              </p:ext>
            </p:extLst>
          </p:nvPr>
        </p:nvGraphicFramePr>
        <p:xfrm>
          <a:off x="4648200" y="836712"/>
          <a:ext cx="4038600"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77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066130"/>
          </a:xfrm>
        </p:spPr>
        <p:style>
          <a:lnRef idx="2">
            <a:schemeClr val="dk1"/>
          </a:lnRef>
          <a:fillRef idx="1">
            <a:schemeClr val="lt1"/>
          </a:fillRef>
          <a:effectRef idx="0">
            <a:schemeClr val="dk1"/>
          </a:effectRef>
          <a:fontRef idx="minor">
            <a:schemeClr val="dk1"/>
          </a:fontRef>
        </p:style>
        <p:txBody>
          <a:bodyPr>
            <a:normAutofit/>
          </a:bodyPr>
          <a:lstStyle/>
          <a:p>
            <a:r>
              <a:rPr lang="bg-BG" sz="2200" dirty="0"/>
              <a:t>Темпове на изменение на СРЗ, в период </a:t>
            </a:r>
            <a:r>
              <a:rPr lang="en-US" sz="2200" dirty="0" smtClean="0"/>
              <a:t>Q1_ </a:t>
            </a:r>
            <a:r>
              <a:rPr lang="bg-BG" sz="2200" dirty="0" smtClean="0"/>
              <a:t>2021</a:t>
            </a:r>
            <a:r>
              <a:rPr lang="en-US" sz="2200" dirty="0" smtClean="0"/>
              <a:t>  </a:t>
            </a:r>
            <a:r>
              <a:rPr lang="bg-BG" sz="2200" dirty="0" smtClean="0"/>
              <a:t>-</a:t>
            </a:r>
            <a:r>
              <a:rPr lang="en-US" sz="2200" dirty="0" smtClean="0"/>
              <a:t> Q3_</a:t>
            </a:r>
            <a:r>
              <a:rPr lang="bg-BG" sz="2200" dirty="0" smtClean="0"/>
              <a:t>2023</a:t>
            </a:r>
            <a:r>
              <a:rPr lang="gsw-FR" sz="2200" dirty="0" smtClean="0"/>
              <a:t> </a:t>
            </a:r>
            <a:r>
              <a:rPr lang="gsw-FR" dirty="0"/>
              <a:t/>
            </a:r>
            <a:br>
              <a:rPr lang="gsw-FR" dirty="0"/>
            </a:br>
            <a:r>
              <a:rPr lang="bg-BG" sz="1600" dirty="0" smtClean="0">
                <a:solidFill>
                  <a:srgbClr val="FF0000"/>
                </a:solidFill>
              </a:rPr>
              <a:t>Инфлация в период </a:t>
            </a:r>
            <a:r>
              <a:rPr lang="ru-RU" sz="1600" dirty="0" smtClean="0">
                <a:solidFill>
                  <a:srgbClr val="FF0000"/>
                </a:solidFill>
              </a:rPr>
              <a:t> </a:t>
            </a:r>
            <a:r>
              <a:rPr lang="ru-RU" sz="1600" dirty="0">
                <a:solidFill>
                  <a:srgbClr val="FF0000"/>
                </a:solidFill>
              </a:rPr>
              <a:t>месец </a:t>
            </a:r>
            <a:r>
              <a:rPr lang="bg-BG" sz="1600" dirty="0" smtClean="0">
                <a:solidFill>
                  <a:srgbClr val="FF0000"/>
                </a:solidFill>
              </a:rPr>
              <a:t>Септ.</a:t>
            </a:r>
            <a:r>
              <a:rPr lang="ru-RU" sz="1600" dirty="0" smtClean="0">
                <a:solidFill>
                  <a:srgbClr val="FF0000"/>
                </a:solidFill>
              </a:rPr>
              <a:t> </a:t>
            </a:r>
            <a:r>
              <a:rPr lang="ru-RU" sz="1600" dirty="0">
                <a:solidFill>
                  <a:srgbClr val="FF0000"/>
                </a:solidFill>
              </a:rPr>
              <a:t>2023 г. спрямо месец Януари 2021  </a:t>
            </a:r>
            <a:r>
              <a:rPr lang="ru-RU" sz="1600" dirty="0" smtClean="0">
                <a:solidFill>
                  <a:srgbClr val="FF0000"/>
                </a:solidFill>
              </a:rPr>
              <a:t>е </a:t>
            </a:r>
            <a:r>
              <a:rPr lang="ru-RU" sz="1600" dirty="0">
                <a:solidFill>
                  <a:srgbClr val="FF0000"/>
                </a:solidFill>
              </a:rPr>
              <a:t> </a:t>
            </a:r>
            <a:r>
              <a:rPr lang="ru-RU" sz="1600" dirty="0" smtClean="0">
                <a:solidFill>
                  <a:srgbClr val="FF0000"/>
                </a:solidFill>
              </a:rPr>
              <a:t> </a:t>
            </a:r>
            <a:r>
              <a:rPr lang="ru-RU" sz="1600" b="1" dirty="0" smtClean="0">
                <a:solidFill>
                  <a:srgbClr val="FF0000"/>
                </a:solidFill>
              </a:rPr>
              <a:t>3</a:t>
            </a:r>
            <a:r>
              <a:rPr lang="en-US" sz="1600" b="1" dirty="0" smtClean="0">
                <a:solidFill>
                  <a:srgbClr val="FF0000"/>
                </a:solidFill>
              </a:rPr>
              <a:t>0,3</a:t>
            </a:r>
            <a:r>
              <a:rPr lang="ru-RU" sz="1600" b="1" dirty="0" smtClean="0">
                <a:solidFill>
                  <a:srgbClr val="FF0000"/>
                </a:solidFill>
              </a:rPr>
              <a:t>%</a:t>
            </a:r>
            <a:r>
              <a:rPr lang="ru-RU" sz="1600" dirty="0" smtClean="0">
                <a:solidFill>
                  <a:srgbClr val="FF0000"/>
                </a:solidFill>
              </a:rPr>
              <a:t>.</a:t>
            </a:r>
            <a:endParaRPr lang="bg-BG" sz="16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209593"/>
              </p:ext>
            </p:extLst>
          </p:nvPr>
        </p:nvGraphicFramePr>
        <p:xfrm>
          <a:off x="395536" y="1556792"/>
          <a:ext cx="8229600" cy="5069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5950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bg-BG" sz="1800" dirty="0" smtClean="0"/>
              <a:t>Номиналния </a:t>
            </a:r>
            <a:r>
              <a:rPr lang="bg-BG" sz="1800" dirty="0"/>
              <a:t>ръст на СРЗ </a:t>
            </a:r>
            <a:r>
              <a:rPr lang="bg-BG" sz="1800" dirty="0" smtClean="0"/>
              <a:t>не </a:t>
            </a:r>
            <a:r>
              <a:rPr lang="bg-BG" sz="1800" dirty="0"/>
              <a:t>покрива </a:t>
            </a:r>
            <a:r>
              <a:rPr lang="bg-BG" sz="1800" dirty="0" smtClean="0"/>
              <a:t>натрупаната инфлацията за редица ИД</a:t>
            </a:r>
            <a:br>
              <a:rPr lang="bg-BG" sz="1800" dirty="0" smtClean="0"/>
            </a:br>
            <a:r>
              <a:rPr lang="bg-BG" sz="1800" dirty="0" smtClean="0"/>
              <a:t>инфлация за периода </a:t>
            </a:r>
            <a:r>
              <a:rPr lang="ru-RU" sz="1800" b="1" dirty="0" smtClean="0"/>
              <a:t>септ23/ян.21</a:t>
            </a:r>
            <a:r>
              <a:rPr lang="ru-RU" sz="1800" dirty="0" smtClean="0"/>
              <a:t>.( 30,3%)</a:t>
            </a:r>
            <a:r>
              <a:rPr lang="bg-BG" sz="1800" dirty="0" smtClean="0"/>
              <a:t>. </a:t>
            </a:r>
            <a:br>
              <a:rPr lang="bg-BG" sz="1800" dirty="0" smtClean="0"/>
            </a:br>
            <a:r>
              <a:rPr lang="bg-BG" sz="1800" dirty="0" smtClean="0">
                <a:solidFill>
                  <a:srgbClr val="FF0000"/>
                </a:solidFill>
              </a:rPr>
              <a:t>СРЗ в </a:t>
            </a:r>
            <a:r>
              <a:rPr lang="bg-BG" sz="1800" dirty="0">
                <a:solidFill>
                  <a:srgbClr val="FF0000"/>
                </a:solidFill>
              </a:rPr>
              <a:t>период </a:t>
            </a:r>
            <a:r>
              <a:rPr lang="en-US" sz="1800" dirty="0">
                <a:solidFill>
                  <a:srgbClr val="FF0000"/>
                </a:solidFill>
              </a:rPr>
              <a:t>Q1_ </a:t>
            </a:r>
            <a:r>
              <a:rPr lang="bg-BG" sz="1800" dirty="0">
                <a:solidFill>
                  <a:srgbClr val="FF0000"/>
                </a:solidFill>
              </a:rPr>
              <a:t>2021</a:t>
            </a:r>
            <a:r>
              <a:rPr lang="en-US" sz="1800" dirty="0">
                <a:solidFill>
                  <a:srgbClr val="FF0000"/>
                </a:solidFill>
              </a:rPr>
              <a:t>  </a:t>
            </a:r>
            <a:r>
              <a:rPr lang="bg-BG" sz="1800" dirty="0">
                <a:solidFill>
                  <a:srgbClr val="FF0000"/>
                </a:solidFill>
              </a:rPr>
              <a:t>-</a:t>
            </a:r>
            <a:r>
              <a:rPr lang="en-US" sz="1800" dirty="0">
                <a:solidFill>
                  <a:srgbClr val="FF0000"/>
                </a:solidFill>
              </a:rPr>
              <a:t> Q3_</a:t>
            </a:r>
            <a:r>
              <a:rPr lang="bg-BG" sz="1800" dirty="0">
                <a:solidFill>
                  <a:srgbClr val="FF0000"/>
                </a:solidFill>
              </a:rPr>
              <a:t>2023</a:t>
            </a:r>
            <a:r>
              <a:rPr lang="gsw-FR" sz="1800" dirty="0">
                <a:solidFill>
                  <a:srgbClr val="FF0000"/>
                </a:solidFill>
              </a:rPr>
              <a:t> </a:t>
            </a:r>
            <a:r>
              <a:rPr lang="bg-BG" sz="1800" dirty="0" smtClean="0">
                <a:solidFill>
                  <a:srgbClr val="FF0000"/>
                </a:solidFill>
              </a:rPr>
              <a:t>отчита  реален </a:t>
            </a:r>
            <a:r>
              <a:rPr lang="bg-BG" sz="1800" dirty="0">
                <a:solidFill>
                  <a:srgbClr val="FF0000"/>
                </a:solidFill>
              </a:rPr>
              <a:t>спад </a:t>
            </a:r>
            <a:r>
              <a:rPr lang="bg-BG" sz="1800" dirty="0" smtClean="0">
                <a:solidFill>
                  <a:srgbClr val="FF0000"/>
                </a:solidFill>
              </a:rPr>
              <a:t> в</a:t>
            </a:r>
            <a:r>
              <a:rPr lang="bg-BG" sz="1800" dirty="0">
                <a:solidFill>
                  <a:srgbClr val="FF0000"/>
                </a:solidFill>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4660851"/>
              </p:ext>
            </p:extLst>
          </p:nvPr>
        </p:nvGraphicFramePr>
        <p:xfrm>
          <a:off x="457200" y="1340772"/>
          <a:ext cx="8579295" cy="5400594"/>
        </p:xfrm>
        <a:graphic>
          <a:graphicData uri="http://schemas.openxmlformats.org/drawingml/2006/table">
            <a:tbl>
              <a:tblPr>
                <a:tableStyleId>{5C22544A-7EE6-4342-B048-85BDC9FD1C3A}</a:tableStyleId>
              </a:tblPr>
              <a:tblGrid>
                <a:gridCol w="7059331"/>
                <a:gridCol w="1519964"/>
              </a:tblGrid>
              <a:tr h="317682">
                <a:tc>
                  <a:txBody>
                    <a:bodyPr/>
                    <a:lstStyle/>
                    <a:p>
                      <a:pPr algn="l" fontAlgn="b"/>
                      <a:r>
                        <a:rPr lang="ru-RU" sz="1600" u="none" strike="noStrike" dirty="0">
                          <a:effectLst/>
                        </a:rPr>
                        <a:t>Печатна дейност и възпроизвеждане на записани носители</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a:effectLst/>
                        </a:rPr>
                        <a:t>-13,8</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Производство на кокс и рафинирани нефтопродукти</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a:effectLst/>
                        </a:rPr>
                        <a:t>-24,2</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Производство на основни метали</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-2,7</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Производство на електрически съоръжения</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-5,7</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Производство на машини и оборудване, с общо и специално предназначение</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-2,3</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Производство на </a:t>
                      </a:r>
                      <a:r>
                        <a:rPr lang="bg-BG" sz="1600" u="none" strike="noStrike" dirty="0" smtClean="0">
                          <a:effectLst/>
                        </a:rPr>
                        <a:t>мебели (1233 </a:t>
                      </a:r>
                      <a:r>
                        <a:rPr lang="bg-BG" sz="1600" u="none" strike="noStrike" dirty="0" err="1" smtClean="0">
                          <a:effectLst/>
                        </a:rPr>
                        <a:t>лв</a:t>
                      </a:r>
                      <a:r>
                        <a:rPr lang="bg-BG" sz="1600" u="none" strike="noStrike" dirty="0" smtClean="0">
                          <a:effectLst/>
                        </a:rPr>
                        <a:t>)</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-1,8</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Събиране и обезвреждане на отпадъци; рециклиране на материали</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-1,7</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Воден транспорт</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-6,0</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Издателска дейност</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-1,6</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Радио- и телевизионна дейност</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-16,2</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Далекосъобщения</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-9,6</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a:effectLst/>
                        </a:rPr>
                        <a:t>Дейности в областта на информационните технологии</a:t>
                      </a:r>
                      <a:endParaRPr lang="ru-RU" sz="1600" b="0" i="0" u="none" strike="noStrike">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-4,2</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Застраховане, презастраховане и допълнително пенсионно осигуряване</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-10,7</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Операции с недвижими имоти</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-1,8</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Дейности по обслужване на сгради и </a:t>
                      </a:r>
                      <a:r>
                        <a:rPr lang="ru-RU" sz="1600" u="none" strike="noStrike" dirty="0" smtClean="0">
                          <a:effectLst/>
                        </a:rPr>
                        <a:t>озеленяване (1079 лв)</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-1,5</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bg-BG" sz="1600" u="none" strike="noStrike" dirty="0">
                          <a:effectLst/>
                        </a:rPr>
                        <a:t>Хуманно здравеопазване</a:t>
                      </a:r>
                      <a:endParaRPr lang="bg-BG"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-5,8</a:t>
                      </a:r>
                      <a:endParaRPr lang="bg-BG" sz="1400" b="0" i="0" u="none" strike="noStrike" dirty="0">
                        <a:effectLst/>
                        <a:latin typeface="Arial" panose="020B0604020202020204" pitchFamily="34" charset="0"/>
                      </a:endParaRPr>
                    </a:p>
                  </a:txBody>
                  <a:tcPr marL="9525" marR="9525" marT="9525" marB="0" anchor="b"/>
                </a:tc>
              </a:tr>
              <a:tr h="317682">
                <a:tc>
                  <a:txBody>
                    <a:bodyPr/>
                    <a:lstStyle/>
                    <a:p>
                      <a:pPr algn="l" fontAlgn="b"/>
                      <a:r>
                        <a:rPr lang="ru-RU" sz="1600" u="none" strike="noStrike" dirty="0">
                          <a:effectLst/>
                        </a:rPr>
                        <a:t>Ремонт на компютърна техника, на лични и домакински вещи</a:t>
                      </a:r>
                      <a:endParaRPr lang="ru-RU" sz="1600" b="0" i="0" u="none" strike="noStrike" dirty="0">
                        <a:effectLst/>
                        <a:latin typeface="Arial" panose="020B0604020202020204" pitchFamily="34" charset="0"/>
                      </a:endParaRPr>
                    </a:p>
                  </a:txBody>
                  <a:tcPr marL="9525" marR="9525" marT="9525" marB="0" anchor="b"/>
                </a:tc>
                <a:tc>
                  <a:txBody>
                    <a:bodyPr/>
                    <a:lstStyle/>
                    <a:p>
                      <a:pPr algn="r" fontAlgn="b"/>
                      <a:r>
                        <a:rPr lang="bg-BG" sz="1400" u="none" strike="noStrike" dirty="0" smtClean="0">
                          <a:effectLst/>
                        </a:rPr>
                        <a:t>-8,1</a:t>
                      </a:r>
                      <a:endParaRPr lang="bg-BG" sz="14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147043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1484784"/>
          </a:xfrm>
        </p:spPr>
        <p:txBody>
          <a:bodyPr>
            <a:normAutofit fontScale="90000"/>
          </a:bodyPr>
          <a:lstStyle/>
          <a:p>
            <a:r>
              <a:rPr lang="bg-BG" sz="2700" dirty="0"/>
              <a:t>Назначени лица по трудов договор на </a:t>
            </a:r>
            <a:r>
              <a:rPr lang="bg-BG" sz="2700" dirty="0" smtClean="0"/>
              <a:t>МРЗ в % към броя на наетите лица за съответния сектор</a:t>
            </a:r>
            <a:br>
              <a:rPr lang="bg-BG" sz="2700" dirty="0" smtClean="0"/>
            </a:br>
            <a:r>
              <a:rPr lang="bg-BG" sz="2700" dirty="0" smtClean="0"/>
              <a:t>за 9- </a:t>
            </a:r>
            <a:r>
              <a:rPr lang="bg-BG" sz="2700" dirty="0" err="1" smtClean="0"/>
              <a:t>месечието</a:t>
            </a:r>
            <a:r>
              <a:rPr lang="bg-BG" sz="2700" dirty="0" smtClean="0"/>
              <a:t> </a:t>
            </a:r>
            <a:r>
              <a:rPr lang="bg-BG" sz="2700" dirty="0"/>
              <a:t>2023-  назначените на МРЗ са </a:t>
            </a:r>
            <a:r>
              <a:rPr lang="bg-BG" sz="2700" dirty="0" smtClean="0"/>
              <a:t>440 320 лица, от тях 33 126 са в общ. сектор, 407 194 лица в частен сектор</a:t>
            </a:r>
            <a:endParaRPr lang="bg-B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9290943"/>
              </p:ext>
            </p:extLst>
          </p:nvPr>
        </p:nvGraphicFramePr>
        <p:xfrm>
          <a:off x="323528" y="1700808"/>
          <a:ext cx="836327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0784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style>
          <a:lnRef idx="2">
            <a:schemeClr val="dk1"/>
          </a:lnRef>
          <a:fillRef idx="1">
            <a:schemeClr val="lt1"/>
          </a:fillRef>
          <a:effectRef idx="0">
            <a:schemeClr val="dk1"/>
          </a:effectRef>
          <a:fontRef idx="minor">
            <a:schemeClr val="dk1"/>
          </a:fontRef>
        </p:style>
        <p:txBody>
          <a:bodyPr>
            <a:normAutofit fontScale="90000"/>
          </a:bodyPr>
          <a:lstStyle/>
          <a:p>
            <a:r>
              <a:rPr lang="bg-BG" sz="2200" b="1" dirty="0"/>
              <a:t>Номинални и реални изменения МРЗ, предходна година </a:t>
            </a:r>
            <a:r>
              <a:rPr lang="bg-BG" sz="2200" b="1" dirty="0" smtClean="0"/>
              <a:t>(%)</a:t>
            </a:r>
            <a:br>
              <a:rPr lang="bg-BG" sz="2200" b="1" dirty="0" smtClean="0"/>
            </a:br>
            <a:r>
              <a:rPr lang="bg-BG" sz="1600" i="1" dirty="0" smtClean="0"/>
              <a:t>Реалната </a:t>
            </a:r>
            <a:r>
              <a:rPr lang="bg-BG" sz="1600" i="1" dirty="0"/>
              <a:t>МРЗ е измерена с средногодишната инфлация. </a:t>
            </a:r>
            <a:r>
              <a:rPr lang="bg-BG" sz="1600" i="1" dirty="0" smtClean="0"/>
              <a:t>Заложената за  2024 е  4,8%.</a:t>
            </a:r>
            <a:br>
              <a:rPr lang="bg-BG" sz="1600" i="1" dirty="0" smtClean="0"/>
            </a:br>
            <a:r>
              <a:rPr lang="bg-BG" sz="1600" i="1" dirty="0" smtClean="0"/>
              <a:t>При база 2021г – реалния ръст за 2024 г ще е около 8,5% , измерена с инфлация около 32,3%</a:t>
            </a:r>
            <a:endParaRPr lang="bg-BG"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9820863"/>
              </p:ext>
            </p:extLst>
          </p:nvPr>
        </p:nvGraphicFramePr>
        <p:xfrm>
          <a:off x="457200" y="1484784"/>
          <a:ext cx="8229600"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4395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dirty="0"/>
              <a:t>Съотношение МРЗ/СРЗ, в </a:t>
            </a:r>
            <a:r>
              <a:rPr lang="bg-BG" dirty="0" smtClean="0"/>
              <a:t>%</a:t>
            </a:r>
            <a:endParaRPr lang="bg-B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3652282"/>
              </p:ext>
            </p:extLst>
          </p:nvPr>
        </p:nvGraphicFramePr>
        <p:xfrm>
          <a:off x="457200" y="1417638"/>
          <a:ext cx="8229600" cy="5179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494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style>
          <a:lnRef idx="2">
            <a:schemeClr val="dk1"/>
          </a:lnRef>
          <a:fillRef idx="1">
            <a:schemeClr val="lt1"/>
          </a:fillRef>
          <a:effectRef idx="0">
            <a:schemeClr val="dk1"/>
          </a:effectRef>
          <a:fontRef idx="minor">
            <a:schemeClr val="dk1"/>
          </a:fontRef>
        </p:style>
        <p:txBody>
          <a:bodyPr>
            <a:normAutofit/>
          </a:bodyPr>
          <a:lstStyle/>
          <a:p>
            <a:r>
              <a:rPr lang="bg-BG" b="1" dirty="0"/>
              <a:t>МРЗ в евро, </a:t>
            </a:r>
            <a:r>
              <a:rPr lang="bg-BG" b="1" dirty="0" smtClean="0"/>
              <a:t>януари 2024</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4443680"/>
              </p:ext>
            </p:extLst>
          </p:nvPr>
        </p:nvGraphicFramePr>
        <p:xfrm>
          <a:off x="107504" y="1196752"/>
          <a:ext cx="8928992"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839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fontScale="90000"/>
          </a:bodyPr>
          <a:lstStyle/>
          <a:p>
            <a:r>
              <a:rPr lang="ru-RU" sz="2000" dirty="0">
                <a:latin typeface="+mn-lt"/>
              </a:rPr>
              <a:t>Номинални промени в националните минимални работни заплати, от януари 2023 г. до януари 2024 г., и годишна инфлация, декември 2022 г. до декември 2023 г. (%)</a:t>
            </a:r>
            <a:endParaRPr lang="bg-BG" sz="2000" dirty="0">
              <a:latin typeface="+mn-lt"/>
            </a:endParaRPr>
          </a:p>
        </p:txBody>
      </p:sp>
      <p:sp>
        <p:nvSpPr>
          <p:cNvPr id="7" name="Rectangle 6"/>
          <p:cNvSpPr/>
          <p:nvPr/>
        </p:nvSpPr>
        <p:spPr>
          <a:xfrm>
            <a:off x="0" y="6592543"/>
            <a:ext cx="2699792" cy="273473"/>
          </a:xfrm>
          <a:prstGeom prst="rect">
            <a:avLst/>
          </a:prstGeom>
        </p:spPr>
        <p:txBody>
          <a:bodyPr wrap="square">
            <a:spAutoFit/>
          </a:bodyPr>
          <a:lstStyle/>
          <a:p>
            <a:pPr algn="just">
              <a:lnSpc>
                <a:spcPct val="107000"/>
              </a:lnSpc>
              <a:spcAft>
                <a:spcPts val="800"/>
              </a:spcAft>
            </a:pPr>
            <a:r>
              <a:rPr lang="bg-BG" sz="1100" dirty="0">
                <a:latin typeface="Calibri" panose="020F0502020204030204" pitchFamily="34" charset="0"/>
                <a:ea typeface="Calibri" panose="020F0502020204030204" pitchFamily="34" charset="0"/>
                <a:cs typeface="Times New Roman" panose="02020603050405020304" pitchFamily="18" charset="0"/>
              </a:rPr>
              <a:t>Източник:  EUROFOUND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93008114"/>
              </p:ext>
            </p:extLst>
          </p:nvPr>
        </p:nvGraphicFramePr>
        <p:xfrm>
          <a:off x="-756592" y="811358"/>
          <a:ext cx="914400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554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692696"/>
          </a:xfrm>
          <a:solidFill>
            <a:srgbClr val="E4D2F2"/>
          </a:solidFill>
          <a:ln>
            <a:solidFill>
              <a:srgbClr val="7030A0"/>
            </a:solidFill>
          </a:ln>
        </p:spPr>
        <p:txBody>
          <a:bodyPr>
            <a:normAutofit fontScale="90000"/>
          </a:bodyPr>
          <a:lstStyle/>
          <a:p>
            <a:r>
              <a:rPr lang="bg-BG" dirty="0" smtClean="0"/>
              <a:t>Изводи:</a:t>
            </a:r>
            <a:endParaRPr lang="bg-BG" dirty="0"/>
          </a:p>
        </p:txBody>
      </p:sp>
      <p:sp>
        <p:nvSpPr>
          <p:cNvPr id="3" name="Content Placeholder 2"/>
          <p:cNvSpPr>
            <a:spLocks noGrp="1"/>
          </p:cNvSpPr>
          <p:nvPr>
            <p:ph idx="1"/>
          </p:nvPr>
        </p:nvSpPr>
        <p:spPr>
          <a:xfrm>
            <a:off x="179512" y="692696"/>
            <a:ext cx="8507288" cy="6048672"/>
          </a:xfrm>
        </p:spPr>
        <p:txBody>
          <a:bodyPr>
            <a:noAutofit/>
          </a:bodyPr>
          <a:lstStyle/>
          <a:p>
            <a:pPr lvl="0" algn="just"/>
            <a:r>
              <a:rPr lang="bg-BG" sz="1800" dirty="0" smtClean="0"/>
              <a:t>Заплата за издръжка отбелязва слаб ръст, но вече при  </a:t>
            </a:r>
            <a:r>
              <a:rPr lang="bg-BG" sz="1800" dirty="0"/>
              <a:t>достигната </a:t>
            </a:r>
            <a:r>
              <a:rPr lang="bg-BG" sz="1800" dirty="0" smtClean="0"/>
              <a:t> по-висока </a:t>
            </a:r>
            <a:r>
              <a:rPr lang="bg-BG" sz="1800" dirty="0"/>
              <a:t>база </a:t>
            </a:r>
            <a:r>
              <a:rPr lang="bg-BG" sz="1800" dirty="0" smtClean="0"/>
              <a:t>натрупана през </a:t>
            </a:r>
            <a:r>
              <a:rPr lang="bg-BG" sz="1800" dirty="0"/>
              <a:t>предходната година;</a:t>
            </a:r>
          </a:p>
          <a:p>
            <a:pPr lvl="0" algn="just" fontAlgn="base"/>
            <a:r>
              <a:rPr lang="bg-BG" sz="1800" dirty="0"/>
              <a:t>Ръстът на цените за малката потребителска кошница, в която са включени 20 основни и жизненоважни стоки, показва нарастване за едногодишен период от </a:t>
            </a:r>
            <a:r>
              <a:rPr lang="bg-BG" sz="1800" dirty="0" smtClean="0"/>
              <a:t>5.9%. Наблюдава се задържане на цените при някои стокови продукти, дори лек спад, но като цяло остават на високи нива.  </a:t>
            </a:r>
            <a:endParaRPr lang="bg-BG" sz="1800" dirty="0"/>
          </a:p>
          <a:p>
            <a:pPr lvl="0" algn="just" fontAlgn="base"/>
            <a:r>
              <a:rPr lang="bg-BG" sz="1800" dirty="0" smtClean="0"/>
              <a:t>Близо </a:t>
            </a:r>
            <a:r>
              <a:rPr lang="bg-BG" sz="1800" dirty="0"/>
              <a:t>2/3 от работещите се осигуряват на по-нисък доход от заплата за </a:t>
            </a:r>
            <a:r>
              <a:rPr lang="bg-BG" sz="1800" dirty="0" smtClean="0"/>
              <a:t>издръжка (64.3%). 39.2% </a:t>
            </a:r>
            <a:r>
              <a:rPr lang="bg-BG" sz="1800" dirty="0"/>
              <a:t>от </a:t>
            </a:r>
            <a:r>
              <a:rPr lang="bg-BG" sz="1800" dirty="0" smtClean="0"/>
              <a:t>наетите лица работят с</a:t>
            </a:r>
            <a:r>
              <a:rPr lang="en-US" sz="1800" dirty="0" smtClean="0"/>
              <a:t> </a:t>
            </a:r>
            <a:r>
              <a:rPr lang="bg-BG" sz="1800" dirty="0"/>
              <a:t>трудови възнаграждения до 1000 лв. </a:t>
            </a:r>
            <a:endParaRPr lang="bg-BG" sz="1800" dirty="0" smtClean="0"/>
          </a:p>
          <a:p>
            <a:pPr algn="just" fontAlgn="base"/>
            <a:r>
              <a:rPr lang="bg-BG" sz="1800" dirty="0" smtClean="0"/>
              <a:t>България </a:t>
            </a:r>
            <a:r>
              <a:rPr lang="bg-BG" sz="1800" dirty="0"/>
              <a:t>не поддържа необходимото ниво на темп на </a:t>
            </a:r>
            <a:r>
              <a:rPr lang="bg-BG" sz="1800" dirty="0" smtClean="0"/>
              <a:t>прираст на работните заплати, </a:t>
            </a:r>
            <a:r>
              <a:rPr lang="bg-BG" sz="1800" dirty="0"/>
              <a:t>което да гарантира ефективна </a:t>
            </a:r>
            <a:r>
              <a:rPr lang="bg-BG" sz="1800" dirty="0" smtClean="0"/>
              <a:t>конвергенция</a:t>
            </a:r>
            <a:r>
              <a:rPr lang="bg-BG" sz="1800" dirty="0"/>
              <a:t>. Темпът на ръст на средната работна </a:t>
            </a:r>
            <a:r>
              <a:rPr lang="bg-BG" sz="1800" dirty="0" smtClean="0"/>
              <a:t>заплата, </a:t>
            </a:r>
            <a:r>
              <a:rPr lang="bg-BG" sz="1800" dirty="0"/>
              <a:t>както за частния, така и за публичния сектор, трябва </a:t>
            </a:r>
            <a:r>
              <a:rPr lang="bg-BG" sz="1800" dirty="0" smtClean="0"/>
              <a:t>поетапно през следващите години да </a:t>
            </a:r>
            <a:r>
              <a:rPr lang="bg-BG" sz="1800" dirty="0"/>
              <a:t>бъде най-малко 15% </a:t>
            </a:r>
            <a:r>
              <a:rPr lang="bg-BG" sz="1800" dirty="0" smtClean="0"/>
              <a:t>в </a:t>
            </a:r>
            <a:r>
              <a:rPr lang="bg-BG" sz="1800" dirty="0"/>
              <a:t>номинален </a:t>
            </a:r>
            <a:r>
              <a:rPr lang="bg-BG" sz="1800" dirty="0" smtClean="0"/>
              <a:t>размер, за да </a:t>
            </a:r>
            <a:r>
              <a:rPr lang="bg-BG" sz="1800" dirty="0"/>
              <a:t>се осъществи ефективна конвергенция в заплащането на </a:t>
            </a:r>
            <a:r>
              <a:rPr lang="bg-BG" sz="1800" dirty="0" smtClean="0"/>
              <a:t>труда.</a:t>
            </a:r>
            <a:endParaRPr lang="bg-BG" sz="1800" dirty="0"/>
          </a:p>
          <a:p>
            <a:pPr lvl="0" algn="just" fontAlgn="base"/>
            <a:endParaRPr lang="bg-BG" sz="1800" dirty="0" smtClean="0"/>
          </a:p>
        </p:txBody>
      </p:sp>
    </p:spTree>
    <p:extLst>
      <p:ext uri="{BB962C8B-B14F-4D97-AF65-F5344CB8AC3E}">
        <p14:creationId xmlns:p14="http://schemas.microsoft.com/office/powerpoint/2010/main" val="16268252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1">
            <a:schemeClr val="accent4"/>
          </a:lnRef>
          <a:fillRef idx="2">
            <a:schemeClr val="accent4"/>
          </a:fillRef>
          <a:effectRef idx="1">
            <a:schemeClr val="accent4"/>
          </a:effectRef>
          <a:fontRef idx="minor">
            <a:schemeClr val="dk1"/>
          </a:fontRef>
        </p:style>
        <p:txBody>
          <a:bodyPr>
            <a:normAutofit/>
          </a:bodyPr>
          <a:lstStyle/>
          <a:p>
            <a:r>
              <a:rPr lang="bg-BG" b="1" dirty="0"/>
              <a:t>КНСБ н</a:t>
            </a:r>
            <a:r>
              <a:rPr lang="en-US" b="1" dirty="0" err="1"/>
              <a:t>астоява</a:t>
            </a:r>
            <a:r>
              <a:rPr lang="en-US" b="1" dirty="0"/>
              <a:t> </a:t>
            </a:r>
            <a:r>
              <a:rPr lang="en-US" b="1" dirty="0" err="1"/>
              <a:t>за</a:t>
            </a:r>
            <a:r>
              <a:rPr lang="en-US" b="1" dirty="0"/>
              <a:t>:</a:t>
            </a:r>
            <a:endParaRPr lang="bg-BG" dirty="0"/>
          </a:p>
        </p:txBody>
      </p:sp>
      <p:sp>
        <p:nvSpPr>
          <p:cNvPr id="3" name="Content Placeholder 2"/>
          <p:cNvSpPr>
            <a:spLocks noGrp="1"/>
          </p:cNvSpPr>
          <p:nvPr>
            <p:ph idx="1"/>
          </p:nvPr>
        </p:nvSpPr>
        <p:spPr>
          <a:xfrm>
            <a:off x="179512" y="1600200"/>
            <a:ext cx="8784976" cy="5213176"/>
          </a:xfrm>
        </p:spPr>
        <p:txBody>
          <a:bodyPr>
            <a:normAutofit fontScale="92500" lnSpcReduction="20000"/>
          </a:bodyPr>
          <a:lstStyle/>
          <a:p>
            <a:pPr lvl="0" algn="just">
              <a:buFont typeface="Wingdings" panose="05000000000000000000" pitchFamily="2" charset="2"/>
              <a:buChar char="§"/>
            </a:pPr>
            <a:r>
              <a:rPr lang="bg-BG" dirty="0"/>
              <a:t>Ускорено транспониране на ДАМРЗ във всичките й части;</a:t>
            </a:r>
          </a:p>
          <a:p>
            <a:pPr lvl="0" algn="just">
              <a:buFont typeface="Wingdings" panose="05000000000000000000" pitchFamily="2" charset="2"/>
              <a:buChar char="§"/>
            </a:pPr>
            <a:r>
              <a:rPr lang="bg-BG" dirty="0"/>
              <a:t>МРЗ </a:t>
            </a:r>
            <a:r>
              <a:rPr lang="bg-BG" b="1" dirty="0"/>
              <a:t>не по-малко </a:t>
            </a:r>
            <a:r>
              <a:rPr lang="bg-BG" dirty="0"/>
              <a:t>от 50% от СРЗ;</a:t>
            </a:r>
          </a:p>
          <a:p>
            <a:pPr algn="just">
              <a:buFont typeface="Wingdings" panose="05000000000000000000" pitchFamily="2" charset="2"/>
              <a:buChar char="§"/>
            </a:pPr>
            <a:r>
              <a:rPr lang="bg-BG" dirty="0"/>
              <a:t>Номинален </a:t>
            </a:r>
            <a:r>
              <a:rPr lang="bg-BG" b="1" dirty="0"/>
              <a:t>ръст на доходите от поне 15% </a:t>
            </a:r>
            <a:r>
              <a:rPr lang="bg-BG" dirty="0"/>
              <a:t>през 2024 г. По този начин ще се постигне поне 10% реален растеж на покупателната способност на работещите; </a:t>
            </a:r>
          </a:p>
          <a:p>
            <a:pPr lvl="0" algn="just">
              <a:buFont typeface="Wingdings" panose="05000000000000000000" pitchFamily="2" charset="2"/>
              <a:buChar char="§"/>
            </a:pPr>
            <a:r>
              <a:rPr lang="bg-BG" b="1" dirty="0"/>
              <a:t>Увеличаване на размера на данъчните облекчения за семейства </a:t>
            </a:r>
            <a:r>
              <a:rPr lang="bg-BG" dirty="0"/>
              <a:t>с едно, две или повече деца;</a:t>
            </a:r>
          </a:p>
          <a:p>
            <a:pPr lvl="0" algn="just">
              <a:buFont typeface="Wingdings" panose="05000000000000000000" pitchFamily="2" charset="2"/>
              <a:buChar char="§"/>
            </a:pPr>
            <a:r>
              <a:rPr lang="bg-BG" dirty="0"/>
              <a:t>Като бенчмарк в средносрочен период да се постигне </a:t>
            </a:r>
            <a:r>
              <a:rPr lang="bg-BG" b="1" dirty="0"/>
              <a:t>максимално доближаване на МРЗ до ЗИ</a:t>
            </a:r>
            <a:r>
              <a:rPr lang="bg-BG" dirty="0"/>
              <a:t>; </a:t>
            </a:r>
          </a:p>
        </p:txBody>
      </p:sp>
    </p:spTree>
    <p:extLst>
      <p:ext uri="{BB962C8B-B14F-4D97-AF65-F5344CB8AC3E}">
        <p14:creationId xmlns:p14="http://schemas.microsoft.com/office/powerpoint/2010/main" val="123038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a:solidFill>
            <a:schemeClr val="accent1">
              <a:lumMod val="20000"/>
              <a:lumOff val="80000"/>
            </a:schemeClr>
          </a:solidFill>
        </p:spPr>
        <p:txBody>
          <a:bodyPr>
            <a:normAutofit fontScale="90000"/>
          </a:bodyPr>
          <a:lstStyle/>
          <a:p>
            <a:r>
              <a:rPr lang="bg-BG" sz="2200" b="1" dirty="0" smtClean="0"/>
              <a:t/>
            </a:r>
            <a:br>
              <a:rPr lang="bg-BG" sz="2200" b="1" dirty="0" smtClean="0"/>
            </a:br>
            <a:r>
              <a:rPr lang="bg-BG" sz="2200" b="1" dirty="0" smtClean="0"/>
              <a:t>НАРАСТВАНЕ </a:t>
            </a:r>
            <a:r>
              <a:rPr lang="bg-BG" sz="2200" b="1" dirty="0"/>
              <a:t>НА НЕОБХОДИМИЯ НЕТЕН МЕСЕЧЕН ДОХОД ЗА ИЗДРЪЖКА ЗА СЪОТВЕТНИЯ ТИП СЕМЕЙСТВО, В </a:t>
            </a:r>
            <a:r>
              <a:rPr lang="bg-BG" sz="2200" b="1" dirty="0" smtClean="0"/>
              <a:t>ЛЕВА</a:t>
            </a:r>
            <a:br>
              <a:rPr lang="bg-BG" sz="2200" b="1" dirty="0" smtClean="0"/>
            </a:br>
            <a:endParaRPr lang="bg-BG" dirty="0"/>
          </a:p>
        </p:txBody>
      </p:sp>
      <p:sp>
        <p:nvSpPr>
          <p:cNvPr id="3" name="Content Placeholder 2"/>
          <p:cNvSpPr>
            <a:spLocks noGrp="1"/>
          </p:cNvSpPr>
          <p:nvPr>
            <p:ph sz="half" idx="1"/>
          </p:nvPr>
        </p:nvSpPr>
        <p:spPr>
          <a:xfrm>
            <a:off x="0" y="836712"/>
            <a:ext cx="2555776" cy="602128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bg-BG" sz="1800" b="1" dirty="0" smtClean="0">
                <a:solidFill>
                  <a:srgbClr val="C00000"/>
                </a:solidFill>
              </a:rPr>
              <a:t>НАРАСТВАНЕ ЗА </a:t>
            </a:r>
            <a:r>
              <a:rPr lang="bg-BG" sz="1800" b="1" dirty="0">
                <a:solidFill>
                  <a:srgbClr val="C00000"/>
                </a:solidFill>
              </a:rPr>
              <a:t>ЕДНОГОДИШЕН </a:t>
            </a:r>
            <a:r>
              <a:rPr lang="bg-BG" sz="1800" b="1" dirty="0" smtClean="0">
                <a:solidFill>
                  <a:srgbClr val="C00000"/>
                </a:solidFill>
              </a:rPr>
              <a:t>ПЕРИОД: </a:t>
            </a:r>
          </a:p>
          <a:p>
            <a:pPr marL="0" indent="0">
              <a:buNone/>
            </a:pPr>
            <a:endParaRPr lang="bg-BG" sz="1800" b="1" dirty="0" smtClean="0">
              <a:solidFill>
                <a:srgbClr val="C00000"/>
              </a:solidFill>
            </a:endParaRPr>
          </a:p>
          <a:p>
            <a:r>
              <a:rPr lang="bg-BG" sz="2000" b="1" dirty="0">
                <a:solidFill>
                  <a:srgbClr val="C00000"/>
                </a:solidFill>
              </a:rPr>
              <a:t>  </a:t>
            </a:r>
            <a:r>
              <a:rPr lang="bg-BG" sz="2000" b="1" dirty="0" smtClean="0">
                <a:solidFill>
                  <a:srgbClr val="C00000"/>
                </a:solidFill>
              </a:rPr>
              <a:t>Със  156 лв</a:t>
            </a:r>
            <a:r>
              <a:rPr lang="bg-BG" sz="2000" b="1" dirty="0">
                <a:solidFill>
                  <a:srgbClr val="C00000"/>
                </a:solidFill>
              </a:rPr>
              <a:t>. за 3 чл. семейство   </a:t>
            </a:r>
            <a:br>
              <a:rPr lang="bg-BG" sz="2000" b="1" dirty="0">
                <a:solidFill>
                  <a:srgbClr val="C00000"/>
                </a:solidFill>
              </a:rPr>
            </a:br>
            <a:r>
              <a:rPr lang="bg-BG" sz="2000" b="1" dirty="0">
                <a:solidFill>
                  <a:srgbClr val="C00000"/>
                </a:solidFill>
              </a:rPr>
              <a:t> </a:t>
            </a:r>
          </a:p>
          <a:p>
            <a:r>
              <a:rPr lang="bg-BG" sz="2000" b="1" dirty="0" smtClean="0">
                <a:solidFill>
                  <a:srgbClr val="C00000"/>
                </a:solidFill>
              </a:rPr>
              <a:t> с </a:t>
            </a:r>
            <a:r>
              <a:rPr lang="bg-BG" sz="2000" b="1" dirty="0">
                <a:solidFill>
                  <a:srgbClr val="C00000"/>
                </a:solidFill>
              </a:rPr>
              <a:t> </a:t>
            </a:r>
            <a:r>
              <a:rPr lang="bg-BG" sz="2000" b="1" dirty="0" smtClean="0">
                <a:solidFill>
                  <a:srgbClr val="C00000"/>
                </a:solidFill>
              </a:rPr>
              <a:t>87 </a:t>
            </a:r>
            <a:r>
              <a:rPr lang="bg-BG" sz="2000" b="1" dirty="0">
                <a:solidFill>
                  <a:srgbClr val="C00000"/>
                </a:solidFill>
              </a:rPr>
              <a:t>лв. </a:t>
            </a:r>
            <a:r>
              <a:rPr lang="bg-BG" sz="2000" b="1" dirty="0">
                <a:solidFill>
                  <a:srgbClr val="C00000"/>
                </a:solidFill>
                <a:cs typeface="Arial" pitchFamily="34" charset="0"/>
              </a:rPr>
              <a:t>за 1 лице </a:t>
            </a:r>
            <a:endParaRPr lang="bg-BG" sz="2000" b="1" dirty="0" smtClean="0">
              <a:solidFill>
                <a:srgbClr val="C00000"/>
              </a:solidFill>
            </a:endParaRPr>
          </a:p>
          <a:p>
            <a:pPr marL="0" indent="0">
              <a:buNone/>
            </a:pPr>
            <a:endParaRPr lang="bg-BG" sz="1800" b="1" dirty="0" smtClean="0">
              <a:solidFill>
                <a:srgbClr val="C00000"/>
              </a:solidFill>
            </a:endParaRPr>
          </a:p>
          <a:p>
            <a:pPr marL="0" indent="0">
              <a:buNone/>
            </a:pPr>
            <a:endParaRPr lang="bg-BG" sz="1800" b="1" dirty="0" smtClean="0">
              <a:solidFill>
                <a:srgbClr val="C00000"/>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352751086"/>
              </p:ext>
            </p:extLst>
          </p:nvPr>
        </p:nvGraphicFramePr>
        <p:xfrm>
          <a:off x="2627784" y="836712"/>
          <a:ext cx="6516216" cy="6021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704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b="1" dirty="0"/>
              <a:t>Заплата за издръжка за съответния тип семейство</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8864657"/>
              </p:ext>
            </p:extLst>
          </p:nvPr>
        </p:nvGraphicFramePr>
        <p:xfrm>
          <a:off x="0" y="1124744"/>
          <a:ext cx="9144001" cy="6336271"/>
        </p:xfrm>
        <a:graphic>
          <a:graphicData uri="http://schemas.openxmlformats.org/drawingml/2006/table">
            <a:tbl>
              <a:tblPr firstRow="1" firstCol="1" bandRow="1">
                <a:tableStyleId>{5C22544A-7EE6-4342-B048-85BDC9FD1C3A}</a:tableStyleId>
              </a:tblPr>
              <a:tblGrid>
                <a:gridCol w="2350118"/>
                <a:gridCol w="1365980"/>
                <a:gridCol w="1675887"/>
                <a:gridCol w="1821616"/>
                <a:gridCol w="1930400"/>
              </a:tblGrid>
              <a:tr h="1852854">
                <a:tc>
                  <a:txBody>
                    <a:bodyPr/>
                    <a:lstStyle/>
                    <a:p>
                      <a:pPr algn="just">
                        <a:lnSpc>
                          <a:spcPct val="150000"/>
                        </a:lnSpc>
                        <a:spcAft>
                          <a:spcPts val="1000"/>
                        </a:spcAft>
                      </a:pPr>
                      <a:r>
                        <a:rPr lang="bg-BG" sz="1600" dirty="0">
                          <a:effectLst/>
                        </a:rPr>
                        <a:t>Тип семейство/домакинство </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a:effectLst/>
                        </a:rPr>
                        <a:t>Еквивалентни единици</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a:effectLst/>
                        </a:rPr>
                        <a:t>Необходим нетен доход – лева месечно</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smtClean="0">
                          <a:effectLst/>
                        </a:rPr>
                        <a:t>Заплата</a:t>
                      </a:r>
                      <a:r>
                        <a:rPr lang="bg-BG" sz="1600" baseline="0" dirty="0" smtClean="0">
                          <a:effectLst/>
                        </a:rPr>
                        <a:t> за издръжка </a:t>
                      </a:r>
                      <a:r>
                        <a:rPr lang="bg-BG" sz="1600" dirty="0" smtClean="0">
                          <a:effectLst/>
                        </a:rPr>
                        <a:t>(НЕТО) </a:t>
                      </a:r>
                      <a:r>
                        <a:rPr lang="bg-BG" sz="1600" dirty="0">
                          <a:effectLst/>
                        </a:rPr>
                        <a:t>з</a:t>
                      </a:r>
                      <a:r>
                        <a:rPr lang="bg-BG" sz="1600" dirty="0" smtClean="0">
                          <a:effectLst/>
                        </a:rPr>
                        <a:t>а </a:t>
                      </a:r>
                      <a:r>
                        <a:rPr lang="bg-BG" sz="1600" dirty="0">
                          <a:effectLst/>
                        </a:rPr>
                        <a:t>1 работещо лице – лева месечно</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smtClean="0">
                          <a:effectLst/>
                        </a:rPr>
                        <a:t>Заплата за издръжка   (БРУТО) </a:t>
                      </a:r>
                      <a:r>
                        <a:rPr lang="bg-BG" sz="1600" dirty="0">
                          <a:effectLst/>
                        </a:rPr>
                        <a:t>на 1 работещо лице – лева месечно</a:t>
                      </a:r>
                      <a:endParaRPr lang="en-US" sz="1600" dirty="0">
                        <a:effectLst/>
                        <a:latin typeface="Times New Roman"/>
                        <a:ea typeface="Times New Roman"/>
                        <a:cs typeface="Times New Roman"/>
                      </a:endParaRPr>
                    </a:p>
                  </a:txBody>
                  <a:tcPr marL="68580" marR="68580" marT="0" marB="0"/>
                </a:tc>
              </a:tr>
              <a:tr h="1088271">
                <a:tc>
                  <a:txBody>
                    <a:bodyPr/>
                    <a:lstStyle/>
                    <a:p>
                      <a:pPr algn="ctr">
                        <a:lnSpc>
                          <a:spcPct val="150000"/>
                        </a:lnSpc>
                        <a:spcAft>
                          <a:spcPts val="1000"/>
                        </a:spcAft>
                      </a:pPr>
                      <a:r>
                        <a:rPr lang="bg-BG" sz="1600" dirty="0">
                          <a:effectLst/>
                        </a:rPr>
                        <a:t>1 възрастен, работещ, сам живеещ  </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a:effectLst/>
                        </a:rPr>
                        <a:t>1</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smtClean="0">
                          <a:effectLst/>
                          <a:latin typeface="Times New Roman"/>
                          <a:ea typeface="Times New Roman"/>
                          <a:cs typeface="Times New Roman"/>
                        </a:rPr>
                        <a:t>1 438</a:t>
                      </a:r>
                      <a:r>
                        <a:rPr lang="bg-BG" sz="1600" baseline="0" dirty="0" smtClean="0">
                          <a:effectLst/>
                          <a:latin typeface="Times New Roman"/>
                          <a:ea typeface="Times New Roman"/>
                          <a:cs typeface="Times New Roman"/>
                        </a:rPr>
                        <a:t> </a:t>
                      </a:r>
                      <a:r>
                        <a:rPr lang="bg-BG" sz="1600" dirty="0" smtClean="0">
                          <a:effectLst/>
                          <a:latin typeface="Times New Roman"/>
                          <a:ea typeface="Times New Roman"/>
                          <a:cs typeface="Times New Roman"/>
                        </a:rPr>
                        <a:t>лв.</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smtClean="0">
                          <a:effectLst/>
                          <a:latin typeface="Times New Roman"/>
                          <a:ea typeface="Times New Roman"/>
                          <a:cs typeface="Times New Roman"/>
                        </a:rPr>
                        <a:t>1 438</a:t>
                      </a:r>
                      <a:r>
                        <a:rPr lang="en-US" sz="1600" baseline="0" dirty="0" smtClean="0">
                          <a:effectLst/>
                          <a:latin typeface="Times New Roman"/>
                          <a:ea typeface="Times New Roman"/>
                          <a:cs typeface="Times New Roman"/>
                        </a:rPr>
                        <a:t> </a:t>
                      </a:r>
                      <a:r>
                        <a:rPr lang="bg-BG" sz="1600" dirty="0" smtClean="0">
                          <a:effectLst/>
                          <a:latin typeface="Times New Roman"/>
                          <a:ea typeface="Times New Roman"/>
                          <a:cs typeface="Times New Roman"/>
                        </a:rPr>
                        <a:t>лв.</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b="1" dirty="0" smtClean="0">
                          <a:effectLst/>
                          <a:latin typeface="Times New Roman"/>
                          <a:ea typeface="Times New Roman"/>
                          <a:cs typeface="Times New Roman"/>
                        </a:rPr>
                        <a:t>1 853 лв.</a:t>
                      </a:r>
                      <a:endParaRPr lang="en-US" sz="1600" b="1" dirty="0">
                        <a:effectLst/>
                        <a:latin typeface="Times New Roman"/>
                        <a:ea typeface="Times New Roman"/>
                        <a:cs typeface="Times New Roman"/>
                      </a:endParaRPr>
                    </a:p>
                  </a:txBody>
                  <a:tcPr marL="68580" marR="68580" marT="0" marB="0"/>
                </a:tc>
              </a:tr>
              <a:tr h="3395146">
                <a:tc>
                  <a:txBody>
                    <a:bodyPr/>
                    <a:lstStyle/>
                    <a:p>
                      <a:pPr algn="ctr">
                        <a:lnSpc>
                          <a:spcPct val="150000"/>
                        </a:lnSpc>
                        <a:spcAft>
                          <a:spcPts val="1000"/>
                        </a:spcAft>
                      </a:pPr>
                      <a:r>
                        <a:rPr lang="bg-BG" sz="1600" dirty="0">
                          <a:effectLst/>
                        </a:rPr>
                        <a:t>2 възрастни, работещи + 1 дете до 14 г.</a:t>
                      </a:r>
                      <a:endParaRPr lang="en-US" sz="1600" dirty="0">
                        <a:effectLst/>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bg-BG" sz="1600" dirty="0">
                          <a:effectLst/>
                        </a:rPr>
                        <a:t>1.8 </a:t>
                      </a:r>
                      <a:endParaRPr lang="en-US" sz="1600" dirty="0">
                        <a:effectLst/>
                      </a:endParaRPr>
                    </a:p>
                    <a:p>
                      <a:pPr algn="ctr">
                        <a:lnSpc>
                          <a:spcPct val="150000"/>
                        </a:lnSpc>
                        <a:spcAft>
                          <a:spcPts val="1000"/>
                        </a:spcAft>
                      </a:pPr>
                      <a:r>
                        <a:rPr lang="bg-BG" sz="1600" dirty="0">
                          <a:effectLst/>
                        </a:rPr>
                        <a:t>(1 + 0.5 + 0.3)</a:t>
                      </a:r>
                      <a:endParaRPr lang="en-US" sz="1600" dirty="0">
                        <a:effectLst/>
                        <a:latin typeface="Calibri"/>
                        <a:cs typeface="Times New Roman"/>
                      </a:endParaRPr>
                    </a:p>
                  </a:txBody>
                  <a:tcPr marL="68580" marR="68580" marT="0" marB="0"/>
                </a:tc>
                <a:tc>
                  <a:txBody>
                    <a:bodyPr/>
                    <a:lstStyle/>
                    <a:p>
                      <a:pPr algn="ctr">
                        <a:lnSpc>
                          <a:spcPct val="150000"/>
                        </a:lnSpc>
                        <a:spcAft>
                          <a:spcPts val="1000"/>
                        </a:spcAft>
                      </a:pPr>
                      <a:r>
                        <a:rPr lang="bg-BG" sz="1600" baseline="0" dirty="0" smtClean="0">
                          <a:effectLst/>
                        </a:rPr>
                        <a:t>2 588 </a:t>
                      </a:r>
                      <a:r>
                        <a:rPr lang="bg-BG" sz="1600" dirty="0" smtClean="0">
                          <a:effectLst/>
                        </a:rPr>
                        <a:t>лв.</a:t>
                      </a:r>
                      <a:endParaRPr lang="en-US" sz="1600" dirty="0">
                        <a:effectLst/>
                      </a:endParaRPr>
                    </a:p>
                    <a:p>
                      <a:pPr algn="ctr">
                        <a:lnSpc>
                          <a:spcPct val="150000"/>
                        </a:lnSpc>
                        <a:spcAft>
                          <a:spcPts val="1000"/>
                        </a:spcAft>
                      </a:pPr>
                      <a:r>
                        <a:rPr lang="bg-BG" sz="1600" dirty="0" smtClean="0">
                          <a:effectLst/>
                        </a:rPr>
                        <a:t>(1 438</a:t>
                      </a:r>
                      <a:r>
                        <a:rPr lang="bg-BG" sz="1600" baseline="0" dirty="0" smtClean="0">
                          <a:effectLst/>
                        </a:rPr>
                        <a:t> </a:t>
                      </a:r>
                      <a:r>
                        <a:rPr lang="bg-BG" sz="1600" dirty="0" smtClean="0">
                          <a:effectLst/>
                        </a:rPr>
                        <a:t>х </a:t>
                      </a:r>
                      <a:r>
                        <a:rPr lang="bg-BG" sz="1600" dirty="0">
                          <a:effectLst/>
                        </a:rPr>
                        <a:t>1.8)</a:t>
                      </a:r>
                      <a:endParaRPr lang="en-US" sz="1600" dirty="0">
                        <a:effectLst/>
                        <a:latin typeface="Calibri"/>
                        <a:cs typeface="Times New Roman"/>
                      </a:endParaRPr>
                    </a:p>
                  </a:txBody>
                  <a:tcPr marL="68580" marR="68580" marT="0" marB="0"/>
                </a:tc>
                <a:tc>
                  <a:txBody>
                    <a:bodyPr/>
                    <a:lstStyle/>
                    <a:p>
                      <a:pPr algn="ctr">
                        <a:lnSpc>
                          <a:spcPct val="150000"/>
                        </a:lnSpc>
                        <a:spcAft>
                          <a:spcPts val="1000"/>
                        </a:spcAft>
                      </a:pPr>
                      <a:r>
                        <a:rPr lang="en-US" sz="1600" dirty="0" smtClean="0">
                          <a:effectLst/>
                        </a:rPr>
                        <a:t>1</a:t>
                      </a:r>
                      <a:r>
                        <a:rPr lang="bg-BG" sz="1600" dirty="0" smtClean="0">
                          <a:effectLst/>
                        </a:rPr>
                        <a:t> 294</a:t>
                      </a:r>
                      <a:r>
                        <a:rPr lang="bg-BG" sz="1600" baseline="0" dirty="0" smtClean="0">
                          <a:effectLst/>
                        </a:rPr>
                        <a:t> </a:t>
                      </a:r>
                      <a:r>
                        <a:rPr lang="bg-BG" sz="1600" dirty="0" smtClean="0">
                          <a:effectLst/>
                        </a:rPr>
                        <a:t>лв.</a:t>
                      </a:r>
                      <a:endParaRPr lang="en-US" sz="1600" dirty="0">
                        <a:effectLst/>
                      </a:endParaRPr>
                    </a:p>
                    <a:p>
                      <a:pPr algn="ctr">
                        <a:lnSpc>
                          <a:spcPct val="150000"/>
                        </a:lnSpc>
                        <a:spcAft>
                          <a:spcPts val="1000"/>
                        </a:spcAft>
                      </a:pPr>
                      <a:r>
                        <a:rPr lang="bg-BG" sz="1600" dirty="0" smtClean="0">
                          <a:effectLst/>
                        </a:rPr>
                        <a:t>(2 588</a:t>
                      </a:r>
                      <a:r>
                        <a:rPr lang="bg-BG" sz="1600" baseline="0" dirty="0" smtClean="0">
                          <a:effectLst/>
                        </a:rPr>
                        <a:t> </a:t>
                      </a:r>
                      <a:r>
                        <a:rPr lang="bg-BG" sz="1600" dirty="0" smtClean="0">
                          <a:effectLst/>
                        </a:rPr>
                        <a:t>: </a:t>
                      </a:r>
                      <a:r>
                        <a:rPr lang="bg-BG" sz="1600" dirty="0">
                          <a:effectLst/>
                        </a:rPr>
                        <a:t>2)</a:t>
                      </a:r>
                      <a:endParaRPr lang="en-US" sz="1600" dirty="0">
                        <a:effectLst/>
                        <a:latin typeface="Calibri"/>
                        <a:cs typeface="Times New Roman"/>
                      </a:endParaRPr>
                    </a:p>
                  </a:txBody>
                  <a:tcPr marL="68580" marR="68580" marT="0" marB="0"/>
                </a:tc>
                <a:tc>
                  <a:txBody>
                    <a:bodyPr/>
                    <a:lstStyle/>
                    <a:p>
                      <a:pPr algn="ctr">
                        <a:lnSpc>
                          <a:spcPct val="150000"/>
                        </a:lnSpc>
                        <a:spcAft>
                          <a:spcPts val="1000"/>
                        </a:spcAft>
                      </a:pPr>
                      <a:r>
                        <a:rPr lang="bg-BG" sz="1600" b="1" dirty="0" smtClean="0">
                          <a:effectLst/>
                        </a:rPr>
                        <a:t>1 668</a:t>
                      </a:r>
                      <a:r>
                        <a:rPr lang="en-US" sz="1600" b="1" baseline="0" dirty="0" smtClean="0">
                          <a:effectLst/>
                        </a:rPr>
                        <a:t> </a:t>
                      </a:r>
                      <a:r>
                        <a:rPr lang="bg-BG" sz="1600" b="1" baseline="0" dirty="0" smtClean="0">
                          <a:effectLst/>
                        </a:rPr>
                        <a:t>лв. за 1 работещ</a:t>
                      </a:r>
                    </a:p>
                    <a:p>
                      <a:pPr algn="ctr">
                        <a:lnSpc>
                          <a:spcPct val="100000"/>
                        </a:lnSpc>
                        <a:spcAft>
                          <a:spcPts val="1000"/>
                        </a:spcAft>
                      </a:pPr>
                      <a:r>
                        <a:rPr lang="bg-BG" sz="1400" baseline="0" dirty="0" smtClean="0">
                          <a:effectLst/>
                        </a:rPr>
                        <a:t>при 1 работещ  родител  в 3 чл. семейство следва неговия доход от труд  да е не по-малък от </a:t>
                      </a:r>
                    </a:p>
                    <a:p>
                      <a:pPr algn="ctr">
                        <a:lnSpc>
                          <a:spcPct val="100000"/>
                        </a:lnSpc>
                        <a:spcAft>
                          <a:spcPts val="1000"/>
                        </a:spcAft>
                      </a:pPr>
                      <a:r>
                        <a:rPr lang="en-US" sz="1400" b="1" baseline="0" dirty="0" smtClean="0">
                          <a:effectLst/>
                        </a:rPr>
                        <a:t>3</a:t>
                      </a:r>
                      <a:r>
                        <a:rPr lang="bg-BG" sz="1400" b="1" baseline="0" dirty="0" smtClean="0">
                          <a:effectLst/>
                        </a:rPr>
                        <a:t> 335 лв</a:t>
                      </a:r>
                      <a:r>
                        <a:rPr lang="bg-BG" sz="1600" baseline="0" dirty="0" smtClean="0">
                          <a:effectLst/>
                        </a:rPr>
                        <a:t>. </a:t>
                      </a:r>
                      <a:endParaRPr lang="en-US" sz="1600" dirty="0">
                        <a:effectLst/>
                        <a:latin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67676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style>
          <a:lnRef idx="2">
            <a:schemeClr val="dk1"/>
          </a:lnRef>
          <a:fillRef idx="1">
            <a:schemeClr val="lt1"/>
          </a:fillRef>
          <a:effectRef idx="0">
            <a:schemeClr val="dk1"/>
          </a:effectRef>
          <a:fontRef idx="minor">
            <a:schemeClr val="dk1"/>
          </a:fontRef>
        </p:style>
        <p:txBody>
          <a:bodyPr>
            <a:noAutofit/>
          </a:bodyPr>
          <a:lstStyle/>
          <a:p>
            <a:r>
              <a:rPr lang="bg-BG" sz="1800" b="1" dirty="0"/>
              <a:t>Брой осигурени лица, работещи на трудово/служебно правоотношение, по размер на осигурителния им доход (в %)</a:t>
            </a:r>
            <a:br>
              <a:rPr lang="bg-BG" sz="1800" b="1" dirty="0"/>
            </a:br>
            <a:r>
              <a:rPr lang="bg-BG" sz="1800" b="1" dirty="0" smtClean="0"/>
              <a:t>Малко </a:t>
            </a:r>
            <a:r>
              <a:rPr lang="bg-BG" sz="1800" b="1" dirty="0">
                <a:solidFill>
                  <a:schemeClr val="tx1"/>
                </a:solidFill>
              </a:rPr>
              <a:t>под  2/3 от работещите не достигат заплата за издръжка</a:t>
            </a:r>
            <a:r>
              <a:rPr lang="en-US" sz="1800" b="1" dirty="0">
                <a:solidFill>
                  <a:srgbClr val="FF0000"/>
                </a:solidFill>
              </a:rPr>
              <a:t/>
            </a:r>
            <a:br>
              <a:rPr lang="en-US" sz="1800" b="1" dirty="0">
                <a:solidFill>
                  <a:srgbClr val="FF0000"/>
                </a:solidFill>
              </a:rPr>
            </a:br>
            <a:r>
              <a:rPr lang="bg-BG" sz="1800" b="1" dirty="0"/>
              <a:t>39.2% от лицата с</a:t>
            </a:r>
            <a:r>
              <a:rPr lang="en-US" sz="1800" b="1" dirty="0"/>
              <a:t> </a:t>
            </a:r>
            <a:r>
              <a:rPr lang="bg-BG" sz="1800" b="1" dirty="0"/>
              <a:t>трудови възнаграждения до 1000 лв.</a:t>
            </a:r>
            <a:r>
              <a:rPr lang="bg-BG" sz="1800" dirty="0"/>
              <a:t> или </a:t>
            </a:r>
            <a:r>
              <a:rPr lang="bg-BG" sz="1800" b="1" dirty="0"/>
              <a:t>1 007 хил. лица</a:t>
            </a:r>
            <a:endParaRPr lang="bg-BG" sz="1800" dirty="0"/>
          </a:p>
        </p:txBody>
      </p:sp>
      <p:sp>
        <p:nvSpPr>
          <p:cNvPr id="3" name="Content Placeholder 2"/>
          <p:cNvSpPr>
            <a:spLocks noGrp="1"/>
          </p:cNvSpPr>
          <p:nvPr>
            <p:ph sz="half" idx="1"/>
          </p:nvPr>
        </p:nvSpPr>
        <p:spPr>
          <a:xfrm>
            <a:off x="0" y="1196752"/>
            <a:ext cx="2483768" cy="5616624"/>
          </a:xfrm>
        </p:spPr>
        <p:txBody>
          <a:bodyPr>
            <a:normAutofit/>
          </a:bodyPr>
          <a:lstStyle/>
          <a:p>
            <a:pPr marL="0" indent="0" algn="just">
              <a:buNone/>
            </a:pPr>
            <a:r>
              <a:rPr lang="bg-BG" sz="1400" b="1" dirty="0"/>
              <a:t>Бюджет 2023  </a:t>
            </a:r>
            <a:r>
              <a:rPr lang="bg-BG" sz="1400" dirty="0"/>
              <a:t>- влиза в сила от 1.08. Извоюваните от синдикатите средства – в размер на 1,1 млрд. лева повлияха  за повишаване на заплатите в секторите с бюджетно финансиране.</a:t>
            </a:r>
          </a:p>
          <a:p>
            <a:pPr marL="0" indent="0">
              <a:buNone/>
            </a:pPr>
            <a:r>
              <a:rPr lang="bg-BG" sz="1400" dirty="0"/>
              <a:t>- </a:t>
            </a:r>
            <a:r>
              <a:rPr lang="bg-BG" sz="1400" b="1" dirty="0"/>
              <a:t>Намаление </a:t>
            </a:r>
            <a:r>
              <a:rPr lang="bg-BG" sz="1400" b="1" dirty="0" smtClean="0"/>
              <a:t>на дела </a:t>
            </a:r>
            <a:r>
              <a:rPr lang="bg-BG" sz="1400" dirty="0"/>
              <a:t>на лицата с доход до 1000 лв. на </a:t>
            </a:r>
            <a:r>
              <a:rPr lang="bg-BG" sz="1400" dirty="0" err="1" smtClean="0"/>
              <a:t>год.база</a:t>
            </a:r>
            <a:r>
              <a:rPr lang="bg-BG" sz="1400" dirty="0" smtClean="0"/>
              <a:t> - </a:t>
            </a:r>
            <a:r>
              <a:rPr lang="bg-BG" sz="1400" dirty="0"/>
              <a:t>но остава висок</a:t>
            </a:r>
            <a:r>
              <a:rPr lang="bg-BG" sz="1400" dirty="0" smtClean="0"/>
              <a:t>. </a:t>
            </a:r>
            <a:endParaRPr lang="bg-BG" sz="1400" dirty="0"/>
          </a:p>
          <a:p>
            <a:pPr marL="0" indent="0">
              <a:buNone/>
            </a:pPr>
            <a:r>
              <a:rPr lang="bg-BG" sz="1400" dirty="0"/>
              <a:t>- </a:t>
            </a:r>
            <a:r>
              <a:rPr lang="bg-BG" sz="1400" b="1" dirty="0"/>
              <a:t>Ръста на МРЗ </a:t>
            </a:r>
            <a:r>
              <a:rPr lang="bg-BG" sz="1400" dirty="0"/>
              <a:t>от 01.01.2023 година – от 710 лв. на 780 лв</a:t>
            </a:r>
            <a:r>
              <a:rPr lang="bg-BG" sz="1400" dirty="0" smtClean="0"/>
              <a:t>. повлия за изтласкване на СРЗ нагоре. Увеличава се дела на лица </a:t>
            </a:r>
            <a:r>
              <a:rPr lang="bg-BG" sz="1400" dirty="0"/>
              <a:t>в</a:t>
            </a:r>
            <a:r>
              <a:rPr lang="bg-BG" sz="1400" dirty="0" smtClean="0"/>
              <a:t> групата от  1000 </a:t>
            </a:r>
            <a:r>
              <a:rPr lang="bg-BG" sz="1400" dirty="0" err="1" smtClean="0"/>
              <a:t>лв</a:t>
            </a:r>
            <a:r>
              <a:rPr lang="bg-BG" sz="1400" dirty="0" smtClean="0"/>
              <a:t> нагоре.</a:t>
            </a:r>
            <a:endParaRPr lang="bg-BG" sz="1400" dirty="0"/>
          </a:p>
          <a:p>
            <a:pPr marL="0" indent="0">
              <a:buNone/>
            </a:pPr>
            <a:r>
              <a:rPr lang="bg-BG" sz="1400" dirty="0" smtClean="0"/>
              <a:t> - Въпреки </a:t>
            </a:r>
            <a:r>
              <a:rPr lang="bg-BG" sz="1400" dirty="0"/>
              <a:t>подобряването на съотношението на хората с доходи над ЗИ </a:t>
            </a:r>
            <a:r>
              <a:rPr lang="en-US" sz="1400" dirty="0"/>
              <a:t>-</a:t>
            </a:r>
            <a:r>
              <a:rPr lang="bg-BG" sz="1400" dirty="0"/>
              <a:t> </a:t>
            </a:r>
            <a:r>
              <a:rPr lang="bg-BG" sz="1400" dirty="0" smtClean="0"/>
              <a:t>35,7% , все още м</a:t>
            </a:r>
            <a:r>
              <a:rPr lang="bg-BG" sz="1400" b="1" dirty="0" smtClean="0"/>
              <a:t>алко под  </a:t>
            </a:r>
            <a:r>
              <a:rPr lang="bg-BG" sz="1400" b="1" dirty="0"/>
              <a:t>2/3 от хората да са под необходимите средства за </a:t>
            </a:r>
            <a:r>
              <a:rPr lang="bg-BG" sz="1400" b="1" dirty="0" smtClean="0"/>
              <a:t>издръжка</a:t>
            </a:r>
            <a:endParaRPr lang="bg-BG" sz="1400" dirty="0"/>
          </a:p>
        </p:txBody>
      </p:sp>
      <p:graphicFrame>
        <p:nvGraphicFramePr>
          <p:cNvPr id="5" name="Content Placeholder 3"/>
          <p:cNvGraphicFramePr>
            <a:graphicFrameLocks noGrp="1"/>
          </p:cNvGraphicFramePr>
          <p:nvPr>
            <p:ph sz="half" idx="2"/>
            <p:extLst>
              <p:ext uri="{D42A27DB-BD31-4B8C-83A1-F6EECF244321}">
                <p14:modId xmlns:p14="http://schemas.microsoft.com/office/powerpoint/2010/main" val="2636306219"/>
              </p:ext>
            </p:extLst>
          </p:nvPr>
        </p:nvGraphicFramePr>
        <p:xfrm>
          <a:off x="2411760" y="1196752"/>
          <a:ext cx="6732240"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9624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504056"/>
          </a:xfrm>
        </p:spPr>
        <p:style>
          <a:lnRef idx="1">
            <a:schemeClr val="accent4"/>
          </a:lnRef>
          <a:fillRef idx="2">
            <a:schemeClr val="accent4"/>
          </a:fillRef>
          <a:effectRef idx="1">
            <a:schemeClr val="accent4"/>
          </a:effectRef>
          <a:fontRef idx="minor">
            <a:schemeClr val="dk1"/>
          </a:fontRef>
        </p:style>
        <p:txBody>
          <a:bodyPr>
            <a:normAutofit/>
          </a:bodyPr>
          <a:lstStyle/>
          <a:p>
            <a:r>
              <a:rPr lang="bg-BG" sz="1800" b="1" dirty="0"/>
              <a:t>ФАКТОРИ, КОИТО ПОВЛИЯХА ЗА </a:t>
            </a:r>
            <a:r>
              <a:rPr lang="bg-BG" sz="1800" b="1" dirty="0" smtClean="0"/>
              <a:t>ИЗМЕНЕНИЕ </a:t>
            </a:r>
            <a:r>
              <a:rPr lang="bg-BG" sz="1800" b="1" dirty="0"/>
              <a:t>НА ДОХОДА ЗА ИЗДРЪЖКА </a:t>
            </a:r>
            <a:endParaRPr lang="bg-BG" sz="1800" dirty="0"/>
          </a:p>
        </p:txBody>
      </p:sp>
      <p:sp>
        <p:nvSpPr>
          <p:cNvPr id="3" name="Content Placeholder 2"/>
          <p:cNvSpPr>
            <a:spLocks noGrp="1"/>
          </p:cNvSpPr>
          <p:nvPr>
            <p:ph idx="1"/>
          </p:nvPr>
        </p:nvSpPr>
        <p:spPr>
          <a:xfrm>
            <a:off x="0" y="404664"/>
            <a:ext cx="9144000" cy="6453336"/>
          </a:xfrm>
        </p:spPr>
        <p:txBody>
          <a:bodyPr>
            <a:noAutofit/>
          </a:bodyPr>
          <a:lstStyle/>
          <a:p>
            <a:pPr marL="0" lvl="0" indent="0">
              <a:buNone/>
            </a:pPr>
            <a:endParaRPr lang="bg-BG" sz="1600" b="1" dirty="0"/>
          </a:p>
          <a:p>
            <a:pPr lvl="0"/>
            <a:r>
              <a:rPr lang="bg-BG" sz="1600" dirty="0" smtClean="0"/>
              <a:t>През 2023 </a:t>
            </a:r>
            <a:r>
              <a:rPr lang="bg-BG" sz="1600" dirty="0"/>
              <a:t>г</a:t>
            </a:r>
            <a:r>
              <a:rPr lang="bg-BG" sz="1600" dirty="0" smtClean="0"/>
              <a:t>. – затихване на инфлационните темпове, следствие от  стабилизирането на енергийните носители.</a:t>
            </a:r>
          </a:p>
          <a:p>
            <a:pPr lvl="0"/>
            <a:r>
              <a:rPr lang="bg-BG" sz="1600" b="1" dirty="0" smtClean="0"/>
              <a:t>ПРИРОДЕН ГАЗ:</a:t>
            </a:r>
            <a:r>
              <a:rPr lang="bg-BG" sz="1600" dirty="0" smtClean="0"/>
              <a:t> на тримесечна база цените бележат </a:t>
            </a:r>
            <a:r>
              <a:rPr lang="bg-BG" sz="1600" dirty="0" smtClean="0">
                <a:solidFill>
                  <a:srgbClr val="FF0000"/>
                </a:solidFill>
              </a:rPr>
              <a:t>ръст с 34,6% </a:t>
            </a:r>
            <a:r>
              <a:rPr lang="bg-BG" sz="1600" dirty="0" smtClean="0"/>
              <a:t>(декември 2023- септември 2023 г.). , но на годишна база има съществен спад от 36,2%. От началото на 2023 г. като цяло се наблюдава низходяща динамика на цените на суровината, която се обръща през ноември 2023 г. Очакванията са за  стабилизиране на цената на суровината, поради високата </a:t>
            </a:r>
            <a:r>
              <a:rPr lang="bg-BG" sz="1600" dirty="0" err="1" smtClean="0"/>
              <a:t>запълняемост</a:t>
            </a:r>
            <a:r>
              <a:rPr lang="bg-BG" sz="1600" dirty="0" smtClean="0"/>
              <a:t> на газохранилищата в цяла Европа и алтернативните маршрути на редица страни за снабдяване с природен газ;</a:t>
            </a:r>
          </a:p>
          <a:p>
            <a:pPr algn="just"/>
            <a:r>
              <a:rPr lang="bg-BG" sz="1600" b="1" dirty="0" smtClean="0"/>
              <a:t>ТОК ЗА БИЗНЕСА</a:t>
            </a:r>
            <a:r>
              <a:rPr lang="bg-BG" sz="1600" dirty="0" smtClean="0"/>
              <a:t> - осреднените </a:t>
            </a:r>
            <a:r>
              <a:rPr lang="bg-BG" sz="1600" dirty="0"/>
              <a:t>цени отчитат </a:t>
            </a:r>
            <a:r>
              <a:rPr lang="bg-BG" sz="1600" dirty="0">
                <a:solidFill>
                  <a:srgbClr val="FF0000"/>
                </a:solidFill>
              </a:rPr>
              <a:t>спад с 67% </a:t>
            </a:r>
            <a:r>
              <a:rPr lang="bg-BG" sz="1600" dirty="0"/>
              <a:t>на годишна база и достигат до 160 лв. за  </a:t>
            </a:r>
            <a:r>
              <a:rPr lang="bg-BG" sz="1600" dirty="0" err="1"/>
              <a:t>мегаватчас</a:t>
            </a:r>
            <a:r>
              <a:rPr lang="bg-BG" sz="1600" dirty="0"/>
              <a:t>, при 483 лв. за същия период на 2022 г. </a:t>
            </a:r>
            <a:r>
              <a:rPr lang="bg-BG" sz="1600" dirty="0" smtClean="0"/>
              <a:t>Спад </a:t>
            </a:r>
            <a:r>
              <a:rPr lang="bg-BG" sz="1600" dirty="0">
                <a:solidFill>
                  <a:srgbClr val="FF0000"/>
                </a:solidFill>
              </a:rPr>
              <a:t>с около 20% на средната </a:t>
            </a:r>
            <a:r>
              <a:rPr lang="bg-BG" sz="1600" dirty="0"/>
              <a:t>цена спрямо </a:t>
            </a:r>
            <a:r>
              <a:rPr lang="bg-BG" sz="1600" dirty="0" smtClean="0"/>
              <a:t>трето тримесечие </a:t>
            </a:r>
            <a:r>
              <a:rPr lang="bg-BG" sz="1600" dirty="0"/>
              <a:t>(когато последната бе около 200 лв. за </a:t>
            </a:r>
            <a:r>
              <a:rPr lang="bg-BG" sz="1600" dirty="0" err="1"/>
              <a:t>мегаватчас</a:t>
            </a:r>
            <a:r>
              <a:rPr lang="bg-BG" sz="1600" dirty="0"/>
              <a:t>) и </a:t>
            </a:r>
            <a:r>
              <a:rPr lang="bg-BG" sz="1600" b="1" dirty="0"/>
              <a:t>запазване на нивата от средата на годината </a:t>
            </a:r>
            <a:r>
              <a:rPr lang="bg-BG" sz="1600" dirty="0"/>
              <a:t>(през юни 2023 г. средната цена е 166 лв.). Позитивните тенденции през последното тримесечие водят до </a:t>
            </a:r>
            <a:r>
              <a:rPr lang="bg-BG" sz="1600" b="1" dirty="0"/>
              <a:t>общо успокоение на пазара на електроенергия </a:t>
            </a:r>
            <a:r>
              <a:rPr lang="bg-BG" sz="1600" dirty="0"/>
              <a:t>и дават основание да се очаква постепенно излизане от </a:t>
            </a:r>
            <a:r>
              <a:rPr lang="bg-BG" sz="1600" dirty="0" smtClean="0"/>
              <a:t>инфлационния </a:t>
            </a:r>
            <a:r>
              <a:rPr lang="bg-BG" sz="1600" dirty="0"/>
              <a:t>енергиен натиск от последните две години</a:t>
            </a:r>
            <a:r>
              <a:rPr lang="bg-BG" sz="1600" dirty="0" smtClean="0"/>
              <a:t>. </a:t>
            </a:r>
            <a:endParaRPr lang="bg-BG" sz="1600" dirty="0"/>
          </a:p>
          <a:p>
            <a:pPr algn="just"/>
            <a:r>
              <a:rPr lang="bg-BG" sz="1600" b="1" dirty="0" smtClean="0"/>
              <a:t>ПЕТРОЛ - </a:t>
            </a:r>
            <a:r>
              <a:rPr lang="bg-BG" sz="1600" dirty="0" smtClean="0"/>
              <a:t> </a:t>
            </a:r>
            <a:r>
              <a:rPr lang="bg-BG" sz="1600" b="1" dirty="0">
                <a:solidFill>
                  <a:srgbClr val="FF0000"/>
                </a:solidFill>
              </a:rPr>
              <a:t>намаление с 4% </a:t>
            </a:r>
            <a:r>
              <a:rPr lang="bg-BG" sz="1600" b="1" dirty="0"/>
              <a:t>на годишна база</a:t>
            </a:r>
            <a:r>
              <a:rPr lang="bg-BG" sz="1600" dirty="0"/>
              <a:t>. Средната </a:t>
            </a:r>
            <a:r>
              <a:rPr lang="bg-BG" sz="1600" dirty="0" smtClean="0"/>
              <a:t>цена</a:t>
            </a:r>
            <a:r>
              <a:rPr lang="bg-BG" sz="1600" dirty="0"/>
              <a:t> </a:t>
            </a:r>
            <a:r>
              <a:rPr lang="bg-BG" sz="1600" dirty="0" smtClean="0"/>
              <a:t> 77,63 </a:t>
            </a:r>
            <a:r>
              <a:rPr lang="bg-BG" sz="1600" dirty="0"/>
              <a:t>долара</a:t>
            </a:r>
            <a:r>
              <a:rPr lang="bg-BG" sz="1600" dirty="0" smtClean="0"/>
              <a:t>, при 80,92 </a:t>
            </a:r>
            <a:r>
              <a:rPr lang="bg-BG" sz="1600" dirty="0"/>
              <a:t>долара </a:t>
            </a:r>
            <a:r>
              <a:rPr lang="bg-BG" sz="1600" dirty="0" smtClean="0"/>
              <a:t>през дек.2022. Борсовата </a:t>
            </a:r>
            <a:r>
              <a:rPr lang="bg-BG" sz="1600" dirty="0"/>
              <a:t>цена </a:t>
            </a:r>
            <a:r>
              <a:rPr lang="bg-BG" sz="1600" dirty="0" smtClean="0"/>
              <a:t>се  </a:t>
            </a:r>
            <a:r>
              <a:rPr lang="bg-BG" sz="1600" dirty="0"/>
              <a:t>стабилизира на нива близки до </a:t>
            </a:r>
            <a:r>
              <a:rPr lang="bg-BG" sz="1600" dirty="0" smtClean="0"/>
              <a:t>миналогодишните. Тенденцията </a:t>
            </a:r>
            <a:r>
              <a:rPr lang="bg-BG" sz="1600" dirty="0"/>
              <a:t>на </a:t>
            </a:r>
            <a:r>
              <a:rPr lang="bg-BG" sz="1600" dirty="0">
                <a:solidFill>
                  <a:srgbClr val="FF0000"/>
                </a:solidFill>
              </a:rPr>
              <a:t>относително успокоение на ценовите равнища през цялата 2023-та </a:t>
            </a:r>
            <a:r>
              <a:rPr lang="bg-BG" sz="1600" dirty="0"/>
              <a:t>година. Понастоящем, притесненията които се породиха през есента за съществен ръст на цената на петрола (вследствие на започналия конфликт в Близкия Изток) не </a:t>
            </a:r>
            <a:r>
              <a:rPr lang="bg-BG" sz="1600" dirty="0" smtClean="0"/>
              <a:t>се потвърдиха.</a:t>
            </a:r>
            <a:endParaRPr lang="bg-BG" sz="1600" dirty="0"/>
          </a:p>
          <a:p>
            <a:pPr lvl="0"/>
            <a:endParaRPr lang="bg-BG" sz="1600" b="1" dirty="0" smtClean="0"/>
          </a:p>
          <a:p>
            <a:pPr lvl="0"/>
            <a:endParaRPr lang="bg-BG" sz="1600" b="1" dirty="0"/>
          </a:p>
          <a:p>
            <a:pPr lvl="0"/>
            <a:endParaRPr lang="bg-BG" sz="1600" b="1" dirty="0" smtClean="0"/>
          </a:p>
          <a:p>
            <a:pPr lvl="0"/>
            <a:endParaRPr lang="bg-BG" sz="1600" b="1" dirty="0" smtClean="0"/>
          </a:p>
          <a:p>
            <a:pPr lvl="0"/>
            <a:endParaRPr lang="bg-BG" sz="1600" b="1" dirty="0"/>
          </a:p>
          <a:p>
            <a:pPr lvl="0"/>
            <a:endParaRPr lang="bg-BG" sz="1600" b="1" dirty="0" smtClean="0"/>
          </a:p>
          <a:p>
            <a:pPr lvl="0"/>
            <a:r>
              <a:rPr lang="bg-BG" sz="1600" dirty="0" smtClean="0"/>
              <a:t>При </a:t>
            </a:r>
            <a:r>
              <a:rPr lang="bg-BG" sz="1600" dirty="0"/>
              <a:t>цените на основни </a:t>
            </a:r>
            <a:r>
              <a:rPr lang="bg-BG" sz="1600" b="1" dirty="0"/>
              <a:t>земеделски култури</a:t>
            </a:r>
            <a:r>
              <a:rPr lang="bg-BG" sz="1600" dirty="0"/>
              <a:t> </a:t>
            </a:r>
            <a:r>
              <a:rPr lang="bg-BG" sz="1600" dirty="0" smtClean="0"/>
              <a:t>слаби </a:t>
            </a:r>
            <a:r>
              <a:rPr lang="bg-BG" sz="1600" dirty="0"/>
              <a:t>изменения надолу на световните пазари, но като цяло остават доста над нивата отпреди войната в Украйна. </a:t>
            </a:r>
            <a:r>
              <a:rPr lang="ru-RU" sz="1600" dirty="0"/>
              <a:t>Повишаване на цените </a:t>
            </a:r>
            <a:r>
              <a:rPr lang="bg-BG" sz="1600" dirty="0" smtClean="0"/>
              <a:t>в </a:t>
            </a:r>
            <a:r>
              <a:rPr lang="bg-BG" sz="1600" dirty="0"/>
              <a:t>диапазон от 8.1% (хлебна пшеница) до 34,1% (ечемик) спрямо година по-рано. Значителни скокове на цените за торове и подобрители на почвата (+87 %). </a:t>
            </a:r>
          </a:p>
          <a:p>
            <a:pPr lvl="0"/>
            <a:r>
              <a:rPr lang="bg-BG" sz="1600" dirty="0"/>
              <a:t>Основните </a:t>
            </a:r>
            <a:r>
              <a:rPr lang="bg-BG" sz="1600" b="1" dirty="0"/>
              <a:t>метали</a:t>
            </a:r>
            <a:r>
              <a:rPr lang="bg-BG" sz="1600" dirty="0"/>
              <a:t>, влагани в производството и строителството, като алуминий, мед, никел и др. намаляват последното тримесечие, след като достигнат рекордни стойности в началото на годината. Стойността им, обаче  остава по-висока в сравнение с предходната година. </a:t>
            </a:r>
          </a:p>
          <a:p>
            <a:pPr lvl="0"/>
            <a:r>
              <a:rPr lang="bg-BG" sz="1600" dirty="0"/>
              <a:t>След възходящия тренд на </a:t>
            </a:r>
            <a:r>
              <a:rPr lang="bg-BG" sz="1600" b="1" dirty="0"/>
              <a:t>цените на производител в промишлеността </a:t>
            </a:r>
            <a:r>
              <a:rPr lang="bg-BG" sz="1600" dirty="0"/>
              <a:t>достигнал до 68.2% през м. август, от м. октомври последва задържане на темпа и през м. ноември достига  21.2% на годишна база. </a:t>
            </a:r>
          </a:p>
          <a:p>
            <a:r>
              <a:rPr lang="bg-BG" sz="1600" dirty="0"/>
              <a:t>Крайните потребителски цени имат по продължителен лаг във времето да отразяват всички колебания на суровините и </a:t>
            </a:r>
            <a:r>
              <a:rPr lang="bg-BG" sz="1600" dirty="0" smtClean="0"/>
              <a:t>ресурсите. </a:t>
            </a:r>
            <a:r>
              <a:rPr lang="bg-BG" sz="1600" dirty="0"/>
              <a:t>Факт е, че цените при определи стоки продължават възходящ тренд, което показва че има нарушена връзка между цените на производител и търговците на дребно. Липсата на ефективни контролни механизми създават условия за спекула по веригата на доставки и неаргументирано увеличение достигайки социално непоносими цени за крайните потребители</a:t>
            </a:r>
            <a:endParaRPr lang="bg-BG" sz="1600" dirty="0" smtClean="0">
              <a:solidFill>
                <a:srgbClr val="FF0000"/>
              </a:solidFill>
            </a:endParaRPr>
          </a:p>
          <a:p>
            <a:pPr lvl="0" algn="just"/>
            <a:endParaRPr lang="bg-BG" sz="1800" dirty="0" smtClean="0"/>
          </a:p>
          <a:p>
            <a:pPr lvl="0" algn="just"/>
            <a:endParaRPr lang="bg-BG" sz="1800" dirty="0"/>
          </a:p>
          <a:p>
            <a:pPr lvl="0" algn="just"/>
            <a:endParaRPr lang="ru-RU" sz="1800" dirty="0" smtClean="0"/>
          </a:p>
          <a:p>
            <a:pPr lvl="0"/>
            <a:endParaRPr lang="en-US" sz="1800" dirty="0"/>
          </a:p>
        </p:txBody>
      </p:sp>
    </p:spTree>
    <p:extLst>
      <p:ext uri="{BB962C8B-B14F-4D97-AF65-F5344CB8AC3E}">
        <p14:creationId xmlns:p14="http://schemas.microsoft.com/office/powerpoint/2010/main" val="3379317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836712"/>
          </a:xfrm>
        </p:spPr>
        <p:txBody>
          <a:bodyPr>
            <a:normAutofit/>
          </a:bodyPr>
          <a:lstStyle/>
          <a:p>
            <a:endParaRPr lang="bg-BG" sz="2000" dirty="0"/>
          </a:p>
        </p:txBody>
      </p:sp>
      <p:sp>
        <p:nvSpPr>
          <p:cNvPr id="3" name="Content Placeholder 2"/>
          <p:cNvSpPr>
            <a:spLocks noGrp="1"/>
          </p:cNvSpPr>
          <p:nvPr>
            <p:ph idx="1"/>
          </p:nvPr>
        </p:nvSpPr>
        <p:spPr>
          <a:xfrm>
            <a:off x="0" y="332656"/>
            <a:ext cx="9144000" cy="6525344"/>
          </a:xfrm>
        </p:spPr>
        <p:txBody>
          <a:bodyPr>
            <a:noAutofit/>
          </a:bodyPr>
          <a:lstStyle/>
          <a:p>
            <a:pPr lvl="0" algn="just"/>
            <a:r>
              <a:rPr lang="bg-BG" sz="1700" dirty="0"/>
              <a:t>При </a:t>
            </a:r>
            <a:r>
              <a:rPr lang="bg-BG" sz="1700" b="1" dirty="0"/>
              <a:t>зърнени и маслодайни култури</a:t>
            </a:r>
            <a:r>
              <a:rPr lang="bg-BG" sz="1700" dirty="0"/>
              <a:t> има съществени корекции надолу на изкупните цени. Към средата на м. декември, </a:t>
            </a:r>
            <a:r>
              <a:rPr lang="bg-BG" sz="1700" dirty="0" smtClean="0"/>
              <a:t>с</a:t>
            </a:r>
            <a:r>
              <a:rPr lang="ru-RU" sz="1700" dirty="0" smtClean="0"/>
              <a:t>редните </a:t>
            </a:r>
            <a:r>
              <a:rPr lang="ru-RU" sz="1700" dirty="0"/>
              <a:t>изкупни цени </a:t>
            </a:r>
            <a:r>
              <a:rPr lang="ru-RU" sz="1700" dirty="0" smtClean="0"/>
              <a:t>н</a:t>
            </a:r>
            <a:r>
              <a:rPr lang="bg-BG" sz="1700" dirty="0" smtClean="0"/>
              <a:t>а </a:t>
            </a:r>
            <a:r>
              <a:rPr lang="bg-BG" sz="1700" dirty="0"/>
              <a:t>хлебната пшеница намалява на годишна база с -30,8%,  а при слънчогледа има спад от -28,5</a:t>
            </a:r>
            <a:r>
              <a:rPr lang="bg-BG" sz="1700" dirty="0" smtClean="0"/>
              <a:t>%. Въведените </a:t>
            </a:r>
            <a:r>
              <a:rPr lang="bg-BG" sz="1700" dirty="0"/>
              <a:t>от началото на декември </a:t>
            </a:r>
            <a:r>
              <a:rPr lang="bg-BG" sz="1700" dirty="0">
                <a:solidFill>
                  <a:srgbClr val="FF0000"/>
                </a:solidFill>
              </a:rPr>
              <a:t>изисквания за лицензи за режима </a:t>
            </a:r>
            <a:r>
              <a:rPr lang="bg-BG" sz="1700" dirty="0"/>
              <a:t>на внос на пшеница, царевица, слънчогледово и </a:t>
            </a:r>
            <a:r>
              <a:rPr lang="bg-BG" sz="1700" dirty="0" err="1"/>
              <a:t>рапично</a:t>
            </a:r>
            <a:r>
              <a:rPr lang="bg-BG" sz="1700" dirty="0"/>
              <a:t> семе от Украйна в България </a:t>
            </a:r>
            <a:r>
              <a:rPr lang="bg-BG" sz="1700" dirty="0" smtClean="0"/>
              <a:t>се очаква да ограничат </a:t>
            </a:r>
            <a:r>
              <a:rPr lang="bg-BG" sz="1700" dirty="0"/>
              <a:t>възможностите за </a:t>
            </a:r>
            <a:r>
              <a:rPr lang="bg-BG" sz="1700" b="1" dirty="0"/>
              <a:t>резки спадове на цените в зърнения </a:t>
            </a:r>
            <a:r>
              <a:rPr lang="bg-BG" sz="1700" b="1" dirty="0" smtClean="0"/>
              <a:t>пазар</a:t>
            </a:r>
            <a:r>
              <a:rPr lang="bg-BG" sz="1700" dirty="0" smtClean="0"/>
              <a:t>, </a:t>
            </a:r>
            <a:r>
              <a:rPr lang="bg-BG" sz="1700" dirty="0"/>
              <a:t>но и очаквано ще задържи или повиши </a:t>
            </a:r>
            <a:r>
              <a:rPr lang="bg-BG" sz="1700" dirty="0" smtClean="0"/>
              <a:t>леко </a:t>
            </a:r>
            <a:r>
              <a:rPr lang="bg-BG" sz="1700" dirty="0"/>
              <a:t>крайните цени за </a:t>
            </a:r>
            <a:r>
              <a:rPr lang="bg-BG" sz="1700" dirty="0" smtClean="0"/>
              <a:t>потребителите</a:t>
            </a:r>
            <a:r>
              <a:rPr lang="bg-BG" sz="1700" dirty="0"/>
              <a:t>,</a:t>
            </a:r>
            <a:r>
              <a:rPr lang="bg-BG" sz="1700" dirty="0" smtClean="0"/>
              <a:t> </a:t>
            </a:r>
            <a:r>
              <a:rPr lang="bg-BG" sz="1700" dirty="0"/>
              <a:t>като конкретните стойности ще зависят от развитието на международните </a:t>
            </a:r>
            <a:r>
              <a:rPr lang="bg-BG" sz="1700" dirty="0" smtClean="0"/>
              <a:t>пазари.</a:t>
            </a:r>
            <a:endParaRPr lang="bg-BG" sz="1700" dirty="0"/>
          </a:p>
          <a:p>
            <a:pPr lvl="0" algn="just"/>
            <a:r>
              <a:rPr lang="bg-BG" sz="1700" dirty="0"/>
              <a:t>Г</a:t>
            </a:r>
            <a:r>
              <a:rPr lang="bg-BG" sz="1700" dirty="0" smtClean="0"/>
              <a:t>одишен ръст на </a:t>
            </a:r>
            <a:r>
              <a:rPr lang="ru-RU" sz="1700" dirty="0" smtClean="0"/>
              <a:t>изкупни </a:t>
            </a:r>
            <a:r>
              <a:rPr lang="bg-BG" sz="1700" dirty="0" smtClean="0"/>
              <a:t> цени  на </a:t>
            </a:r>
            <a:r>
              <a:rPr lang="bg-BG" sz="1700" b="1" dirty="0" smtClean="0"/>
              <a:t>телешко месо, </a:t>
            </a:r>
            <a:r>
              <a:rPr lang="bg-BG" sz="1700" dirty="0" smtClean="0"/>
              <a:t> </a:t>
            </a:r>
            <a:r>
              <a:rPr lang="bg-BG" sz="1700" b="1" dirty="0" smtClean="0"/>
              <a:t>агнешко, свинско </a:t>
            </a:r>
            <a:r>
              <a:rPr lang="bg-BG" sz="1700" b="1" dirty="0"/>
              <a:t>месо</a:t>
            </a:r>
            <a:r>
              <a:rPr lang="bg-BG" sz="1700" dirty="0"/>
              <a:t>. Въпреки затихването на цените на фуражните смески, то общият спад на добитото месо и невъзможността (при телешкото) за покриване на дефицитите чрез внос, ще е причина за задържане на високите цени при тези меса през 2024 г</a:t>
            </a:r>
            <a:endParaRPr lang="bg-BG" sz="1700" dirty="0" smtClean="0"/>
          </a:p>
          <a:p>
            <a:pPr lvl="0" algn="just"/>
            <a:r>
              <a:rPr lang="bg-BG" sz="1700" dirty="0" smtClean="0"/>
              <a:t> </a:t>
            </a:r>
            <a:r>
              <a:rPr lang="bg-BG" sz="1700" dirty="0"/>
              <a:t>През последното тримесечие цените на едро и дребно на </a:t>
            </a:r>
            <a:r>
              <a:rPr lang="bg-BG" sz="1700" b="1" dirty="0"/>
              <a:t>яйцата отбелязват възходящо </a:t>
            </a:r>
            <a:r>
              <a:rPr lang="bg-BG" sz="1700" b="1" dirty="0" smtClean="0"/>
              <a:t>движение</a:t>
            </a:r>
            <a:r>
              <a:rPr lang="bg-BG" sz="1700" dirty="0" smtClean="0"/>
              <a:t>. </a:t>
            </a:r>
            <a:r>
              <a:rPr lang="bg-BG" sz="1700" dirty="0"/>
              <a:t>Отчитайки </a:t>
            </a:r>
            <a:r>
              <a:rPr lang="bg-BG" sz="1700" dirty="0" smtClean="0"/>
              <a:t>задържането</a:t>
            </a:r>
            <a:r>
              <a:rPr lang="en-US" sz="1700" dirty="0" smtClean="0"/>
              <a:t>/</a:t>
            </a:r>
            <a:r>
              <a:rPr lang="bg-BG" sz="1700" dirty="0" smtClean="0"/>
              <a:t>намаление </a:t>
            </a:r>
            <a:r>
              <a:rPr lang="bg-BG" sz="1700" dirty="0"/>
              <a:t>на цените на едро на фуражните смески през 2023 г</a:t>
            </a:r>
            <a:r>
              <a:rPr lang="bg-BG" sz="1700" dirty="0" smtClean="0"/>
              <a:t>., както </a:t>
            </a:r>
            <a:r>
              <a:rPr lang="bg-BG" sz="1700" dirty="0"/>
              <a:t>и покачващия се внос от ЕС, то е вероятно цените на яйцата да се стабилизират и/или да нарастват с малък темп през </a:t>
            </a:r>
            <a:r>
              <a:rPr lang="bg-BG" sz="1700" dirty="0" smtClean="0"/>
              <a:t>2024г. </a:t>
            </a:r>
            <a:endParaRPr lang="bg-BG" sz="1700" dirty="0"/>
          </a:p>
          <a:p>
            <a:pPr algn="just"/>
            <a:r>
              <a:rPr lang="bg-BG" sz="1700" dirty="0" smtClean="0"/>
              <a:t>По </a:t>
            </a:r>
            <a:r>
              <a:rPr lang="bg-BG" sz="1700" dirty="0"/>
              <a:t>данни на НСИ</a:t>
            </a:r>
            <a:r>
              <a:rPr lang="bg-BG" sz="1700" b="1" dirty="0"/>
              <a:t> общият индекс на цените на производител </a:t>
            </a:r>
            <a:r>
              <a:rPr lang="bg-BG" sz="1700" dirty="0"/>
              <a:t>през </a:t>
            </a:r>
            <a:r>
              <a:rPr lang="bg-BG" sz="1700" dirty="0" smtClean="0"/>
              <a:t>декември 2023 </a:t>
            </a:r>
            <a:r>
              <a:rPr lang="bg-BG" sz="1700" dirty="0"/>
              <a:t>г. е с </a:t>
            </a:r>
            <a:r>
              <a:rPr lang="bg-BG" sz="1700" dirty="0" smtClean="0"/>
              <a:t>14,6% </a:t>
            </a:r>
            <a:r>
              <a:rPr lang="bg-BG" sz="1700" dirty="0"/>
              <a:t>под нивото на същия месец на 2022 г. </a:t>
            </a:r>
            <a:r>
              <a:rPr lang="bg-BG" sz="1700" dirty="0">
                <a:solidFill>
                  <a:srgbClr val="FF0000"/>
                </a:solidFill>
              </a:rPr>
              <a:t>Спад на цените </a:t>
            </a:r>
            <a:r>
              <a:rPr lang="bg-BG" sz="1700" dirty="0"/>
              <a:t>се наблюдава при: производството и разпределението на електрическа и топлоенергия и газ с </a:t>
            </a:r>
            <a:r>
              <a:rPr lang="bg-BG" sz="1700" dirty="0" smtClean="0"/>
              <a:t>40,4%,  </a:t>
            </a:r>
            <a:r>
              <a:rPr lang="bg-BG" sz="1700" dirty="0" err="1"/>
              <a:t>добивната</a:t>
            </a:r>
            <a:r>
              <a:rPr lang="bg-BG" sz="1700" dirty="0"/>
              <a:t> промишленост с 1,6%. </a:t>
            </a:r>
            <a:r>
              <a:rPr lang="bg-BG" sz="1700" dirty="0">
                <a:solidFill>
                  <a:srgbClr val="FF0000"/>
                </a:solidFill>
              </a:rPr>
              <a:t>Ръст се наблюдава при: </a:t>
            </a:r>
          </a:p>
          <a:p>
            <a:pPr lvl="0" algn="just"/>
            <a:r>
              <a:rPr lang="ru-RU" sz="1700" dirty="0" smtClean="0"/>
              <a:t>Производство </a:t>
            </a:r>
            <a:r>
              <a:rPr lang="ru-RU" sz="1700" dirty="0"/>
              <a:t>на компютърна техника, електронни и оптични </a:t>
            </a:r>
            <a:r>
              <a:rPr lang="ru-RU" sz="1700" dirty="0" smtClean="0"/>
              <a:t>продукти +21.1%</a:t>
            </a:r>
          </a:p>
          <a:p>
            <a:pPr lvl="0" algn="just"/>
            <a:r>
              <a:rPr lang="ru-RU" sz="1700" dirty="0"/>
              <a:t>Производство на лекарствени вещества и </a:t>
            </a:r>
            <a:r>
              <a:rPr lang="ru-RU" sz="1700" dirty="0" smtClean="0"/>
              <a:t>продукти +10,5%</a:t>
            </a:r>
          </a:p>
          <a:p>
            <a:pPr lvl="0" algn="just"/>
            <a:r>
              <a:rPr lang="ru-RU" sz="1700" dirty="0"/>
              <a:t>Производство на изделия от каучук и </a:t>
            </a:r>
            <a:r>
              <a:rPr lang="ru-RU" sz="1700" dirty="0" smtClean="0"/>
              <a:t>пластмаси + 8.2%</a:t>
            </a:r>
            <a:endParaRPr lang="bg-BG" sz="1700" dirty="0"/>
          </a:p>
          <a:p>
            <a:endParaRPr lang="bg-BG" sz="1700" dirty="0"/>
          </a:p>
        </p:txBody>
      </p:sp>
      <p:sp>
        <p:nvSpPr>
          <p:cNvPr id="4" name="Title 1"/>
          <p:cNvSpPr txBox="1">
            <a:spLocks/>
          </p:cNvSpPr>
          <p:nvPr/>
        </p:nvSpPr>
        <p:spPr>
          <a:xfrm>
            <a:off x="107504" y="0"/>
            <a:ext cx="9036496" cy="36004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g-BG" sz="1800" b="1" dirty="0" smtClean="0"/>
              <a:t>ФАКТОРИ, КОИТО ПОВЛИЯХА ЗА ИЗМЕНЕНИЕ НА ДОХОДА ЗА ИЗДРЪЖКА </a:t>
            </a:r>
            <a:endParaRPr lang="bg-BG" sz="1800" dirty="0"/>
          </a:p>
        </p:txBody>
      </p:sp>
    </p:spTree>
    <p:extLst>
      <p:ext uri="{BB962C8B-B14F-4D97-AF65-F5344CB8AC3E}">
        <p14:creationId xmlns:p14="http://schemas.microsoft.com/office/powerpoint/2010/main" val="247285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dk1"/>
          </a:lnRef>
          <a:fillRef idx="1">
            <a:schemeClr val="lt1"/>
          </a:fillRef>
          <a:effectRef idx="0">
            <a:schemeClr val="dk1"/>
          </a:effectRef>
          <a:fontRef idx="minor">
            <a:schemeClr val="dk1"/>
          </a:fontRef>
        </p:style>
        <p:txBody>
          <a:bodyPr>
            <a:normAutofit fontScale="90000"/>
          </a:bodyPr>
          <a:lstStyle/>
          <a:p>
            <a:r>
              <a:rPr lang="bg-BG" sz="2700" b="1" dirty="0" smtClean="0"/>
              <a:t/>
            </a:r>
            <a:br>
              <a:rPr lang="bg-BG" sz="2700" b="1" dirty="0" smtClean="0"/>
            </a:br>
            <a:r>
              <a:rPr lang="bg-BG" sz="2700" b="1" dirty="0" smtClean="0"/>
              <a:t>Темпове </a:t>
            </a:r>
            <a:r>
              <a:rPr lang="bg-BG" sz="2700" b="1" dirty="0"/>
              <a:t>на изменение на необходим  месечен доход за издръжка</a:t>
            </a:r>
            <a:r>
              <a:rPr lang="bg-BG" sz="2700" dirty="0"/>
              <a:t/>
            </a:r>
            <a:br>
              <a:rPr lang="bg-BG" sz="2700" dirty="0"/>
            </a:br>
            <a:r>
              <a:rPr lang="bg-BG" sz="2700" b="1" dirty="0"/>
              <a:t>при база, </a:t>
            </a:r>
            <a:r>
              <a:rPr lang="bg-BG" sz="2700" b="1" dirty="0" err="1"/>
              <a:t>предх</a:t>
            </a:r>
            <a:r>
              <a:rPr lang="bg-BG" sz="2700" b="1" dirty="0" smtClean="0"/>
              <a:t>. </a:t>
            </a:r>
            <a:r>
              <a:rPr lang="bg-BG" sz="2700" b="1" dirty="0" err="1" smtClean="0"/>
              <a:t>трим</a:t>
            </a:r>
            <a:r>
              <a:rPr lang="bg-BG" sz="2700" b="1" dirty="0"/>
              <a:t>.=</a:t>
            </a:r>
            <a:r>
              <a:rPr lang="bg-BG" sz="2700" b="1" dirty="0" smtClean="0"/>
              <a:t>100</a:t>
            </a:r>
            <a:r>
              <a:rPr lang="bg-BG" sz="1600" b="1" dirty="0">
                <a:solidFill>
                  <a:srgbClr val="FF0000"/>
                </a:solidFill>
                <a:latin typeface="Arial" panose="020B0604020202020204" pitchFamily="34" charset="0"/>
                <a:cs typeface="Arial" panose="020B0604020202020204" pitchFamily="34" charset="0"/>
              </a:rPr>
              <a:t/>
            </a:r>
            <a:br>
              <a:rPr lang="bg-BG" sz="1600" b="1" dirty="0">
                <a:solidFill>
                  <a:srgbClr val="FF0000"/>
                </a:solidFill>
                <a:latin typeface="Arial" panose="020B0604020202020204" pitchFamily="34" charset="0"/>
                <a:cs typeface="Arial" panose="020B0604020202020204" pitchFamily="34" charset="0"/>
              </a:rPr>
            </a:br>
            <a:endParaRPr lang="bg-BG" sz="1600" b="1"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0803661"/>
              </p:ext>
            </p:extLst>
          </p:nvPr>
        </p:nvGraphicFramePr>
        <p:xfrm>
          <a:off x="395536" y="1196752"/>
          <a:ext cx="8229600"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90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63272" cy="836712"/>
          </a:xfrm>
        </p:spPr>
        <p:style>
          <a:lnRef idx="2">
            <a:schemeClr val="dk1"/>
          </a:lnRef>
          <a:fillRef idx="1">
            <a:schemeClr val="lt1"/>
          </a:fillRef>
          <a:effectRef idx="0">
            <a:schemeClr val="dk1"/>
          </a:effectRef>
          <a:fontRef idx="minor">
            <a:schemeClr val="dk1"/>
          </a:fontRef>
        </p:style>
        <p:txBody>
          <a:bodyPr>
            <a:normAutofit/>
          </a:bodyPr>
          <a:lstStyle/>
          <a:p>
            <a:r>
              <a:rPr lang="bg-BG" sz="1600" b="1" dirty="0"/>
              <a:t>Темпове на изменение на необходим  месечен доход за издръжка</a:t>
            </a:r>
            <a:r>
              <a:rPr lang="bg-BG" sz="1600" dirty="0"/>
              <a:t/>
            </a:r>
            <a:br>
              <a:rPr lang="bg-BG" sz="1600" dirty="0"/>
            </a:br>
            <a:r>
              <a:rPr lang="bg-BG" sz="1600" b="1" dirty="0"/>
              <a:t>при база, </a:t>
            </a:r>
            <a:r>
              <a:rPr lang="bg-BG" sz="1600" b="1" dirty="0" smtClean="0"/>
              <a:t>м. ДЕКЕМВРИ на </a:t>
            </a:r>
            <a:r>
              <a:rPr lang="bg-BG" sz="1600" b="1" dirty="0" err="1" smtClean="0"/>
              <a:t>предх</a:t>
            </a:r>
            <a:r>
              <a:rPr lang="bg-BG" sz="1600" b="1" dirty="0"/>
              <a:t>. </a:t>
            </a:r>
            <a:r>
              <a:rPr lang="bg-BG" sz="1600" b="1" dirty="0" smtClean="0"/>
              <a:t>година.=</a:t>
            </a:r>
            <a:r>
              <a:rPr lang="bg-BG" sz="1600" b="1" dirty="0"/>
              <a:t>100</a:t>
            </a:r>
            <a:endParaRPr lang="bg-BG"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8308818"/>
              </p:ext>
            </p:extLst>
          </p:nvPr>
        </p:nvGraphicFramePr>
        <p:xfrm>
          <a:off x="179512" y="980728"/>
          <a:ext cx="8507288" cy="57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187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11135</TotalTime>
  <Words>3061</Words>
  <Application>Microsoft Office PowerPoint</Application>
  <PresentationFormat>On-screen Show (4:3)</PresentationFormat>
  <Paragraphs>484</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Tahoma</vt:lpstr>
      <vt:lpstr>Times New Roman</vt:lpstr>
      <vt:lpstr>Wingdings</vt:lpstr>
      <vt:lpstr>Office Theme</vt:lpstr>
      <vt:lpstr>НАБЛЮДЕНИЕ НА ПОТРЕБИТЕЛСКИТЕ ЦЕНИ И ЗАПЛАТА ЗА ИЗДРЪЖКА</vt:lpstr>
      <vt:lpstr>  Необходим нетен месечен доход за издръжка  на живота </vt:lpstr>
      <vt:lpstr> НАРАСТВАНЕ НА НЕОБХОДИМИЯ НЕТЕН МЕСЕЧЕН ДОХОД ЗА ИЗДРЪЖКА ЗА СЪОТВЕТНИЯ ТИП СЕМЕЙСТВО, В ЛЕВА </vt:lpstr>
      <vt:lpstr>Заплата за издръжка за съответния тип семейство </vt:lpstr>
      <vt:lpstr>Брой осигурени лица, работещи на трудово/служебно правоотношение, по размер на осигурителния им доход (в %) Малко под  2/3 от работещите не достигат заплата за издръжка 39.2% от лицата с трудови възнаграждения до 1000 лв. или 1 007 хил. лица</vt:lpstr>
      <vt:lpstr>ФАКТОРИ, КОИТО ПОВЛИЯХА ЗА ИЗМЕНЕНИЕ НА ДОХОДА ЗА ИЗДРЪЖКА </vt:lpstr>
      <vt:lpstr>PowerPoint Presentation</vt:lpstr>
      <vt:lpstr> Темпове на изменение на необходим  месечен доход за издръжка при база, предх. трим.=100 </vt:lpstr>
      <vt:lpstr>Темпове на изменение на необходим  месечен доход за издръжка при база, м. ДЕКЕМВРИ на предх. година.=100</vt:lpstr>
      <vt:lpstr>Динамика на средните  цени  в групата на хранителни стоки се наблюдава при : </vt:lpstr>
      <vt:lpstr>Динамика на средните цени при групата на нехранителни стоки и услуги</vt:lpstr>
      <vt:lpstr>Общи констатации </vt:lpstr>
      <vt:lpstr>Нарастване на малката потребителска кошница от 20 жизнено важни стоки </vt:lpstr>
      <vt:lpstr>PowerPoint Presentation</vt:lpstr>
      <vt:lpstr>Обща стойност на малката потребителска кошница  от 20 жизнено важни стоки, по държави, в евро</vt:lpstr>
      <vt:lpstr>Средногодишна инфлация,  (ХИПЦ, 2023)</vt:lpstr>
      <vt:lpstr>Ръст на цените при хранителни стоки и безалкохолни напитки (ХИПЦ, декември 2023/2022)</vt:lpstr>
      <vt:lpstr>Динамика на цените на основни стоки и услуги,  България, Румъния и ЕС,
(ХИПЦ, декември 2023 /2022)</vt:lpstr>
      <vt:lpstr>Ръст на цените при лекарства (ХИПЦ, декември  2023 /2022)</vt:lpstr>
      <vt:lpstr>Номинален и реален ръст на СРЗ за периода 2019- 2023 г. </vt:lpstr>
      <vt:lpstr>Темпове на изменение на СРЗ, в период Q1_ 2021  - Q3_2023  Инфлация в период  месец Септ. 2023 г. спрямо месец Януари 2021  е   30,3%.</vt:lpstr>
      <vt:lpstr>Номиналния ръст на СРЗ не покрива натрупаната инфлацията за редица ИД инфлация за периода септ23/ян.21.( 30,3%).  СРЗ в период Q1_ 2021  - Q3_2023 отчита  реален спад  в:</vt:lpstr>
      <vt:lpstr>Назначени лица по трудов договор на МРЗ в % към броя на наетите лица за съответния сектор за 9- месечието 2023-  назначените на МРЗ са 440 320 лица, от тях 33 126 са в общ. сектор, 407 194 лица в частен сектор</vt:lpstr>
      <vt:lpstr>Номинални и реални изменения МРЗ, предходна година (%) Реалната МРЗ е измерена с средногодишната инфлация. Заложената за  2024 е  4,8%. При база 2021г – реалния ръст за 2024 г ще е около 8,5% , измерена с инфлация около 32,3%</vt:lpstr>
      <vt:lpstr>Съотношение МРЗ/СРЗ, в %</vt:lpstr>
      <vt:lpstr>МРЗ в евро, януари 2024</vt:lpstr>
      <vt:lpstr>Номинални промени в националните минимални работни заплати, от януари 2023 г. до януари 2024 г., и годишна инфлация, декември 2022 г. до декември 2023 г. (%)</vt:lpstr>
      <vt:lpstr>Изводи:</vt:lpstr>
      <vt:lpstr>КНСБ настоява за: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НАБЛЮДЕНИЕ НА ПОТРЕБИТЕЛСКИТЕ ЦЕНИ И ЗАПЛАТА ЗА ИЗДРЪЖКА</dc:title>
  <dc:creator>Violeta Ivanova</dc:creator>
  <cp:lastModifiedBy>Viara Ivanova</cp:lastModifiedBy>
  <cp:revision>480</cp:revision>
  <cp:lastPrinted>2024-01-30T15:43:47Z</cp:lastPrinted>
  <dcterms:created xsi:type="dcterms:W3CDTF">2021-07-05T10:01:13Z</dcterms:created>
  <dcterms:modified xsi:type="dcterms:W3CDTF">2024-01-31T09:39:50Z</dcterms:modified>
</cp:coreProperties>
</file>