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0" r:id="rId4"/>
    <p:sldId id="263" r:id="rId5"/>
    <p:sldId id="284" r:id="rId6"/>
    <p:sldId id="286" r:id="rId7"/>
    <p:sldId id="265" r:id="rId8"/>
    <p:sldId id="266" r:id="rId9"/>
    <p:sldId id="285" r:id="rId10"/>
    <p:sldId id="268" r:id="rId11"/>
    <p:sldId id="288" r:id="rId12"/>
    <p:sldId id="270" r:id="rId13"/>
    <p:sldId id="290" r:id="rId14"/>
    <p:sldId id="272" r:id="rId15"/>
    <p:sldId id="292" r:id="rId16"/>
    <p:sldId id="274" r:id="rId17"/>
    <p:sldId id="294" r:id="rId18"/>
    <p:sldId id="296" r:id="rId19"/>
    <p:sldId id="297" r:id="rId20"/>
    <p:sldId id="276" r:id="rId21"/>
    <p:sldId id="301" r:id="rId22"/>
    <p:sldId id="299" r:id="rId23"/>
    <p:sldId id="300" r:id="rId24"/>
    <p:sldId id="277" r:id="rId25"/>
  </p:sldIdLst>
  <p:sldSz cx="12192000" cy="6858000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Tsvetkova" initials="M" lastIdx="1" clrIdx="0"/>
  <p:cmAuthor id="1" name="OPOS BG29" initials="OB" lastIdx="4" clrIdx="1">
    <p:extLst>
      <p:ext uri="{19B8F6BF-5375-455C-9EA6-DF929625EA0E}">
        <p15:presenceInfo xmlns:p15="http://schemas.microsoft.com/office/powerpoint/2012/main" userId="b1cbe1aae431b0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CCFFCC"/>
    <a:srgbClr val="7CF49B"/>
    <a:srgbClr val="52F07B"/>
    <a:srgbClr val="66FF99"/>
    <a:srgbClr val="CC3300"/>
    <a:srgbClr val="009900"/>
    <a:srgbClr val="17375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68421" autoAdjust="0"/>
  </p:normalViewPr>
  <p:slideViewPr>
    <p:cSldViewPr>
      <p:cViewPr varScale="1">
        <p:scale>
          <a:sx n="75" d="100"/>
          <a:sy n="75" d="100"/>
        </p:scale>
        <p:origin x="183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909493-B41E-4590-B1FB-08F1A94AED83}" type="datetimeFigureOut">
              <a:rPr lang="bg-BG" smtClean="0"/>
              <a:t>1.7.2022 г.</a:t>
            </a:fld>
            <a:endParaRPr lang="bg-BG"/>
          </a:p>
        </p:txBody>
      </p:sp>
      <p:sp>
        <p:nvSpPr>
          <p:cNvPr id="1048750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51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556984-BFA1-4032-A2F7-943390F401A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034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B82725-62A2-4311-9ACD-D34C66DD3C7F}" type="datetimeFigureOut">
              <a:rPr lang="bg-BG" smtClean="0"/>
              <a:t>1.7.2022 г.</a:t>
            </a:fld>
            <a:endParaRPr lang="bg-BG"/>
          </a:p>
        </p:txBody>
      </p:sp>
      <p:sp>
        <p:nvSpPr>
          <p:cNvPr id="104874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bg-BG"/>
          </a:p>
        </p:txBody>
      </p:sp>
      <p:sp>
        <p:nvSpPr>
          <p:cNvPr id="104874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104874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22844A-9D9A-451E-8533-AC68D816AE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708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773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10</a:t>
            </a:fld>
            <a:endParaRPr lang="bg-B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endParaRPr lang="bg-BG" sz="1000" noProof="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bg-BG" sz="1000" noProof="0" dirty="0">
                <a:solidFill>
                  <a:schemeClr val="tx1"/>
                </a:solidFill>
              </a:rPr>
              <a:t>Мерките са насочени към отпадъците в приложното поле на Закона за управление на отпадъците (битови, производствени и строителни) и чието третиране се отчита за постигане на българските национални цели, т.е. само за отпадъци, образувани на територията на България. </a:t>
            </a:r>
          </a:p>
          <a:p>
            <a:pPr algn="just">
              <a:spcBef>
                <a:spcPts val="0"/>
              </a:spcBef>
            </a:pPr>
            <a:r>
              <a:rPr lang="bg-BG" sz="1000" noProof="0" dirty="0">
                <a:solidFill>
                  <a:schemeClr val="tx1"/>
                </a:solidFill>
              </a:rPr>
              <a:t>Приоритет са мерките, насочени към управлението на битовите отпадъци в задълженията на общините по Закона за управление на отпадъците. Инвестиционните мерки за управление на битови отпадъци се фокусират главно върху РСУО с нужди да доизградят/надградят своите системи за разделно събиране и рециклиране на биоразградими отпадъци и подготовка за повторна употреба, за да постигнат нормативните цели на регионално ниво до 2030 г., и чиито потребности са идентифицирани в НПУО 2021-2028 г.</a:t>
            </a:r>
          </a:p>
          <a:p>
            <a:pPr algn="just">
              <a:spcBef>
                <a:spcPts val="0"/>
              </a:spcBef>
            </a:pPr>
            <a:r>
              <a:rPr lang="bg-BG" sz="1000" noProof="0" dirty="0">
                <a:solidFill>
                  <a:schemeClr val="tx1"/>
                </a:solidFill>
              </a:rPr>
              <a:t>Мерките за рециклиране на отпадъци, извършвано от рециклиращи предприятия, се отнасят за битови, производствени и строителни отпадъци. Мерките трябва да водят задължително до увеличаване на капацитета за рециклиране. Мерките са допустими, също така, в комбинация с дейности по предварително третиране на разделно събрани отпадъци и/или разделно събиране на отпадъците, които ще бъдат рециклирани. </a:t>
            </a:r>
          </a:p>
          <a:p>
            <a:pPr algn="just">
              <a:spcBef>
                <a:spcPts val="0"/>
              </a:spcBef>
            </a:pPr>
            <a:r>
              <a:rPr lang="bg-BG" sz="1000" noProof="0" dirty="0">
                <a:solidFill>
                  <a:schemeClr val="tx1"/>
                </a:solidFill>
              </a:rPr>
              <a:t>Допустимите мерки не се отнасят за дейности, финансирани със средства от продуктови такси /лицензионни възнаграждения като в тази връзка не е допустима подкрепа за оползотворяващи организации по реда на Закона за управление на отпадъците. Няма да се подкрепя изграждане на инсталации за изгаряне и/или друго оползотворяване на отпадъци с производство на енергия, както и на инсталации за предварително третиране на смесено събрани битови отпадъци, съгласно последно полученото становище на ЕК. </a:t>
            </a:r>
          </a:p>
          <a:p>
            <a:pPr algn="just">
              <a:spcBef>
                <a:spcPts val="0"/>
              </a:spcBef>
            </a:pPr>
            <a:endParaRPr lang="bg-BG" sz="1000" noProof="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bg-BG" sz="1000" noProof="0" dirty="0">
                <a:solidFill>
                  <a:schemeClr val="tx1"/>
                </a:solidFill>
              </a:rPr>
              <a:t>Целеви групи:</a:t>
            </a:r>
          </a:p>
          <a:p>
            <a:pPr marL="342900" lvl="0" indent="-342900" algn="just">
              <a:spcBef>
                <a:spcPts val="0"/>
              </a:spcBef>
              <a:buSzPct val="75000"/>
              <a:buFont typeface="Wingdings" panose="05000000000000000000" pitchFamily="2" charset="2"/>
              <a:buChar char="Ø"/>
            </a:pPr>
            <a:r>
              <a:rPr lang="ru-RU" sz="10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Общини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spcBef>
                <a:spcPts val="0"/>
              </a:spcBef>
              <a:buSzPct val="75000"/>
              <a:buFont typeface="Wingdings" panose="05000000000000000000" pitchFamily="2" charset="2"/>
              <a:buChar char="Ø"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Юридически лица </a:t>
            </a:r>
            <a:r>
              <a:rPr lang="bg-BG" sz="10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със стопанска цел; </a:t>
            </a:r>
          </a:p>
          <a:p>
            <a:pPr marL="342900" lvl="0" indent="-342900" algn="just">
              <a:spcBef>
                <a:spcPts val="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Юридически лица с нестопанска цел;</a:t>
            </a:r>
          </a:p>
          <a:p>
            <a:pPr marL="342900" lvl="0" indent="-342900" algn="just">
              <a:spcBef>
                <a:spcPts val="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Национално сдружение на общините в Република България</a:t>
            </a:r>
          </a:p>
          <a:p>
            <a:pPr algn="just">
              <a:spcBef>
                <a:spcPts val="0"/>
              </a:spcBef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6581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7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12</a:t>
            </a:fld>
            <a:endParaRPr lang="bg-BG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7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b="1" noProof="0" dirty="0">
                <a:solidFill>
                  <a:schemeClr val="tx1"/>
                </a:solidFill>
              </a:rPr>
              <a:t>Първа група мерки включват: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- Разработване на териториални планове за управление на защитените зони по Натура 2000 – разработване на ръководства; разработване на планове за управление на защитени зони, обхващащи цялата територия на Натура 2000 в България, включително изследвания във връзка с изясняване на разпределението, размера на популацията, въздействията и заплахите за видове и природни местообитания, вкл. провеждане на кампании за обществена осведоменост и включване на заинтересованите страни в процеса по разработване на плановете;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- Прилагане на управленски подход в защитени зони от Натура 2000 – осигуряване на подкрепа за органите за управление на защитени зони по Натура 2000;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- Подобряване на знанията за видове и природни местообитания чрез теренни проучвания (включително картиране, където е определено в НРПД) и определяне на техния природозащитен статус; проверка на таксономична принадлежност; идентифициране на ефектите от разселването на неавтохтонни видове и др.;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- Разработване на планове за действие за видовете;</a:t>
            </a:r>
          </a:p>
          <a:p>
            <a:pPr marL="171450" indent="-17145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bg-BG" sz="1000" noProof="0" dirty="0">
                <a:solidFill>
                  <a:schemeClr val="tx1"/>
                </a:solidFill>
              </a:rPr>
              <a:t>Изграждане на капацитет на заинтересованите страни за прилагане на </a:t>
            </a:r>
            <a:r>
              <a:rPr lang="bg-BG" sz="1000" noProof="0" dirty="0" err="1">
                <a:solidFill>
                  <a:schemeClr val="tx1"/>
                </a:solidFill>
              </a:rPr>
              <a:t>консервационни</a:t>
            </a:r>
            <a:r>
              <a:rPr lang="bg-BG" sz="1000" noProof="0" dirty="0">
                <a:solidFill>
                  <a:schemeClr val="tx1"/>
                </a:solidFill>
              </a:rPr>
              <a:t> мерки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Втора група мерки включват</a:t>
            </a:r>
            <a:r>
              <a:rPr lang="bg-BG" sz="1000" noProof="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Подобряване природозащитния статус на видове и природни местообитания чрез възстановяване на хидрологичния режим; разчистване на остатъци от изоставена антропогенна инфраструктура, предизвикваща фрагментация; изграждане на връзка с морето; възстановяване естествения воден режим на влажните зони и поддържане на подходящ воден режим; възстановяване на бивши </a:t>
            </a:r>
            <a:r>
              <a:rPr lang="bg-BG" sz="1000" noProof="0" dirty="0" err="1">
                <a:solidFill>
                  <a:schemeClr val="tx1"/>
                </a:solidFill>
              </a:rPr>
              <a:t>гнездовища</a:t>
            </a:r>
            <a:r>
              <a:rPr lang="bg-BG" sz="1000" noProof="0" dirty="0">
                <a:solidFill>
                  <a:schemeClr val="tx1"/>
                </a:solidFill>
              </a:rPr>
              <a:t> на вида; частично възстановяване на пресушени в миналото естествени водоеми; управление на тръстиковите масиви; премахване на инвазивни чужди видове; действия за ограничаване на паша; </a:t>
            </a:r>
            <a:r>
              <a:rPr lang="bg-BG" sz="1000" noProof="0" dirty="0" err="1">
                <a:solidFill>
                  <a:schemeClr val="tx1"/>
                </a:solidFill>
              </a:rPr>
              <a:t>реинтродукция</a:t>
            </a:r>
            <a:r>
              <a:rPr lang="bg-BG" sz="1000" noProof="0" dirty="0">
                <a:solidFill>
                  <a:schemeClr val="tx1"/>
                </a:solidFill>
              </a:rPr>
              <a:t> на видове в потенциални местообитания; поставяне на електропастири; възстановяване на нарушени терени; закупуване на земи; обезопасяване на електропроводи и др.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Подобряване природозащитния статус на видове чрез пилотно възстановяване на съществуващи/потенциални влажни зони и меандри по поречието на Дунав и на дунавски притоци и др.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Трета група мерки включват</a:t>
            </a:r>
            <a:r>
              <a:rPr lang="bg-BG" sz="1000" noProof="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Осигуряване на условия за опазване на застрашени видове </a:t>
            </a:r>
            <a:r>
              <a:rPr lang="bg-BG" sz="1000" noProof="0" dirty="0" err="1">
                <a:solidFill>
                  <a:schemeClr val="tx1"/>
                </a:solidFill>
              </a:rPr>
              <a:t>ex</a:t>
            </a:r>
            <a:r>
              <a:rPr lang="bg-BG" sz="1000" noProof="0" dirty="0">
                <a:solidFill>
                  <a:schemeClr val="tx1"/>
                </a:solidFill>
              </a:rPr>
              <a:t> </a:t>
            </a:r>
            <a:r>
              <a:rPr lang="bg-BG" sz="1000" noProof="0" dirty="0" err="1">
                <a:solidFill>
                  <a:schemeClr val="tx1"/>
                </a:solidFill>
              </a:rPr>
              <a:t>situ</a:t>
            </a:r>
            <a:r>
              <a:rPr lang="bg-BG" sz="1000" noProof="0" dirty="0">
                <a:solidFill>
                  <a:schemeClr val="tx1"/>
                </a:solidFill>
              </a:rPr>
              <a:t> чрез отглеждане на екземпляри в съответните обекти (спасителни центрове, зоологически градини и др.), както и съхранение на генетичен материал в контролирани от човека условия;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Провеждане на ДНК анализ, датиране (изотопен анализ), токсикологичен анализ и други;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Създаване на постоянни площадки за наблюдение за осигуряване на данни за параметрите съгласно ICP </a:t>
            </a:r>
            <a:r>
              <a:rPr lang="bg-BG" sz="1000" noProof="0" dirty="0" err="1">
                <a:solidFill>
                  <a:schemeClr val="tx1"/>
                </a:solidFill>
              </a:rPr>
              <a:t>Forests</a:t>
            </a:r>
            <a:r>
              <a:rPr lang="bg-BG" sz="1000" noProof="0" dirty="0">
                <a:solidFill>
                  <a:schemeClr val="tx1"/>
                </a:solidFill>
              </a:rPr>
              <a:t> </a:t>
            </a:r>
            <a:r>
              <a:rPr lang="bg-BG" sz="1000" noProof="0" dirty="0" err="1">
                <a:solidFill>
                  <a:schemeClr val="tx1"/>
                </a:solidFill>
              </a:rPr>
              <a:t>Manual</a:t>
            </a:r>
            <a:r>
              <a:rPr lang="bg-BG" sz="1000" noProof="0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Работа със заинтересованите страни в рамките на противодействието срещу бракониерството, трафика и незаконната търговия с екземпляри от дивата флора и фауна;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Създаване на нови зелени площи, опазване и подобряване на съществуващи зелени площи в градовете и крайградската среда.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  <a:latin typeface="+mn-lt"/>
              </a:rPr>
              <a:t>Целеви групи: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Структури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за управление на Натура 2000; 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Структури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на/в МОСВ; 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Структури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на/в МЗХГ; 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Юридически лица с </a:t>
            </a: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нестопанска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цел; 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ru-RU" sz="1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Общини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; 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Научни</a:t>
            </a:r>
            <a:r>
              <a:rPr lang="ru-RU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институти;</a:t>
            </a:r>
          </a:p>
          <a:p>
            <a:pPr marL="446088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Висши училища.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1168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14</a:t>
            </a:fld>
            <a:endParaRPr lang="bg-BG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Приоритет ще бъде даван мерки от ПУРН за Районите със значителен потенциален риск от наводнения. Зелените мерки са ключови за постигане на интегрирано управление на речните басейни съгласно РДВ, и за постигане на целите на Директивата за наводненията, относно действия, планирани в ПУРБ и ПУРН за естествено задържане на водата и др.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Мерките, свързани с неблагоприятните геодинамични процеси</a:t>
            </a:r>
            <a:r>
              <a:rPr lang="bg-BG" sz="1000" noProof="0" dirty="0">
                <a:solidFill>
                  <a:schemeClr val="tx1"/>
                </a:solidFill>
              </a:rPr>
              <a:t>, са допустими както в и извън урбанизирани територии, така и по републиканската пътна мрежа. Тези мерки са определени като основни действия за справяне и със земетресенията в националните стратегически документи.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b="1" noProof="0" dirty="0">
                <a:solidFill>
                  <a:schemeClr val="tx1"/>
                </a:solidFill>
              </a:rPr>
              <a:t>Мерките за наводнения и </a:t>
            </a:r>
            <a:r>
              <a:rPr lang="ru-RU" sz="1000" b="1" noProof="0" dirty="0" err="1">
                <a:solidFill>
                  <a:schemeClr val="tx1"/>
                </a:solidFill>
              </a:rPr>
              <a:t>свлачища</a:t>
            </a:r>
            <a:r>
              <a:rPr lang="ru-RU" sz="1000" b="1" noProof="0" dirty="0">
                <a:solidFill>
                  <a:schemeClr val="tx1"/>
                </a:solidFill>
              </a:rPr>
              <a:t> </a:t>
            </a:r>
            <a:r>
              <a:rPr lang="ru-RU" sz="1000" b="1" noProof="0" dirty="0" err="1">
                <a:solidFill>
                  <a:schemeClr val="tx1"/>
                </a:solidFill>
              </a:rPr>
              <a:t>са</a:t>
            </a:r>
            <a:r>
              <a:rPr lang="ru-RU" sz="1000" b="1" noProof="0" dirty="0">
                <a:solidFill>
                  <a:schemeClr val="tx1"/>
                </a:solidFill>
              </a:rPr>
              <a:t> </a:t>
            </a:r>
            <a:r>
              <a:rPr lang="ru-RU" sz="1000" b="1" noProof="0" dirty="0" err="1">
                <a:solidFill>
                  <a:schemeClr val="tx1"/>
                </a:solidFill>
              </a:rPr>
              <a:t>предвидени</a:t>
            </a:r>
            <a:r>
              <a:rPr lang="ru-RU" sz="1000" b="1" noProof="0" dirty="0">
                <a:solidFill>
                  <a:schemeClr val="tx1"/>
                </a:solidFill>
              </a:rPr>
              <a:t> чрез подхода ИТИ;</a:t>
            </a:r>
            <a:endParaRPr lang="bg-BG" sz="1000" b="1" noProof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Повишаване готовността на населението</a:t>
            </a:r>
            <a:r>
              <a:rPr lang="bg-BG" sz="1000" noProof="0" dirty="0">
                <a:solidFill>
                  <a:schemeClr val="tx1"/>
                </a:solidFill>
              </a:rPr>
              <a:t> предвижда надграждане на 6те центъра (финансирани 2014-2020 г.) </a:t>
            </a:r>
            <a:r>
              <a:rPr lang="bg-BG" sz="1000" noProof="0" dirty="0">
                <a:solidFill>
                  <a:schemeClr val="tx1"/>
                </a:solidFill>
                <a:latin typeface="+mn-lt"/>
              </a:rPr>
              <a:t>с полигони за практическа подготовка и тренировки, свързани с предотвратяването и реакцията в случай на горски пожари. ПОС подкрепя осигуряването на наземен капацитет за борба с горските пожари, който ще покрие нуждите на територията на цялата страна.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100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000" b="1" dirty="0" err="1">
                <a:solidFill>
                  <a:schemeClr val="tx1"/>
                </a:solidFill>
                <a:latin typeface="+mn-lt"/>
              </a:rPr>
              <a:t>Последната</a:t>
            </a:r>
            <a:r>
              <a:rPr lang="ru-RU" sz="1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+mn-lt"/>
              </a:rPr>
              <a:t>мярка</a:t>
            </a:r>
            <a:r>
              <a:rPr lang="ru-RU" sz="1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+mn-lt"/>
              </a:rPr>
              <a:t>включва</a:t>
            </a:r>
            <a:r>
              <a:rPr lang="ru-RU" sz="1000" b="1" dirty="0">
                <a:solidFill>
                  <a:schemeClr val="tx1"/>
                </a:solidFill>
                <a:latin typeface="+mn-lt"/>
              </a:rPr>
              <a:t>, например: -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Националната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система за управление на водите в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реално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време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останалите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12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основни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реки; -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Разширяване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обхвата на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Системата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ранно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предупреждение и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оповестяване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населението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областно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ниво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(NUTS 3) за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територията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страната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и др. -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Изпълнение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проучвания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анализи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цифрови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модели,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прогнози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и оценки, вкл.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във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връзка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с </a:t>
            </a:r>
            <a:r>
              <a:rPr lang="ru-RU" sz="1000" dirty="0" err="1">
                <a:solidFill>
                  <a:schemeClr val="tx1"/>
                </a:solidFill>
                <a:latin typeface="+mn-lt"/>
              </a:rPr>
              <a:t>изготвяне</a:t>
            </a:r>
            <a:r>
              <a:rPr lang="ru-RU" sz="1000" dirty="0">
                <a:solidFill>
                  <a:schemeClr val="tx1"/>
                </a:solidFill>
                <a:latin typeface="+mn-lt"/>
              </a:rPr>
              <a:t> на ПУРН за периода 2028-2033 г.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bg-BG" sz="100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Целеви групи: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Общини; Областни администрации;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Министерство на регионалното развитие и благоустройството; Агенция „Пътна инфраструктура“;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Структури на/в Министерство на околната среда и водите, НИМХ;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Структури на/в Министерство на вътрешните работи.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486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9681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16</a:t>
            </a:fld>
            <a:endParaRPr lang="bg-BG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0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Фокус на интервенциите са общините с нарушено качество на въздуха, като основен приоритет са тези, които попадат в обхвата на Решение на Съда на Европейския съюз по дело C-488/15 от 5 април 2017 г. за неспазване на нормите за съдържание на ФПЧ10 и неизпълнение на задълженията по Директива 2008/50/ЕО – имат регистрирани превишения на среднодневните норми и/или средногодишната концентрация на ФПЧ, </a:t>
            </a:r>
            <a:r>
              <a:rPr lang="bg-BG" sz="1000" b="1" i="0" u="sng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отчетени в периода 2017-2021 г. и с действаща общинска програма за КАВ.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0" i="1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Подкрепа за мерки, адресиращи източници на замърсяване на въздуха, е допустима и за общини, в които няма разположени постоянни пунктове за мониторинг, но е регистрирано наднормено замърсяване по показател ФПЧ10 с мобилните автоматични станции на Изпълнителна агенция по околна среда (ИАОС).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1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Алтернативното отопление изключва изкопаемите горива (газ и въглища)</a:t>
            </a:r>
            <a:r>
              <a:rPr lang="bg-BG" sz="1000" b="0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. По настояване на ЕК са изключени алтернативи газови котлета до 1 Мегават и печки на дърва „Екодизайн“. Малка пилотна процедура ще насърчи използването на иновативни алтернативи на топлоуредите на твърдо гориво, вкл. възобновяема енергия, зелен водород и други, където е приложимо.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1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Подкрепата за въвеждане на зони с ниски емисии ще бъде концентрирана в градове с лошо качество на въздуха и значителни проблеми с трафика, заложени в НПКАВ 2018-2024 или с обосновани сходни мерки в общинските програми за КАВ.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0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Зелената инфраструктура включва зелени стени, зелени зони, озеленяване на „кални петна“, зелени покриви и др., включително интелигентни зелени решения.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000" b="0" i="0" kern="1200" noProof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Интервенцията за подобряване на мониторинга на КАВ подкрепя модернизацията и надграждането на съществуващите станции, неразделна част от Националната система за мониторинг на качеството на въздуха в реално време, управлявана от ИАОС.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bg-BG" sz="1000" b="0" i="0" kern="1200" noProof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Целеви групи: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ru-RU" sz="10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Общини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Изпълнителна агенция „Околна среда“;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Асоциацията на еколозите от общините в България;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Структури на МОСВ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bg-BG" sz="1000" b="0" i="0" kern="1200" noProof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6919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65062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000" b="1" noProof="0" dirty="0"/>
              <a:t>Към първа мярка:</a:t>
            </a:r>
          </a:p>
          <a:p>
            <a:pPr marL="171450" indent="-171450">
              <a:buFontTx/>
              <a:buChar char="-"/>
            </a:pPr>
            <a:r>
              <a:rPr lang="bg-BG" sz="1000" noProof="0" dirty="0"/>
              <a:t>Дейности за укрепване капацитета на (потенциални) бенефициенти и техни партньори;</a:t>
            </a:r>
          </a:p>
          <a:p>
            <a:pPr marL="171450" indent="-171450">
              <a:buFontTx/>
              <a:buChar char="-"/>
            </a:pPr>
            <a:r>
              <a:rPr lang="bg-BG" sz="1000" noProof="0" dirty="0"/>
              <a:t>Дейности за укрепване и поддържане на капацитета на служителите на УО;</a:t>
            </a:r>
          </a:p>
          <a:p>
            <a:pPr marL="171450" indent="-171450">
              <a:buFontTx/>
              <a:buChar char="-"/>
            </a:pPr>
            <a:r>
              <a:rPr lang="bg-BG" sz="1000" noProof="0" dirty="0"/>
              <a:t>Дейности за укрепване на капацитета и взаимодействие със заинтересовани страни - КН, медии, НПО, гражданско общество.</a:t>
            </a:r>
          </a:p>
          <a:p>
            <a:pPr marL="0" indent="0">
              <a:buFontTx/>
              <a:buNone/>
            </a:pPr>
            <a:r>
              <a:rPr lang="bg-BG" sz="1000" b="1" noProof="0" dirty="0"/>
              <a:t>Към втора мярка:</a:t>
            </a:r>
          </a:p>
          <a:p>
            <a:pPr marL="171450" indent="-171450">
              <a:buFontTx/>
              <a:buChar char="-"/>
            </a:pPr>
            <a:r>
              <a: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дейности, свързани с подготовка, изпълнение, оценка, мониторинг и контрол на програмата, осигуряване на добра работна среда и експертен и мотивиран човешки ресурс;</a:t>
            </a:r>
          </a:p>
          <a:p>
            <a:pPr marL="0" indent="0">
              <a:buFontTx/>
              <a:buNone/>
            </a:pPr>
            <a:r>
              <a:rPr kumimoji="0" lang="bg-BG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Към трета мярка:</a:t>
            </a:r>
          </a:p>
          <a:p>
            <a:pPr marL="0" indent="0">
              <a:buFontTx/>
              <a:buNone/>
            </a:pPr>
            <a:r>
              <a: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- основният фокус е развитието на екологична осведоменост сред всички заинтересовани страни, широката общественост, ученици и студенти</a:t>
            </a:r>
            <a:endParaRPr lang="bg-BG" sz="1000" noProof="0" dirty="0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620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Регламент (ЕС, Евратом) 2020/2093 </a:t>
            </a:r>
          </a:p>
          <a:p>
            <a:pPr marL="171450" indent="-171450" algn="just">
              <a:buFontTx/>
              <a:buChar char="-"/>
            </a:pPr>
            <a:r>
              <a:rPr lang="bg-BG" sz="1000" noProof="0" dirty="0">
                <a:solidFill>
                  <a:schemeClr val="tx1"/>
                </a:solidFill>
              </a:rPr>
              <a:t>определя горните граници („таваните“) на разходите на Европейския съюз (ЕС) по области на политика и по години;</a:t>
            </a:r>
          </a:p>
          <a:p>
            <a:pPr marL="171450" indent="-171450" algn="just">
              <a:buFontTx/>
              <a:buChar char="-"/>
            </a:pPr>
            <a:r>
              <a:rPr lang="bg-BG" sz="1000" noProof="0" dirty="0">
                <a:solidFill>
                  <a:schemeClr val="tx1"/>
                </a:solidFill>
              </a:rPr>
              <a:t>За област „Природни ресурси и околна среда“ средствата за всички страни за целия период са 356 374 млрд. евро по цени 2018 </a:t>
            </a:r>
          </a:p>
          <a:p>
            <a:pPr marL="0" indent="0" algn="just">
              <a:buFontTx/>
              <a:buNone/>
            </a:pPr>
            <a:endParaRPr lang="bg-BG" sz="1000" b="1" noProof="0" dirty="0">
              <a:solidFill>
                <a:schemeClr val="tx1"/>
              </a:solidFill>
            </a:endParaRPr>
          </a:p>
          <a:p>
            <a:pPr marL="0" indent="0" algn="just"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Регламент (ЕС) 2021/1060 </a:t>
            </a:r>
          </a:p>
          <a:p>
            <a:pPr marL="171450" indent="-171450" algn="just">
              <a:buFontTx/>
              <a:buChar char="-"/>
            </a:pPr>
            <a:r>
              <a:rPr lang="bg-BG" sz="1000" noProof="0" dirty="0">
                <a:solidFill>
                  <a:schemeClr val="tx1"/>
                </a:solidFill>
              </a:rPr>
              <a:t>Определя финансовите правила и общоприложимите разпоредби за фондовете;</a:t>
            </a:r>
          </a:p>
          <a:p>
            <a:pPr marL="171450" indent="-171450" algn="just">
              <a:buFontTx/>
              <a:buChar char="-"/>
            </a:pPr>
            <a:r>
              <a:rPr lang="bg-BG" sz="1000" noProof="0" dirty="0">
                <a:solidFill>
                  <a:schemeClr val="tx1"/>
                </a:solidFill>
              </a:rPr>
              <a:t>Споразумението за партньорство и програмите се одобряват от ЕК с решение чрез акт за изпълнение – в срок от 4 месеца за СП и срок от 5 месеца за програмите;</a:t>
            </a:r>
          </a:p>
          <a:p>
            <a:pPr marL="0" indent="0" algn="just">
              <a:buFontTx/>
              <a:buNone/>
            </a:pPr>
            <a:endParaRPr lang="ru-RU" sz="1000" noProof="0" dirty="0">
              <a:solidFill>
                <a:schemeClr val="tx1"/>
              </a:solidFill>
            </a:endParaRPr>
          </a:p>
          <a:p>
            <a:pPr marL="0" indent="0" algn="just">
              <a:buFontTx/>
              <a:buNone/>
            </a:pPr>
            <a:r>
              <a:rPr lang="bg-BG" sz="1000" b="1" noProof="0" dirty="0">
                <a:solidFill>
                  <a:schemeClr val="tx1"/>
                </a:solidFill>
              </a:rPr>
              <a:t>Регламент (ЕС) 2021/1058 </a:t>
            </a:r>
          </a:p>
          <a:p>
            <a:pPr marL="0" indent="0" algn="just">
              <a:buFontTx/>
              <a:buNone/>
            </a:pPr>
            <a:r>
              <a:rPr lang="bg-BG" sz="1000" noProof="0" dirty="0">
                <a:solidFill>
                  <a:schemeClr val="tx1"/>
                </a:solidFill>
              </a:rPr>
              <a:t>- </a:t>
            </a:r>
            <a:r>
              <a:rPr lang="ru-RU" sz="1000" noProof="0" dirty="0" err="1">
                <a:solidFill>
                  <a:schemeClr val="tx1"/>
                </a:solidFill>
              </a:rPr>
              <a:t>определя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специфичните</a:t>
            </a:r>
            <a:r>
              <a:rPr lang="ru-RU" sz="1000" noProof="0" dirty="0">
                <a:solidFill>
                  <a:schemeClr val="tx1"/>
                </a:solidFill>
              </a:rPr>
              <a:t> цели и </a:t>
            </a:r>
            <a:r>
              <a:rPr lang="ru-RU" sz="1000" noProof="0" dirty="0" err="1">
                <a:solidFill>
                  <a:schemeClr val="tx1"/>
                </a:solidFill>
              </a:rPr>
              <a:t>обхватът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подкрепата</a:t>
            </a:r>
            <a:r>
              <a:rPr lang="ru-RU" sz="1000" noProof="0" dirty="0">
                <a:solidFill>
                  <a:schemeClr val="tx1"/>
                </a:solidFill>
              </a:rPr>
              <a:t> от ЕЕФРР и КФ по отношение на </a:t>
            </a:r>
            <a:r>
              <a:rPr lang="ru-RU" sz="1000" noProof="0" dirty="0" err="1">
                <a:solidFill>
                  <a:schemeClr val="tx1"/>
                </a:solidFill>
              </a:rPr>
              <a:t>целта</a:t>
            </a:r>
            <a:r>
              <a:rPr lang="ru-RU" sz="1000" noProof="0" dirty="0">
                <a:solidFill>
                  <a:schemeClr val="tx1"/>
                </a:solidFill>
              </a:rPr>
              <a:t> „Инвестиции за работни места и </a:t>
            </a:r>
            <a:r>
              <a:rPr lang="ru-RU" sz="1000" noProof="0" dirty="0" err="1">
                <a:solidFill>
                  <a:schemeClr val="tx1"/>
                </a:solidFill>
              </a:rPr>
              <a:t>растеж</a:t>
            </a:r>
            <a:r>
              <a:rPr lang="ru-RU" sz="1000" noProof="0" dirty="0">
                <a:solidFill>
                  <a:schemeClr val="tx1"/>
                </a:solidFill>
              </a:rPr>
              <a:t>“;</a:t>
            </a:r>
          </a:p>
          <a:p>
            <a:pPr marL="0" indent="0" algn="just">
              <a:buFontTx/>
              <a:buNone/>
            </a:pPr>
            <a:r>
              <a:rPr lang="ru-RU" sz="1000" noProof="0" dirty="0">
                <a:solidFill>
                  <a:schemeClr val="tx1"/>
                </a:solidFill>
              </a:rPr>
              <a:t>- ЕФРР и КФ </a:t>
            </a:r>
            <a:r>
              <a:rPr lang="ru-RU" sz="1000" noProof="0" dirty="0" err="1">
                <a:solidFill>
                  <a:schemeClr val="tx1"/>
                </a:solidFill>
              </a:rPr>
              <a:t>допринасят</a:t>
            </a:r>
            <a:r>
              <a:rPr lang="ru-RU" sz="1000" noProof="0" dirty="0">
                <a:solidFill>
                  <a:schemeClr val="tx1"/>
                </a:solidFill>
              </a:rPr>
              <a:t> за </a:t>
            </a:r>
            <a:r>
              <a:rPr lang="ru-RU" sz="1000" noProof="0" dirty="0" err="1">
                <a:solidFill>
                  <a:schemeClr val="tx1"/>
                </a:solidFill>
              </a:rPr>
              <a:t>общата</a:t>
            </a:r>
            <a:r>
              <a:rPr lang="ru-RU" sz="1000" noProof="0" dirty="0">
                <a:solidFill>
                  <a:schemeClr val="tx1"/>
                </a:solidFill>
              </a:rPr>
              <a:t> цел за </a:t>
            </a:r>
            <a:r>
              <a:rPr lang="ru-RU" sz="1000" noProof="0" dirty="0" err="1">
                <a:solidFill>
                  <a:schemeClr val="tx1"/>
                </a:solidFill>
              </a:rPr>
              <a:t>засилване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икономическото</a:t>
            </a:r>
            <a:r>
              <a:rPr lang="ru-RU" sz="1000" noProof="0" dirty="0">
                <a:solidFill>
                  <a:schemeClr val="tx1"/>
                </a:solidFill>
              </a:rPr>
              <a:t>, </a:t>
            </a:r>
            <a:r>
              <a:rPr lang="ru-RU" sz="1000" noProof="0" dirty="0" err="1">
                <a:solidFill>
                  <a:schemeClr val="tx1"/>
                </a:solidFill>
              </a:rPr>
              <a:t>социалното</a:t>
            </a:r>
            <a:r>
              <a:rPr lang="ru-RU" sz="1000" noProof="0" dirty="0">
                <a:solidFill>
                  <a:schemeClr val="tx1"/>
                </a:solidFill>
              </a:rPr>
              <a:t> и </a:t>
            </a:r>
            <a:r>
              <a:rPr lang="ru-RU" sz="1000" noProof="0" dirty="0" err="1">
                <a:solidFill>
                  <a:schemeClr val="tx1"/>
                </a:solidFill>
              </a:rPr>
              <a:t>териториалното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сближаване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Съюза</a:t>
            </a:r>
            <a:r>
              <a:rPr lang="ru-RU" sz="1000" noProof="0" dirty="0">
                <a:solidFill>
                  <a:schemeClr val="tx1"/>
                </a:solidFill>
              </a:rPr>
              <a:t>; </a:t>
            </a:r>
          </a:p>
          <a:p>
            <a:pPr marL="0" indent="0" algn="just">
              <a:buFontTx/>
              <a:buNone/>
            </a:pPr>
            <a:r>
              <a:rPr lang="ru-RU" sz="1000" noProof="0" dirty="0">
                <a:solidFill>
                  <a:schemeClr val="tx1"/>
                </a:solidFill>
              </a:rPr>
              <a:t>- ЕФРР </a:t>
            </a:r>
            <a:r>
              <a:rPr lang="ru-RU" sz="1000" noProof="0" dirty="0" err="1">
                <a:solidFill>
                  <a:schemeClr val="tx1"/>
                </a:solidFill>
              </a:rPr>
              <a:t>допринася</a:t>
            </a:r>
            <a:r>
              <a:rPr lang="ru-RU" sz="1000" noProof="0" dirty="0">
                <a:solidFill>
                  <a:schemeClr val="tx1"/>
                </a:solidFill>
              </a:rPr>
              <a:t> за </a:t>
            </a:r>
            <a:r>
              <a:rPr lang="ru-RU" sz="1000" noProof="0" dirty="0" err="1">
                <a:solidFill>
                  <a:schemeClr val="tx1"/>
                </a:solidFill>
              </a:rPr>
              <a:t>намаляване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различията</a:t>
            </a:r>
            <a:r>
              <a:rPr lang="ru-RU" sz="1000" noProof="0" dirty="0">
                <a:solidFill>
                  <a:schemeClr val="tx1"/>
                </a:solidFill>
              </a:rPr>
              <a:t> в </a:t>
            </a:r>
            <a:r>
              <a:rPr lang="ru-RU" sz="1000" noProof="0" dirty="0" err="1">
                <a:solidFill>
                  <a:schemeClr val="tx1"/>
                </a:solidFill>
              </a:rPr>
              <a:t>равнищата</a:t>
            </a:r>
            <a:r>
              <a:rPr lang="ru-RU" sz="1000" noProof="0" dirty="0">
                <a:solidFill>
                  <a:schemeClr val="tx1"/>
                </a:solidFill>
              </a:rPr>
              <a:t> на развитие на </a:t>
            </a:r>
            <a:r>
              <a:rPr lang="ru-RU" sz="1000" noProof="0" dirty="0" err="1">
                <a:solidFill>
                  <a:schemeClr val="tx1"/>
                </a:solidFill>
              </a:rPr>
              <a:t>различните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региони</a:t>
            </a:r>
            <a:r>
              <a:rPr lang="ru-RU" sz="1000" noProof="0" dirty="0">
                <a:solidFill>
                  <a:schemeClr val="tx1"/>
                </a:solidFill>
              </a:rPr>
              <a:t> в </a:t>
            </a:r>
            <a:r>
              <a:rPr lang="ru-RU" sz="1000" noProof="0" dirty="0" err="1">
                <a:solidFill>
                  <a:schemeClr val="tx1"/>
                </a:solidFill>
              </a:rPr>
              <a:t>рамките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Съюза</a:t>
            </a:r>
            <a:r>
              <a:rPr lang="ru-RU" sz="1000" noProof="0" dirty="0">
                <a:solidFill>
                  <a:schemeClr val="tx1"/>
                </a:solidFill>
              </a:rPr>
              <a:t> и за </a:t>
            </a:r>
            <a:r>
              <a:rPr lang="ru-RU" sz="1000" noProof="0" dirty="0" err="1">
                <a:solidFill>
                  <a:schemeClr val="tx1"/>
                </a:solidFill>
              </a:rPr>
              <a:t>намаляване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изостаналостта</a:t>
            </a:r>
            <a:r>
              <a:rPr lang="ru-RU" sz="1000" noProof="0" dirty="0">
                <a:solidFill>
                  <a:schemeClr val="tx1"/>
                </a:solidFill>
              </a:rPr>
              <a:t> на най-</a:t>
            </a:r>
            <a:r>
              <a:rPr lang="ru-RU" sz="1000" noProof="0" dirty="0" err="1">
                <a:solidFill>
                  <a:schemeClr val="tx1"/>
                </a:solidFill>
              </a:rPr>
              <a:t>необлагодетелстваните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региони</a:t>
            </a:r>
            <a:r>
              <a:rPr lang="ru-RU" sz="1000" noProof="0" dirty="0">
                <a:solidFill>
                  <a:schemeClr val="tx1"/>
                </a:solidFill>
              </a:rPr>
              <a:t> чрез участие в </a:t>
            </a:r>
            <a:r>
              <a:rPr lang="ru-RU" sz="1000" noProof="0" dirty="0" err="1">
                <a:solidFill>
                  <a:schemeClr val="tx1"/>
                </a:solidFill>
              </a:rPr>
              <a:t>структурното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приспособяване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регионите</a:t>
            </a:r>
            <a:r>
              <a:rPr lang="ru-RU" sz="1000" noProof="0" dirty="0">
                <a:solidFill>
                  <a:schemeClr val="tx1"/>
                </a:solidFill>
              </a:rPr>
              <a:t>, </a:t>
            </a:r>
            <a:r>
              <a:rPr lang="ru-RU" sz="1000" noProof="0" dirty="0" err="1">
                <a:solidFill>
                  <a:schemeClr val="tx1"/>
                </a:solidFill>
              </a:rPr>
              <a:t>чието</a:t>
            </a:r>
            <a:r>
              <a:rPr lang="ru-RU" sz="1000" noProof="0" dirty="0">
                <a:solidFill>
                  <a:schemeClr val="tx1"/>
                </a:solidFill>
              </a:rPr>
              <a:t> развитие </a:t>
            </a:r>
            <a:r>
              <a:rPr lang="ru-RU" sz="1000" noProof="0" dirty="0" err="1">
                <a:solidFill>
                  <a:schemeClr val="tx1"/>
                </a:solidFill>
              </a:rPr>
              <a:t>изостава</a:t>
            </a:r>
            <a:r>
              <a:rPr lang="ru-RU" sz="1000" noProof="0" dirty="0">
                <a:solidFill>
                  <a:schemeClr val="tx1"/>
                </a:solidFill>
              </a:rPr>
              <a:t>, и в </a:t>
            </a:r>
            <a:r>
              <a:rPr lang="ru-RU" sz="1000" noProof="0" dirty="0" err="1">
                <a:solidFill>
                  <a:schemeClr val="tx1"/>
                </a:solidFill>
              </a:rPr>
              <a:t>преобразуване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регионите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със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западаща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промишленост</a:t>
            </a:r>
            <a:r>
              <a:rPr lang="ru-RU" sz="1000" noProof="0" dirty="0">
                <a:solidFill>
                  <a:schemeClr val="tx1"/>
                </a:solidFill>
              </a:rPr>
              <a:t>, </a:t>
            </a:r>
            <a:r>
              <a:rPr lang="ru-RU" sz="1000" noProof="0" dirty="0" err="1">
                <a:solidFill>
                  <a:schemeClr val="tx1"/>
                </a:solidFill>
              </a:rPr>
              <a:t>включително</a:t>
            </a:r>
            <a:r>
              <a:rPr lang="ru-RU" sz="1000" noProof="0" dirty="0">
                <a:solidFill>
                  <a:schemeClr val="tx1"/>
                </a:solidFill>
              </a:rPr>
              <a:t> чрез </a:t>
            </a:r>
            <a:r>
              <a:rPr lang="ru-RU" sz="1000" noProof="0" dirty="0" err="1">
                <a:solidFill>
                  <a:schemeClr val="tx1"/>
                </a:solidFill>
              </a:rPr>
              <a:t>насърчаване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устойчивото</a:t>
            </a:r>
            <a:r>
              <a:rPr lang="ru-RU" sz="1000" noProof="0" dirty="0">
                <a:solidFill>
                  <a:schemeClr val="tx1"/>
                </a:solidFill>
              </a:rPr>
              <a:t> развитие и </a:t>
            </a:r>
            <a:r>
              <a:rPr lang="ru-RU" sz="1000" noProof="0" dirty="0" err="1">
                <a:solidFill>
                  <a:schemeClr val="tx1"/>
                </a:solidFill>
              </a:rPr>
              <a:t>справяне</a:t>
            </a:r>
            <a:r>
              <a:rPr lang="ru-RU" sz="1000" noProof="0" dirty="0">
                <a:solidFill>
                  <a:schemeClr val="tx1"/>
                </a:solidFill>
              </a:rPr>
              <a:t> с </a:t>
            </a:r>
            <a:r>
              <a:rPr lang="ru-RU" sz="1000" noProof="0" dirty="0" err="1">
                <a:solidFill>
                  <a:schemeClr val="tx1"/>
                </a:solidFill>
              </a:rPr>
              <a:t>екологичните</a:t>
            </a:r>
            <a:r>
              <a:rPr lang="ru-RU" sz="1000" noProof="0" dirty="0">
                <a:solidFill>
                  <a:schemeClr val="tx1"/>
                </a:solidFill>
              </a:rPr>
              <a:t> </a:t>
            </a:r>
            <a:r>
              <a:rPr lang="ru-RU" sz="1000" noProof="0" dirty="0" err="1">
                <a:solidFill>
                  <a:schemeClr val="tx1"/>
                </a:solidFill>
              </a:rPr>
              <a:t>предизвикателства</a:t>
            </a:r>
            <a:r>
              <a:rPr lang="ru-RU" sz="1000" noProof="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FontTx/>
              <a:buNone/>
            </a:pPr>
            <a:r>
              <a:rPr lang="ru-RU" sz="1000" noProof="0" dirty="0">
                <a:solidFill>
                  <a:schemeClr val="tx1"/>
                </a:solidFill>
              </a:rPr>
              <a:t>- КФ </a:t>
            </a:r>
            <a:r>
              <a:rPr lang="ru-RU" sz="1000" noProof="0" dirty="0" err="1">
                <a:solidFill>
                  <a:schemeClr val="tx1"/>
                </a:solidFill>
              </a:rPr>
              <a:t>допринася</a:t>
            </a:r>
            <a:r>
              <a:rPr lang="ru-RU" sz="1000" noProof="0" dirty="0">
                <a:solidFill>
                  <a:schemeClr val="tx1"/>
                </a:solidFill>
              </a:rPr>
              <a:t> за </a:t>
            </a:r>
            <a:r>
              <a:rPr lang="ru-RU" sz="1000" noProof="0" dirty="0" err="1">
                <a:solidFill>
                  <a:schemeClr val="tx1"/>
                </a:solidFill>
              </a:rPr>
              <a:t>проекти</a:t>
            </a:r>
            <a:r>
              <a:rPr lang="ru-RU" sz="1000" noProof="0" dirty="0">
                <a:solidFill>
                  <a:schemeClr val="tx1"/>
                </a:solidFill>
              </a:rPr>
              <a:t> за </a:t>
            </a:r>
            <a:r>
              <a:rPr lang="ru-RU" sz="1000" noProof="0" dirty="0" err="1">
                <a:solidFill>
                  <a:schemeClr val="tx1"/>
                </a:solidFill>
              </a:rPr>
              <a:t>околната</a:t>
            </a:r>
            <a:r>
              <a:rPr lang="ru-RU" sz="1000" noProof="0" dirty="0">
                <a:solidFill>
                  <a:schemeClr val="tx1"/>
                </a:solidFill>
              </a:rPr>
              <a:t> среда и </a:t>
            </a:r>
            <a:r>
              <a:rPr lang="ru-RU" sz="1000" noProof="0" dirty="0" err="1">
                <a:solidFill>
                  <a:schemeClr val="tx1"/>
                </a:solidFill>
              </a:rPr>
              <a:t>трансевропейските</a:t>
            </a:r>
            <a:r>
              <a:rPr lang="ru-RU" sz="1000" noProof="0" dirty="0">
                <a:solidFill>
                  <a:schemeClr val="tx1"/>
                </a:solidFill>
              </a:rPr>
              <a:t> мрежи в </a:t>
            </a:r>
            <a:r>
              <a:rPr lang="ru-RU" sz="1000" noProof="0" dirty="0" err="1">
                <a:solidFill>
                  <a:schemeClr val="tx1"/>
                </a:solidFill>
              </a:rPr>
              <a:t>областта</a:t>
            </a:r>
            <a:r>
              <a:rPr lang="ru-RU" sz="1000" noProof="0" dirty="0">
                <a:solidFill>
                  <a:schemeClr val="tx1"/>
                </a:solidFill>
              </a:rPr>
              <a:t> на </a:t>
            </a:r>
            <a:r>
              <a:rPr lang="ru-RU" sz="1000" noProof="0" dirty="0" err="1">
                <a:solidFill>
                  <a:schemeClr val="tx1"/>
                </a:solidFill>
              </a:rPr>
              <a:t>транспортната</a:t>
            </a:r>
            <a:r>
              <a:rPr lang="ru-RU" sz="1000" noProof="0" dirty="0">
                <a:solidFill>
                  <a:schemeClr val="tx1"/>
                </a:solidFill>
              </a:rPr>
              <a:t> инфраструктура (TEN-T).</a:t>
            </a: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</a:t>
            </a:fld>
            <a:endParaRPr lang="bg-BG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altLang="zh-CN" sz="10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„Отпадъци</a:t>
            </a:r>
            <a:r>
              <a:rPr lang="bg-BG" altLang="zh-CN" sz="10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“ – за изграждане на системи/центрове за разделно събиране и подготовка за повторна употреба и поправка;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altLang="zh-CN" sz="1000" b="1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„Биоразнообразие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“ - Дейностите, допустими за изпълнение чрез ИТИ, се основават на Националната стратегия за опазване на биологичното разнообразие и Националния план. Те са свързани с осигуряването на подходящи условия за опазване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ex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situ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. Това е много важна дейност, която допълва и подкрепя опазването на видовете в техните естествени местообитания (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in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situ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). Дейностите се извършват във вивариуми, </a:t>
            </a:r>
            <a:r>
              <a:rPr lang="bg-BG" altLang="zh-CN" sz="1000" b="1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зоологически градини,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ботанически градини,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дендрарии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, живи колекции и центрове за размножаване и отглеждане на защитени видове. За развитието и ефективното функциониране на структурите, осигуряващи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ex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situ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опазване на видове, са необходими инвестиции за надграждане и модернизиране на съоръженията и осигуряване на оборудване.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altLang="zh-CN" sz="1000" b="1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„Риск и изменение на климата“ 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- По предварителна оценка на УО на ПОС, като приложими за финансиране чрез ИТИ са идентифицирани мерки за превенция и управление на риска от наводнения, както и мерки, адресиращи неблагоприятни геодинамични процеси.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altLang="zh-CN" sz="1000" b="1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„Въздух“ 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- По предварителна оценка на УО на ПОС като приложими са идентифицирани зелени мерки в градска среда, вкл. изграждане на „зелени пояси/зони“ на територията на общини с нарушено КАВ, в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допълняемост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и </a:t>
            </a:r>
            <a:r>
              <a:rPr lang="bg-BG" altLang="zh-CN" sz="1000" noProof="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демаркация</a:t>
            </a:r>
            <a:r>
              <a:rPr lang="bg-BG" altLang="zh-CN" sz="1000" noProof="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с мерки, финансирани по ПРР.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bg-BG" altLang="zh-CN" sz="1000" noProof="0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20</a:t>
            </a:fld>
            <a:endParaRPr lang="bg-BG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2208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r>
              <a:rPr lang="bg-BG" dirty="0">
                <a:solidFill>
                  <a:schemeClr val="tx1"/>
                </a:solidFill>
              </a:rPr>
              <a:t>Въздух – за </a:t>
            </a:r>
            <a:r>
              <a:rPr lang="bg-BG" dirty="0" err="1">
                <a:solidFill>
                  <a:schemeClr val="tx1"/>
                </a:solidFill>
              </a:rPr>
              <a:t>електромобили</a:t>
            </a:r>
            <a:r>
              <a:rPr lang="bg-BG" dirty="0">
                <a:solidFill>
                  <a:schemeClr val="tx1"/>
                </a:solidFill>
              </a:rPr>
              <a:t> и зарядни станции, но тъй като и за двете инвестиции беше получен отрицателен отговор от страна на ЕК, и те отпаднаха от проекта на ПОС 21-27, то тази препоръка от предварителната оценка няма как да бъде приложена.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96732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000" noProof="0" dirty="0">
                <a:solidFill>
                  <a:schemeClr val="tx1"/>
                </a:solidFill>
              </a:rPr>
              <a:t>Планирането на бюджета на ФИ е въз основа на препоръките от предварителната оценка на ФИ.</a:t>
            </a:r>
          </a:p>
          <a:p>
            <a:pPr algn="just"/>
            <a:endParaRPr lang="bg-BG" sz="1000" noProof="0" dirty="0">
              <a:solidFill>
                <a:schemeClr val="tx1"/>
              </a:solidFill>
            </a:endParaRPr>
          </a:p>
          <a:p>
            <a:pPr algn="just"/>
            <a:r>
              <a:rPr lang="bg-BG" sz="1000" noProof="0" dirty="0">
                <a:solidFill>
                  <a:schemeClr val="tx1"/>
                </a:solidFill>
              </a:rPr>
              <a:t>По приоритет „Въздух“ не са предвидени ФИ в проекта на ПОС 2021-2027 г. поради отпадане на мярката за </a:t>
            </a:r>
            <a:r>
              <a:rPr lang="bg-BG" sz="1000" noProof="0" dirty="0" err="1">
                <a:solidFill>
                  <a:schemeClr val="tx1"/>
                </a:solidFill>
              </a:rPr>
              <a:t>електромобили</a:t>
            </a:r>
            <a:r>
              <a:rPr lang="bg-BG" sz="1000" noProof="0" dirty="0">
                <a:solidFill>
                  <a:schemeClr val="tx1"/>
                </a:solidFill>
              </a:rPr>
              <a:t>, за която в предварителната оценка са препоръчани ФИ.</a:t>
            </a:r>
          </a:p>
          <a:p>
            <a:pPr algn="just"/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24013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35DFC-BBE1-4CDA-B981-A5954F5C149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Tx/>
              <a:buChar char="-"/>
            </a:pPr>
            <a:r>
              <a:rPr lang="bg-BG" sz="1200" dirty="0">
                <a:solidFill>
                  <a:schemeClr val="tx1"/>
                </a:solidFill>
                <a:cs typeface="+mn-cs"/>
              </a:rPr>
              <a:t>Индикативно финансово разпределение за ОПОС 21-27, съгласно </a:t>
            </a:r>
            <a:r>
              <a:rPr lang="bg-BG" sz="1200" dirty="0">
                <a:solidFill>
                  <a:schemeClr val="tx1"/>
                </a:solidFill>
                <a:cs typeface="Arial" panose="020B0604020202020204" pitchFamily="34" charset="0"/>
              </a:rPr>
              <a:t>РМС № 335/07.06.2019 г., изменено с РМС 496 от 21.07.2020 г.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Общо от </a:t>
            </a:r>
            <a:r>
              <a:rPr lang="bg-BG" sz="1200" noProof="0" dirty="0">
                <a:solidFill>
                  <a:schemeClr val="tx1"/>
                </a:solidFill>
                <a:cs typeface="Arial" panose="020B0604020202020204" pitchFamily="34" charset="0"/>
              </a:rPr>
              <a:t>Европейския фонд за регионално развитие и Кохезионния </a:t>
            </a: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фонд – 1 513.52 млн. евро за Цел на </a:t>
            </a:r>
            <a:r>
              <a:rPr lang="bg-BG" sz="1200" noProof="0" dirty="0">
                <a:solidFill>
                  <a:schemeClr val="tx1"/>
                </a:solidFill>
                <a:cs typeface="Arial" panose="020B0604020202020204" pitchFamily="34" charset="0"/>
              </a:rPr>
              <a:t>политиката 2  „По-зелена, нисковъглеродна Европа чрез насърчаване на чист и справедлив енергиен преход</a:t>
            </a: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, зелени и сини инвестиции, </a:t>
            </a:r>
            <a:r>
              <a:rPr lang="bg-BG" sz="1200" noProof="0" dirty="0">
                <a:solidFill>
                  <a:schemeClr val="tx1"/>
                </a:solidFill>
                <a:cs typeface="Arial" panose="020B0604020202020204" pitchFamily="34" charset="0"/>
              </a:rPr>
              <a:t>кръгова икономика, приспособяване към изменението на климата и превенция и управление на риска“. За техническа помощ общият бюджет </a:t>
            </a:r>
            <a:r>
              <a:rPr lang="ru-RU" sz="1200" dirty="0">
                <a:solidFill>
                  <a:schemeClr val="tx1"/>
                </a:solidFill>
                <a:cs typeface="Arial" panose="020B0604020202020204" pitchFamily="34" charset="0"/>
              </a:rPr>
              <a:t>е 37.32 млн. евро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Всяка от </a:t>
            </a:r>
            <a:r>
              <a:rPr lang="bg-BG" sz="1200" noProof="0" dirty="0">
                <a:solidFill>
                  <a:schemeClr val="tx1"/>
                </a:solidFill>
              </a:rPr>
              <a:t>програми, с изключение на програма за транспортна свързаност и оперативната програма за храни, следва да предвиди ресурс в размер на поне 10 на сто от финансовата си алокация за осъществяване на интегрирани </a:t>
            </a:r>
            <a:r>
              <a:rPr lang="ru-RU" sz="1200" dirty="0">
                <a:solidFill>
                  <a:schemeClr val="tx1"/>
                </a:solidFill>
              </a:rPr>
              <a:t>подходи за </a:t>
            </a:r>
            <a:r>
              <a:rPr lang="bg-BG" sz="1200" noProof="0" dirty="0">
                <a:solidFill>
                  <a:schemeClr val="tx1"/>
                </a:solidFill>
              </a:rPr>
              <a:t>териториално</a:t>
            </a:r>
            <a:r>
              <a:rPr lang="ru-RU" sz="1200" dirty="0">
                <a:solidFill>
                  <a:schemeClr val="tx1"/>
                </a:solidFill>
              </a:rPr>
              <a:t> развитие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bg-BG" sz="1200" noProof="0" dirty="0">
                <a:solidFill>
                  <a:schemeClr val="tx1"/>
                </a:solidFill>
              </a:rPr>
              <a:t>съгласно</a:t>
            </a:r>
            <a:r>
              <a:rPr lang="ru-RU" sz="1200" dirty="0">
                <a:solidFill>
                  <a:schemeClr val="tx1"/>
                </a:solidFill>
              </a:rPr>
              <a:t> РМС 335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r>
              <a:rPr lang="ru-RU" sz="1200" dirty="0">
                <a:solidFill>
                  <a:schemeClr val="tx1"/>
                </a:solidFill>
              </a:rPr>
              <a:t>. ~149 млн. евро </a:t>
            </a:r>
            <a:r>
              <a:rPr lang="bg-BG" sz="1200" noProof="0" dirty="0">
                <a:solidFill>
                  <a:schemeClr val="tx1"/>
                </a:solidFill>
              </a:rPr>
              <a:t>съфинансиране от ЕС ще бъдат алокирани за интегрирани проекти в шестте района за планиране. 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algn="just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8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3</a:t>
            </a:fld>
            <a:endParaRPr lang="bg-BG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Предвижда се подкрепата за устойчиво развитие и утвърждаване целта за съхраняване, опазване и подобряване на качеството на околната среда, както е предвидено в член 11 и член 191, параграф 1 от Договора за функциониране на Европейския съюз, като се взема предвид принципът „замърсителят </a:t>
            </a:r>
            <a:r>
              <a:rPr lang="ru-RU" sz="1000" dirty="0">
                <a:solidFill>
                  <a:schemeClr val="tx1"/>
                </a:solidFill>
              </a:rPr>
              <a:t>плаща</a:t>
            </a:r>
            <a:r>
              <a:rPr lang="bg-BG" sz="1000" noProof="0" dirty="0">
                <a:solidFill>
                  <a:schemeClr val="tx1"/>
                </a:solidFill>
              </a:rPr>
              <a:t>“. Програмата ще подкрепя действия, гарантиращи </a:t>
            </a:r>
            <a:r>
              <a:rPr lang="bg-BG" sz="10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равенство, приобщаване и недискриминация.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bg-BG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bg-BG" sz="1000" dirty="0">
                <a:solidFill>
                  <a:schemeClr val="tx1"/>
                </a:solidFill>
              </a:rPr>
              <a:t>Отключващи условия: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000" noProof="0" dirty="0">
                <a:solidFill>
                  <a:srgbClr val="003300"/>
                </a:solidFill>
              </a:rPr>
              <a:t>Ефективната рамка за управление на риска от бедствия - Изготвяне и приемане на Национален план за управление на риска от бедствия, водещи – МВР (неизпълнено)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000" noProof="0" dirty="0">
                <a:solidFill>
                  <a:srgbClr val="003300"/>
                </a:solidFill>
              </a:rPr>
              <a:t>Актуализирано планиране за необходимите инвестиции в секторите на водите и на отпадъчните води </a:t>
            </a:r>
            <a:r>
              <a:rPr lang="bg-BG" sz="1000" noProof="0" dirty="0">
                <a:solidFill>
                  <a:schemeClr val="tx1"/>
                </a:solidFill>
              </a:rPr>
              <a:t>- Национален инвестиционен план за водоснабдяване и канализация (НИПВИК), приет с  Решение на Министерски съвет № 19/31.03.21 г., водещ МРРБ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000" noProof="0" dirty="0">
                <a:solidFill>
                  <a:srgbClr val="003300"/>
                </a:solidFill>
              </a:rPr>
              <a:t>Актуализирани планове за управление на отпадъците </a:t>
            </a:r>
            <a:r>
              <a:rPr lang="bg-BG" sz="1000" noProof="0" dirty="0">
                <a:solidFill>
                  <a:schemeClr val="tx1"/>
                </a:solidFill>
              </a:rPr>
              <a:t>- Национален план за управление на отпадъците 2021-2028 г., приет с РМС № 459/17.06.2021 г., водещ МОСВ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000" noProof="0" dirty="0">
                <a:solidFill>
                  <a:srgbClr val="003300"/>
                </a:solidFill>
              </a:rPr>
              <a:t>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 - Рамка за приоритетни действия съгласно член 8 от Директива 92/43/ЕИО. </a:t>
            </a:r>
            <a:r>
              <a:rPr lang="bg-BG" sz="1000" noProof="0" dirty="0">
                <a:solidFill>
                  <a:schemeClr val="tx1"/>
                </a:solidFill>
              </a:rPr>
              <a:t>С официално писмо </a:t>
            </a:r>
            <a:r>
              <a:rPr lang="bg-BG" sz="1000" noProof="0" dirty="0" err="1">
                <a:solidFill>
                  <a:schemeClr val="tx1"/>
                </a:solidFill>
              </a:rPr>
              <a:t>Ref</a:t>
            </a:r>
            <a:r>
              <a:rPr lang="bg-BG" sz="1000" noProof="0" dirty="0">
                <a:solidFill>
                  <a:schemeClr val="tx1"/>
                </a:solidFill>
              </a:rPr>
              <a:t>. </a:t>
            </a:r>
            <a:r>
              <a:rPr lang="bg-BG" sz="1000" noProof="0" dirty="0" err="1">
                <a:solidFill>
                  <a:schemeClr val="tx1"/>
                </a:solidFill>
              </a:rPr>
              <a:t>Areas</a:t>
            </a:r>
            <a:r>
              <a:rPr lang="bg-BG" sz="1000" noProof="0" dirty="0">
                <a:solidFill>
                  <a:schemeClr val="tx1"/>
                </a:solidFill>
              </a:rPr>
              <a:t>(2022) 609803-26/01/2022  ЕК уведомява българските власти, че Националната рамка за приоритетни действия за Натура 2000 за периода 2021-2027 г. на България (НРПД 2021 - 2027 г.) е одобрена.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000" noProof="0" dirty="0">
              <a:solidFill>
                <a:srgbClr val="0033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000" noProof="0" dirty="0">
              <a:solidFill>
                <a:srgbClr val="0033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0590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0883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200" b="0" i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Евро +НС ОБЩО </a:t>
            </a:r>
          </a:p>
        </p:txBody>
      </p:sp>
      <p:sp>
        <p:nvSpPr>
          <p:cNvPr id="10486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8</a:t>
            </a:fld>
            <a:endParaRPr lang="bg-B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Инвестициите във ВиК инфраструктурата се определят от </a:t>
            </a:r>
            <a:r>
              <a:rPr lang="ru-RU" sz="1000" noProof="0" dirty="0">
                <a:solidFill>
                  <a:schemeClr val="tx1"/>
                </a:solidFill>
              </a:rPr>
              <a:t>Национален план за </a:t>
            </a:r>
            <a:r>
              <a:rPr lang="ru-RU" sz="1000" noProof="0" dirty="0" err="1">
                <a:solidFill>
                  <a:schemeClr val="tx1"/>
                </a:solidFill>
              </a:rPr>
              <a:t>необходимите</a:t>
            </a:r>
            <a:r>
              <a:rPr lang="ru-RU" sz="1000" noProof="0" dirty="0">
                <a:solidFill>
                  <a:schemeClr val="tx1"/>
                </a:solidFill>
              </a:rPr>
              <a:t> инвестиции </a:t>
            </a:r>
            <a:r>
              <a:rPr lang="bg-BG" sz="1000" noProof="0" dirty="0">
                <a:solidFill>
                  <a:schemeClr val="tx1"/>
                </a:solidFill>
              </a:rPr>
              <a:t>за ВиК – благоприятстващо условие за ВиК отрасъла.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В допълнение към финансирането от ЕФРР/КФ е предвидено собствено финансиране от ВиК операторите, както и средства от държавния бюджет.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Планираните инвестиции през 2021-2027 г. съответстват на регионалния подход, като изпълнението им е на принципа „една обособена ВиК територия (консолидиран район) – един консолидиран ВиК оператор – едно Регионално </a:t>
            </a:r>
            <a:r>
              <a:rPr lang="bg-BG" sz="1000" noProof="0" dirty="0" err="1">
                <a:solidFill>
                  <a:schemeClr val="tx1"/>
                </a:solidFill>
              </a:rPr>
              <a:t>прединвестиционно</a:t>
            </a:r>
            <a:r>
              <a:rPr lang="bg-BG" sz="1000" noProof="0" dirty="0">
                <a:solidFill>
                  <a:schemeClr val="tx1"/>
                </a:solidFill>
              </a:rPr>
              <a:t> проучване – един проект“.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Предоставянето на инвестиции само за ВиК оператори на консолидирани райони, в съответствие с политиката във ВиК сектора за окрупняване на ВиК системите, ще осигури по-голяма стабилност на ВиК операторите да се самоиздържат, да могат да поддържат инфраструктурата, да реинвестират и възобновяват инвестициите.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Съгласно изискванията на Директива 91/271/ЕИО и поради ограничените средства спрямо нуждите, приоритет е даден на агломерациите над 10 000 </a:t>
            </a:r>
            <a:r>
              <a:rPr lang="bg-BG" sz="1000" noProof="0" dirty="0" err="1">
                <a:solidFill>
                  <a:schemeClr val="tx1"/>
                </a:solidFill>
              </a:rPr>
              <a:t>екв.ж</a:t>
            </a:r>
            <a:r>
              <a:rPr lang="bg-BG" sz="1000" noProof="0" dirty="0">
                <a:solidFill>
                  <a:schemeClr val="tx1"/>
                </a:solidFill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През 2021 – 2027 г. се планира да започнат инвестиции в консолидирани райони Велико Търново, Габрово, Плевен, София-град, София-област, Търговище, Хасково и Добрич с РПИП, разработени с подкрепа чрез ОПОС 2014-2020 г.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bg-BG" sz="1000" noProof="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bg-BG" sz="1000" noProof="0" dirty="0">
                <a:solidFill>
                  <a:schemeClr val="tx1"/>
                </a:solidFill>
              </a:rPr>
              <a:t>Целеви групи: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ru-RU" sz="1000" dirty="0" err="1">
                <a:solidFill>
                  <a:schemeClr val="tx1"/>
                </a:solidFill>
                <a:cs typeface="Arial" panose="020B0604020202020204" pitchFamily="34" charset="0"/>
              </a:rPr>
              <a:t>ВиК</a:t>
            </a: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дружества;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Български ВиК холдинг;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Столична община;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Общини;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Министерство на регионалното развитие и благоустройството;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Структури на/в Министерство на околната среда и водите;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1000" dirty="0">
                <a:solidFill>
                  <a:schemeClr val="tx1"/>
                </a:solidFill>
                <a:cs typeface="Arial" panose="020B0604020202020204" pitchFamily="34" charset="0"/>
              </a:rPr>
              <a:t>Структури на/в Министерство на здравеопазване</a:t>
            </a: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то.</a:t>
            </a: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02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5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0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1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9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4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05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eufunds.bg/bg/opos" TargetMode="External"/><Relationship Id="rId4" Type="http://schemas.openxmlformats.org/officeDocument/2006/relationships/hyperlink" Target="mailto:programming@moew.government.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22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  <a:t> </a:t>
            </a:r>
            <a:b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</a:br>
            <a:endParaRPr lang="bg-BG" sz="19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11" name="Subtitle 1"/>
          <p:cNvSpPr>
            <a:spLocks noGrp="1"/>
          </p:cNvSpPr>
          <p:nvPr>
            <p:ph type="subTitle" idx="1"/>
          </p:nvPr>
        </p:nvSpPr>
        <p:spPr>
          <a:xfrm>
            <a:off x="1703512" y="1772816"/>
            <a:ext cx="8928992" cy="3383839"/>
          </a:xfrm>
        </p:spPr>
        <p:txBody>
          <a:bodyPr>
            <a:normAutofit/>
          </a:bodyPr>
          <a:lstStyle/>
          <a:p>
            <a:r>
              <a:rPr lang="bg-BG" sz="4000" b="1" dirty="0">
                <a:solidFill>
                  <a:schemeClr val="tx2"/>
                </a:solidFill>
              </a:rPr>
              <a:t>ПРОГРАМА</a:t>
            </a:r>
          </a:p>
          <a:p>
            <a:r>
              <a:rPr lang="bg-BG" sz="4000" b="1" dirty="0">
                <a:solidFill>
                  <a:schemeClr val="tx2"/>
                </a:solidFill>
              </a:rPr>
              <a:t>„ОКОЛНА СРЕДА“ 2021-2027 г. </a:t>
            </a:r>
          </a:p>
        </p:txBody>
      </p:sp>
      <p:pic>
        <p:nvPicPr>
          <p:cNvPr id="2097167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2097168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pic>
        <p:nvPicPr>
          <p:cNvPr id="2097169" name="Picture 2" descr="C:\Users\NMihova\Desktop\Capture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56656"/>
            <a:ext cx="12192000" cy="1700808"/>
          </a:xfrm>
          <a:prstGeom prst="rect">
            <a:avLst/>
          </a:prstGeom>
          <a:noFill/>
        </p:spPr>
      </p:pic>
      <p:sp>
        <p:nvSpPr>
          <p:cNvPr id="1048612" name="Rectangle 2"/>
          <p:cNvSpPr/>
          <p:nvPr/>
        </p:nvSpPr>
        <p:spPr>
          <a:xfrm>
            <a:off x="551384" y="3861048"/>
            <a:ext cx="107262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ЗАСЕДАНИЕ НА </a:t>
            </a:r>
            <a: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ТЕМАТИЧНА </a:t>
            </a:r>
            <a:r>
              <a:rPr lang="ru-RU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РАБОТНА ГРУПА ЗА  РАЗРАБОТВАНЕ  НА ОПЕРАТИВНА ПРОГРАМА „ОКОЛНА СРЕДА” ЗА ПРОГРАМЕН ПЕРИОД 2021 – 2027 г.</a:t>
            </a:r>
          </a:p>
          <a:p>
            <a:pPr algn="ctr">
              <a:spcBef>
                <a:spcPct val="0"/>
              </a:spcBef>
            </a:pPr>
            <a:b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</a:br>
            <a: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01 юли 2022 г. </a:t>
            </a:r>
            <a:endParaRPr lang="bg-BG" altLang="en-US" sz="2400" b="1" i="1" dirty="0">
              <a:solidFill>
                <a:schemeClr val="tx2">
                  <a:lumMod val="75000"/>
                </a:schemeClr>
              </a:solidFill>
              <a:latin typeface="Calibri (Body)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1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„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Насърчаване на прехода към кръгова и основаваща се на ефективно използване на ресурсите икономика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“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 2 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замърсяване”</a:t>
            </a: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611,49 млн. лв. (312,65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 и чрез финансови инструменти (ФИ).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3610CE09-0EC6-6945-A7F4-C7C92C89B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64" name="Content Placeholder 12"/>
          <p:cNvSpPr txBox="1"/>
          <p:nvPr/>
        </p:nvSpPr>
        <p:spPr>
          <a:xfrm>
            <a:off x="407368" y="1464272"/>
            <a:ext cx="11377264" cy="4917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sz="2500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Допустими мерки:</a:t>
            </a:r>
            <a:endParaRPr lang="bg-BG" sz="25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 за разделно събиране и рециклиране на биоразградими отпадъци – Приложение № 8 на НПУО 2021-2028 г.;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Системи/центрове за разделно събиране и подготовка за повторна употреба и поправка;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Рециклиране на отпадъци (в комбинация с разделно събиране и предварително третиране на разделно събрани отпадъци); 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Модели за оптимизиране на процеса на управление на битовите отпадъци от общините в България;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Информационни и разяснителни кампании. 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Рекултивация на депа/ безопасност на съществуващи депа без увеличаване на техния капацитет</a:t>
            </a:r>
            <a:r>
              <a:rPr lang="bg-BG" sz="24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655A859D-6EF1-6F01-F676-74332A513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48850AA6-8CD2-3CC8-5069-7B0289ADD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AF52A042-A7AF-BF99-C9D3-0E9A4FE17A38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A4BDCDCC-99FD-FBC5-B787-78DBD2B8F294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6631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Content Placeholder 12"/>
          <p:cNvSpPr txBox="1"/>
          <p:nvPr/>
        </p:nvSpPr>
        <p:spPr>
          <a:xfrm>
            <a:off x="335360" y="1844824"/>
            <a:ext cx="11377264" cy="4372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 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замърсяване”</a:t>
            </a:r>
          </a:p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259,09 млн. лв. (132,47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0C1B1D3D-FF94-944E-70D3-B5681007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878C69EE-48D6-ADAE-A820-40CBC3A4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37CF7A0D-1DBF-A21B-E47E-155BFD229949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158EBC27-EC87-00F2-2070-FF5D88FAA49D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3 </a:t>
            </a:r>
            <a:r>
              <a:rPr lang="ru-RU" sz="2800" dirty="0">
                <a:solidFill>
                  <a:srgbClr val="009900"/>
                </a:solidFill>
              </a:rPr>
              <a:t>БИОЛОГИЧНО РАЗНООБРАЗИЕ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E7A4926D-21B0-9413-628C-F893EB59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045C00CB-F886-5953-A9AC-260653C4B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75" name="Content Placeholder 12"/>
          <p:cNvSpPr txBox="1"/>
          <p:nvPr/>
        </p:nvSpPr>
        <p:spPr>
          <a:xfrm>
            <a:off x="407368" y="1522485"/>
            <a:ext cx="11377264" cy="4909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3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Развитие на мрежата Натура 2000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Подобряване природозащитното състояние на природни местообитания и видове 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(вкл. птици, риби, прилепи, влечуги,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васкуларни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растения, и типове природни местообитания – крайбрежни, скали, дюни, сладководни, храстовидни и др.);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Опазване/възстановяване на екосистемите и присъщото им биологичното разнообразие извън Натура 2000 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мерки от </a:t>
            </a:r>
            <a:r>
              <a:rPr lang="bg-BG" sz="2500" u="sng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Стратегия за биологичното разнообразие в Република България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и </a:t>
            </a:r>
            <a:r>
              <a:rPr lang="bg-BG" sz="2500" u="sng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Национален план за опазване и устойчиво ползване на биологичното разнообразие и генетичните ресурси 2020-2024 г.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, мерки от планове за управление на защитени територии и планове за действие за видове.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1238CFE7-08B0-2466-2BA1-D6E9ECBC6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FF8EE800-20E3-5F8D-372F-EF064ED6E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0A19D380-58B7-A3B2-D360-1896D3B23C53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66812A87-E6CB-7C27-5E83-5EF3A4BD180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3 </a:t>
            </a:r>
            <a:r>
              <a:rPr lang="ru-RU" sz="2800" dirty="0">
                <a:solidFill>
                  <a:srgbClr val="009900"/>
                </a:solidFill>
              </a:rPr>
              <a:t>БИОЛОГИЧНО РАЗНООБРАЗИЕ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9227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Content Placeholder 12"/>
          <p:cNvSpPr txBox="1"/>
          <p:nvPr/>
        </p:nvSpPr>
        <p:spPr>
          <a:xfrm>
            <a:off x="407368" y="2132859"/>
            <a:ext cx="11305256" cy="4061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Специфична цел  </a:t>
            </a:r>
            <a:r>
              <a:rPr lang="bg-BG" sz="2500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„Насърчаване на адаптирането към изменението на климата, предотвратяването на риска от бедствия и устойчивостта, като се вземат предвид екосистемни подходи”</a:t>
            </a:r>
            <a:endParaRPr lang="bg-BG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441,31 млн. лв. (225,64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46E2B28-FC25-393C-51A8-5E1660522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AE8ECA08-DCDA-30A8-C928-A1C833A55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C17A20A4-457D-B763-E504-5848CEF46F0B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CBAA3B5E-896A-CF29-E176-55FEDB737C65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4 </a:t>
            </a:r>
            <a:r>
              <a:rPr lang="ru-RU" sz="2800" dirty="0">
                <a:solidFill>
                  <a:srgbClr val="009900"/>
                </a:solidFill>
              </a:rPr>
              <a:t>РИСК И ИЗМЕНЕНИЕ НА КЛИМАТА</a:t>
            </a:r>
            <a:r>
              <a:rPr lang="bg-BG" sz="2800" dirty="0">
                <a:solidFill>
                  <a:srgbClr val="009900"/>
                </a:solidFill>
              </a:rPr>
              <a:t>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2B78D2C-4E59-8E0B-BAFA-4140D4A54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639ECBD-0EF6-BFC1-AE20-9699B1D6C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85" name="Content Placeholder 12"/>
          <p:cNvSpPr txBox="1"/>
          <p:nvPr/>
        </p:nvSpPr>
        <p:spPr>
          <a:xfrm>
            <a:off x="263352" y="1628800"/>
            <a:ext cx="11658788" cy="4853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Превенция и управление на риска от наводнения и засушаване (екологосъобразните мерки, ако е приложимо, в комбинация със сива инфраструктура).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Анализи на риска, мониторинг и прилагане на мерки за превенция и защита при неблагоприятни геодинамични процеси – свлачища,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срутища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ерозии,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абразии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Повишаване готовността на населението за адекватна реакция и подобряване устойчивостта </a:t>
            </a: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чрез осигуряване на наземен капацитет за борба с горските пожари.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 за предупреждение, наблюдение, докладване; прогнозиране и сигнализиране; разработване на цифрови модели, анализи и прогнози във връзка с климатичните изменения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EFA3D633-5B2D-5396-9056-00DA179A8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A1AB64E7-E259-5522-4179-13176CFCC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65974AF9-E624-E3C3-4175-85FED5150B64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FB3F59F2-22F5-4B73-AF75-67467F6058A9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4 </a:t>
            </a:r>
            <a:r>
              <a:rPr lang="ru-RU" sz="2800" dirty="0">
                <a:solidFill>
                  <a:srgbClr val="009900"/>
                </a:solidFill>
              </a:rPr>
              <a:t>РИСК И ИЗМЕНЕНИЕ НА КЛИМАТА</a:t>
            </a:r>
            <a:r>
              <a:rPr lang="bg-BG" sz="2800" dirty="0">
                <a:solidFill>
                  <a:srgbClr val="009900"/>
                </a:solidFill>
              </a:rPr>
              <a:t> 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4918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FCB96A37-C780-99CD-C537-806A0EBCF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01" name="Content Placeholder 12"/>
          <p:cNvSpPr txBox="1"/>
          <p:nvPr/>
        </p:nvSpPr>
        <p:spPr>
          <a:xfrm>
            <a:off x="407368" y="1566064"/>
            <a:ext cx="11449272" cy="503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Специфична цел </a:t>
            </a:r>
            <a:r>
              <a:rPr lang="ru-RU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- 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“</a:t>
            </a:r>
            <a:r>
              <a:rPr lang="bg-BG" sz="2500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Подобряване на защитата и опазването на природата, биологичното разнообразие и екологосъобразната инфраструктура, включително в градските райони, и </a:t>
            </a:r>
            <a:r>
              <a:rPr lang="bg-BG" sz="2500" b="1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намаляване на всички форми на замърсяване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”;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Двуфондов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 и КФ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773,47 млн. лв. (395,47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съфинансиране: 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-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597,05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млн. лв. (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305,27 млн. евро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) ЕС и национално съфинансиране;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КФ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-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176,41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млн. лв. (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90,20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млн. евро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) общо ЕС и национално съфинансиране;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EB9D465-7D02-D3AF-3A60-A1B0C0021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7A24BCAB-06DF-2DE3-C12B-774191CCD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3908B6FF-6091-D057-0E2B-327C4DE27DE4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A74C4D96-1ADB-D003-63CA-92EEB66E888C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5 ВЪЗДУХ (1/2)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12"/>
          <p:cNvSpPr txBox="1"/>
          <p:nvPr/>
        </p:nvSpPr>
        <p:spPr>
          <a:xfrm>
            <a:off x="479376" y="1523250"/>
            <a:ext cx="11233247" cy="4806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  <a:endParaRPr lang="bg-BG" sz="25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Намаляване замърсяването на въздуха от битовото отопление;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Намаляване на замърсяването на въздуха от транспорта;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Мерки за справяне с вторичното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разпрашаване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Подобряване на мониторинга на КАВ;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Разработване/актуализация на документи във връзка с КАВ, извършване на научни проучвания, прогнозиране, моделиране; 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Създаване на Национална мрежа на експерти по качество на атмосферния въздух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A94BFF88-9925-B46E-7CF3-4200CDC24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63D01DA6-0E46-D6BB-1A0F-311E9866B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97819405-39C6-3F7E-7A07-8266C9F39647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35322836-A1A9-F2F0-16C1-72068E4A4896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5 ВЪЗДУХ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16AC2981-B458-96B4-5096-443F388A6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2032142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12"/>
          <p:cNvSpPr txBox="1"/>
          <p:nvPr/>
        </p:nvSpPr>
        <p:spPr>
          <a:xfrm>
            <a:off x="335360" y="1648102"/>
            <a:ext cx="11449272" cy="483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81,29 млн. лв. (41,56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Управляващият орган на програмата е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директен бенефициент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Основни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целеви групи 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- широка общественост, представители на средствата за масово осведомяване, партньори в рамките на ТРГ и членове на КН; потенциални бенефициенти, бенефициенти и техните партньори; заинтересовани страни, администрация, отговорна за формиране и прилагане на политиките по околна среда и изменение на климата; структури, подкрепящи изпълнението на програмата; ученици и студенти.</a:t>
            </a: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C447F9D-91B3-DDF9-CB2D-3B9E6F7E4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A9B49CA2-481D-031C-FA24-3090506DF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4311A0F0-E808-6C4A-387A-E6A5565D16B7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2F47A39-8B5E-1876-CBE0-16DA128C4070}"/>
              </a:ext>
            </a:extLst>
          </p:cNvPr>
          <p:cNvSpPr txBox="1"/>
          <p:nvPr/>
        </p:nvSpPr>
        <p:spPr>
          <a:xfrm>
            <a:off x="1919536" y="548680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6 ТЕХНИЧЕСКА ПОМОЩ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60B67064-4AC0-7AE0-C617-9D2D8E308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986219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12"/>
          <p:cNvSpPr txBox="1"/>
          <p:nvPr/>
        </p:nvSpPr>
        <p:spPr>
          <a:xfrm>
            <a:off x="479376" y="1321591"/>
            <a:ext cx="11305255" cy="4747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Индикативни мерки за: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подобряване капацитета на (потенциални) бенефициенти, заинтересовани страни и УО;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успешно управление и администриране на програмата, с цел осигуряване на ефективна система за изпълнение;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постигане на ефективна и ефикасна комуникация, видимост и прозрачност.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ru-RU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bg-BG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1" name="Picture 4" descr="C:\Users\NMihova\Desktop\Capture4.JPG">
            <a:extLst>
              <a:ext uri="{FF2B5EF4-FFF2-40B4-BE49-F238E27FC236}">
                <a16:creationId xmlns:a16="http://schemas.microsoft.com/office/drawing/2014/main" id="{5B1449ED-12C8-3E05-B965-43CD56DA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2" name="Picture 5" descr="C:\Users\NMihova\Desktop\Capture5.JPG">
            <a:extLst>
              <a:ext uri="{FF2B5EF4-FFF2-40B4-BE49-F238E27FC236}">
                <a16:creationId xmlns:a16="http://schemas.microsoft.com/office/drawing/2014/main" id="{CA798643-5DCE-5B39-8450-7EFE94A80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0F8C7571-F06C-21B6-5FF2-2E0F7F0FADFB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">
            <a:extLst>
              <a:ext uri="{FF2B5EF4-FFF2-40B4-BE49-F238E27FC236}">
                <a16:creationId xmlns:a16="http://schemas.microsoft.com/office/drawing/2014/main" id="{4D7D7EF8-8646-B66B-F7DD-A058BA413EFC}"/>
              </a:ext>
            </a:extLst>
          </p:cNvPr>
          <p:cNvSpPr txBox="1"/>
          <p:nvPr/>
        </p:nvSpPr>
        <p:spPr>
          <a:xfrm>
            <a:off x="1919536" y="548680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6 ТЕХНИЧЕСКА ПОМОЩ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6" name="Picture 2" descr="C:\Users\NMihova\Desktop\Capture8.jpg">
            <a:extLst>
              <a:ext uri="{FF2B5EF4-FFF2-40B4-BE49-F238E27FC236}">
                <a16:creationId xmlns:a16="http://schemas.microsoft.com/office/drawing/2014/main" id="{4CE151D2-AE44-4F0E-5705-BC8547CA3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664356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NMihova\Desktop\Capture5.JPG">
            <a:extLst>
              <a:ext uri="{FF2B5EF4-FFF2-40B4-BE49-F238E27FC236}">
                <a16:creationId xmlns:a16="http://schemas.microsoft.com/office/drawing/2014/main" id="{A8984A71-03CD-1B89-BA1C-97CCC8181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52" y="116632"/>
            <a:ext cx="1213282" cy="1334610"/>
          </a:xfrm>
          <a:prstGeom prst="rect">
            <a:avLst/>
          </a:prstGeom>
          <a:noFill/>
        </p:spPr>
      </p:pic>
      <p:pic>
        <p:nvPicPr>
          <p:cNvPr id="11" name="Picture 2" descr="C:\Users\NMihova\Desktop\Capture8.jpg">
            <a:extLst>
              <a:ext uri="{FF2B5EF4-FFF2-40B4-BE49-F238E27FC236}">
                <a16:creationId xmlns:a16="http://schemas.microsoft.com/office/drawing/2014/main" id="{7EF67CC3-8793-3DA7-8CB8-E220EDB97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18" name="Rounded Rectangle 22"/>
          <p:cNvSpPr/>
          <p:nvPr/>
        </p:nvSpPr>
        <p:spPr>
          <a:xfrm>
            <a:off x="1775521" y="1988840"/>
            <a:ext cx="8795179" cy="35813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bg-BG" sz="2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048620" name="Rectangle 1"/>
          <p:cNvSpPr/>
          <p:nvPr/>
        </p:nvSpPr>
        <p:spPr>
          <a:xfrm>
            <a:off x="284618" y="1324320"/>
            <a:ext cx="114545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(ЕС, Евратом) 2020/2093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- Многогодишна финансова рамка за годините 2021-2027;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(ЕС) 2021/1060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за установяване на общоприложимите разпоредби (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т.н.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 регламент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);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(ЕС) 2021/1058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Европейския фонд за регионално развитие и относно Кохезионния фонд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РМС № 196</a:t>
            </a:r>
            <a:r>
              <a:rPr lang="en-US" sz="2500" b="1" dirty="0">
                <a:solidFill>
                  <a:schemeClr val="tx2"/>
                </a:solidFill>
                <a:cs typeface="Arial" panose="020B0604020202020204" pitchFamily="34" charset="0"/>
              </a:rPr>
              <a:t>/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11.04.2019 г.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национални приоритети за 2021-2027 г., програми и водещи ведомства за разработването им;</a:t>
            </a:r>
            <a:endParaRPr lang="bg-BG" altLang="zh-CN" sz="2500" dirty="0">
              <a:solidFill>
                <a:schemeClr val="tx2"/>
              </a:solidFill>
            </a:endParaRP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ПМС № 142/7.06.2019 г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. за разработване на стратегическите и програмните документи за програмния период 2021-2027 г.;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РМС № 335/07.06.2019 г.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индикативно финансово разпределение за програмен период 2021-2027 г.</a:t>
            </a:r>
            <a:r>
              <a:rPr lang="bg-BG" sz="24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endParaRPr lang="bg-BG" sz="23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4128D264-1499-8E1C-4D7E-098F9F1C5970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F8DD7759-E0E7-7054-3D15-27076347E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sp>
        <p:nvSpPr>
          <p:cNvPr id="13" name="TextBox 4">
            <a:extLst>
              <a:ext uri="{FF2B5EF4-FFF2-40B4-BE49-F238E27FC236}">
                <a16:creationId xmlns:a16="http://schemas.microsoft.com/office/drawing/2014/main" id="{61D1DD42-2549-B2B5-903E-B8B68357982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НОРМАТИВНА РАМКА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07368" y="1700810"/>
            <a:ext cx="11377264" cy="4818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РМС № 335/07.06.2019 г. –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ресурс в размер на поне 10 на сто от финансовата </a:t>
            </a:r>
            <a:r>
              <a:rPr lang="bg-BG" altLang="zh-CN" sz="25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алокация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за осъществяване на интегрирани подходи за териториално развитие.</a:t>
            </a:r>
          </a:p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Необходимостта на местно и регионално ниво трябва да бъде идентифицирана в интегрираните териториални стратегии за развитие на регионите за планиране от ниво NUTS 2.</a:t>
            </a:r>
          </a:p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ПОС 2021-2027 г.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общо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187,45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(ЕФРР) за ИТИ по приоритети „Отпадъци“, „Биоразнообразие“, „Риск и изменение на климата“ и „Въздух“.</a:t>
            </a:r>
          </a:p>
          <a:p>
            <a:pPr algn="just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</a:pPr>
            <a:endParaRPr lang="zh-CN" altLang="en-US" sz="21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173A209F-CB3F-6DBC-0FD8-A6B08F7B5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5A41D226-6B11-89D0-93F4-3C74A87E8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99313C3E-6923-4A10-151A-E79A2A2B2F5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943C0D69-81D4-A0EC-80AD-A25DE61081A9}"/>
              </a:ext>
            </a:extLst>
          </p:cNvPr>
          <p:cNvSpPr txBox="1"/>
          <p:nvPr/>
        </p:nvSpPr>
        <p:spPr>
          <a:xfrm>
            <a:off x="1765316" y="516664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ИНТЕГРИРАНИ ТЕРИТОРИАЛНИ ИНВЕСТИЦИИ (ИТИ)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34D5B411-2F13-AD93-1489-B08643BF6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79376" y="1772821"/>
            <a:ext cx="11089232" cy="456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Мерки чрез ВОМР – въз основа на опита и поуките от програмен период 2014-2020 г. и заключенията и препоръките от Оценката на изпълнението на ОПОС 2014-2020 чрез подхода ВОМР.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ПОС 2021-2027 г.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общо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6,99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(ЕФРР) за ВОМР:</a:t>
            </a:r>
          </a:p>
          <a:p>
            <a:pPr marL="989013" indent="-989013" algn="just" defTabSz="446088">
              <a:spcBef>
                <a:spcPts val="600"/>
              </a:spcBef>
              <a:spcAft>
                <a:spcPts val="1200"/>
              </a:spcAft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      - 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„Отпадъци“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информационни и разяснителни дейности;</a:t>
            </a:r>
          </a:p>
          <a:p>
            <a:pPr marL="989013" indent="-989013" algn="just" defTabSz="223838">
              <a:spcBef>
                <a:spcPts val="600"/>
              </a:spcBef>
              <a:spcAft>
                <a:spcPts val="1200"/>
              </a:spcAft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      -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„Биоразнообразие“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– информация и обучения, промяна в  нагласите, семинари и форуми и др.</a:t>
            </a:r>
          </a:p>
          <a:p>
            <a:pPr marL="342900" indent="-342900" algn="just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altLang="zh-CN" sz="2000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1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ABA08614-01CA-D204-6549-64306799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E3CD0438-44ED-2530-AD0B-F3010046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77838C50-0073-9B3E-F85C-3CF82AA9DAF5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E7601BA3-E617-EC29-93ED-7C2BE6B52C59}"/>
              </a:ext>
            </a:extLst>
          </p:cNvPr>
          <p:cNvSpPr txBox="1"/>
          <p:nvPr/>
        </p:nvSpPr>
        <p:spPr>
          <a:xfrm>
            <a:off x="1765316" y="516664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ВОДЕНО ОТ ОБЩНОСТИТЕ</a:t>
            </a:r>
            <a:r>
              <a:rPr lang="en-US" sz="2800" dirty="0">
                <a:solidFill>
                  <a:srgbClr val="009900"/>
                </a:solidFill>
              </a:rPr>
              <a:t> </a:t>
            </a:r>
            <a:r>
              <a:rPr lang="bg-BG" sz="2800" dirty="0">
                <a:solidFill>
                  <a:srgbClr val="009900"/>
                </a:solidFill>
              </a:rPr>
              <a:t>МЕСТНО РАЗВИТИЕ (ВОМР)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B3FCCB3F-0CCF-6AE7-BB9F-755C13355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263354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79376" y="1556793"/>
            <a:ext cx="11377264" cy="4973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altLang="zh-CN" sz="2400" b="1" dirty="0">
                <a:solidFill>
                  <a:schemeClr val="tx2">
                    <a:lumMod val="75000"/>
                  </a:schemeClr>
                </a:solidFill>
              </a:rPr>
              <a:t>Национално ниво: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Предварителна оценка и концепция за инвестиционна стратегия за прилагане на ФИ по ПОС 2021-2027 – изготвени по договор с възложител Министерство на финансите;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Предварителна оценка и концепция за инвестиционна стратегия – приети м. август 2021 г.;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Препоръки от предварителната оценка – потенциал за финансови инструменти при част от мерките по Приоритети </a:t>
            </a:r>
            <a:r>
              <a:rPr lang="bg-BG" altLang="zh-CN" sz="2500" dirty="0">
                <a:solidFill>
                  <a:srgbClr val="1F497D">
                    <a:lumMod val="75000"/>
                  </a:srgbClr>
                </a:solidFill>
                <a:ea typeface="宋体" panose="02010600030101010101" pitchFamily="2" charset="-122"/>
              </a:rPr>
              <a:t>„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Води”, „ Отпадъци” и „Въздух”;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Опит от прилагане на ФИ през периода 2014-2020 г.;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Препрограмиране</a:t>
            </a:r>
          </a:p>
          <a:p>
            <a:pPr algn="just">
              <a:spcBef>
                <a:spcPts val="600"/>
              </a:spcBef>
            </a:pPr>
            <a:endParaRPr lang="bg-BG" altLang="zh-CN" sz="19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1200"/>
              </a:spcBef>
            </a:pPr>
            <a:endParaRPr lang="bg-BG" altLang="zh-CN" sz="19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endParaRPr lang="zh-CN" altLang="en-US" sz="19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A2E79976-3F43-12F5-F9CF-245D742EE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F47B25D8-7D52-CCFF-2A74-8C403691D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93342655-62A1-66C4-E5DC-79C7EFC6D79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64445C92-4CEA-381E-C191-B9917E96A645}"/>
              </a:ext>
            </a:extLst>
          </p:cNvPr>
          <p:cNvSpPr txBox="1"/>
          <p:nvPr/>
        </p:nvSpPr>
        <p:spPr>
          <a:xfrm>
            <a:off x="4216678" y="516664"/>
            <a:ext cx="6127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ФИНАНСОВИ ИНСТРУМЕНТИ (</a:t>
            </a:r>
            <a:r>
              <a:rPr lang="en-US" sz="2800" dirty="0">
                <a:solidFill>
                  <a:srgbClr val="009900"/>
                </a:solidFill>
              </a:rPr>
              <a:t>1</a:t>
            </a:r>
            <a:r>
              <a:rPr lang="bg-BG" sz="2800" dirty="0">
                <a:solidFill>
                  <a:srgbClr val="009900"/>
                </a:solidFill>
              </a:rPr>
              <a:t>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1F77FB91-6BB4-F127-6061-8BF56551A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611948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335360" y="1775788"/>
            <a:ext cx="11593288" cy="410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Приоритет „Води“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20,0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Собствен принос на ВиК операторите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Приоритет „Отпадъци“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15,0 млн. евро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„Рециклиране на отпадъците – допустими в комбинация и с разделно събиране и предварително третиране (100% ФИ);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Собствен принос на бенефициенти (общини) при основните мерки за управление на отпадъците, комбинация между ФИ и БФП в две операции.</a:t>
            </a:r>
            <a:endParaRPr lang="zh-CN" altLang="en-US" sz="2500" dirty="0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887A33C0-3E63-D062-6AF8-763FC1B7E048}"/>
              </a:ext>
            </a:extLst>
          </p:cNvPr>
          <p:cNvSpPr txBox="1"/>
          <p:nvPr/>
        </p:nvSpPr>
        <p:spPr>
          <a:xfrm>
            <a:off x="4216678" y="516664"/>
            <a:ext cx="6127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ФИНАНСОВИ ИНСТРУМЕНТИ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C92783E9-5180-740D-6CAC-FD2E8B823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3156A9D5-38DB-FF24-F2EC-074C6B5B5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CA5A1C5C-D369-0BEB-30C1-8201F13040E6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981F4E77-8F35-2F0E-2510-1D5D4701F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906695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" descr="C:\Users\NMihova\Desktop\Captur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28" y="4551854"/>
            <a:ext cx="12144671" cy="2322469"/>
          </a:xfrm>
          <a:prstGeom prst="rect">
            <a:avLst/>
          </a:prstGeom>
          <a:noFill/>
        </p:spPr>
      </p:pic>
      <p:sp>
        <p:nvSpPr>
          <p:cNvPr id="1048591" name="Title 8"/>
          <p:cNvSpPr>
            <a:spLocks noGrp="1"/>
          </p:cNvSpPr>
          <p:nvPr>
            <p:ph type="ctrTitle"/>
          </p:nvPr>
        </p:nvSpPr>
        <p:spPr>
          <a:xfrm>
            <a:off x="2209800" y="2420889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bg-BG" sz="3600" b="1" dirty="0"/>
            </a:br>
            <a:r>
              <a:rPr lang="bg-BG" sz="3600" b="1" dirty="0">
                <a:solidFill>
                  <a:schemeClr val="tx2">
                    <a:lumMod val="75000"/>
                  </a:schemeClr>
                </a:solidFill>
              </a:rPr>
              <a:t>БЛАГОДАРЯ ЗА ВНИМАНИЕТО!</a:t>
            </a:r>
            <a:br>
              <a:rPr lang="bg-BG" sz="3600" b="1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bg-BG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programming@moew.government.bg </a:t>
            </a: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https://www.eufunds.bg/bg/opos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zh-CN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60974A-DA2C-4DD4-B63C-7C9931F918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7848" y="2420888"/>
            <a:ext cx="2305050" cy="1695450"/>
          </a:xfrm>
          <a:prstGeom prst="rect">
            <a:avLst/>
          </a:prstGeom>
        </p:spPr>
      </p:pic>
      <p:pic>
        <p:nvPicPr>
          <p:cNvPr id="7" name="Picture 4" descr="C:\Users\NMihova\Desktop\Capture4.JPG">
            <a:extLst>
              <a:ext uri="{FF2B5EF4-FFF2-40B4-BE49-F238E27FC236}">
                <a16:creationId xmlns:a16="http://schemas.microsoft.com/office/drawing/2014/main" id="{8531A152-A44B-5C97-16A4-EE5FE2B73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8" name="Picture 5" descr="C:\Users\NMihova\Desktop\Capture5.JPG">
            <a:extLst>
              <a:ext uri="{FF2B5EF4-FFF2-40B4-BE49-F238E27FC236}">
                <a16:creationId xmlns:a16="http://schemas.microsoft.com/office/drawing/2014/main" id="{0AC1BC55-C8EF-F3A3-032C-F21998552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extBox 1"/>
          <p:cNvSpPr txBox="1"/>
          <p:nvPr/>
        </p:nvSpPr>
        <p:spPr>
          <a:xfrm>
            <a:off x="2135560" y="1670605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bg-BG" sz="20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19430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342147"/>
              </p:ext>
            </p:extLst>
          </p:nvPr>
        </p:nvGraphicFramePr>
        <p:xfrm>
          <a:off x="335360" y="1668620"/>
          <a:ext cx="11521280" cy="45254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8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5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531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2"/>
                          </a:solidFill>
                        </a:rPr>
                        <a:t>ИНДИКАТИВНО </a:t>
                      </a:r>
                      <a:r>
                        <a:rPr lang="bg-BG" sz="2400" noProof="0" dirty="0">
                          <a:solidFill>
                            <a:schemeClr val="tx2"/>
                          </a:solidFill>
                        </a:rPr>
                        <a:t>РАЗПРЕДЕЛЕНИЕ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</a:rPr>
                        <a:t> ПО </a:t>
                      </a:r>
                      <a:r>
                        <a:rPr lang="bg-BG" sz="2400" noProof="0" dirty="0">
                          <a:solidFill>
                            <a:schemeClr val="tx2"/>
                          </a:solidFill>
                        </a:rPr>
                        <a:t>ФОНДОВЕ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Източник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Евро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 E</a:t>
                      </a:r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С част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Кохезионен фонд 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ЦП 2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bg-BG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359 791 316,00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Европейски фонд за регионално развитие (ЦП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2)</a:t>
                      </a: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1 139 758 777,00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Европейски фонд за </a:t>
                      </a:r>
                      <a:r>
                        <a:rPr lang="bg-BG" sz="2400" b="1" noProof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регионално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развитие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bg-BG" sz="2400" b="1" noProof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ТП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bg-BG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32 040 000,00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Кохезионен фонд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359 791 316,00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Европейски фонд за регионално развитие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1 171 798 777,00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бюджет от ЕС по ПОС 21-27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1 531 590 093,00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2DB0485F-D16A-1787-B0DE-BB6EE398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F1D38755-6D25-4F43-F19A-0090BE5AE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5D017203-9991-51CA-E3AA-BDBBB7962D8C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D9722083-49A7-D037-118B-FE63857F428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ФИНАНСОВА РАМКА </a:t>
            </a:r>
            <a:r>
              <a:rPr lang="bg-BG" sz="2800" dirty="0">
                <a:solidFill>
                  <a:srgbClr val="009900"/>
                </a:solidFill>
              </a:rPr>
              <a:t>НА ПОС 2021-2027 г.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AEE05B85-8F74-E889-B044-3998A4229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266606" y="1803980"/>
            <a:ext cx="11658788" cy="441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Секторна оперативна програма с хоризонтален характер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 –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за устойчиво развитие и утвърждаване целта за съхраняване, опазване и подобряване на качеството на околната среда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Насоченост към постигане на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Цел на политиката 2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от Регламент 2021/1060: 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bg-BG" sz="22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„</a:t>
            </a:r>
            <a:r>
              <a:rPr lang="bg-BG" sz="2500" b="1" i="1" dirty="0">
                <a:solidFill>
                  <a:srgbClr val="006600"/>
                </a:solidFill>
                <a:cs typeface="Arial" panose="020B0604020202020204" pitchFamily="34" charset="0"/>
              </a:rPr>
              <a:t>По-зелена, нисковъглеродна и устойчива Европа с икономика в преход към нулеви нетни въглеродни емисии чрез насърчаване на чист и справедлив енергиен преход, зелени и сини инвестиции, кръгова икономика, смекчаване на последиците от изменението на климата и приспособяване към него, превенция и управление на риска и устойчива градска мобилност</a:t>
            </a:r>
            <a:r>
              <a:rPr lang="bg-BG" sz="2500" dirty="0">
                <a:solidFill>
                  <a:srgbClr val="00660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51D1249-A5B5-D26E-38A3-49E386AA8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2C25B18B-FECD-69A5-6F1A-7DF77B4A2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94384897-ACDA-DAB7-FEFB-A3152D67C8F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33FEF2B-1082-B230-11CD-69DB3BC2153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ПОС 2021-2027 г.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8BC840AB-2340-08CD-B9CF-8F4087B2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335360" y="1598736"/>
            <a:ext cx="11521280" cy="4731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22.08.2019 г. – създадена Вътрешноведомствена работна група за разработване на необходимите аналитични документи за изготвяне на първи проект на ПОС 2021-2027 г. 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17.12.2019 г. – сформирана Тематична работна група за разработване на проект на ПОС 2021-2027 г.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Изготвени 6 версии на ПОС 2021-2027 г.;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Проведени обществени консултации 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по чл. 14, ал. 2 и чл. 15, ал. 1 от ПМС № 142/2019 г.;</a:t>
            </a: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Подготвена финална версия, в която са отразени коментари по версия 6 от страна на ЕК и членовете на ТРГ.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65D4F58-7A61-AFCA-9D2E-1DE510651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8E939322-7579-A571-A80E-0332481A3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246CE9C1-8996-E27A-6C73-05B103AE14AE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2A89535D-BD01-6B73-95E4-51C61CB0D9C3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РАЗРАБОТВАНЕ </a:t>
            </a:r>
            <a:r>
              <a:rPr lang="bg-BG" sz="2800" dirty="0">
                <a:solidFill>
                  <a:srgbClr val="009900"/>
                </a:solidFill>
              </a:rPr>
              <a:t>НА ПОС 2021-2027 г.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9BCB4117-2895-C460-ED95-CFE4A6263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63050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374618" y="1668621"/>
            <a:ext cx="114427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Екологична оценка: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след проведени обществени обсъждания и консултации, докладът за екологична оценка е внесен в МОСВ за издаване на становище по ЕО;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заседание на ВЕЕС – Междуведомствена комисия, на 30.06.2022 г., взето решение на ВЕЕС да се предложи на министъра на околната среда и водите да съгласува ПОС 2021-2027 г.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1400" dirty="0">
                <a:solidFill>
                  <a:srgbClr val="FF0000"/>
                </a:solidFill>
                <a:cs typeface="Arial" panose="020B0604020202020204" pitchFamily="34" charset="0"/>
              </a:rPr>
              <a:t> 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Какво предстои: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одобряване от ТРГ, СКУСЕС, одобряване от МС и изпращане чрез системата 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SFC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за одобряване от ЕК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E6FA20BF-5E81-63A5-8A9C-34555F5C1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98693B73-A247-F446-CC80-C18529B68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CCB10D17-3EC4-DD60-6183-26D3921DDCC9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3934B44F-3261-FF3D-B562-DB8DAB684629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РАЗРАБОТВАНЕ </a:t>
            </a:r>
            <a:r>
              <a:rPr lang="bg-BG" sz="2800" dirty="0">
                <a:solidFill>
                  <a:srgbClr val="009900"/>
                </a:solidFill>
              </a:rPr>
              <a:t>НА ПОС 2021-2027 г.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C8C100AC-8BAD-B598-04DD-E6C0AD8F9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332945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Content Placeholder 12"/>
          <p:cNvSpPr txBox="1"/>
          <p:nvPr/>
        </p:nvSpPr>
        <p:spPr>
          <a:xfrm>
            <a:off x="1127448" y="1783806"/>
            <a:ext cx="10513168" cy="4402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bg-BG" sz="25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Пет основни приоритета и техническа помощ</a:t>
            </a:r>
            <a:r>
              <a:rPr lang="ru-RU" sz="25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1 „Води“ – 715,41 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2 „Отпадъци“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312,65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3 „Биологично разнообразие“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132,47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4 „Риск и изменение на климата“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225,64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5 „Въздух“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395,47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6 „Техническа помощ“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41,56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0"/>
              </a:spcBef>
            </a:pPr>
            <a:endParaRPr lang="bg-BG" sz="2500" i="1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42925" indent="-5429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bg-BG" sz="2500" i="1" dirty="0">
              <a:solidFill>
                <a:srgbClr val="009900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bg-BG" sz="2500" i="1" dirty="0">
              <a:solidFill>
                <a:srgbClr val="00990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ED214F9-FED6-451D-DCFE-90A5C48CD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64337587-7736-651E-B311-628921812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761B8570-BE9E-0C95-9329-A495407B903E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26C2259B-0096-8C44-7089-F7E38C56AC0E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  <a:latin typeface="+mj-lt"/>
              </a:rPr>
              <a:t>ПОС 2021-2027 г., ВЕРСИЯ 1.0</a:t>
            </a:r>
            <a:endParaRPr lang="en-US" sz="2800" dirty="0">
              <a:solidFill>
                <a:srgbClr val="009900"/>
              </a:solidFill>
              <a:latin typeface="+mj-lt"/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11F8CA2-CC0F-1736-F025-9549FDBB4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Content Placeholder 12"/>
          <p:cNvSpPr txBox="1"/>
          <p:nvPr/>
        </p:nvSpPr>
        <p:spPr>
          <a:xfrm>
            <a:off x="197852" y="1668621"/>
            <a:ext cx="11730796" cy="4928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-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“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Подкрепа за осигуряването на достъп до вода и на устойчивото управление на водите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”;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Двуфондов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 и КФ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1 399,23 млн. лв. (715,41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съфинансиране: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- 747,77 млн. лв. (38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2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33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млн. евро) ЕС и национално съфинансиране;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КФ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- 651,46 млн. лв. (333,08 млн. евро) общо ЕС и национално съфинансиране;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 и чрез финансови инструменти (ФИ).</a:t>
            </a:r>
            <a:endParaRPr lang="ru-RU" sz="25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0D880AFD-A846-B556-A006-C1AE0745F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09F37148-A9DA-DE84-50C6-E09ED8748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E281D1EE-1EB8-82A0-8CC1-81081C953783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13D6815C-F4E1-D15E-43A2-2EBD8B8F5C5E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1 </a:t>
            </a:r>
            <a:r>
              <a:rPr lang="ru-RU" sz="2800" dirty="0">
                <a:solidFill>
                  <a:srgbClr val="009900"/>
                </a:solidFill>
              </a:rPr>
              <a:t>ВОДИ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FDA99FCB-969E-2D68-78BE-BA039434F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Content Placeholder 12"/>
          <p:cNvSpPr txBox="1"/>
          <p:nvPr/>
        </p:nvSpPr>
        <p:spPr>
          <a:xfrm>
            <a:off x="407368" y="1628799"/>
            <a:ext cx="11586779" cy="4968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Инфраструктурни мерки за събиране, отвеждане и пречистване на отпадъчни води, както и за водоснабдяване, в т.ч. за проекти, чието изпълнение е стартирало в периода 2014-2020 г.; 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Разработване на РПИП за райони Благоевград, Кюстендил, Ловеч, Монтана, Пазарджик, Разград, след тяхното консолидиране;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Подкрепа за разработване ПУРБ – оценки, набиране на данни и др.;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Мерки по отношение мониторинг и оценка на качеството на водите за питейно-битово водоснабдяване във връзка с Директивата за питейни води</a:t>
            </a:r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65B83BE8-9CD7-5351-B2E7-57A612B2A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8B5F9CAA-4DFF-FA24-DB6E-2B0243005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AF8B4970-6F51-96B3-5E0A-E583DE5FA73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A6F2D42-7188-B117-6B5A-480496833FE3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1 </a:t>
            </a:r>
            <a:r>
              <a:rPr lang="ru-RU" sz="2800" dirty="0">
                <a:solidFill>
                  <a:srgbClr val="009900"/>
                </a:solidFill>
              </a:rPr>
              <a:t>ВОДИ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FB171E88-1027-35C6-AEBB-0D87A09A5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81215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3867</TotalTime>
  <Words>4694</Words>
  <Application>Microsoft Office PowerPoint</Application>
  <PresentationFormat>Widescreen</PresentationFormat>
  <Paragraphs>293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(Body)</vt:lpstr>
      <vt:lpstr>Wingdings</vt:lpstr>
      <vt:lpstr>1_Office Theme</vt:lpstr>
      <vt:lpstr>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БЛАГОДАРЯ ЗА ВНИМАНИЕТО!         programming@moew.government.bg    https://www.eufunds.bg/bg/opos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DVasileva</dc:creator>
  <cp:lastModifiedBy>OPOS BG31</cp:lastModifiedBy>
  <cp:revision>221</cp:revision>
  <dcterms:created xsi:type="dcterms:W3CDTF">2013-04-01T19:50:56Z</dcterms:created>
  <dcterms:modified xsi:type="dcterms:W3CDTF">2022-07-01T11:50:26Z</dcterms:modified>
</cp:coreProperties>
</file>