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78" r:id="rId3"/>
    <p:sldId id="320" r:id="rId4"/>
    <p:sldId id="318" r:id="rId5"/>
    <p:sldId id="322" r:id="rId6"/>
    <p:sldId id="319" r:id="rId7"/>
    <p:sldId id="324" r:id="rId8"/>
    <p:sldId id="339" r:id="rId9"/>
    <p:sldId id="342" r:id="rId10"/>
    <p:sldId id="340" r:id="rId11"/>
    <p:sldId id="341" r:id="rId12"/>
    <p:sldId id="323" r:id="rId13"/>
    <p:sldId id="321" r:id="rId14"/>
    <p:sldId id="325" r:id="rId15"/>
    <p:sldId id="334" r:id="rId16"/>
    <p:sldId id="337" r:id="rId17"/>
    <p:sldId id="338" r:id="rId18"/>
    <p:sldId id="343" r:id="rId19"/>
    <p:sldId id="344" r:id="rId20"/>
    <p:sldId id="327" r:id="rId21"/>
    <p:sldId id="336" r:id="rId22"/>
    <p:sldId id="326" r:id="rId23"/>
  </p:sldIdLst>
  <p:sldSz cx="9144000" cy="6858000" type="screen4x3"/>
  <p:notesSz cx="6858000" cy="96377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5AD"/>
    <a:srgbClr val="007DFA"/>
    <a:srgbClr val="FFFFFF"/>
    <a:srgbClr val="74BFF8"/>
    <a:srgbClr val="3399FF"/>
    <a:srgbClr val="0099FF"/>
    <a:srgbClr val="006600"/>
    <a:srgbClr val="99CC00"/>
    <a:srgbClr val="3333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2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19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nica%20Petkova\Desktop\&#1071;&#1085;&#1080;&#1094;&#1072;\&#1052;&#1054;&#1053;\Copy%20of%20Report_Draft_MN_050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nica%20Petkova\Desktop\&#1071;&#1085;&#1080;&#1094;&#1072;\&#1052;&#1054;&#1053;\Copy%20of%20Report_Draft_MN_050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nica%20Petkova\Desktop\&#1071;&#1085;&#1080;&#1094;&#1072;\&#1052;&#1054;&#1053;\Copy%20of%20Report_Draft_MN_050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nica%20Petkova\Desktop\&#1071;&#1085;&#1080;&#1094;&#1072;\&#1052;&#1054;&#1053;\Copy%20of%20Report_Draft_MN_050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spPr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2DF-4088-B0AD-3A012BC1D62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2DF-4088-B0AD-3A012BC1D62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2DF-4088-B0AD-3A012BC1D62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2DF-4088-B0AD-3A012BC1D62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2DF-4088-B0AD-3A012BC1D62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2DF-4088-B0AD-3A012BC1D62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2DF-4088-B0AD-3A012BC1D625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Q2a!$A$16:$A$22</c:f>
              <c:strCache>
                <c:ptCount val="7"/>
                <c:pt idx="0">
                  <c:v>Не съм сигурен/не знам/отказ </c:v>
                </c:pt>
                <c:pt idx="1">
                  <c:v>Няма координация на материала по отделните предмети – по някои напредват бързо, по други бавно </c:v>
                </c:pt>
                <c:pt idx="2">
                  <c:v>Учебното съдържание не е съобразено с възрастта на детето </c:v>
                </c:pt>
                <c:pt idx="3">
                  <c:v>Неясен за детето език в учебниците и учебните помагала (употреба на непознати думи, недобър стил на поднасяне) </c:v>
                </c:pt>
                <c:pt idx="4">
                  <c:v>Учебното съдържание е с голям обем (много информация) </c:v>
                </c:pt>
                <c:pt idx="5">
                  <c:v>Недобро поднасяне на материала от страна на учителя </c:v>
                </c:pt>
                <c:pt idx="6">
                  <c:v>Онлайн обучението </c:v>
                </c:pt>
              </c:strCache>
            </c:strRef>
          </c:cat>
          <c:val>
            <c:numRef>
              <c:f>Q2a!$B$16:$B$22</c:f>
              <c:numCache>
                <c:formatCode>0.0</c:formatCode>
                <c:ptCount val="7"/>
                <c:pt idx="0">
                  <c:v>14.5</c:v>
                </c:pt>
                <c:pt idx="1">
                  <c:v>9.4</c:v>
                </c:pt>
                <c:pt idx="2">
                  <c:v>26</c:v>
                </c:pt>
                <c:pt idx="3">
                  <c:v>27.7</c:v>
                </c:pt>
                <c:pt idx="4">
                  <c:v>27.7</c:v>
                </c:pt>
                <c:pt idx="5">
                  <c:v>32.799999999999997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2DF-4088-B0AD-3A012BC1D6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overlap val="100"/>
        <c:axId val="352784568"/>
        <c:axId val="352786528"/>
      </c:barChart>
      <c:catAx>
        <c:axId val="352784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52786528"/>
        <c:crosses val="autoZero"/>
        <c:auto val="1"/>
        <c:lblAlgn val="ctr"/>
        <c:lblOffset val="100"/>
        <c:noMultiLvlLbl val="0"/>
      </c:catAx>
      <c:valAx>
        <c:axId val="352786528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352784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spPr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871-4A6A-BA16-60BCB664AA2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871-4A6A-BA16-60BCB664AA2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871-4A6A-BA16-60BCB664AA2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871-4A6A-BA16-60BCB664AA2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871-4A6A-BA16-60BCB664AA2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871-4A6A-BA16-60BCB664AA2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871-4A6A-BA16-60BCB664AA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Q2b!$A$16:$A$22</c:f>
              <c:strCache>
                <c:ptCount val="7"/>
                <c:pt idx="0">
                  <c:v>Не съм сигурен/не знам/отказ </c:v>
                </c:pt>
                <c:pt idx="1">
                  <c:v>Няма координация на материала по отделните предмети – по някои напредват бързо, по други – бавно </c:v>
                </c:pt>
                <c:pt idx="2">
                  <c:v>Онлайн обучението </c:v>
                </c:pt>
                <c:pt idx="3">
                  <c:v>Учебното съдържание е с голям обем (много информация) </c:v>
                </c:pt>
                <c:pt idx="4">
                  <c:v>Недобро поднасяне на материала от страна на учителя </c:v>
                </c:pt>
                <c:pt idx="5">
                  <c:v>Учебното съдържание не е съобразено с възрастта на детето </c:v>
                </c:pt>
                <c:pt idx="6">
                  <c:v>Неясен за детето език в учебниците и учебните помагала (употреба на непознати думи, недобър стил на поднасяне) </c:v>
                </c:pt>
              </c:strCache>
            </c:strRef>
          </c:cat>
          <c:val>
            <c:numRef>
              <c:f>Q2b!$B$16:$B$22</c:f>
              <c:numCache>
                <c:formatCode>0.0</c:formatCode>
                <c:ptCount val="7"/>
                <c:pt idx="0">
                  <c:v>31.9</c:v>
                </c:pt>
                <c:pt idx="1">
                  <c:v>7</c:v>
                </c:pt>
                <c:pt idx="2">
                  <c:v>20</c:v>
                </c:pt>
                <c:pt idx="3">
                  <c:v>21</c:v>
                </c:pt>
                <c:pt idx="4">
                  <c:v>23.1</c:v>
                </c:pt>
                <c:pt idx="5">
                  <c:v>23.6</c:v>
                </c:pt>
                <c:pt idx="6">
                  <c:v>32.799999999999997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871-4A6A-BA16-60BCB664A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overlap val="100"/>
        <c:axId val="352307848"/>
        <c:axId val="352308632"/>
      </c:barChart>
      <c:catAx>
        <c:axId val="352307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52308632"/>
        <c:crosses val="autoZero"/>
        <c:auto val="1"/>
        <c:lblAlgn val="ctr"/>
        <c:lblOffset val="100"/>
        <c:noMultiLvlLbl val="0"/>
      </c:catAx>
      <c:valAx>
        <c:axId val="352308632"/>
        <c:scaling>
          <c:orientation val="minMax"/>
          <c:max val="40"/>
        </c:scaling>
        <c:delete val="1"/>
        <c:axPos val="b"/>
        <c:numFmt formatCode="General" sourceLinked="0"/>
        <c:majorTickMark val="none"/>
        <c:minorTickMark val="none"/>
        <c:tickLblPos val="nextTo"/>
        <c:crossAx val="352307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spPr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E0B-46DC-98F4-B65DE63192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E0B-46DC-98F4-B65DE63192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E0B-46DC-98F4-B65DE63192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E0B-46DC-98F4-B65DE631922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E0B-46DC-98F4-B65DE631922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E0B-46DC-98F4-B65DE631922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E0B-46DC-98F4-B65DE63192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'Q4'!$A$16:$A$22</c:f>
              <c:strCache>
                <c:ptCount val="7"/>
                <c:pt idx="0">
                  <c:v>Допълнителни консултации по предмета</c:v>
                </c:pt>
                <c:pt idx="1">
                  <c:v>Допълнително обучение в "Уча се"</c:v>
                </c:pt>
                <c:pt idx="2">
                  <c:v>Разчитаме, че в училище ще успее да получи необходимата помощ (не предприемаме нищо допълнително)</c:v>
                </c:pt>
                <c:pt idx="3">
                  <c:v>Посещава занималня </c:v>
                </c:pt>
                <c:pt idx="4">
                  <c:v>Помагаме за подготовка на домашните </c:v>
                </c:pt>
                <c:pt idx="5">
                  <c:v>Детето посещава допълнителни уроци </c:v>
                </c:pt>
                <c:pt idx="6">
                  <c:v>Занимаваме се вкъщи допълнително – обясняваме съдържанието на уроците, давам допълнителни примери, видео по темата и пр. </c:v>
                </c:pt>
              </c:strCache>
            </c:strRef>
          </c:cat>
          <c:val>
            <c:numRef>
              <c:f>'Q4'!$B$16:$B$22</c:f>
              <c:numCache>
                <c:formatCode>0.0</c:formatCode>
                <c:ptCount val="7"/>
                <c:pt idx="0">
                  <c:v>1.3</c:v>
                </c:pt>
                <c:pt idx="1">
                  <c:v>1.5</c:v>
                </c:pt>
                <c:pt idx="2">
                  <c:v>10.8</c:v>
                </c:pt>
                <c:pt idx="3">
                  <c:v>11.2</c:v>
                </c:pt>
                <c:pt idx="4">
                  <c:v>18.5</c:v>
                </c:pt>
                <c:pt idx="5">
                  <c:v>25</c:v>
                </c:pt>
                <c:pt idx="6">
                  <c:v>53.7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E0B-46DC-98F4-B65DE63192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overlap val="100"/>
        <c:axId val="352314120"/>
        <c:axId val="352309416"/>
      </c:barChart>
      <c:catAx>
        <c:axId val="352314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52309416"/>
        <c:crosses val="autoZero"/>
        <c:auto val="1"/>
        <c:lblAlgn val="ctr"/>
        <c:lblOffset val="100"/>
        <c:noMultiLvlLbl val="0"/>
      </c:catAx>
      <c:valAx>
        <c:axId val="352309416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352314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1996878768533"/>
          <c:y val="0.15438968952135451"/>
          <c:w val="0.80596254522238775"/>
          <c:h val="0.777344944283441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'Q6'!$A$13</c:f>
              <c:strCache>
                <c:ptCount val="1"/>
                <c:pt idx="0">
                  <c:v>Да, по повече от един предмет 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BE9-4EA5-AE23-6577283C521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BE9-4EA5-AE23-6577283C521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BE9-4EA5-AE23-6577283C521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BE9-4EA5-AE23-6577283C521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BE9-4EA5-AE23-6577283C52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'Q6'!$B$12:$E$12</c:f>
              <c:strCache>
                <c:ptCount val="4"/>
                <c:pt idx="0">
                  <c:v>Първи до четвърти  клас </c:v>
                </c:pt>
                <c:pt idx="1">
                  <c:v>Пети до седми  клас </c:v>
                </c:pt>
                <c:pt idx="2">
                  <c:v>Осми до десети клас </c:v>
                </c:pt>
                <c:pt idx="3">
                  <c:v>СРЕДНО</c:v>
                </c:pt>
              </c:strCache>
            </c:strRef>
          </c:cat>
          <c:val>
            <c:numRef>
              <c:f>'Q6'!$B$13:$E$13</c:f>
              <c:numCache>
                <c:formatCode>0.0</c:formatCode>
                <c:ptCount val="4"/>
                <c:pt idx="0">
                  <c:v>12.5</c:v>
                </c:pt>
                <c:pt idx="1">
                  <c:v>27.6</c:v>
                </c:pt>
                <c:pt idx="2">
                  <c:v>10.8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BE9-4EA5-AE23-6577283C5214}"/>
            </c:ext>
          </c:extLst>
        </c:ser>
        <c:ser>
          <c:idx val="1"/>
          <c:order val="1"/>
          <c:tx>
            <c:strRef>
              <c:f>'Q6'!$A$14</c:f>
              <c:strCache>
                <c:ptCount val="1"/>
                <c:pt idx="0">
                  <c:v>Да, по един предмет 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'Q6'!$B$12:$E$12</c:f>
              <c:strCache>
                <c:ptCount val="4"/>
                <c:pt idx="0">
                  <c:v>Първи до четвърти  клас </c:v>
                </c:pt>
                <c:pt idx="1">
                  <c:v>Пети до седми  клас </c:v>
                </c:pt>
                <c:pt idx="2">
                  <c:v>Осми до десети клас </c:v>
                </c:pt>
                <c:pt idx="3">
                  <c:v>СРЕДНО</c:v>
                </c:pt>
              </c:strCache>
            </c:strRef>
          </c:cat>
          <c:val>
            <c:numRef>
              <c:f>'Q6'!$B$14:$E$14</c:f>
              <c:numCache>
                <c:formatCode>0.0</c:formatCode>
                <c:ptCount val="4"/>
                <c:pt idx="0">
                  <c:v>14.4</c:v>
                </c:pt>
                <c:pt idx="1">
                  <c:v>22.4</c:v>
                </c:pt>
                <c:pt idx="2">
                  <c:v>24.3</c:v>
                </c:pt>
                <c:pt idx="3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9-4EA5-AE23-6577283C5214}"/>
            </c:ext>
          </c:extLst>
        </c:ser>
        <c:ser>
          <c:idx val="2"/>
          <c:order val="2"/>
          <c:tx>
            <c:strRef>
              <c:f>'Q6'!$A$15</c:f>
              <c:strCache>
                <c:ptCount val="1"/>
                <c:pt idx="0">
                  <c:v>Не взима уроци 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'Q6'!$B$12:$E$12</c:f>
              <c:strCache>
                <c:ptCount val="4"/>
                <c:pt idx="0">
                  <c:v>Първи до четвърти  клас </c:v>
                </c:pt>
                <c:pt idx="1">
                  <c:v>Пети до седми  клас </c:v>
                </c:pt>
                <c:pt idx="2">
                  <c:v>Осми до десети клас </c:v>
                </c:pt>
                <c:pt idx="3">
                  <c:v>СРЕДНО</c:v>
                </c:pt>
              </c:strCache>
            </c:strRef>
          </c:cat>
          <c:val>
            <c:numRef>
              <c:f>'Q6'!$B$15:$E$15</c:f>
              <c:numCache>
                <c:formatCode>0.0</c:formatCode>
                <c:ptCount val="4"/>
                <c:pt idx="0">
                  <c:v>71.900000000000006</c:v>
                </c:pt>
                <c:pt idx="1">
                  <c:v>50</c:v>
                </c:pt>
                <c:pt idx="2">
                  <c:v>63.5</c:v>
                </c:pt>
                <c:pt idx="3">
                  <c:v>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BE9-4EA5-AE23-6577283C5214}"/>
            </c:ext>
          </c:extLst>
        </c:ser>
        <c:ser>
          <c:idx val="3"/>
          <c:order val="3"/>
          <c:tx>
            <c:strRef>
              <c:f>'Q6'!$A$16</c:f>
              <c:strCache>
                <c:ptCount val="1"/>
                <c:pt idx="0">
                  <c:v>Не съм сигурен/не знам/отказ 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03776853076931E-2"/>
                  <c:y val="-6.12348934569837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E9-4EA5-AE23-6577283C521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E9-4EA5-AE23-6577283C5214}"/>
                </c:ext>
              </c:extLst>
            </c:dLbl>
            <c:dLbl>
              <c:idx val="2"/>
              <c:layout>
                <c:manualLayout>
                  <c:x val="4.0083930068376241E-3"/>
                  <c:y val="-5.84514892089390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E9-4EA5-AE23-6577283C5214}"/>
                </c:ext>
              </c:extLst>
            </c:dLbl>
            <c:dLbl>
              <c:idx val="3"/>
              <c:layout>
                <c:manualLayout>
                  <c:x val="2.004196503418812E-3"/>
                  <c:y val="-6.4018297705028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E9-4EA5-AE23-6577283C5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'Q6'!$B$12:$E$12</c:f>
              <c:strCache>
                <c:ptCount val="4"/>
                <c:pt idx="0">
                  <c:v>Първи до четвърти  клас </c:v>
                </c:pt>
                <c:pt idx="1">
                  <c:v>Пети до седми  клас </c:v>
                </c:pt>
                <c:pt idx="2">
                  <c:v>Осми до десети клас </c:v>
                </c:pt>
                <c:pt idx="3">
                  <c:v>СРЕДНО</c:v>
                </c:pt>
              </c:strCache>
            </c:strRef>
          </c:cat>
          <c:val>
            <c:numRef>
              <c:f>'Q6'!$B$16:$E$16</c:f>
              <c:numCache>
                <c:formatCode>General</c:formatCode>
                <c:ptCount val="4"/>
                <c:pt idx="0" formatCode="0.0">
                  <c:v>1.3</c:v>
                </c:pt>
                <c:pt idx="2" formatCode="0.0">
                  <c:v>1.4</c:v>
                </c:pt>
                <c:pt idx="3" formatCode="0.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BE9-4EA5-AE23-6577283C52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2312160"/>
        <c:axId val="352309024"/>
      </c:barChart>
      <c:valAx>
        <c:axId val="352309024"/>
        <c:scaling>
          <c:orientation val="minMax"/>
          <c:max val="100"/>
        </c:scaling>
        <c:delete val="1"/>
        <c:axPos val="b"/>
        <c:numFmt formatCode="0.0" sourceLinked="1"/>
        <c:majorTickMark val="none"/>
        <c:minorTickMark val="none"/>
        <c:tickLblPos val="nextTo"/>
        <c:crossAx val="352312160"/>
        <c:crosses val="autoZero"/>
        <c:crossBetween val="between"/>
      </c:valAx>
      <c:catAx>
        <c:axId val="352312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523090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B053A2-3A50-457C-9188-C2E06210C4C9}" type="doc">
      <dgm:prSet loTypeId="urn:microsoft.com/office/officeart/2011/layout/HexagonRadial" loCatId="cycle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bg-BG"/>
        </a:p>
      </dgm:t>
    </dgm:pt>
    <dgm:pt modelId="{2CF9E343-7D57-48F0-809D-DC9B0C32BA02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bg-BG" dirty="0">
              <a:effectLst/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rPr>
            <a:t>Родителите, които са заявили, че детето им изпитва повече или по-малко трудности в училище, посочват най-често като причина за това онлайн обучението. </a:t>
          </a:r>
          <a:endParaRPr lang="bg-BG" dirty="0"/>
        </a:p>
      </dgm:t>
    </dgm:pt>
    <dgm:pt modelId="{7ADB69EA-E75D-47C5-8927-37BDC1676EFC}" type="parTrans" cxnId="{612B15EC-9996-4AA0-8C68-FAC5504A0C41}">
      <dgm:prSet/>
      <dgm:spPr/>
      <dgm:t>
        <a:bodyPr/>
        <a:lstStyle/>
        <a:p>
          <a:endParaRPr lang="bg-BG"/>
        </a:p>
      </dgm:t>
    </dgm:pt>
    <dgm:pt modelId="{B6BC0E1A-79D0-404F-9BB4-064E366CBD00}" type="sibTrans" cxnId="{612B15EC-9996-4AA0-8C68-FAC5504A0C41}">
      <dgm:prSet/>
      <dgm:spPr/>
      <dgm:t>
        <a:bodyPr/>
        <a:lstStyle/>
        <a:p>
          <a:endParaRPr lang="bg-BG"/>
        </a:p>
      </dgm:t>
    </dgm:pt>
    <dgm:pt modelId="{E50A8933-3C2F-4F03-A2DA-6F578A620814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bg-BG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rPr>
            <a:t>Родителите поставят на първо място личния контакт и ролята на учителя и ги обвързват с успешното справяне на детето с материала.</a:t>
          </a:r>
          <a:endParaRPr lang="bg-BG" sz="1400" dirty="0"/>
        </a:p>
      </dgm:t>
    </dgm:pt>
    <dgm:pt modelId="{8AB6D6EE-2F7F-46FC-9F53-4DA746323237}" type="parTrans" cxnId="{AF340F83-7C8B-4144-AF19-ADEE30909B6D}">
      <dgm:prSet/>
      <dgm:spPr/>
      <dgm:t>
        <a:bodyPr/>
        <a:lstStyle/>
        <a:p>
          <a:endParaRPr lang="bg-BG"/>
        </a:p>
      </dgm:t>
    </dgm:pt>
    <dgm:pt modelId="{2F09D3C2-B532-4515-AF92-6309168E0CB0}" type="sibTrans" cxnId="{AF340F83-7C8B-4144-AF19-ADEE30909B6D}">
      <dgm:prSet/>
      <dgm:spPr/>
      <dgm:t>
        <a:bodyPr/>
        <a:lstStyle/>
        <a:p>
          <a:endParaRPr lang="bg-BG"/>
        </a:p>
      </dgm:t>
    </dgm:pt>
    <dgm:pt modelId="{233C1382-F40D-4868-B7EF-698038B0EA51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bg-BG" dirty="0">
              <a:effectLst/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rPr>
            <a:t>Недоброто поднасяне на материала от страна на учителя е втората най-често посочвана причина от страна на тези родители. </a:t>
          </a:r>
          <a:endParaRPr lang="bg-BG" dirty="0"/>
        </a:p>
      </dgm:t>
    </dgm:pt>
    <dgm:pt modelId="{457A1A1A-D38D-46CF-B51F-79DA8264616E}" type="parTrans" cxnId="{7FCE461C-EADE-4BFD-8728-253FF2F7083C}">
      <dgm:prSet/>
      <dgm:spPr/>
      <dgm:t>
        <a:bodyPr/>
        <a:lstStyle/>
        <a:p>
          <a:endParaRPr lang="bg-BG"/>
        </a:p>
      </dgm:t>
    </dgm:pt>
    <dgm:pt modelId="{657900B6-76CC-4789-8FF0-B5CD36CC6B01}" type="sibTrans" cxnId="{7FCE461C-EADE-4BFD-8728-253FF2F7083C}">
      <dgm:prSet/>
      <dgm:spPr/>
      <dgm:t>
        <a:bodyPr/>
        <a:lstStyle/>
        <a:p>
          <a:endParaRPr lang="bg-BG"/>
        </a:p>
      </dgm:t>
    </dgm:pt>
    <dgm:pt modelId="{86FF686E-504E-4D26-B6D4-6A7D11E4D13E}" type="pres">
      <dgm:prSet presAssocID="{A8B053A2-3A50-457C-9188-C2E06210C4C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C922319-D171-49A6-858E-C6C1BD1642E3}" type="pres">
      <dgm:prSet presAssocID="{2CF9E343-7D57-48F0-809D-DC9B0C32BA02}" presName="Parent" presStyleLbl="node0" presStyleIdx="0" presStyleCnt="1" custScaleX="112333" custScaleY="110214">
        <dgm:presLayoutVars>
          <dgm:chMax val="6"/>
          <dgm:chPref val="6"/>
        </dgm:presLayoutVars>
      </dgm:prSet>
      <dgm:spPr/>
    </dgm:pt>
    <dgm:pt modelId="{3365D79B-D748-408D-BBCA-1DB62690454B}" type="pres">
      <dgm:prSet presAssocID="{E50A8933-3C2F-4F03-A2DA-6F578A620814}" presName="Accent1" presStyleCnt="0"/>
      <dgm:spPr/>
    </dgm:pt>
    <dgm:pt modelId="{CB024207-9C65-40A0-AEE6-04CA7B8D0AE3}" type="pres">
      <dgm:prSet presAssocID="{E50A8933-3C2F-4F03-A2DA-6F578A620814}" presName="Accent" presStyleLbl="bgShp" presStyleIdx="0" presStyleCnt="2"/>
      <dgm:spPr/>
    </dgm:pt>
    <dgm:pt modelId="{E7082F00-545D-439C-A8A7-A73D6677E130}" type="pres">
      <dgm:prSet presAssocID="{E50A8933-3C2F-4F03-A2DA-6F578A620814}" presName="Child1" presStyleLbl="node1" presStyleIdx="0" presStyleCnt="2" custScaleX="107526">
        <dgm:presLayoutVars>
          <dgm:chMax val="0"/>
          <dgm:chPref val="0"/>
          <dgm:bulletEnabled val="1"/>
        </dgm:presLayoutVars>
      </dgm:prSet>
      <dgm:spPr/>
    </dgm:pt>
    <dgm:pt modelId="{E9CD223E-01A7-433B-A8F6-3E455E6AE82B}" type="pres">
      <dgm:prSet presAssocID="{233C1382-F40D-4868-B7EF-698038B0EA51}" presName="Accent2" presStyleCnt="0"/>
      <dgm:spPr/>
    </dgm:pt>
    <dgm:pt modelId="{E414E388-2108-4D2F-ABB7-6124B387D4C6}" type="pres">
      <dgm:prSet presAssocID="{233C1382-F40D-4868-B7EF-698038B0EA51}" presName="Accent" presStyleLbl="bgShp" presStyleIdx="1" presStyleCnt="2"/>
      <dgm:spPr/>
    </dgm:pt>
    <dgm:pt modelId="{3F5FCE71-0E11-4A05-ABBC-F932BF0547D8}" type="pres">
      <dgm:prSet presAssocID="{233C1382-F40D-4868-B7EF-698038B0EA51}" presName="Child2" presStyleLbl="node1" presStyleIdx="1" presStyleCnt="2" custScaleX="111289" custScaleY="112919" custLinFactNeighborX="3922" custLinFactNeighborY="1892">
        <dgm:presLayoutVars>
          <dgm:chMax val="0"/>
          <dgm:chPref val="0"/>
          <dgm:bulletEnabled val="1"/>
        </dgm:presLayoutVars>
      </dgm:prSet>
      <dgm:spPr/>
    </dgm:pt>
  </dgm:ptLst>
  <dgm:cxnLst>
    <dgm:cxn modelId="{EB3C3D05-6940-453F-91FF-9386CBE3464F}" type="presOf" srcId="{A8B053A2-3A50-457C-9188-C2E06210C4C9}" destId="{86FF686E-504E-4D26-B6D4-6A7D11E4D13E}" srcOrd="0" destOrd="0" presId="urn:microsoft.com/office/officeart/2011/layout/HexagonRadial"/>
    <dgm:cxn modelId="{7FCE461C-EADE-4BFD-8728-253FF2F7083C}" srcId="{2CF9E343-7D57-48F0-809D-DC9B0C32BA02}" destId="{233C1382-F40D-4868-B7EF-698038B0EA51}" srcOrd="1" destOrd="0" parTransId="{457A1A1A-D38D-46CF-B51F-79DA8264616E}" sibTransId="{657900B6-76CC-4789-8FF0-B5CD36CC6B01}"/>
    <dgm:cxn modelId="{DB6B4774-E5E2-4960-855F-F85C7C4F66A6}" type="presOf" srcId="{2CF9E343-7D57-48F0-809D-DC9B0C32BA02}" destId="{4C922319-D171-49A6-858E-C6C1BD1642E3}" srcOrd="0" destOrd="0" presId="urn:microsoft.com/office/officeart/2011/layout/HexagonRadial"/>
    <dgm:cxn modelId="{AF340F83-7C8B-4144-AF19-ADEE30909B6D}" srcId="{2CF9E343-7D57-48F0-809D-DC9B0C32BA02}" destId="{E50A8933-3C2F-4F03-A2DA-6F578A620814}" srcOrd="0" destOrd="0" parTransId="{8AB6D6EE-2F7F-46FC-9F53-4DA746323237}" sibTransId="{2F09D3C2-B532-4515-AF92-6309168E0CB0}"/>
    <dgm:cxn modelId="{219932D8-11BD-41D4-A1BD-9DAB418E9CEA}" type="presOf" srcId="{233C1382-F40D-4868-B7EF-698038B0EA51}" destId="{3F5FCE71-0E11-4A05-ABBC-F932BF0547D8}" srcOrd="0" destOrd="0" presId="urn:microsoft.com/office/officeart/2011/layout/HexagonRadial"/>
    <dgm:cxn modelId="{612B15EC-9996-4AA0-8C68-FAC5504A0C41}" srcId="{A8B053A2-3A50-457C-9188-C2E06210C4C9}" destId="{2CF9E343-7D57-48F0-809D-DC9B0C32BA02}" srcOrd="0" destOrd="0" parTransId="{7ADB69EA-E75D-47C5-8927-37BDC1676EFC}" sibTransId="{B6BC0E1A-79D0-404F-9BB4-064E366CBD00}"/>
    <dgm:cxn modelId="{9CAEA9F8-1E12-4DC9-A9BD-02C1D0AF3B67}" type="presOf" srcId="{E50A8933-3C2F-4F03-A2DA-6F578A620814}" destId="{E7082F00-545D-439C-A8A7-A73D6677E130}" srcOrd="0" destOrd="0" presId="urn:microsoft.com/office/officeart/2011/layout/HexagonRadial"/>
    <dgm:cxn modelId="{81ADB6C9-9C9A-450D-969C-EC4B62267B8D}" type="presParOf" srcId="{86FF686E-504E-4D26-B6D4-6A7D11E4D13E}" destId="{4C922319-D171-49A6-858E-C6C1BD1642E3}" srcOrd="0" destOrd="0" presId="urn:microsoft.com/office/officeart/2011/layout/HexagonRadial"/>
    <dgm:cxn modelId="{F8D18D77-EF83-4D71-BE99-AE1FDC3F9886}" type="presParOf" srcId="{86FF686E-504E-4D26-B6D4-6A7D11E4D13E}" destId="{3365D79B-D748-408D-BBCA-1DB62690454B}" srcOrd="1" destOrd="0" presId="urn:microsoft.com/office/officeart/2011/layout/HexagonRadial"/>
    <dgm:cxn modelId="{36654136-052D-42D5-AF57-396AC4E6C71F}" type="presParOf" srcId="{3365D79B-D748-408D-BBCA-1DB62690454B}" destId="{CB024207-9C65-40A0-AEE6-04CA7B8D0AE3}" srcOrd="0" destOrd="0" presId="urn:microsoft.com/office/officeart/2011/layout/HexagonRadial"/>
    <dgm:cxn modelId="{BCE3FD3A-3CDF-4D2A-83B0-0D5DB7BB2307}" type="presParOf" srcId="{86FF686E-504E-4D26-B6D4-6A7D11E4D13E}" destId="{E7082F00-545D-439C-A8A7-A73D6677E130}" srcOrd="2" destOrd="0" presId="urn:microsoft.com/office/officeart/2011/layout/HexagonRadial"/>
    <dgm:cxn modelId="{6C789E33-DF64-4AB1-8CAB-EC8D88364878}" type="presParOf" srcId="{86FF686E-504E-4D26-B6D4-6A7D11E4D13E}" destId="{E9CD223E-01A7-433B-A8F6-3E455E6AE82B}" srcOrd="3" destOrd="0" presId="urn:microsoft.com/office/officeart/2011/layout/HexagonRadial"/>
    <dgm:cxn modelId="{88D354A5-35A0-4756-B8A3-653C5F173594}" type="presParOf" srcId="{E9CD223E-01A7-433B-A8F6-3E455E6AE82B}" destId="{E414E388-2108-4D2F-ABB7-6124B387D4C6}" srcOrd="0" destOrd="0" presId="urn:microsoft.com/office/officeart/2011/layout/HexagonRadial"/>
    <dgm:cxn modelId="{C3D3EDBE-9645-4073-BFAA-0E4C47309582}" type="presParOf" srcId="{86FF686E-504E-4D26-B6D4-6A7D11E4D13E}" destId="{3F5FCE71-0E11-4A05-ABBC-F932BF0547D8}" srcOrd="4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FA4F81-542D-48FF-96F0-DAD52EA1E035}" type="doc">
      <dgm:prSet loTypeId="urn:microsoft.com/office/officeart/2011/layout/HexagonRadial" loCatId="cycl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bg-BG"/>
        </a:p>
      </dgm:t>
    </dgm:pt>
    <dgm:pt modelId="{6B472E7B-C8DD-463A-8B93-B59B2A44F8A2}">
      <dgm:prSet phldrT="[Text]"/>
      <dgm:spPr/>
      <dgm:t>
        <a:bodyPr/>
        <a:lstStyle/>
        <a:p>
          <a:r>
            <a:rPr lang="bg-BG" dirty="0"/>
            <a:t>Най-често посочвана причина за трудностите на децата в училище е неясен език в учебниците и учебните помагала</a:t>
          </a:r>
        </a:p>
      </dgm:t>
    </dgm:pt>
    <dgm:pt modelId="{D6F1684D-4DE5-4A0D-94AD-A04CAC21D2FB}" type="parTrans" cxnId="{52116795-B579-4ACD-962A-FA9438A5A68D}">
      <dgm:prSet/>
      <dgm:spPr/>
      <dgm:t>
        <a:bodyPr/>
        <a:lstStyle/>
        <a:p>
          <a:endParaRPr lang="bg-BG"/>
        </a:p>
      </dgm:t>
    </dgm:pt>
    <dgm:pt modelId="{3C6DE993-C50E-4867-AADB-CF8D56E9DD85}" type="sibTrans" cxnId="{52116795-B579-4ACD-962A-FA9438A5A68D}">
      <dgm:prSet/>
      <dgm:spPr/>
      <dgm:t>
        <a:bodyPr/>
        <a:lstStyle/>
        <a:p>
          <a:endParaRPr lang="bg-BG"/>
        </a:p>
      </dgm:t>
    </dgm:pt>
    <dgm:pt modelId="{8EB7FEB1-C15D-43CB-A826-5B58BB8CA280}">
      <dgm:prSet phldrT="[Text]"/>
      <dgm:spPr/>
      <dgm:t>
        <a:bodyPr/>
        <a:lstStyle/>
        <a:p>
          <a:r>
            <a:rPr lang="bg-BG" dirty="0"/>
            <a:t>Несъобразено с възрастта учебно съдържание </a:t>
          </a:r>
        </a:p>
      </dgm:t>
    </dgm:pt>
    <dgm:pt modelId="{BB1A0D96-3D18-49E7-9DDD-704ABDBF89B9}" type="parTrans" cxnId="{C8D56DAB-872C-4715-A7D6-04786F6BE21C}">
      <dgm:prSet/>
      <dgm:spPr/>
      <dgm:t>
        <a:bodyPr/>
        <a:lstStyle/>
        <a:p>
          <a:endParaRPr lang="bg-BG"/>
        </a:p>
      </dgm:t>
    </dgm:pt>
    <dgm:pt modelId="{2D13BB3C-FFE4-41BA-99C3-94C2FD511288}" type="sibTrans" cxnId="{C8D56DAB-872C-4715-A7D6-04786F6BE21C}">
      <dgm:prSet/>
      <dgm:spPr/>
      <dgm:t>
        <a:bodyPr/>
        <a:lstStyle/>
        <a:p>
          <a:endParaRPr lang="bg-BG"/>
        </a:p>
      </dgm:t>
    </dgm:pt>
    <dgm:pt modelId="{2A628DC7-10DB-4AB2-8164-F5C53DB8B8CA}">
      <dgm:prSet phldrT="[Text]"/>
      <dgm:spPr/>
      <dgm:t>
        <a:bodyPr/>
        <a:lstStyle/>
        <a:p>
          <a:r>
            <a:rPr lang="bg-BG" dirty="0"/>
            <a:t>Недобро поднасяне на материала от страна на учителя – като причина за трудности – изпада на трето място по честота на посочване</a:t>
          </a:r>
        </a:p>
      </dgm:t>
    </dgm:pt>
    <dgm:pt modelId="{2DE54270-A803-44D7-A1B0-1C032C533E07}" type="parTrans" cxnId="{E7C962A5-AEAF-499A-85D5-4FB52D64EFA2}">
      <dgm:prSet/>
      <dgm:spPr/>
      <dgm:t>
        <a:bodyPr/>
        <a:lstStyle/>
        <a:p>
          <a:endParaRPr lang="bg-BG"/>
        </a:p>
      </dgm:t>
    </dgm:pt>
    <dgm:pt modelId="{5AB27A2E-AC56-4CE5-BCFE-4670CCFC14AD}" type="sibTrans" cxnId="{E7C962A5-AEAF-499A-85D5-4FB52D64EFA2}">
      <dgm:prSet/>
      <dgm:spPr/>
      <dgm:t>
        <a:bodyPr/>
        <a:lstStyle/>
        <a:p>
          <a:endParaRPr lang="bg-BG"/>
        </a:p>
      </dgm:t>
    </dgm:pt>
    <dgm:pt modelId="{D16C65D4-344C-4691-9ED9-69B11B0077E7}">
      <dgm:prSet phldrT="[Text]" custT="1"/>
      <dgm:spPr/>
      <dgm:t>
        <a:bodyPr/>
        <a:lstStyle/>
        <a:p>
          <a:r>
            <a:rPr lang="bg-BG" sz="1400" dirty="0"/>
            <a:t>Твърде голям обем информация</a:t>
          </a:r>
        </a:p>
      </dgm:t>
    </dgm:pt>
    <dgm:pt modelId="{DF94C615-AAE3-4965-AA6A-560444E50957}" type="parTrans" cxnId="{23A69BEA-434E-45D2-B35E-88DC78BA01DD}">
      <dgm:prSet/>
      <dgm:spPr/>
      <dgm:t>
        <a:bodyPr/>
        <a:lstStyle/>
        <a:p>
          <a:endParaRPr lang="bg-BG"/>
        </a:p>
      </dgm:t>
    </dgm:pt>
    <dgm:pt modelId="{C1707C2F-CA04-4080-A539-DABE11FF6FAE}" type="sibTrans" cxnId="{23A69BEA-434E-45D2-B35E-88DC78BA01DD}">
      <dgm:prSet/>
      <dgm:spPr/>
      <dgm:t>
        <a:bodyPr/>
        <a:lstStyle/>
        <a:p>
          <a:endParaRPr lang="bg-BG"/>
        </a:p>
      </dgm:t>
    </dgm:pt>
    <dgm:pt modelId="{7C3786C8-3CAF-47ED-9D8D-BA1CB7C80742}" type="pres">
      <dgm:prSet presAssocID="{5CFA4F81-542D-48FF-96F0-DAD52EA1E03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D2818E6-A46A-4602-9015-9B54109E5823}" type="pres">
      <dgm:prSet presAssocID="{6B472E7B-C8DD-463A-8B93-B59B2A44F8A2}" presName="Parent" presStyleLbl="node0" presStyleIdx="0" presStyleCnt="1">
        <dgm:presLayoutVars>
          <dgm:chMax val="6"/>
          <dgm:chPref val="6"/>
        </dgm:presLayoutVars>
      </dgm:prSet>
      <dgm:spPr/>
    </dgm:pt>
    <dgm:pt modelId="{14406F3C-DA1F-40C8-A20C-D49196A6C1B7}" type="pres">
      <dgm:prSet presAssocID="{8EB7FEB1-C15D-43CB-A826-5B58BB8CA280}" presName="Accent1" presStyleCnt="0"/>
      <dgm:spPr/>
    </dgm:pt>
    <dgm:pt modelId="{E243024C-C8E5-4392-AE75-49ADAD1A8E21}" type="pres">
      <dgm:prSet presAssocID="{8EB7FEB1-C15D-43CB-A826-5B58BB8CA280}" presName="Accent" presStyleLbl="bgShp" presStyleIdx="0" presStyleCnt="3"/>
      <dgm:spPr/>
    </dgm:pt>
    <dgm:pt modelId="{0B48A4BF-1F4E-4C31-9413-F3B97A5E1A76}" type="pres">
      <dgm:prSet presAssocID="{8EB7FEB1-C15D-43CB-A826-5B58BB8CA280}" presName="Child1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C2CFB99-5485-46A3-9CF9-6FBCD4806FCB}" type="pres">
      <dgm:prSet presAssocID="{2A628DC7-10DB-4AB2-8164-F5C53DB8B8CA}" presName="Accent2" presStyleCnt="0"/>
      <dgm:spPr/>
    </dgm:pt>
    <dgm:pt modelId="{BB145373-E6BA-4565-87E9-3975E11E6A85}" type="pres">
      <dgm:prSet presAssocID="{2A628DC7-10DB-4AB2-8164-F5C53DB8B8CA}" presName="Accent" presStyleLbl="bgShp" presStyleIdx="1" presStyleCnt="3"/>
      <dgm:spPr/>
    </dgm:pt>
    <dgm:pt modelId="{6367C964-5105-4146-AE05-C16711B7B2EA}" type="pres">
      <dgm:prSet presAssocID="{2A628DC7-10DB-4AB2-8164-F5C53DB8B8CA}" presName="Child2" presStyleLbl="node1" presStyleIdx="1" presStyleCnt="3" custScaleX="137883" custScaleY="137106" custLinFactNeighborX="10104" custLinFactNeighborY="6184">
        <dgm:presLayoutVars>
          <dgm:chMax val="0"/>
          <dgm:chPref val="0"/>
          <dgm:bulletEnabled val="1"/>
        </dgm:presLayoutVars>
      </dgm:prSet>
      <dgm:spPr/>
    </dgm:pt>
    <dgm:pt modelId="{1780FD82-60E7-46A8-B3FE-359255CEEA08}" type="pres">
      <dgm:prSet presAssocID="{D16C65D4-344C-4691-9ED9-69B11B0077E7}" presName="Accent3" presStyleCnt="0"/>
      <dgm:spPr/>
    </dgm:pt>
    <dgm:pt modelId="{44BCE8DF-24CE-485D-BE43-48DF5B1BEB29}" type="pres">
      <dgm:prSet presAssocID="{D16C65D4-344C-4691-9ED9-69B11B0077E7}" presName="Accent" presStyleLbl="bgShp" presStyleIdx="2" presStyleCnt="3"/>
      <dgm:spPr/>
    </dgm:pt>
    <dgm:pt modelId="{78B718AB-4CF6-4156-8DAC-A57D53EE3E4C}" type="pres">
      <dgm:prSet presAssocID="{D16C65D4-344C-4691-9ED9-69B11B0077E7}" presName="Child3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6978D32-FF7C-4776-9934-2C2B5A73A54D}" type="presOf" srcId="{5CFA4F81-542D-48FF-96F0-DAD52EA1E035}" destId="{7C3786C8-3CAF-47ED-9D8D-BA1CB7C80742}" srcOrd="0" destOrd="0" presId="urn:microsoft.com/office/officeart/2011/layout/HexagonRadial"/>
    <dgm:cxn modelId="{588A3635-7C58-42DF-B452-FE72712A9B4E}" type="presOf" srcId="{2A628DC7-10DB-4AB2-8164-F5C53DB8B8CA}" destId="{6367C964-5105-4146-AE05-C16711B7B2EA}" srcOrd="0" destOrd="0" presId="urn:microsoft.com/office/officeart/2011/layout/HexagonRadial"/>
    <dgm:cxn modelId="{5962B754-8F53-41B2-B441-E55C0622CFA7}" type="presOf" srcId="{D16C65D4-344C-4691-9ED9-69B11B0077E7}" destId="{78B718AB-4CF6-4156-8DAC-A57D53EE3E4C}" srcOrd="0" destOrd="0" presId="urn:microsoft.com/office/officeart/2011/layout/HexagonRadial"/>
    <dgm:cxn modelId="{52116795-B579-4ACD-962A-FA9438A5A68D}" srcId="{5CFA4F81-542D-48FF-96F0-DAD52EA1E035}" destId="{6B472E7B-C8DD-463A-8B93-B59B2A44F8A2}" srcOrd="0" destOrd="0" parTransId="{D6F1684D-4DE5-4A0D-94AD-A04CAC21D2FB}" sibTransId="{3C6DE993-C50E-4867-AADB-CF8D56E9DD85}"/>
    <dgm:cxn modelId="{E7C962A5-AEAF-499A-85D5-4FB52D64EFA2}" srcId="{6B472E7B-C8DD-463A-8B93-B59B2A44F8A2}" destId="{2A628DC7-10DB-4AB2-8164-F5C53DB8B8CA}" srcOrd="1" destOrd="0" parTransId="{2DE54270-A803-44D7-A1B0-1C032C533E07}" sibTransId="{5AB27A2E-AC56-4CE5-BCFE-4670CCFC14AD}"/>
    <dgm:cxn modelId="{C8D56DAB-872C-4715-A7D6-04786F6BE21C}" srcId="{6B472E7B-C8DD-463A-8B93-B59B2A44F8A2}" destId="{8EB7FEB1-C15D-43CB-A826-5B58BB8CA280}" srcOrd="0" destOrd="0" parTransId="{BB1A0D96-3D18-49E7-9DDD-704ABDBF89B9}" sibTransId="{2D13BB3C-FFE4-41BA-99C3-94C2FD511288}"/>
    <dgm:cxn modelId="{FF7305C7-E16B-46EC-96EF-CCDDC12ECA9F}" type="presOf" srcId="{6B472E7B-C8DD-463A-8B93-B59B2A44F8A2}" destId="{BD2818E6-A46A-4602-9015-9B54109E5823}" srcOrd="0" destOrd="0" presId="urn:microsoft.com/office/officeart/2011/layout/HexagonRadial"/>
    <dgm:cxn modelId="{E8AB3FD5-9C5B-4C12-B2FB-A6DBF8055D0D}" type="presOf" srcId="{8EB7FEB1-C15D-43CB-A826-5B58BB8CA280}" destId="{0B48A4BF-1F4E-4C31-9413-F3B97A5E1A76}" srcOrd="0" destOrd="0" presId="urn:microsoft.com/office/officeart/2011/layout/HexagonRadial"/>
    <dgm:cxn modelId="{23A69BEA-434E-45D2-B35E-88DC78BA01DD}" srcId="{6B472E7B-C8DD-463A-8B93-B59B2A44F8A2}" destId="{D16C65D4-344C-4691-9ED9-69B11B0077E7}" srcOrd="2" destOrd="0" parTransId="{DF94C615-AAE3-4965-AA6A-560444E50957}" sibTransId="{C1707C2F-CA04-4080-A539-DABE11FF6FAE}"/>
    <dgm:cxn modelId="{ED847279-8C00-4AAC-819B-97BADF83B0C5}" type="presParOf" srcId="{7C3786C8-3CAF-47ED-9D8D-BA1CB7C80742}" destId="{BD2818E6-A46A-4602-9015-9B54109E5823}" srcOrd="0" destOrd="0" presId="urn:microsoft.com/office/officeart/2011/layout/HexagonRadial"/>
    <dgm:cxn modelId="{CBEDC6A6-07DB-4AF2-B87E-9BD0F3DBCDBB}" type="presParOf" srcId="{7C3786C8-3CAF-47ED-9D8D-BA1CB7C80742}" destId="{14406F3C-DA1F-40C8-A20C-D49196A6C1B7}" srcOrd="1" destOrd="0" presId="urn:microsoft.com/office/officeart/2011/layout/HexagonRadial"/>
    <dgm:cxn modelId="{01F8116A-B015-49C5-90E9-05BC7CB3F7E8}" type="presParOf" srcId="{14406F3C-DA1F-40C8-A20C-D49196A6C1B7}" destId="{E243024C-C8E5-4392-AE75-49ADAD1A8E21}" srcOrd="0" destOrd="0" presId="urn:microsoft.com/office/officeart/2011/layout/HexagonRadial"/>
    <dgm:cxn modelId="{1C2C8BFE-91A0-4439-899D-43851E5EC2E0}" type="presParOf" srcId="{7C3786C8-3CAF-47ED-9D8D-BA1CB7C80742}" destId="{0B48A4BF-1F4E-4C31-9413-F3B97A5E1A76}" srcOrd="2" destOrd="0" presId="urn:microsoft.com/office/officeart/2011/layout/HexagonRadial"/>
    <dgm:cxn modelId="{A277497F-C914-431F-9AAF-A9B72955C60F}" type="presParOf" srcId="{7C3786C8-3CAF-47ED-9D8D-BA1CB7C80742}" destId="{BC2CFB99-5485-46A3-9CF9-6FBCD4806FCB}" srcOrd="3" destOrd="0" presId="urn:microsoft.com/office/officeart/2011/layout/HexagonRadial"/>
    <dgm:cxn modelId="{29B4DCFD-070F-4333-B976-0130A825B0E9}" type="presParOf" srcId="{BC2CFB99-5485-46A3-9CF9-6FBCD4806FCB}" destId="{BB145373-E6BA-4565-87E9-3975E11E6A85}" srcOrd="0" destOrd="0" presId="urn:microsoft.com/office/officeart/2011/layout/HexagonRadial"/>
    <dgm:cxn modelId="{A1337B60-FEC1-4024-A5A8-C20B5079F7F7}" type="presParOf" srcId="{7C3786C8-3CAF-47ED-9D8D-BA1CB7C80742}" destId="{6367C964-5105-4146-AE05-C16711B7B2EA}" srcOrd="4" destOrd="0" presId="urn:microsoft.com/office/officeart/2011/layout/HexagonRadial"/>
    <dgm:cxn modelId="{6E5998CA-2F2D-42BC-B478-0CA3B4ACCAD4}" type="presParOf" srcId="{7C3786C8-3CAF-47ED-9D8D-BA1CB7C80742}" destId="{1780FD82-60E7-46A8-B3FE-359255CEEA08}" srcOrd="5" destOrd="0" presId="urn:microsoft.com/office/officeart/2011/layout/HexagonRadial"/>
    <dgm:cxn modelId="{E473DD9B-463F-4E6C-892E-D8B4A7FEC4B8}" type="presParOf" srcId="{1780FD82-60E7-46A8-B3FE-359255CEEA08}" destId="{44BCE8DF-24CE-485D-BE43-48DF5B1BEB29}" srcOrd="0" destOrd="0" presId="urn:microsoft.com/office/officeart/2011/layout/HexagonRadial"/>
    <dgm:cxn modelId="{60F9783B-71A0-4597-9761-E7F199208631}" type="presParOf" srcId="{7C3786C8-3CAF-47ED-9D8D-BA1CB7C80742}" destId="{78B718AB-4CF6-4156-8DAC-A57D53EE3E4C}" srcOrd="6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DCAF0E-0EF2-4BFD-AB36-346623261980}" type="doc">
      <dgm:prSet loTypeId="urn:microsoft.com/office/officeart/2008/layout/VerticalCurvedList" loCatId="list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bg-BG"/>
        </a:p>
      </dgm:t>
    </dgm:pt>
    <dgm:pt modelId="{A52B3502-2EB3-4291-A0D4-4C5196547100}">
      <dgm:prSet phldrT="[Text]"/>
      <dgm:spPr>
        <a:solidFill>
          <a:srgbClr val="0965AD"/>
        </a:solidFill>
      </dgm:spPr>
      <dgm:t>
        <a:bodyPr/>
        <a:lstStyle/>
        <a:p>
          <a:r>
            <a:rPr lang="bg-BG" dirty="0"/>
            <a:t>Адаптиране на езика и информацията в учебници и учебни помагала към възрастта на децата; по-малко академична терминология и чуждици.</a:t>
          </a:r>
        </a:p>
      </dgm:t>
    </dgm:pt>
    <dgm:pt modelId="{DD6C0F5E-3E05-4800-8AF1-3917844811F4}" type="parTrans" cxnId="{5117CD9D-0A6C-4E6A-94BE-92B366EB9221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4FC14C17-E214-4CBF-8E86-593378843A33}" type="sibTrans" cxnId="{5117CD9D-0A6C-4E6A-94BE-92B366EB9221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82834567-DEE3-4220-B2F7-D743DD2E8A33}">
      <dgm:prSet phldrT="[Text]"/>
      <dgm:spPr>
        <a:solidFill>
          <a:srgbClr val="0965AD"/>
        </a:solidFill>
      </dgm:spPr>
      <dgm:t>
        <a:bodyPr/>
        <a:lstStyle/>
        <a:p>
          <a:r>
            <a:rPr lang="bg-BG" dirty="0"/>
            <a:t>Систематизиране на поднесената информация и повече примери; повече време за упражнения.</a:t>
          </a:r>
        </a:p>
      </dgm:t>
    </dgm:pt>
    <dgm:pt modelId="{4EA3FB48-EF72-46B3-B91D-472B417DAF00}" type="parTrans" cxnId="{6326A54B-FA7F-446D-B2D5-D2CA69445BFB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DB484430-F3AA-427A-B31C-8D3677F20804}" type="sibTrans" cxnId="{6326A54B-FA7F-446D-B2D5-D2CA69445BFB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4082EB02-5633-46D8-B33B-EED2C16FD3B1}">
      <dgm:prSet phldrT="[Text]"/>
      <dgm:spPr>
        <a:solidFill>
          <a:srgbClr val="0965AD"/>
        </a:solidFill>
      </dgm:spPr>
      <dgm:t>
        <a:bodyPr/>
        <a:lstStyle/>
        <a:p>
          <a:r>
            <a:rPr lang="bg-BG" dirty="0"/>
            <a:t> Обективност на учебния материал по история; по-голям акцент върху българското.</a:t>
          </a:r>
        </a:p>
      </dgm:t>
    </dgm:pt>
    <dgm:pt modelId="{7CB96DAF-024C-4C69-9EA6-31F60BFD2493}" type="parTrans" cxnId="{252608FA-0AE4-4097-A2C9-1586B712859C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8F56B113-6148-4374-BFE6-B279FC3E89DE}" type="sibTrans" cxnId="{252608FA-0AE4-4097-A2C9-1586B712859C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CE2E1F9C-B83B-4601-8CCC-A781C5B7B942}" type="pres">
      <dgm:prSet presAssocID="{C9DCAF0E-0EF2-4BFD-AB36-346623261980}" presName="Name0" presStyleCnt="0">
        <dgm:presLayoutVars>
          <dgm:chMax val="7"/>
          <dgm:chPref val="7"/>
          <dgm:dir/>
        </dgm:presLayoutVars>
      </dgm:prSet>
      <dgm:spPr/>
    </dgm:pt>
    <dgm:pt modelId="{FBA37906-FD4F-4DE9-AD79-FC0748142BFC}" type="pres">
      <dgm:prSet presAssocID="{C9DCAF0E-0EF2-4BFD-AB36-346623261980}" presName="Name1" presStyleCnt="0"/>
      <dgm:spPr/>
    </dgm:pt>
    <dgm:pt modelId="{34E643FF-97DE-4AC1-A753-707C59B3FF07}" type="pres">
      <dgm:prSet presAssocID="{C9DCAF0E-0EF2-4BFD-AB36-346623261980}" presName="cycle" presStyleCnt="0"/>
      <dgm:spPr/>
    </dgm:pt>
    <dgm:pt modelId="{E4FCFA6F-2C57-48FE-BEAD-FC54352C7B0C}" type="pres">
      <dgm:prSet presAssocID="{C9DCAF0E-0EF2-4BFD-AB36-346623261980}" presName="srcNode" presStyleLbl="node1" presStyleIdx="0" presStyleCnt="3"/>
      <dgm:spPr/>
    </dgm:pt>
    <dgm:pt modelId="{61E9C96B-B190-44B5-A0B2-753B183818B8}" type="pres">
      <dgm:prSet presAssocID="{C9DCAF0E-0EF2-4BFD-AB36-346623261980}" presName="conn" presStyleLbl="parChTrans1D2" presStyleIdx="0" presStyleCnt="1"/>
      <dgm:spPr/>
    </dgm:pt>
    <dgm:pt modelId="{F5B98C3E-BDF5-4652-A9E4-55A4148EE2A5}" type="pres">
      <dgm:prSet presAssocID="{C9DCAF0E-0EF2-4BFD-AB36-346623261980}" presName="extraNode" presStyleLbl="node1" presStyleIdx="0" presStyleCnt="3"/>
      <dgm:spPr/>
    </dgm:pt>
    <dgm:pt modelId="{EA5CE6B1-B04A-4B53-9109-6952D268BF57}" type="pres">
      <dgm:prSet presAssocID="{C9DCAF0E-0EF2-4BFD-AB36-346623261980}" presName="dstNode" presStyleLbl="node1" presStyleIdx="0" presStyleCnt="3"/>
      <dgm:spPr/>
    </dgm:pt>
    <dgm:pt modelId="{CF612A48-2F33-4DCC-AA42-B29AD63159E5}" type="pres">
      <dgm:prSet presAssocID="{A52B3502-2EB3-4291-A0D4-4C5196547100}" presName="text_1" presStyleLbl="node1" presStyleIdx="0" presStyleCnt="3">
        <dgm:presLayoutVars>
          <dgm:bulletEnabled val="1"/>
        </dgm:presLayoutVars>
      </dgm:prSet>
      <dgm:spPr/>
    </dgm:pt>
    <dgm:pt modelId="{497B69B2-EFBD-4743-B5C8-39D1CA846EBF}" type="pres">
      <dgm:prSet presAssocID="{A52B3502-2EB3-4291-A0D4-4C5196547100}" presName="accent_1" presStyleCnt="0"/>
      <dgm:spPr/>
    </dgm:pt>
    <dgm:pt modelId="{7BA9F192-5B18-461D-8EC7-228924034C3A}" type="pres">
      <dgm:prSet presAssocID="{A52B3502-2EB3-4291-A0D4-4C5196547100}" presName="accentRepeatNode" presStyleLbl="solidFgAcc1" presStyleIdx="0" presStyleCnt="3"/>
      <dgm:spPr/>
    </dgm:pt>
    <dgm:pt modelId="{7F080AEC-AD25-407C-BF9F-971E7AA19660}" type="pres">
      <dgm:prSet presAssocID="{82834567-DEE3-4220-B2F7-D743DD2E8A33}" presName="text_2" presStyleLbl="node1" presStyleIdx="1" presStyleCnt="3">
        <dgm:presLayoutVars>
          <dgm:bulletEnabled val="1"/>
        </dgm:presLayoutVars>
      </dgm:prSet>
      <dgm:spPr/>
    </dgm:pt>
    <dgm:pt modelId="{81B9E6AC-71CF-4D86-970F-DDD13464B5ED}" type="pres">
      <dgm:prSet presAssocID="{82834567-DEE3-4220-B2F7-D743DD2E8A33}" presName="accent_2" presStyleCnt="0"/>
      <dgm:spPr/>
    </dgm:pt>
    <dgm:pt modelId="{03A4AF06-5F33-4767-A7C5-EE1EB8ADE1C1}" type="pres">
      <dgm:prSet presAssocID="{82834567-DEE3-4220-B2F7-D743DD2E8A33}" presName="accentRepeatNode" presStyleLbl="solidFgAcc1" presStyleIdx="1" presStyleCnt="3"/>
      <dgm:spPr/>
    </dgm:pt>
    <dgm:pt modelId="{97A07D2E-43EE-43E8-8662-7D11606DB17C}" type="pres">
      <dgm:prSet presAssocID="{4082EB02-5633-46D8-B33B-EED2C16FD3B1}" presName="text_3" presStyleLbl="node1" presStyleIdx="2" presStyleCnt="3">
        <dgm:presLayoutVars>
          <dgm:bulletEnabled val="1"/>
        </dgm:presLayoutVars>
      </dgm:prSet>
      <dgm:spPr/>
    </dgm:pt>
    <dgm:pt modelId="{8AF4C70B-B9AB-4674-898B-7F9FF4DBB429}" type="pres">
      <dgm:prSet presAssocID="{4082EB02-5633-46D8-B33B-EED2C16FD3B1}" presName="accent_3" presStyleCnt="0"/>
      <dgm:spPr/>
    </dgm:pt>
    <dgm:pt modelId="{0E686A8B-711D-44F4-A700-E33094ED275C}" type="pres">
      <dgm:prSet presAssocID="{4082EB02-5633-46D8-B33B-EED2C16FD3B1}" presName="accentRepeatNode" presStyleLbl="solidFgAcc1" presStyleIdx="2" presStyleCnt="3"/>
      <dgm:spPr/>
    </dgm:pt>
  </dgm:ptLst>
  <dgm:cxnLst>
    <dgm:cxn modelId="{58AA2030-5557-4FCE-8D44-83587BE6B6FF}" type="presOf" srcId="{4FC14C17-E214-4CBF-8E86-593378843A33}" destId="{61E9C96B-B190-44B5-A0B2-753B183818B8}" srcOrd="0" destOrd="0" presId="urn:microsoft.com/office/officeart/2008/layout/VerticalCurvedList"/>
    <dgm:cxn modelId="{6326A54B-FA7F-446D-B2D5-D2CA69445BFB}" srcId="{C9DCAF0E-0EF2-4BFD-AB36-346623261980}" destId="{82834567-DEE3-4220-B2F7-D743DD2E8A33}" srcOrd="1" destOrd="0" parTransId="{4EA3FB48-EF72-46B3-B91D-472B417DAF00}" sibTransId="{DB484430-F3AA-427A-B31C-8D3677F20804}"/>
    <dgm:cxn modelId="{BC79725A-288E-4B4D-B395-2ED4DA1EF87E}" type="presOf" srcId="{4082EB02-5633-46D8-B33B-EED2C16FD3B1}" destId="{97A07D2E-43EE-43E8-8662-7D11606DB17C}" srcOrd="0" destOrd="0" presId="urn:microsoft.com/office/officeart/2008/layout/VerticalCurvedList"/>
    <dgm:cxn modelId="{D517C18C-1DC7-43ED-85C8-601A426F41FA}" type="presOf" srcId="{82834567-DEE3-4220-B2F7-D743DD2E8A33}" destId="{7F080AEC-AD25-407C-BF9F-971E7AA19660}" srcOrd="0" destOrd="0" presId="urn:microsoft.com/office/officeart/2008/layout/VerticalCurvedList"/>
    <dgm:cxn modelId="{5117CD9D-0A6C-4E6A-94BE-92B366EB9221}" srcId="{C9DCAF0E-0EF2-4BFD-AB36-346623261980}" destId="{A52B3502-2EB3-4291-A0D4-4C5196547100}" srcOrd="0" destOrd="0" parTransId="{DD6C0F5E-3E05-4800-8AF1-3917844811F4}" sibTransId="{4FC14C17-E214-4CBF-8E86-593378843A33}"/>
    <dgm:cxn modelId="{80EB97E7-6218-42F8-81F9-8CC07EB96C3A}" type="presOf" srcId="{A52B3502-2EB3-4291-A0D4-4C5196547100}" destId="{CF612A48-2F33-4DCC-AA42-B29AD63159E5}" srcOrd="0" destOrd="0" presId="urn:microsoft.com/office/officeart/2008/layout/VerticalCurvedList"/>
    <dgm:cxn modelId="{252608FA-0AE4-4097-A2C9-1586B712859C}" srcId="{C9DCAF0E-0EF2-4BFD-AB36-346623261980}" destId="{4082EB02-5633-46D8-B33B-EED2C16FD3B1}" srcOrd="2" destOrd="0" parTransId="{7CB96DAF-024C-4C69-9EA6-31F60BFD2493}" sibTransId="{8F56B113-6148-4374-BFE6-B279FC3E89DE}"/>
    <dgm:cxn modelId="{E14A2FFF-0273-4070-9D15-3E0BD2884A77}" type="presOf" srcId="{C9DCAF0E-0EF2-4BFD-AB36-346623261980}" destId="{CE2E1F9C-B83B-4601-8CCC-A781C5B7B942}" srcOrd="0" destOrd="0" presId="urn:microsoft.com/office/officeart/2008/layout/VerticalCurvedList"/>
    <dgm:cxn modelId="{9E019F03-74EC-4DE3-ADC2-B0012DEF5DCE}" type="presParOf" srcId="{CE2E1F9C-B83B-4601-8CCC-A781C5B7B942}" destId="{FBA37906-FD4F-4DE9-AD79-FC0748142BFC}" srcOrd="0" destOrd="0" presId="urn:microsoft.com/office/officeart/2008/layout/VerticalCurvedList"/>
    <dgm:cxn modelId="{EF576CB9-FE8C-450C-B54D-2827BF170DA5}" type="presParOf" srcId="{FBA37906-FD4F-4DE9-AD79-FC0748142BFC}" destId="{34E643FF-97DE-4AC1-A753-707C59B3FF07}" srcOrd="0" destOrd="0" presId="urn:microsoft.com/office/officeart/2008/layout/VerticalCurvedList"/>
    <dgm:cxn modelId="{8C22861C-297F-448C-8D95-EA826ED21145}" type="presParOf" srcId="{34E643FF-97DE-4AC1-A753-707C59B3FF07}" destId="{E4FCFA6F-2C57-48FE-BEAD-FC54352C7B0C}" srcOrd="0" destOrd="0" presId="urn:microsoft.com/office/officeart/2008/layout/VerticalCurvedList"/>
    <dgm:cxn modelId="{E3888EB0-067A-4712-964B-0902F71173E6}" type="presParOf" srcId="{34E643FF-97DE-4AC1-A753-707C59B3FF07}" destId="{61E9C96B-B190-44B5-A0B2-753B183818B8}" srcOrd="1" destOrd="0" presId="urn:microsoft.com/office/officeart/2008/layout/VerticalCurvedList"/>
    <dgm:cxn modelId="{7CCB0B64-FAD8-4FD7-A5C7-45B20764E452}" type="presParOf" srcId="{34E643FF-97DE-4AC1-A753-707C59B3FF07}" destId="{F5B98C3E-BDF5-4652-A9E4-55A4148EE2A5}" srcOrd="2" destOrd="0" presId="urn:microsoft.com/office/officeart/2008/layout/VerticalCurvedList"/>
    <dgm:cxn modelId="{13C6A8EC-EA9C-4072-BA91-4AD4C783849C}" type="presParOf" srcId="{34E643FF-97DE-4AC1-A753-707C59B3FF07}" destId="{EA5CE6B1-B04A-4B53-9109-6952D268BF57}" srcOrd="3" destOrd="0" presId="urn:microsoft.com/office/officeart/2008/layout/VerticalCurvedList"/>
    <dgm:cxn modelId="{9D973384-8140-4545-A147-BCF14237F052}" type="presParOf" srcId="{FBA37906-FD4F-4DE9-AD79-FC0748142BFC}" destId="{CF612A48-2F33-4DCC-AA42-B29AD63159E5}" srcOrd="1" destOrd="0" presId="urn:microsoft.com/office/officeart/2008/layout/VerticalCurvedList"/>
    <dgm:cxn modelId="{BD1859E5-D3C6-47F4-BD56-1DB82E6E1CF9}" type="presParOf" srcId="{FBA37906-FD4F-4DE9-AD79-FC0748142BFC}" destId="{497B69B2-EFBD-4743-B5C8-39D1CA846EBF}" srcOrd="2" destOrd="0" presId="urn:microsoft.com/office/officeart/2008/layout/VerticalCurvedList"/>
    <dgm:cxn modelId="{EE94D28C-6456-4FF9-9D60-15D6B618AA0F}" type="presParOf" srcId="{497B69B2-EFBD-4743-B5C8-39D1CA846EBF}" destId="{7BA9F192-5B18-461D-8EC7-228924034C3A}" srcOrd="0" destOrd="0" presId="urn:microsoft.com/office/officeart/2008/layout/VerticalCurvedList"/>
    <dgm:cxn modelId="{B8FBBDB2-D370-414D-A1E3-8F7953059D0B}" type="presParOf" srcId="{FBA37906-FD4F-4DE9-AD79-FC0748142BFC}" destId="{7F080AEC-AD25-407C-BF9F-971E7AA19660}" srcOrd="3" destOrd="0" presId="urn:microsoft.com/office/officeart/2008/layout/VerticalCurvedList"/>
    <dgm:cxn modelId="{1B1E8195-AED9-4862-8E64-44F0717FC0EC}" type="presParOf" srcId="{FBA37906-FD4F-4DE9-AD79-FC0748142BFC}" destId="{81B9E6AC-71CF-4D86-970F-DDD13464B5ED}" srcOrd="4" destOrd="0" presId="urn:microsoft.com/office/officeart/2008/layout/VerticalCurvedList"/>
    <dgm:cxn modelId="{1216C71A-72C7-4B64-9A2E-2A23D2F15D47}" type="presParOf" srcId="{81B9E6AC-71CF-4D86-970F-DDD13464B5ED}" destId="{03A4AF06-5F33-4767-A7C5-EE1EB8ADE1C1}" srcOrd="0" destOrd="0" presId="urn:microsoft.com/office/officeart/2008/layout/VerticalCurvedList"/>
    <dgm:cxn modelId="{074C1ABA-C12B-4502-896A-6930049DCDA9}" type="presParOf" srcId="{FBA37906-FD4F-4DE9-AD79-FC0748142BFC}" destId="{97A07D2E-43EE-43E8-8662-7D11606DB17C}" srcOrd="5" destOrd="0" presId="urn:microsoft.com/office/officeart/2008/layout/VerticalCurvedList"/>
    <dgm:cxn modelId="{A2DBADB6-EE64-468E-B76D-E275769335A5}" type="presParOf" srcId="{FBA37906-FD4F-4DE9-AD79-FC0748142BFC}" destId="{8AF4C70B-B9AB-4674-898B-7F9FF4DBB429}" srcOrd="6" destOrd="0" presId="urn:microsoft.com/office/officeart/2008/layout/VerticalCurvedList"/>
    <dgm:cxn modelId="{A71E761F-234B-4068-8E50-D8C1C678F20A}" type="presParOf" srcId="{8AF4C70B-B9AB-4674-898B-7F9FF4DBB429}" destId="{0E686A8B-711D-44F4-A700-E33094ED275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DCAF0E-0EF2-4BFD-AB36-346623261980}" type="doc">
      <dgm:prSet loTypeId="urn:microsoft.com/office/officeart/2008/layout/VerticalCurvedList" loCatId="list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bg-BG"/>
        </a:p>
      </dgm:t>
    </dgm:pt>
    <dgm:pt modelId="{A52B3502-2EB3-4291-A0D4-4C5196547100}">
      <dgm:prSet phldrT="[Text]"/>
      <dgm:spPr>
        <a:solidFill>
          <a:srgbClr val="0965AD"/>
        </a:solidFill>
      </dgm:spPr>
      <dgm:t>
        <a:bodyPr/>
        <a:lstStyle/>
        <a:p>
          <a:r>
            <a:rPr lang="bg-BG" dirty="0"/>
            <a:t>По-разбираем език в учебниците; намаляване на обема на уроците (без толкова излишна информация); да се акцентира върху най-важното</a:t>
          </a:r>
        </a:p>
      </dgm:t>
    </dgm:pt>
    <dgm:pt modelId="{DD6C0F5E-3E05-4800-8AF1-3917844811F4}" type="parTrans" cxnId="{5117CD9D-0A6C-4E6A-94BE-92B366EB9221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4FC14C17-E214-4CBF-8E86-593378843A33}" type="sibTrans" cxnId="{5117CD9D-0A6C-4E6A-94BE-92B366EB9221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82834567-DEE3-4220-B2F7-D743DD2E8A33}">
      <dgm:prSet phldrT="[Text]"/>
      <dgm:spPr>
        <a:solidFill>
          <a:srgbClr val="0965AD"/>
        </a:solidFill>
      </dgm:spPr>
      <dgm:t>
        <a:bodyPr/>
        <a:lstStyle/>
        <a:p>
          <a:r>
            <a:rPr lang="bg-BG" dirty="0"/>
            <a:t>Да</a:t>
          </a:r>
          <a:r>
            <a:rPr lang="bg-BG" baseline="0" dirty="0"/>
            <a:t> има повече примери в учебниците и да се предвиди повече време за упражняване и разбиране на наученото</a:t>
          </a:r>
          <a:endParaRPr lang="bg-BG" dirty="0"/>
        </a:p>
      </dgm:t>
    </dgm:pt>
    <dgm:pt modelId="{4EA3FB48-EF72-46B3-B91D-472B417DAF00}" type="parTrans" cxnId="{6326A54B-FA7F-446D-B2D5-D2CA69445BFB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DB484430-F3AA-427A-B31C-8D3677F20804}" type="sibTrans" cxnId="{6326A54B-FA7F-446D-B2D5-D2CA69445BFB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4082EB02-5633-46D8-B33B-EED2C16FD3B1}">
      <dgm:prSet phldrT="[Text]"/>
      <dgm:spPr>
        <a:solidFill>
          <a:srgbClr val="0965AD"/>
        </a:solidFill>
      </dgm:spPr>
      <dgm:t>
        <a:bodyPr/>
        <a:lstStyle/>
        <a:p>
          <a:r>
            <a:rPr lang="bg-BG" dirty="0"/>
            <a:t> По-интерактивен метод на преподаване на материала; повече илюстрации, графики, примери, експерименти.</a:t>
          </a:r>
        </a:p>
      </dgm:t>
    </dgm:pt>
    <dgm:pt modelId="{7CB96DAF-024C-4C69-9EA6-31F60BFD2493}" type="parTrans" cxnId="{252608FA-0AE4-4097-A2C9-1586B712859C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8F56B113-6148-4374-BFE6-B279FC3E89DE}" type="sibTrans" cxnId="{252608FA-0AE4-4097-A2C9-1586B712859C}">
      <dgm:prSet/>
      <dgm:spPr/>
      <dgm:t>
        <a:bodyPr/>
        <a:lstStyle/>
        <a:p>
          <a:endParaRPr lang="bg-BG">
            <a:solidFill>
              <a:schemeClr val="accent1">
                <a:lumMod val="10000"/>
              </a:schemeClr>
            </a:solidFill>
          </a:endParaRPr>
        </a:p>
      </dgm:t>
    </dgm:pt>
    <dgm:pt modelId="{CE2E1F9C-B83B-4601-8CCC-A781C5B7B942}" type="pres">
      <dgm:prSet presAssocID="{C9DCAF0E-0EF2-4BFD-AB36-346623261980}" presName="Name0" presStyleCnt="0">
        <dgm:presLayoutVars>
          <dgm:chMax val="7"/>
          <dgm:chPref val="7"/>
          <dgm:dir/>
        </dgm:presLayoutVars>
      </dgm:prSet>
      <dgm:spPr/>
    </dgm:pt>
    <dgm:pt modelId="{FBA37906-FD4F-4DE9-AD79-FC0748142BFC}" type="pres">
      <dgm:prSet presAssocID="{C9DCAF0E-0EF2-4BFD-AB36-346623261980}" presName="Name1" presStyleCnt="0"/>
      <dgm:spPr/>
    </dgm:pt>
    <dgm:pt modelId="{34E643FF-97DE-4AC1-A753-707C59B3FF07}" type="pres">
      <dgm:prSet presAssocID="{C9DCAF0E-0EF2-4BFD-AB36-346623261980}" presName="cycle" presStyleCnt="0"/>
      <dgm:spPr/>
    </dgm:pt>
    <dgm:pt modelId="{E4FCFA6F-2C57-48FE-BEAD-FC54352C7B0C}" type="pres">
      <dgm:prSet presAssocID="{C9DCAF0E-0EF2-4BFD-AB36-346623261980}" presName="srcNode" presStyleLbl="node1" presStyleIdx="0" presStyleCnt="3"/>
      <dgm:spPr/>
    </dgm:pt>
    <dgm:pt modelId="{61E9C96B-B190-44B5-A0B2-753B183818B8}" type="pres">
      <dgm:prSet presAssocID="{C9DCAF0E-0EF2-4BFD-AB36-346623261980}" presName="conn" presStyleLbl="parChTrans1D2" presStyleIdx="0" presStyleCnt="1"/>
      <dgm:spPr/>
    </dgm:pt>
    <dgm:pt modelId="{F5B98C3E-BDF5-4652-A9E4-55A4148EE2A5}" type="pres">
      <dgm:prSet presAssocID="{C9DCAF0E-0EF2-4BFD-AB36-346623261980}" presName="extraNode" presStyleLbl="node1" presStyleIdx="0" presStyleCnt="3"/>
      <dgm:spPr/>
    </dgm:pt>
    <dgm:pt modelId="{EA5CE6B1-B04A-4B53-9109-6952D268BF57}" type="pres">
      <dgm:prSet presAssocID="{C9DCAF0E-0EF2-4BFD-AB36-346623261980}" presName="dstNode" presStyleLbl="node1" presStyleIdx="0" presStyleCnt="3"/>
      <dgm:spPr/>
    </dgm:pt>
    <dgm:pt modelId="{CF612A48-2F33-4DCC-AA42-B29AD63159E5}" type="pres">
      <dgm:prSet presAssocID="{A52B3502-2EB3-4291-A0D4-4C5196547100}" presName="text_1" presStyleLbl="node1" presStyleIdx="0" presStyleCnt="3">
        <dgm:presLayoutVars>
          <dgm:bulletEnabled val="1"/>
        </dgm:presLayoutVars>
      </dgm:prSet>
      <dgm:spPr/>
    </dgm:pt>
    <dgm:pt modelId="{497B69B2-EFBD-4743-B5C8-39D1CA846EBF}" type="pres">
      <dgm:prSet presAssocID="{A52B3502-2EB3-4291-A0D4-4C5196547100}" presName="accent_1" presStyleCnt="0"/>
      <dgm:spPr/>
    </dgm:pt>
    <dgm:pt modelId="{7BA9F192-5B18-461D-8EC7-228924034C3A}" type="pres">
      <dgm:prSet presAssocID="{A52B3502-2EB3-4291-A0D4-4C5196547100}" presName="accentRepeatNode" presStyleLbl="solidFgAcc1" presStyleIdx="0" presStyleCnt="3"/>
      <dgm:spPr/>
    </dgm:pt>
    <dgm:pt modelId="{7F080AEC-AD25-407C-BF9F-971E7AA19660}" type="pres">
      <dgm:prSet presAssocID="{82834567-DEE3-4220-B2F7-D743DD2E8A33}" presName="text_2" presStyleLbl="node1" presStyleIdx="1" presStyleCnt="3">
        <dgm:presLayoutVars>
          <dgm:bulletEnabled val="1"/>
        </dgm:presLayoutVars>
      </dgm:prSet>
      <dgm:spPr/>
    </dgm:pt>
    <dgm:pt modelId="{81B9E6AC-71CF-4D86-970F-DDD13464B5ED}" type="pres">
      <dgm:prSet presAssocID="{82834567-DEE3-4220-B2F7-D743DD2E8A33}" presName="accent_2" presStyleCnt="0"/>
      <dgm:spPr/>
    </dgm:pt>
    <dgm:pt modelId="{03A4AF06-5F33-4767-A7C5-EE1EB8ADE1C1}" type="pres">
      <dgm:prSet presAssocID="{82834567-DEE3-4220-B2F7-D743DD2E8A33}" presName="accentRepeatNode" presStyleLbl="solidFgAcc1" presStyleIdx="1" presStyleCnt="3"/>
      <dgm:spPr/>
    </dgm:pt>
    <dgm:pt modelId="{97A07D2E-43EE-43E8-8662-7D11606DB17C}" type="pres">
      <dgm:prSet presAssocID="{4082EB02-5633-46D8-B33B-EED2C16FD3B1}" presName="text_3" presStyleLbl="node1" presStyleIdx="2" presStyleCnt="3">
        <dgm:presLayoutVars>
          <dgm:bulletEnabled val="1"/>
        </dgm:presLayoutVars>
      </dgm:prSet>
      <dgm:spPr/>
    </dgm:pt>
    <dgm:pt modelId="{8AF4C70B-B9AB-4674-898B-7F9FF4DBB429}" type="pres">
      <dgm:prSet presAssocID="{4082EB02-5633-46D8-B33B-EED2C16FD3B1}" presName="accent_3" presStyleCnt="0"/>
      <dgm:spPr/>
    </dgm:pt>
    <dgm:pt modelId="{0E686A8B-711D-44F4-A700-E33094ED275C}" type="pres">
      <dgm:prSet presAssocID="{4082EB02-5633-46D8-B33B-EED2C16FD3B1}" presName="accentRepeatNode" presStyleLbl="solidFgAcc1" presStyleIdx="2" presStyleCnt="3"/>
      <dgm:spPr/>
    </dgm:pt>
  </dgm:ptLst>
  <dgm:cxnLst>
    <dgm:cxn modelId="{58AA2030-5557-4FCE-8D44-83587BE6B6FF}" type="presOf" srcId="{4FC14C17-E214-4CBF-8E86-593378843A33}" destId="{61E9C96B-B190-44B5-A0B2-753B183818B8}" srcOrd="0" destOrd="0" presId="urn:microsoft.com/office/officeart/2008/layout/VerticalCurvedList"/>
    <dgm:cxn modelId="{6326A54B-FA7F-446D-B2D5-D2CA69445BFB}" srcId="{C9DCAF0E-0EF2-4BFD-AB36-346623261980}" destId="{82834567-DEE3-4220-B2F7-D743DD2E8A33}" srcOrd="1" destOrd="0" parTransId="{4EA3FB48-EF72-46B3-B91D-472B417DAF00}" sibTransId="{DB484430-F3AA-427A-B31C-8D3677F20804}"/>
    <dgm:cxn modelId="{BC79725A-288E-4B4D-B395-2ED4DA1EF87E}" type="presOf" srcId="{4082EB02-5633-46D8-B33B-EED2C16FD3B1}" destId="{97A07D2E-43EE-43E8-8662-7D11606DB17C}" srcOrd="0" destOrd="0" presId="urn:microsoft.com/office/officeart/2008/layout/VerticalCurvedList"/>
    <dgm:cxn modelId="{D517C18C-1DC7-43ED-85C8-601A426F41FA}" type="presOf" srcId="{82834567-DEE3-4220-B2F7-D743DD2E8A33}" destId="{7F080AEC-AD25-407C-BF9F-971E7AA19660}" srcOrd="0" destOrd="0" presId="urn:microsoft.com/office/officeart/2008/layout/VerticalCurvedList"/>
    <dgm:cxn modelId="{5117CD9D-0A6C-4E6A-94BE-92B366EB9221}" srcId="{C9DCAF0E-0EF2-4BFD-AB36-346623261980}" destId="{A52B3502-2EB3-4291-A0D4-4C5196547100}" srcOrd="0" destOrd="0" parTransId="{DD6C0F5E-3E05-4800-8AF1-3917844811F4}" sibTransId="{4FC14C17-E214-4CBF-8E86-593378843A33}"/>
    <dgm:cxn modelId="{80EB97E7-6218-42F8-81F9-8CC07EB96C3A}" type="presOf" srcId="{A52B3502-2EB3-4291-A0D4-4C5196547100}" destId="{CF612A48-2F33-4DCC-AA42-B29AD63159E5}" srcOrd="0" destOrd="0" presId="urn:microsoft.com/office/officeart/2008/layout/VerticalCurvedList"/>
    <dgm:cxn modelId="{252608FA-0AE4-4097-A2C9-1586B712859C}" srcId="{C9DCAF0E-0EF2-4BFD-AB36-346623261980}" destId="{4082EB02-5633-46D8-B33B-EED2C16FD3B1}" srcOrd="2" destOrd="0" parTransId="{7CB96DAF-024C-4C69-9EA6-31F60BFD2493}" sibTransId="{8F56B113-6148-4374-BFE6-B279FC3E89DE}"/>
    <dgm:cxn modelId="{E14A2FFF-0273-4070-9D15-3E0BD2884A77}" type="presOf" srcId="{C9DCAF0E-0EF2-4BFD-AB36-346623261980}" destId="{CE2E1F9C-B83B-4601-8CCC-A781C5B7B942}" srcOrd="0" destOrd="0" presId="urn:microsoft.com/office/officeart/2008/layout/VerticalCurvedList"/>
    <dgm:cxn modelId="{9E019F03-74EC-4DE3-ADC2-B0012DEF5DCE}" type="presParOf" srcId="{CE2E1F9C-B83B-4601-8CCC-A781C5B7B942}" destId="{FBA37906-FD4F-4DE9-AD79-FC0748142BFC}" srcOrd="0" destOrd="0" presId="urn:microsoft.com/office/officeart/2008/layout/VerticalCurvedList"/>
    <dgm:cxn modelId="{EF576CB9-FE8C-450C-B54D-2827BF170DA5}" type="presParOf" srcId="{FBA37906-FD4F-4DE9-AD79-FC0748142BFC}" destId="{34E643FF-97DE-4AC1-A753-707C59B3FF07}" srcOrd="0" destOrd="0" presId="urn:microsoft.com/office/officeart/2008/layout/VerticalCurvedList"/>
    <dgm:cxn modelId="{8C22861C-297F-448C-8D95-EA826ED21145}" type="presParOf" srcId="{34E643FF-97DE-4AC1-A753-707C59B3FF07}" destId="{E4FCFA6F-2C57-48FE-BEAD-FC54352C7B0C}" srcOrd="0" destOrd="0" presId="urn:microsoft.com/office/officeart/2008/layout/VerticalCurvedList"/>
    <dgm:cxn modelId="{E3888EB0-067A-4712-964B-0902F71173E6}" type="presParOf" srcId="{34E643FF-97DE-4AC1-A753-707C59B3FF07}" destId="{61E9C96B-B190-44B5-A0B2-753B183818B8}" srcOrd="1" destOrd="0" presId="urn:microsoft.com/office/officeart/2008/layout/VerticalCurvedList"/>
    <dgm:cxn modelId="{7CCB0B64-FAD8-4FD7-A5C7-45B20764E452}" type="presParOf" srcId="{34E643FF-97DE-4AC1-A753-707C59B3FF07}" destId="{F5B98C3E-BDF5-4652-A9E4-55A4148EE2A5}" srcOrd="2" destOrd="0" presId="urn:microsoft.com/office/officeart/2008/layout/VerticalCurvedList"/>
    <dgm:cxn modelId="{13C6A8EC-EA9C-4072-BA91-4AD4C783849C}" type="presParOf" srcId="{34E643FF-97DE-4AC1-A753-707C59B3FF07}" destId="{EA5CE6B1-B04A-4B53-9109-6952D268BF57}" srcOrd="3" destOrd="0" presId="urn:microsoft.com/office/officeart/2008/layout/VerticalCurvedList"/>
    <dgm:cxn modelId="{9D973384-8140-4545-A147-BCF14237F052}" type="presParOf" srcId="{FBA37906-FD4F-4DE9-AD79-FC0748142BFC}" destId="{CF612A48-2F33-4DCC-AA42-B29AD63159E5}" srcOrd="1" destOrd="0" presId="urn:microsoft.com/office/officeart/2008/layout/VerticalCurvedList"/>
    <dgm:cxn modelId="{BD1859E5-D3C6-47F4-BD56-1DB82E6E1CF9}" type="presParOf" srcId="{FBA37906-FD4F-4DE9-AD79-FC0748142BFC}" destId="{497B69B2-EFBD-4743-B5C8-39D1CA846EBF}" srcOrd="2" destOrd="0" presId="urn:microsoft.com/office/officeart/2008/layout/VerticalCurvedList"/>
    <dgm:cxn modelId="{EE94D28C-6456-4FF9-9D60-15D6B618AA0F}" type="presParOf" srcId="{497B69B2-EFBD-4743-B5C8-39D1CA846EBF}" destId="{7BA9F192-5B18-461D-8EC7-228924034C3A}" srcOrd="0" destOrd="0" presId="urn:microsoft.com/office/officeart/2008/layout/VerticalCurvedList"/>
    <dgm:cxn modelId="{B8FBBDB2-D370-414D-A1E3-8F7953059D0B}" type="presParOf" srcId="{FBA37906-FD4F-4DE9-AD79-FC0748142BFC}" destId="{7F080AEC-AD25-407C-BF9F-971E7AA19660}" srcOrd="3" destOrd="0" presId="urn:microsoft.com/office/officeart/2008/layout/VerticalCurvedList"/>
    <dgm:cxn modelId="{1B1E8195-AED9-4862-8E64-44F0717FC0EC}" type="presParOf" srcId="{FBA37906-FD4F-4DE9-AD79-FC0748142BFC}" destId="{81B9E6AC-71CF-4D86-970F-DDD13464B5ED}" srcOrd="4" destOrd="0" presId="urn:microsoft.com/office/officeart/2008/layout/VerticalCurvedList"/>
    <dgm:cxn modelId="{1216C71A-72C7-4B64-9A2E-2A23D2F15D47}" type="presParOf" srcId="{81B9E6AC-71CF-4D86-970F-DDD13464B5ED}" destId="{03A4AF06-5F33-4767-A7C5-EE1EB8ADE1C1}" srcOrd="0" destOrd="0" presId="urn:microsoft.com/office/officeart/2008/layout/VerticalCurvedList"/>
    <dgm:cxn modelId="{074C1ABA-C12B-4502-896A-6930049DCDA9}" type="presParOf" srcId="{FBA37906-FD4F-4DE9-AD79-FC0748142BFC}" destId="{97A07D2E-43EE-43E8-8662-7D11606DB17C}" srcOrd="5" destOrd="0" presId="urn:microsoft.com/office/officeart/2008/layout/VerticalCurvedList"/>
    <dgm:cxn modelId="{A2DBADB6-EE64-468E-B76D-E275769335A5}" type="presParOf" srcId="{FBA37906-FD4F-4DE9-AD79-FC0748142BFC}" destId="{8AF4C70B-B9AB-4674-898B-7F9FF4DBB429}" srcOrd="6" destOrd="0" presId="urn:microsoft.com/office/officeart/2008/layout/VerticalCurvedList"/>
    <dgm:cxn modelId="{A71E761F-234B-4068-8E50-D8C1C678F20A}" type="presParOf" srcId="{8AF4C70B-B9AB-4674-898B-7F9FF4DBB429}" destId="{0E686A8B-711D-44F4-A700-E33094ED275C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22319-D171-49A6-858E-C6C1BD1642E3}">
      <dsp:nvSpPr>
        <dsp:cNvPr id="0" name=""/>
        <dsp:cNvSpPr/>
      </dsp:nvSpPr>
      <dsp:spPr>
        <a:xfrm>
          <a:off x="1032351" y="891611"/>
          <a:ext cx="3531867" cy="299732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bg-BG" sz="16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rPr>
            <a:t>Родителите, които са заявили, че детето им изпитва повече или по-малко трудности в училище, посочват най-често като причина за това онлайн обучението. </a:t>
          </a:r>
          <a:endParaRPr lang="bg-BG" sz="1600" kern="1200" dirty="0"/>
        </a:p>
      </dsp:txBody>
      <dsp:txXfrm>
        <a:off x="1612119" y="1383632"/>
        <a:ext cx="2372331" cy="2013284"/>
      </dsp:txXfrm>
    </dsp:sp>
    <dsp:sp modelId="{E414E388-2108-4D2F-ABB7-6124B387D4C6}">
      <dsp:nvSpPr>
        <dsp:cNvPr id="0" name=""/>
        <dsp:cNvSpPr/>
      </dsp:nvSpPr>
      <dsp:spPr>
        <a:xfrm>
          <a:off x="4579492" y="1640096"/>
          <a:ext cx="1186425" cy="102223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082F00-545D-439C-A8A7-A73D6677E130}">
      <dsp:nvSpPr>
        <dsp:cNvPr id="0" name=""/>
        <dsp:cNvSpPr/>
      </dsp:nvSpPr>
      <dsp:spPr>
        <a:xfrm>
          <a:off x="3781882" y="-71994"/>
          <a:ext cx="2770141" cy="222911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bg-BG" sz="14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rPr>
            <a:t>Родителите поставят на първо място личния контакт и ролята на учителя и ги обвързват с успешното справяне на детето с материала.</a:t>
          </a:r>
          <a:endParaRPr lang="bg-BG" sz="1400" kern="1200" dirty="0"/>
        </a:p>
      </dsp:txBody>
      <dsp:txXfrm>
        <a:off x="4225013" y="284591"/>
        <a:ext cx="1883879" cy="1515946"/>
      </dsp:txXfrm>
    </dsp:sp>
    <dsp:sp modelId="{3F5FCE71-0E11-4A05-ABBC-F932BF0547D8}">
      <dsp:nvSpPr>
        <dsp:cNvPr id="0" name=""/>
        <dsp:cNvSpPr/>
      </dsp:nvSpPr>
      <dsp:spPr>
        <a:xfrm>
          <a:off x="3834450" y="2478946"/>
          <a:ext cx="2867085" cy="251709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bg-BG" sz="16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rPr>
            <a:t>Недоброто поднасяне на материала от страна на учителя е втората най-често посочвана причина от страна на тези родители. </a:t>
          </a:r>
          <a:endParaRPr lang="bg-BG" sz="1600" kern="1200" dirty="0"/>
        </a:p>
      </dsp:txBody>
      <dsp:txXfrm>
        <a:off x="4313479" y="2899499"/>
        <a:ext cx="1909027" cy="16759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818E6-A46A-4602-9015-9B54109E5823}">
      <dsp:nvSpPr>
        <dsp:cNvPr id="0" name=""/>
        <dsp:cNvSpPr/>
      </dsp:nvSpPr>
      <dsp:spPr>
        <a:xfrm>
          <a:off x="1272665" y="869988"/>
          <a:ext cx="2481180" cy="214590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400" kern="1200" dirty="0"/>
            <a:t>Най-често посочвана причина за трудностите на децата в училище е неясен език в учебниците и учебните помагала</a:t>
          </a:r>
        </a:p>
      </dsp:txBody>
      <dsp:txXfrm>
        <a:off x="1683792" y="1225561"/>
        <a:ext cx="1658926" cy="1434760"/>
      </dsp:txXfrm>
    </dsp:sp>
    <dsp:sp modelId="{BB145373-E6BA-4565-87E9-3975E11E6A85}">
      <dsp:nvSpPr>
        <dsp:cNvPr id="0" name=""/>
        <dsp:cNvSpPr/>
      </dsp:nvSpPr>
      <dsp:spPr>
        <a:xfrm>
          <a:off x="3918900" y="1350942"/>
          <a:ext cx="936271" cy="80639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8A4BF-1F4E-4C31-9413-F3B97A5E1A76}">
      <dsp:nvSpPr>
        <dsp:cNvPr id="0" name=""/>
        <dsp:cNvSpPr/>
      </dsp:nvSpPr>
      <dsp:spPr>
        <a:xfrm>
          <a:off x="3365968" y="0"/>
          <a:ext cx="2033057" cy="175885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400" kern="1200" dirty="0"/>
            <a:t>Несъобразено с възрастта учебно съдържание </a:t>
          </a:r>
        </a:p>
      </dsp:txBody>
      <dsp:txXfrm>
        <a:off x="3702891" y="291482"/>
        <a:ext cx="1359211" cy="1175894"/>
      </dsp:txXfrm>
    </dsp:sp>
    <dsp:sp modelId="{44BCE8DF-24CE-485D-BE43-48DF5B1BEB29}">
      <dsp:nvSpPr>
        <dsp:cNvPr id="0" name=""/>
        <dsp:cNvSpPr/>
      </dsp:nvSpPr>
      <dsp:spPr>
        <a:xfrm>
          <a:off x="3159650" y="3053159"/>
          <a:ext cx="936271" cy="80639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67C964-5105-4146-AE05-C16711B7B2EA}">
      <dsp:nvSpPr>
        <dsp:cNvPr id="0" name=""/>
        <dsp:cNvSpPr/>
      </dsp:nvSpPr>
      <dsp:spPr>
        <a:xfrm>
          <a:off x="3186297" y="1908975"/>
          <a:ext cx="2803241" cy="241150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shade val="80000"/>
            <a:hueOff val="0"/>
            <a:satOff val="-14010"/>
            <a:lumOff val="15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400" kern="1200" dirty="0"/>
            <a:t>Недобро поднасяне на материала от страна на учителя – като причина за трудности – изпада на трето място по честота на посочване</a:t>
          </a:r>
        </a:p>
      </dsp:txBody>
      <dsp:txXfrm>
        <a:off x="3649556" y="2307495"/>
        <a:ext cx="1876723" cy="1614460"/>
      </dsp:txXfrm>
    </dsp:sp>
    <dsp:sp modelId="{78B718AB-4CF6-4156-8DAC-A57D53EE3E4C}">
      <dsp:nvSpPr>
        <dsp:cNvPr id="0" name=""/>
        <dsp:cNvSpPr/>
      </dsp:nvSpPr>
      <dsp:spPr>
        <a:xfrm>
          <a:off x="1501266" y="3209667"/>
          <a:ext cx="2033057" cy="175885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400" kern="1200" dirty="0"/>
            <a:t>Твърде голям обем информация</a:t>
          </a:r>
        </a:p>
      </dsp:txBody>
      <dsp:txXfrm>
        <a:off x="1838189" y="3501149"/>
        <a:ext cx="1359211" cy="11758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E9C96B-B190-44B5-A0B2-753B183818B8}">
      <dsp:nvSpPr>
        <dsp:cNvPr id="0" name=""/>
        <dsp:cNvSpPr/>
      </dsp:nvSpPr>
      <dsp:spPr>
        <a:xfrm>
          <a:off x="-5450378" y="-834642"/>
          <a:ext cx="6490461" cy="6490461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12A48-2F33-4DCC-AA42-B29AD63159E5}">
      <dsp:nvSpPr>
        <dsp:cNvPr id="0" name=""/>
        <dsp:cNvSpPr/>
      </dsp:nvSpPr>
      <dsp:spPr>
        <a:xfrm>
          <a:off x="669179" y="482117"/>
          <a:ext cx="6709276" cy="964235"/>
        </a:xfrm>
        <a:prstGeom prst="rect">
          <a:avLst/>
        </a:prstGeom>
        <a:solidFill>
          <a:srgbClr val="0965A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5362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Адаптиране на езика и информацията в учебници и учебни помагала към възрастта на децата; по-малко академична терминология и чуждици.</a:t>
          </a:r>
        </a:p>
      </dsp:txBody>
      <dsp:txXfrm>
        <a:off x="669179" y="482117"/>
        <a:ext cx="6709276" cy="964235"/>
      </dsp:txXfrm>
    </dsp:sp>
    <dsp:sp modelId="{7BA9F192-5B18-461D-8EC7-228924034C3A}">
      <dsp:nvSpPr>
        <dsp:cNvPr id="0" name=""/>
        <dsp:cNvSpPr/>
      </dsp:nvSpPr>
      <dsp:spPr>
        <a:xfrm>
          <a:off x="66532" y="361588"/>
          <a:ext cx="1205294" cy="12052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080AEC-AD25-407C-BF9F-971E7AA19660}">
      <dsp:nvSpPr>
        <dsp:cNvPr id="0" name=""/>
        <dsp:cNvSpPr/>
      </dsp:nvSpPr>
      <dsp:spPr>
        <a:xfrm>
          <a:off x="1019678" y="1928470"/>
          <a:ext cx="6358776" cy="964235"/>
        </a:xfrm>
        <a:prstGeom prst="rect">
          <a:avLst/>
        </a:prstGeom>
        <a:solidFill>
          <a:srgbClr val="0965A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5362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Систематизиране на поднесената информация и повече примери; повече време за упражнения.</a:t>
          </a:r>
        </a:p>
      </dsp:txBody>
      <dsp:txXfrm>
        <a:off x="1019678" y="1928470"/>
        <a:ext cx="6358776" cy="964235"/>
      </dsp:txXfrm>
    </dsp:sp>
    <dsp:sp modelId="{03A4AF06-5F33-4767-A7C5-EE1EB8ADE1C1}">
      <dsp:nvSpPr>
        <dsp:cNvPr id="0" name=""/>
        <dsp:cNvSpPr/>
      </dsp:nvSpPr>
      <dsp:spPr>
        <a:xfrm>
          <a:off x="417031" y="1807941"/>
          <a:ext cx="1205294" cy="12052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A07D2E-43EE-43E8-8662-7D11606DB17C}">
      <dsp:nvSpPr>
        <dsp:cNvPr id="0" name=""/>
        <dsp:cNvSpPr/>
      </dsp:nvSpPr>
      <dsp:spPr>
        <a:xfrm>
          <a:off x="669179" y="3374823"/>
          <a:ext cx="6709276" cy="964235"/>
        </a:xfrm>
        <a:prstGeom prst="rect">
          <a:avLst/>
        </a:prstGeom>
        <a:solidFill>
          <a:srgbClr val="0965A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5362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 Обективност на учебния материал по история; по-голям акцент върху българското.</a:t>
          </a:r>
        </a:p>
      </dsp:txBody>
      <dsp:txXfrm>
        <a:off x="669179" y="3374823"/>
        <a:ext cx="6709276" cy="964235"/>
      </dsp:txXfrm>
    </dsp:sp>
    <dsp:sp modelId="{0E686A8B-711D-44F4-A700-E33094ED275C}">
      <dsp:nvSpPr>
        <dsp:cNvPr id="0" name=""/>
        <dsp:cNvSpPr/>
      </dsp:nvSpPr>
      <dsp:spPr>
        <a:xfrm>
          <a:off x="66532" y="3254294"/>
          <a:ext cx="1205294" cy="12052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E9C96B-B190-44B5-A0B2-753B183818B8}">
      <dsp:nvSpPr>
        <dsp:cNvPr id="0" name=""/>
        <dsp:cNvSpPr/>
      </dsp:nvSpPr>
      <dsp:spPr>
        <a:xfrm>
          <a:off x="-5647664" y="-864688"/>
          <a:ext cx="6725237" cy="6725237"/>
        </a:xfrm>
        <a:prstGeom prst="blockArc">
          <a:avLst>
            <a:gd name="adj1" fmla="val 18900000"/>
            <a:gd name="adj2" fmla="val 2700000"/>
            <a:gd name="adj3" fmla="val 321"/>
          </a:avLst>
        </a:pr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12A48-2F33-4DCC-AA42-B29AD63159E5}">
      <dsp:nvSpPr>
        <dsp:cNvPr id="0" name=""/>
        <dsp:cNvSpPr/>
      </dsp:nvSpPr>
      <dsp:spPr>
        <a:xfrm>
          <a:off x="693425" y="499586"/>
          <a:ext cx="6682619" cy="999172"/>
        </a:xfrm>
        <a:prstGeom prst="rect">
          <a:avLst/>
        </a:prstGeom>
        <a:solidFill>
          <a:srgbClr val="0965A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9309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По-разбираем език в учебниците; намаляване на обема на уроците (без толкова излишна информация); да се акцентира върху най-важното</a:t>
          </a:r>
        </a:p>
      </dsp:txBody>
      <dsp:txXfrm>
        <a:off x="693425" y="499586"/>
        <a:ext cx="6682619" cy="999172"/>
      </dsp:txXfrm>
    </dsp:sp>
    <dsp:sp modelId="{7BA9F192-5B18-461D-8EC7-228924034C3A}">
      <dsp:nvSpPr>
        <dsp:cNvPr id="0" name=""/>
        <dsp:cNvSpPr/>
      </dsp:nvSpPr>
      <dsp:spPr>
        <a:xfrm>
          <a:off x="68942" y="374689"/>
          <a:ext cx="1248965" cy="12489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080AEC-AD25-407C-BF9F-971E7AA19660}">
      <dsp:nvSpPr>
        <dsp:cNvPr id="0" name=""/>
        <dsp:cNvSpPr/>
      </dsp:nvSpPr>
      <dsp:spPr>
        <a:xfrm>
          <a:off x="1056624" y="1998344"/>
          <a:ext cx="6319420" cy="999172"/>
        </a:xfrm>
        <a:prstGeom prst="rect">
          <a:avLst/>
        </a:prstGeom>
        <a:solidFill>
          <a:srgbClr val="0965A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9309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Да</a:t>
          </a:r>
          <a:r>
            <a:rPr lang="bg-BG" sz="1900" kern="1200" baseline="0" dirty="0"/>
            <a:t> има повече примери в учебниците и да се предвиди повече време за упражняване и разбиране на наученото</a:t>
          </a:r>
          <a:endParaRPr lang="bg-BG" sz="1900" kern="1200" dirty="0"/>
        </a:p>
      </dsp:txBody>
      <dsp:txXfrm>
        <a:off x="1056624" y="1998344"/>
        <a:ext cx="6319420" cy="999172"/>
      </dsp:txXfrm>
    </dsp:sp>
    <dsp:sp modelId="{03A4AF06-5F33-4767-A7C5-EE1EB8ADE1C1}">
      <dsp:nvSpPr>
        <dsp:cNvPr id="0" name=""/>
        <dsp:cNvSpPr/>
      </dsp:nvSpPr>
      <dsp:spPr>
        <a:xfrm>
          <a:off x="432141" y="1873447"/>
          <a:ext cx="1248965" cy="12489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A07D2E-43EE-43E8-8662-7D11606DB17C}">
      <dsp:nvSpPr>
        <dsp:cNvPr id="0" name=""/>
        <dsp:cNvSpPr/>
      </dsp:nvSpPr>
      <dsp:spPr>
        <a:xfrm>
          <a:off x="693425" y="3497102"/>
          <a:ext cx="6682619" cy="999172"/>
        </a:xfrm>
        <a:prstGeom prst="rect">
          <a:avLst/>
        </a:prstGeom>
        <a:solidFill>
          <a:srgbClr val="0965A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9309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 По-интерактивен метод на преподаване на материала; повече илюстрации, графики, примери, експерименти.</a:t>
          </a:r>
        </a:p>
      </dsp:txBody>
      <dsp:txXfrm>
        <a:off x="693425" y="3497102"/>
        <a:ext cx="6682619" cy="999172"/>
      </dsp:txXfrm>
    </dsp:sp>
    <dsp:sp modelId="{0E686A8B-711D-44F4-A700-E33094ED275C}">
      <dsp:nvSpPr>
        <dsp:cNvPr id="0" name=""/>
        <dsp:cNvSpPr/>
      </dsp:nvSpPr>
      <dsp:spPr>
        <a:xfrm>
          <a:off x="68942" y="3372206"/>
          <a:ext cx="1248965" cy="12489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0EAB1B7-7A78-445B-BC1F-D106C64E876A}" type="datetimeFigureOut">
              <a:rPr lang="bg-BG"/>
              <a:pPr>
                <a:defRPr/>
              </a:pPr>
              <a:t>30.6.2022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53525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153525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ABE946-C716-4CC0-83CE-8B4F953FDF5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0165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4C6B-CB9F-426F-994A-EF1237FA380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8707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FF0FE-7324-4A6F-9A21-50956027484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09713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15608-C2AE-4CF7-9216-8893D80AF42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54626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2722-B368-47AB-93CA-FC87297D7AB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9608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45235-E027-4109-832E-4A34BEABCBE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55008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40A3-D3E4-4406-8743-9DDD6B204CCA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4151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453E2-602E-4377-8B7B-723BCF8036B4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9991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21AE0-C4C7-4DC6-AB84-81D7DF8EB7E8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44013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9D3CC-175C-4220-B467-7882CC4E30D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2248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C58D4-1DA8-482E-9D82-173BC19EB6C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39991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06C1D-C777-4799-8435-F213034D601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0093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text styles</a:t>
            </a:r>
          </a:p>
          <a:p>
            <a:pPr lvl="1"/>
            <a:r>
              <a:rPr lang="bg-BG" altLang="bg-BG"/>
              <a:t>Second level</a:t>
            </a:r>
          </a:p>
          <a:p>
            <a:pPr lvl="2"/>
            <a:r>
              <a:rPr lang="bg-BG" altLang="bg-BG"/>
              <a:t>Third level</a:t>
            </a:r>
          </a:p>
          <a:p>
            <a:pPr lvl="3"/>
            <a:r>
              <a:rPr lang="bg-BG" altLang="bg-BG"/>
              <a:t>Fourth level</a:t>
            </a:r>
          </a:p>
          <a:p>
            <a:pPr lvl="4"/>
            <a:r>
              <a:rPr lang="bg-BG" altLang="bg-BG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317DB8E-8B50-4D27-AAA6-33F02D14FC48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6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B0AA46-B8F0-449D-9545-1B97F523C101}"/>
              </a:ext>
            </a:extLst>
          </p:cNvPr>
          <p:cNvSpPr txBox="1"/>
          <p:nvPr/>
        </p:nvSpPr>
        <p:spPr>
          <a:xfrm>
            <a:off x="755576" y="1268760"/>
            <a:ext cx="77768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Допитване сред родители на ученици и ученици по отношение на учебния материал </a:t>
            </a:r>
          </a:p>
          <a:p>
            <a:pPr algn="ctr"/>
            <a:r>
              <a:rPr lang="bg-BG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en-GB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 – X</a:t>
            </a:r>
            <a:r>
              <a:rPr lang="bg-BG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клас)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F58E0F-AF44-41CC-93C1-88F6C4CDB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315084"/>
            <a:ext cx="5954088" cy="2517175"/>
          </a:xfrm>
          <a:prstGeom prst="rect">
            <a:avLst/>
          </a:prstGeom>
        </p:spPr>
      </p:pic>
      <p:pic>
        <p:nvPicPr>
          <p:cNvPr id="8" name="Picture 4" descr="MAP_min_res">
            <a:extLst>
              <a:ext uri="{FF2B5EF4-FFF2-40B4-BE49-F238E27FC236}">
                <a16:creationId xmlns:a16="http://schemas.microsoft.com/office/drawing/2014/main" id="{E574F83C-0A27-4F7C-9236-2F3BCD17A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F5BC403A-EABE-46FC-A764-32E696681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-5266" y="-4489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grpSp>
        <p:nvGrpSpPr>
          <p:cNvPr id="8" name="Group 7" descr="conversation icon">
            <a:extLst>
              <a:ext uri="{FF2B5EF4-FFF2-40B4-BE49-F238E27FC236}">
                <a16:creationId xmlns:a16="http://schemas.microsoft.com/office/drawing/2014/main" id="{AC798586-D2AC-2E26-7DD2-6C00261C919B}"/>
              </a:ext>
            </a:extLst>
          </p:cNvPr>
          <p:cNvGrpSpPr/>
          <p:nvPr/>
        </p:nvGrpSpPr>
        <p:grpSpPr>
          <a:xfrm>
            <a:off x="0" y="1245098"/>
            <a:ext cx="2232248" cy="1944216"/>
            <a:chOff x="3517900" y="7426325"/>
            <a:chExt cx="631825" cy="628650"/>
          </a:xfrm>
        </p:grpSpPr>
        <p:sp>
          <p:nvSpPr>
            <p:cNvPr id="10" name="Oval 178">
              <a:extLst>
                <a:ext uri="{FF2B5EF4-FFF2-40B4-BE49-F238E27FC236}">
                  <a16:creationId xmlns:a16="http://schemas.microsoft.com/office/drawing/2014/main" id="{00EB3EA1-F377-1A47-ADCA-3B5FA646E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4AA36DEB-8545-CBF0-7055-11E0A8168E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01A2836-03F0-3893-6AFE-5796912C1596}"/>
              </a:ext>
            </a:extLst>
          </p:cNvPr>
          <p:cNvSpPr/>
          <p:nvPr/>
        </p:nvSpPr>
        <p:spPr>
          <a:xfrm>
            <a:off x="2714593" y="1156515"/>
            <a:ext cx="5472608" cy="11104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„Учебното съдържание на учебниците не е съобразено още от първи клас с нивото на развитие на децата и затова се получават всички проблеми по-нагоре - </a:t>
            </a:r>
            <a:r>
              <a:rPr lang="bg-BG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демотивация</a:t>
            </a:r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преживяване на неуспех…“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1C1B705-1182-E514-E503-7894B36E5DED}"/>
              </a:ext>
            </a:extLst>
          </p:cNvPr>
          <p:cNvSpPr/>
          <p:nvPr/>
        </p:nvSpPr>
        <p:spPr>
          <a:xfrm>
            <a:off x="1177819" y="2834137"/>
            <a:ext cx="7570645" cy="194421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Учебниците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всякаква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проблемът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обучението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Обемът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съдържанието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говорим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историята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географията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всеки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взимат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затвърдят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българския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език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също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учат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трябва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попълниш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едно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endParaRPr lang="en-GB" dirty="0">
              <a:solidFill>
                <a:srgbClr val="2E74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dirty="0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EE207EFB-0924-6215-5AA0-F3A46EE73085}"/>
              </a:ext>
            </a:extLst>
          </p:cNvPr>
          <p:cNvSpPr/>
          <p:nvPr/>
        </p:nvSpPr>
        <p:spPr>
          <a:xfrm>
            <a:off x="1475656" y="5122380"/>
            <a:ext cx="5472608" cy="11104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Учебниците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висшисти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възраст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разбера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съм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човек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висши</a:t>
            </a:r>
            <a:r>
              <a:rPr lang="en-US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endParaRPr lang="en-GB" dirty="0">
              <a:solidFill>
                <a:srgbClr val="2E74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DD6D2237-586F-BFE9-3691-6BC8CB458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503415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Някои цитати от интервютата с родители: 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052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36459D9F-BB36-E365-461A-8AB72960A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503415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Някои цитати от интервютата с родители: 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01A2836-03F0-3893-6AFE-5796912C1596}"/>
              </a:ext>
            </a:extLst>
          </p:cNvPr>
          <p:cNvSpPr/>
          <p:nvPr/>
        </p:nvSpPr>
        <p:spPr>
          <a:xfrm>
            <a:off x="2484316" y="1020360"/>
            <a:ext cx="6033871" cy="148834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"Български и математика – много са смъкнати, масово са смъкнати. Нещата, които аз съм изучавала в един клас, те го изучават много по-рано. Аз смятам, че възрастта не е достатъчно назряла, че да усвои материала, затова и децата не разбират и срещат такива проблеми.“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1C1B705-1182-E514-E503-7894B36E5DED}"/>
              </a:ext>
            </a:extLst>
          </p:cNvPr>
          <p:cNvSpPr/>
          <p:nvPr/>
        </p:nvSpPr>
        <p:spPr>
          <a:xfrm>
            <a:off x="729322" y="2769084"/>
            <a:ext cx="8388987" cy="194421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"Специално имаме проблеми с историята. По-скоро не от самия учебник, а начинът, по който ги изпитват, не съответства на информацията, която е в учебника. Пускат им тестове – когато си учи детето реално урока, самият тест не е детето да разкаже урока и да си получи оценката. Дават им картинки и т.н., които не кореспондират с това, което трябва да учи, да може и да знае детето.“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EE207EFB-0924-6215-5AA0-F3A46EE73085}"/>
              </a:ext>
            </a:extLst>
          </p:cNvPr>
          <p:cNvSpPr/>
          <p:nvPr/>
        </p:nvSpPr>
        <p:spPr>
          <a:xfrm>
            <a:off x="1547664" y="5009411"/>
            <a:ext cx="6336704" cy="11104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"Мен ако ме питате, трябва да се набляга на неща, които са точни и неща, които ще трябват. А не да пишем, та да се късаме. Не може историята да се промени.“ </a:t>
            </a:r>
            <a:endParaRPr lang="en-GB" dirty="0">
              <a:solidFill>
                <a:srgbClr val="2E74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14" descr="conversation icon">
            <a:extLst>
              <a:ext uri="{FF2B5EF4-FFF2-40B4-BE49-F238E27FC236}">
                <a16:creationId xmlns:a16="http://schemas.microsoft.com/office/drawing/2014/main" id="{128B9D7A-7F57-FEA5-6D23-1F7C60C4D930}"/>
              </a:ext>
            </a:extLst>
          </p:cNvPr>
          <p:cNvGrpSpPr/>
          <p:nvPr/>
        </p:nvGrpSpPr>
        <p:grpSpPr>
          <a:xfrm>
            <a:off x="246977" y="1111114"/>
            <a:ext cx="2232248" cy="1944216"/>
            <a:chOff x="3517900" y="7426325"/>
            <a:chExt cx="631825" cy="628650"/>
          </a:xfrm>
          <a:noFill/>
        </p:grpSpPr>
        <p:sp>
          <p:nvSpPr>
            <p:cNvPr id="16" name="Oval 178">
              <a:extLst>
                <a:ext uri="{FF2B5EF4-FFF2-40B4-BE49-F238E27FC236}">
                  <a16:creationId xmlns:a16="http://schemas.microsoft.com/office/drawing/2014/main" id="{A29E7984-B9D1-482B-A884-E90E9295B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grpFill/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7">
              <a:extLst>
                <a:ext uri="{FF2B5EF4-FFF2-40B4-BE49-F238E27FC236}">
                  <a16:creationId xmlns:a16="http://schemas.microsoft.com/office/drawing/2014/main" id="{D97CF4FE-1DF5-90D5-3DF6-8166915D6F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grpFill/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784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EC25B17-EE0F-416F-8ACB-CC9F923A72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935801"/>
              </p:ext>
            </p:extLst>
          </p:nvPr>
        </p:nvGraphicFramePr>
        <p:xfrm>
          <a:off x="1264443" y="1475590"/>
          <a:ext cx="6615113" cy="4781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7">
            <a:extLst>
              <a:ext uri="{FF2B5EF4-FFF2-40B4-BE49-F238E27FC236}">
                <a16:creationId xmlns:a16="http://schemas.microsoft.com/office/drawing/2014/main" id="{870B5085-6A6B-55AB-A2AC-FF252303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21" y="552260"/>
            <a:ext cx="90005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bg-BG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Когато става дума за проблеми, създадени от самия учебен материал или преподаване, според вас какви са причините за затруднения на детето?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B32682D-5ADB-3F76-EBB4-9DC42393D77B}"/>
              </a:ext>
            </a:extLst>
          </p:cNvPr>
          <p:cNvSpPr/>
          <p:nvPr/>
        </p:nvSpPr>
        <p:spPr>
          <a:xfrm>
            <a:off x="6671592" y="4219762"/>
            <a:ext cx="229289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bg-BG" sz="1400" i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Родители, завили, че детето им не среща затруднения.</a:t>
            </a:r>
          </a:p>
          <a:p>
            <a:pPr algn="ctr"/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769662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462" y="620713"/>
            <a:ext cx="91090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За предметите, с които детето среща затруднения, вие какво предприемате?  </a:t>
            </a: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359E567-1D81-44D0-AAE5-DC45BA8CD2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17310"/>
              </p:ext>
            </p:extLst>
          </p:nvPr>
        </p:nvGraphicFramePr>
        <p:xfrm>
          <a:off x="179512" y="1636376"/>
          <a:ext cx="8784976" cy="470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3AEDC90-24B8-438A-E292-3BADFAE2A984}"/>
              </a:ext>
            </a:extLst>
          </p:cNvPr>
          <p:cNvSpPr/>
          <p:nvPr/>
        </p:nvSpPr>
        <p:spPr>
          <a:xfrm>
            <a:off x="6671592" y="4219762"/>
            <a:ext cx="2292896" cy="620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bg-BG" sz="1600" i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Възможен е повече от един отговор.</a:t>
            </a:r>
          </a:p>
        </p:txBody>
      </p:sp>
    </p:spTree>
    <p:extLst>
      <p:ext uri="{BB962C8B-B14F-4D97-AF65-F5344CB8AC3E}">
        <p14:creationId xmlns:p14="http://schemas.microsoft.com/office/powerpoint/2010/main" val="1024836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30506" y="653408"/>
            <a:ext cx="91090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Детето ви взима ли уроци (индивидуални или групови) по предмети, изучавани в училище?</a:t>
            </a:r>
            <a:endParaRPr lang="bg-BG" altLang="bg-BG" sz="1600" b="1" dirty="0">
              <a:solidFill>
                <a:srgbClr val="0066CC"/>
              </a:solidFill>
              <a:latin typeface="+mj-lt"/>
            </a:endParaRP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A1A28CA-83F5-45FE-9512-308017EDC0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2659"/>
              </p:ext>
            </p:extLst>
          </p:nvPr>
        </p:nvGraphicFramePr>
        <p:xfrm>
          <a:off x="1547664" y="1456356"/>
          <a:ext cx="6336704" cy="4562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0392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462" y="620713"/>
            <a:ext cx="9109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Трудностите според учениците</a:t>
            </a:r>
            <a:r>
              <a:rPr lang="bg-BG" altLang="bg-BG" sz="2000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en-GB" altLang="bg-BG" sz="2000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bg-BG" altLang="bg-BG" sz="2000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(Първи до четвърти клас)</a:t>
            </a:r>
            <a:endParaRPr lang="ru-RU" altLang="bg-BG" sz="2000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bg-BG" altLang="bg-BG" sz="1600" dirty="0">
              <a:solidFill>
                <a:srgbClr val="0066CC"/>
              </a:solidFill>
              <a:latin typeface="+mj-lt"/>
            </a:endParaRP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grpSp>
        <p:nvGrpSpPr>
          <p:cNvPr id="100" name="Group 99" descr="male shape">
            <a:extLst>
              <a:ext uri="{FF2B5EF4-FFF2-40B4-BE49-F238E27FC236}">
                <a16:creationId xmlns:a16="http://schemas.microsoft.com/office/drawing/2014/main" id="{A3BB7AF1-53DB-A288-3538-388C1A88A8C6}"/>
              </a:ext>
            </a:extLst>
          </p:cNvPr>
          <p:cNvGrpSpPr/>
          <p:nvPr/>
        </p:nvGrpSpPr>
        <p:grpSpPr>
          <a:xfrm>
            <a:off x="514773" y="1820520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1" name="Oval 164">
              <a:extLst>
                <a:ext uri="{FF2B5EF4-FFF2-40B4-BE49-F238E27FC236}">
                  <a16:creationId xmlns:a16="http://schemas.microsoft.com/office/drawing/2014/main" id="{51107D14-1DE9-25BE-DE47-DF4BA5F4DA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65">
              <a:extLst>
                <a:ext uri="{FF2B5EF4-FFF2-40B4-BE49-F238E27FC236}">
                  <a16:creationId xmlns:a16="http://schemas.microsoft.com/office/drawing/2014/main" id="{322A2477-84DA-2B97-348E-7A06135AF8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3" name="Group 102" descr="male shape">
            <a:extLst>
              <a:ext uri="{FF2B5EF4-FFF2-40B4-BE49-F238E27FC236}">
                <a16:creationId xmlns:a16="http://schemas.microsoft.com/office/drawing/2014/main" id="{EE52A869-A17B-0BC9-4F8B-E38F3FD4A5E2}"/>
              </a:ext>
            </a:extLst>
          </p:cNvPr>
          <p:cNvGrpSpPr/>
          <p:nvPr/>
        </p:nvGrpSpPr>
        <p:grpSpPr>
          <a:xfrm>
            <a:off x="814028" y="1828171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4" name="Oval 164">
              <a:extLst>
                <a:ext uri="{FF2B5EF4-FFF2-40B4-BE49-F238E27FC236}">
                  <a16:creationId xmlns:a16="http://schemas.microsoft.com/office/drawing/2014/main" id="{C2C899DE-CED1-96F9-A3AA-17BB63DCE6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65">
              <a:extLst>
                <a:ext uri="{FF2B5EF4-FFF2-40B4-BE49-F238E27FC236}">
                  <a16:creationId xmlns:a16="http://schemas.microsoft.com/office/drawing/2014/main" id="{8961B14C-D857-9D12-3FB1-195C025315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6" name="Group 105" descr="male shape">
            <a:extLst>
              <a:ext uri="{FF2B5EF4-FFF2-40B4-BE49-F238E27FC236}">
                <a16:creationId xmlns:a16="http://schemas.microsoft.com/office/drawing/2014/main" id="{B9170B18-F6AB-8AFF-2FE1-5338C382E5D8}"/>
              </a:ext>
            </a:extLst>
          </p:cNvPr>
          <p:cNvGrpSpPr/>
          <p:nvPr/>
        </p:nvGrpSpPr>
        <p:grpSpPr>
          <a:xfrm>
            <a:off x="1119634" y="1839153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7" name="Oval 164">
              <a:extLst>
                <a:ext uri="{FF2B5EF4-FFF2-40B4-BE49-F238E27FC236}">
                  <a16:creationId xmlns:a16="http://schemas.microsoft.com/office/drawing/2014/main" id="{8B1E9020-B094-9DE0-8297-E21CE0B729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65">
              <a:extLst>
                <a:ext uri="{FF2B5EF4-FFF2-40B4-BE49-F238E27FC236}">
                  <a16:creationId xmlns:a16="http://schemas.microsoft.com/office/drawing/2014/main" id="{E8F6C1D4-8216-C403-7C40-E89340681A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" name="Group 108" descr="male shape">
            <a:extLst>
              <a:ext uri="{FF2B5EF4-FFF2-40B4-BE49-F238E27FC236}">
                <a16:creationId xmlns:a16="http://schemas.microsoft.com/office/drawing/2014/main" id="{DEDFB4D7-3459-05DD-FBD7-1B8DA92B9CB0}"/>
              </a:ext>
            </a:extLst>
          </p:cNvPr>
          <p:cNvGrpSpPr/>
          <p:nvPr/>
        </p:nvGrpSpPr>
        <p:grpSpPr>
          <a:xfrm>
            <a:off x="1450096" y="1836320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10" name="Oval 164">
              <a:extLst>
                <a:ext uri="{FF2B5EF4-FFF2-40B4-BE49-F238E27FC236}">
                  <a16:creationId xmlns:a16="http://schemas.microsoft.com/office/drawing/2014/main" id="{8D1487E9-E7CB-5D5E-DFB7-633B8C6CA5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65">
              <a:extLst>
                <a:ext uri="{FF2B5EF4-FFF2-40B4-BE49-F238E27FC236}">
                  <a16:creationId xmlns:a16="http://schemas.microsoft.com/office/drawing/2014/main" id="{F94802BB-AB1C-1BD3-F450-CA58AB940D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" name="Group 111" descr="male shape">
            <a:extLst>
              <a:ext uri="{FF2B5EF4-FFF2-40B4-BE49-F238E27FC236}">
                <a16:creationId xmlns:a16="http://schemas.microsoft.com/office/drawing/2014/main" id="{349BBFA5-4A6A-A7C2-0211-5C7F9A691339}"/>
              </a:ext>
            </a:extLst>
          </p:cNvPr>
          <p:cNvGrpSpPr/>
          <p:nvPr/>
        </p:nvGrpSpPr>
        <p:grpSpPr>
          <a:xfrm>
            <a:off x="820556" y="2350723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13" name="Oval 164">
              <a:extLst>
                <a:ext uri="{FF2B5EF4-FFF2-40B4-BE49-F238E27FC236}">
                  <a16:creationId xmlns:a16="http://schemas.microsoft.com/office/drawing/2014/main" id="{3B871867-D285-27F5-9B68-6C011EE5B0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65">
              <a:extLst>
                <a:ext uri="{FF2B5EF4-FFF2-40B4-BE49-F238E27FC236}">
                  <a16:creationId xmlns:a16="http://schemas.microsoft.com/office/drawing/2014/main" id="{F568CA2F-8A8B-55CC-618E-ECADEAA923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" name="Group 114" descr="male shape">
            <a:extLst>
              <a:ext uri="{FF2B5EF4-FFF2-40B4-BE49-F238E27FC236}">
                <a16:creationId xmlns:a16="http://schemas.microsoft.com/office/drawing/2014/main" id="{4BFAA027-A617-F822-E2CC-5D2EB9AC8B09}"/>
              </a:ext>
            </a:extLst>
          </p:cNvPr>
          <p:cNvGrpSpPr/>
          <p:nvPr/>
        </p:nvGrpSpPr>
        <p:grpSpPr>
          <a:xfrm>
            <a:off x="513189" y="2357780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16" name="Oval 164">
              <a:extLst>
                <a:ext uri="{FF2B5EF4-FFF2-40B4-BE49-F238E27FC236}">
                  <a16:creationId xmlns:a16="http://schemas.microsoft.com/office/drawing/2014/main" id="{EA35F368-B8E6-6113-897B-193F0A0B62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65">
              <a:extLst>
                <a:ext uri="{FF2B5EF4-FFF2-40B4-BE49-F238E27FC236}">
                  <a16:creationId xmlns:a16="http://schemas.microsoft.com/office/drawing/2014/main" id="{B5C165EF-9D79-4255-935F-D1C87A311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" name="Group 117" descr="male shape">
            <a:extLst>
              <a:ext uri="{FF2B5EF4-FFF2-40B4-BE49-F238E27FC236}">
                <a16:creationId xmlns:a16="http://schemas.microsoft.com/office/drawing/2014/main" id="{45AD6CBD-9E27-E818-9D07-EDF67F13A171}"/>
              </a:ext>
            </a:extLst>
          </p:cNvPr>
          <p:cNvGrpSpPr/>
          <p:nvPr/>
        </p:nvGrpSpPr>
        <p:grpSpPr>
          <a:xfrm>
            <a:off x="1431278" y="2366888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19" name="Oval 164">
              <a:extLst>
                <a:ext uri="{FF2B5EF4-FFF2-40B4-BE49-F238E27FC236}">
                  <a16:creationId xmlns:a16="http://schemas.microsoft.com/office/drawing/2014/main" id="{F9522443-592D-4CD6-56D7-D76EC82A0F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65">
              <a:extLst>
                <a:ext uri="{FF2B5EF4-FFF2-40B4-BE49-F238E27FC236}">
                  <a16:creationId xmlns:a16="http://schemas.microsoft.com/office/drawing/2014/main" id="{1087585D-0A1B-A32B-956C-DEEBACA9AF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" name="Group 120" descr="male shape">
            <a:extLst>
              <a:ext uri="{FF2B5EF4-FFF2-40B4-BE49-F238E27FC236}">
                <a16:creationId xmlns:a16="http://schemas.microsoft.com/office/drawing/2014/main" id="{4AAE3246-29DC-5C43-A0D7-546434970AF4}"/>
              </a:ext>
            </a:extLst>
          </p:cNvPr>
          <p:cNvGrpSpPr/>
          <p:nvPr/>
        </p:nvGrpSpPr>
        <p:grpSpPr>
          <a:xfrm>
            <a:off x="1120744" y="2343309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22" name="Oval 164">
              <a:extLst>
                <a:ext uri="{FF2B5EF4-FFF2-40B4-BE49-F238E27FC236}">
                  <a16:creationId xmlns:a16="http://schemas.microsoft.com/office/drawing/2014/main" id="{6E006587-10E6-193D-A767-D1F5BC4BD8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65">
              <a:extLst>
                <a:ext uri="{FF2B5EF4-FFF2-40B4-BE49-F238E27FC236}">
                  <a16:creationId xmlns:a16="http://schemas.microsoft.com/office/drawing/2014/main" id="{66F1B291-D85C-4E9F-0BDD-E82EADA381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" name="Group 123" descr="male shape">
            <a:extLst>
              <a:ext uri="{FF2B5EF4-FFF2-40B4-BE49-F238E27FC236}">
                <a16:creationId xmlns:a16="http://schemas.microsoft.com/office/drawing/2014/main" id="{37E427B9-5369-A205-094B-BA25A861D03F}"/>
              </a:ext>
            </a:extLst>
          </p:cNvPr>
          <p:cNvGrpSpPr/>
          <p:nvPr/>
        </p:nvGrpSpPr>
        <p:grpSpPr>
          <a:xfrm>
            <a:off x="1728012" y="2368781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25" name="Oval 164">
              <a:extLst>
                <a:ext uri="{FF2B5EF4-FFF2-40B4-BE49-F238E27FC236}">
                  <a16:creationId xmlns:a16="http://schemas.microsoft.com/office/drawing/2014/main" id="{550DD614-718E-3379-75EA-A712AAB924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65">
              <a:extLst>
                <a:ext uri="{FF2B5EF4-FFF2-40B4-BE49-F238E27FC236}">
                  <a16:creationId xmlns:a16="http://schemas.microsoft.com/office/drawing/2014/main" id="{243BFF2F-4EE5-D3DF-34B4-B67C1FF478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" name="Group 126" descr="male shape">
            <a:extLst>
              <a:ext uri="{FF2B5EF4-FFF2-40B4-BE49-F238E27FC236}">
                <a16:creationId xmlns:a16="http://schemas.microsoft.com/office/drawing/2014/main" id="{FE382382-AC72-93C1-7DA8-95C934965CD7}"/>
              </a:ext>
            </a:extLst>
          </p:cNvPr>
          <p:cNvGrpSpPr/>
          <p:nvPr/>
        </p:nvGrpSpPr>
        <p:grpSpPr>
          <a:xfrm>
            <a:off x="1745878" y="1870000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28" name="Oval 164">
              <a:extLst>
                <a:ext uri="{FF2B5EF4-FFF2-40B4-BE49-F238E27FC236}">
                  <a16:creationId xmlns:a16="http://schemas.microsoft.com/office/drawing/2014/main" id="{4B277ED4-E292-0D1E-A2A5-485C9F0F4D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65">
              <a:extLst>
                <a:ext uri="{FF2B5EF4-FFF2-40B4-BE49-F238E27FC236}">
                  <a16:creationId xmlns:a16="http://schemas.microsoft.com/office/drawing/2014/main" id="{2EEE11C4-4C38-5AC8-B71A-F460709077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allout: Line 2">
            <a:extLst>
              <a:ext uri="{FF2B5EF4-FFF2-40B4-BE49-F238E27FC236}">
                <a16:creationId xmlns:a16="http://schemas.microsoft.com/office/drawing/2014/main" id="{E0991339-F970-D51C-E91E-202AC1F63AFC}"/>
              </a:ext>
            </a:extLst>
          </p:cNvPr>
          <p:cNvSpPr/>
          <p:nvPr/>
        </p:nvSpPr>
        <p:spPr>
          <a:xfrm>
            <a:off x="3802502" y="1383619"/>
            <a:ext cx="4032448" cy="1296144"/>
          </a:xfrm>
          <a:prstGeom prst="borderCallout1">
            <a:avLst>
              <a:gd name="adj1" fmla="val 18750"/>
              <a:gd name="adj2" fmla="val -8333"/>
              <a:gd name="adj3" fmla="val 95861"/>
              <a:gd name="adj4" fmla="val -39403"/>
            </a:avLst>
          </a:prstGeom>
          <a:solidFill>
            <a:srgbClr val="0965AD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Четирима от десет в началния курс споделят, че има учебници, които са написани сложно и е трудно да ги разберат.</a:t>
            </a:r>
          </a:p>
        </p:txBody>
      </p:sp>
      <p:grpSp>
        <p:nvGrpSpPr>
          <p:cNvPr id="130" name="Group 129" descr="male shape">
            <a:extLst>
              <a:ext uri="{FF2B5EF4-FFF2-40B4-BE49-F238E27FC236}">
                <a16:creationId xmlns:a16="http://schemas.microsoft.com/office/drawing/2014/main" id="{022F6976-20D4-F54C-1AFB-82BA7A2E518E}"/>
              </a:ext>
            </a:extLst>
          </p:cNvPr>
          <p:cNvGrpSpPr/>
          <p:nvPr/>
        </p:nvGrpSpPr>
        <p:grpSpPr>
          <a:xfrm>
            <a:off x="550924" y="3748869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31" name="Oval 164">
              <a:extLst>
                <a:ext uri="{FF2B5EF4-FFF2-40B4-BE49-F238E27FC236}">
                  <a16:creationId xmlns:a16="http://schemas.microsoft.com/office/drawing/2014/main" id="{E5851C3B-E294-4A27-A10C-F8A806D598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65">
              <a:extLst>
                <a:ext uri="{FF2B5EF4-FFF2-40B4-BE49-F238E27FC236}">
                  <a16:creationId xmlns:a16="http://schemas.microsoft.com/office/drawing/2014/main" id="{96BCAAC2-4397-0F34-3DC4-FDE518A03A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" name="Group 132" descr="male shape">
            <a:extLst>
              <a:ext uri="{FF2B5EF4-FFF2-40B4-BE49-F238E27FC236}">
                <a16:creationId xmlns:a16="http://schemas.microsoft.com/office/drawing/2014/main" id="{86E4B338-74E0-524E-5B54-7B746205EE2F}"/>
              </a:ext>
            </a:extLst>
          </p:cNvPr>
          <p:cNvGrpSpPr/>
          <p:nvPr/>
        </p:nvGrpSpPr>
        <p:grpSpPr>
          <a:xfrm>
            <a:off x="1742055" y="4330282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34" name="Oval 164">
              <a:extLst>
                <a:ext uri="{FF2B5EF4-FFF2-40B4-BE49-F238E27FC236}">
                  <a16:creationId xmlns:a16="http://schemas.microsoft.com/office/drawing/2014/main" id="{C57718C7-BDC0-D6EF-2066-273E07525C3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65">
              <a:extLst>
                <a:ext uri="{FF2B5EF4-FFF2-40B4-BE49-F238E27FC236}">
                  <a16:creationId xmlns:a16="http://schemas.microsoft.com/office/drawing/2014/main" id="{CF9D75F7-C922-7480-CBC1-7C832C1CF7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" name="Group 135" descr="male shape">
            <a:extLst>
              <a:ext uri="{FF2B5EF4-FFF2-40B4-BE49-F238E27FC236}">
                <a16:creationId xmlns:a16="http://schemas.microsoft.com/office/drawing/2014/main" id="{80BDC675-18A0-6D17-FDC8-CC911C42B4FA}"/>
              </a:ext>
            </a:extLst>
          </p:cNvPr>
          <p:cNvGrpSpPr/>
          <p:nvPr/>
        </p:nvGrpSpPr>
        <p:grpSpPr>
          <a:xfrm>
            <a:off x="1789321" y="3778975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37" name="Oval 164">
              <a:extLst>
                <a:ext uri="{FF2B5EF4-FFF2-40B4-BE49-F238E27FC236}">
                  <a16:creationId xmlns:a16="http://schemas.microsoft.com/office/drawing/2014/main" id="{04C1ADA5-C0DB-6118-2190-9A94AA52DF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65">
              <a:extLst>
                <a:ext uri="{FF2B5EF4-FFF2-40B4-BE49-F238E27FC236}">
                  <a16:creationId xmlns:a16="http://schemas.microsoft.com/office/drawing/2014/main" id="{E96B6140-D420-9C2D-C701-16AF5DE643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9" name="Group 138" descr="male shape">
            <a:extLst>
              <a:ext uri="{FF2B5EF4-FFF2-40B4-BE49-F238E27FC236}">
                <a16:creationId xmlns:a16="http://schemas.microsoft.com/office/drawing/2014/main" id="{ED26AD27-5CE8-8A17-429E-D069D5B1B85F}"/>
              </a:ext>
            </a:extLst>
          </p:cNvPr>
          <p:cNvGrpSpPr/>
          <p:nvPr/>
        </p:nvGrpSpPr>
        <p:grpSpPr>
          <a:xfrm>
            <a:off x="1442988" y="4327973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40" name="Oval 164">
              <a:extLst>
                <a:ext uri="{FF2B5EF4-FFF2-40B4-BE49-F238E27FC236}">
                  <a16:creationId xmlns:a16="http://schemas.microsoft.com/office/drawing/2014/main" id="{9C2B8D12-4AE0-3B3C-D7E0-31AE59CD4D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65">
              <a:extLst>
                <a:ext uri="{FF2B5EF4-FFF2-40B4-BE49-F238E27FC236}">
                  <a16:creationId xmlns:a16="http://schemas.microsoft.com/office/drawing/2014/main" id="{632E6297-B3E8-96AF-E98D-B55E6A889F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" name="Group 141" descr="male shape">
            <a:extLst>
              <a:ext uri="{FF2B5EF4-FFF2-40B4-BE49-F238E27FC236}">
                <a16:creationId xmlns:a16="http://schemas.microsoft.com/office/drawing/2014/main" id="{2A73B011-2016-6AE6-F37A-12769228C795}"/>
              </a:ext>
            </a:extLst>
          </p:cNvPr>
          <p:cNvGrpSpPr/>
          <p:nvPr/>
        </p:nvGrpSpPr>
        <p:grpSpPr>
          <a:xfrm>
            <a:off x="1474697" y="3791476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43" name="Oval 164">
              <a:extLst>
                <a:ext uri="{FF2B5EF4-FFF2-40B4-BE49-F238E27FC236}">
                  <a16:creationId xmlns:a16="http://schemas.microsoft.com/office/drawing/2014/main" id="{2CD19EFD-0BBC-7464-B0B8-7E01E1585B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65">
              <a:extLst>
                <a:ext uri="{FF2B5EF4-FFF2-40B4-BE49-F238E27FC236}">
                  <a16:creationId xmlns:a16="http://schemas.microsoft.com/office/drawing/2014/main" id="{B2A90979-7C05-CCED-C3DC-4D17DB4776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5" name="Group 144" descr="male shape">
            <a:extLst>
              <a:ext uri="{FF2B5EF4-FFF2-40B4-BE49-F238E27FC236}">
                <a16:creationId xmlns:a16="http://schemas.microsoft.com/office/drawing/2014/main" id="{F3FE4250-EC46-BA41-99A0-CA67321A072D}"/>
              </a:ext>
            </a:extLst>
          </p:cNvPr>
          <p:cNvGrpSpPr/>
          <p:nvPr/>
        </p:nvGrpSpPr>
        <p:grpSpPr>
          <a:xfrm>
            <a:off x="1167138" y="4329421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46" name="Oval 164">
              <a:extLst>
                <a:ext uri="{FF2B5EF4-FFF2-40B4-BE49-F238E27FC236}">
                  <a16:creationId xmlns:a16="http://schemas.microsoft.com/office/drawing/2014/main" id="{EA0E4EC7-7898-B7B8-7404-E57DB20340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65">
              <a:extLst>
                <a:ext uri="{FF2B5EF4-FFF2-40B4-BE49-F238E27FC236}">
                  <a16:creationId xmlns:a16="http://schemas.microsoft.com/office/drawing/2014/main" id="{595DB4CF-64DB-6C99-F05C-883F2B6164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8" name="Group 147" descr="male shape">
            <a:extLst>
              <a:ext uri="{FF2B5EF4-FFF2-40B4-BE49-F238E27FC236}">
                <a16:creationId xmlns:a16="http://schemas.microsoft.com/office/drawing/2014/main" id="{4D83EE0B-52A4-7508-42FA-6B7960C5D312}"/>
              </a:ext>
            </a:extLst>
          </p:cNvPr>
          <p:cNvGrpSpPr/>
          <p:nvPr/>
        </p:nvGrpSpPr>
        <p:grpSpPr>
          <a:xfrm>
            <a:off x="1156906" y="3783229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49" name="Oval 164">
              <a:extLst>
                <a:ext uri="{FF2B5EF4-FFF2-40B4-BE49-F238E27FC236}">
                  <a16:creationId xmlns:a16="http://schemas.microsoft.com/office/drawing/2014/main" id="{B99C4508-EB51-D7B5-65C8-6EC3EDA6F0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65">
              <a:extLst>
                <a:ext uri="{FF2B5EF4-FFF2-40B4-BE49-F238E27FC236}">
                  <a16:creationId xmlns:a16="http://schemas.microsoft.com/office/drawing/2014/main" id="{C2CC2FE3-1E43-F1E5-82DA-5F42825A6D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1" name="Group 150" descr="male shape">
            <a:extLst>
              <a:ext uri="{FF2B5EF4-FFF2-40B4-BE49-F238E27FC236}">
                <a16:creationId xmlns:a16="http://schemas.microsoft.com/office/drawing/2014/main" id="{FA384A45-47D0-459A-86E6-E2375ECD640E}"/>
              </a:ext>
            </a:extLst>
          </p:cNvPr>
          <p:cNvGrpSpPr/>
          <p:nvPr/>
        </p:nvGrpSpPr>
        <p:grpSpPr>
          <a:xfrm>
            <a:off x="854874" y="4325235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52" name="Oval 164">
              <a:extLst>
                <a:ext uri="{FF2B5EF4-FFF2-40B4-BE49-F238E27FC236}">
                  <a16:creationId xmlns:a16="http://schemas.microsoft.com/office/drawing/2014/main" id="{64ABFDAB-4F31-D935-8852-2AF42EC493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65">
              <a:extLst>
                <a:ext uri="{FF2B5EF4-FFF2-40B4-BE49-F238E27FC236}">
                  <a16:creationId xmlns:a16="http://schemas.microsoft.com/office/drawing/2014/main" id="{77603242-BABD-7BFC-9A93-D7D7BD3A1F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153" descr="male shape">
            <a:extLst>
              <a:ext uri="{FF2B5EF4-FFF2-40B4-BE49-F238E27FC236}">
                <a16:creationId xmlns:a16="http://schemas.microsoft.com/office/drawing/2014/main" id="{FE4470FF-C20B-3418-21BF-E4AEDF6F1CAE}"/>
              </a:ext>
            </a:extLst>
          </p:cNvPr>
          <p:cNvGrpSpPr/>
          <p:nvPr/>
        </p:nvGrpSpPr>
        <p:grpSpPr>
          <a:xfrm>
            <a:off x="535532" y="4326451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55" name="Oval 164">
              <a:extLst>
                <a:ext uri="{FF2B5EF4-FFF2-40B4-BE49-F238E27FC236}">
                  <a16:creationId xmlns:a16="http://schemas.microsoft.com/office/drawing/2014/main" id="{000B6562-3768-F7A4-A019-F7704A8387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65">
              <a:extLst>
                <a:ext uri="{FF2B5EF4-FFF2-40B4-BE49-F238E27FC236}">
                  <a16:creationId xmlns:a16="http://schemas.microsoft.com/office/drawing/2014/main" id="{6A49D8E3-D1C0-03B2-96A4-58F18E30CA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" name="Group 156" descr="male shape">
            <a:extLst>
              <a:ext uri="{FF2B5EF4-FFF2-40B4-BE49-F238E27FC236}">
                <a16:creationId xmlns:a16="http://schemas.microsoft.com/office/drawing/2014/main" id="{B9C68341-D9D4-588B-0CD5-9B23C17D50E9}"/>
              </a:ext>
            </a:extLst>
          </p:cNvPr>
          <p:cNvGrpSpPr/>
          <p:nvPr/>
        </p:nvGrpSpPr>
        <p:grpSpPr>
          <a:xfrm>
            <a:off x="838633" y="3760686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58" name="Oval 164">
              <a:extLst>
                <a:ext uri="{FF2B5EF4-FFF2-40B4-BE49-F238E27FC236}">
                  <a16:creationId xmlns:a16="http://schemas.microsoft.com/office/drawing/2014/main" id="{24B9BC9D-28A8-AEB0-982C-081C0A70B6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65">
              <a:extLst>
                <a:ext uri="{FF2B5EF4-FFF2-40B4-BE49-F238E27FC236}">
                  <a16:creationId xmlns:a16="http://schemas.microsoft.com/office/drawing/2014/main" id="{60FAE35F-FB7C-E6C4-F222-E1180564DD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0" name="Group 159" descr="male shape">
            <a:extLst>
              <a:ext uri="{FF2B5EF4-FFF2-40B4-BE49-F238E27FC236}">
                <a16:creationId xmlns:a16="http://schemas.microsoft.com/office/drawing/2014/main" id="{19E74CC7-1198-7EF5-C20C-C6C6A27DEC60}"/>
              </a:ext>
            </a:extLst>
          </p:cNvPr>
          <p:cNvGrpSpPr/>
          <p:nvPr/>
        </p:nvGrpSpPr>
        <p:grpSpPr>
          <a:xfrm>
            <a:off x="636919" y="5191046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1" name="Oval 164">
              <a:extLst>
                <a:ext uri="{FF2B5EF4-FFF2-40B4-BE49-F238E27FC236}">
                  <a16:creationId xmlns:a16="http://schemas.microsoft.com/office/drawing/2014/main" id="{DC373CB3-8E5C-7660-F80E-E5234C342E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65">
              <a:extLst>
                <a:ext uri="{FF2B5EF4-FFF2-40B4-BE49-F238E27FC236}">
                  <a16:creationId xmlns:a16="http://schemas.microsoft.com/office/drawing/2014/main" id="{59BF0EE4-3981-B2ED-2C48-6EFC8EC227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" name="Group 162" descr="male shape">
            <a:extLst>
              <a:ext uri="{FF2B5EF4-FFF2-40B4-BE49-F238E27FC236}">
                <a16:creationId xmlns:a16="http://schemas.microsoft.com/office/drawing/2014/main" id="{12154DDA-2C86-C17A-8B30-0E35A097B6A9}"/>
              </a:ext>
            </a:extLst>
          </p:cNvPr>
          <p:cNvGrpSpPr/>
          <p:nvPr/>
        </p:nvGrpSpPr>
        <p:grpSpPr>
          <a:xfrm>
            <a:off x="940551" y="5203365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4" name="Oval 164">
              <a:extLst>
                <a:ext uri="{FF2B5EF4-FFF2-40B4-BE49-F238E27FC236}">
                  <a16:creationId xmlns:a16="http://schemas.microsoft.com/office/drawing/2014/main" id="{056AF2AF-6CDC-2D92-ED9C-E889D65771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5">
              <a:extLst>
                <a:ext uri="{FF2B5EF4-FFF2-40B4-BE49-F238E27FC236}">
                  <a16:creationId xmlns:a16="http://schemas.microsoft.com/office/drawing/2014/main" id="{EE9537FA-463A-2C94-0759-AD67316CE8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6" name="Group 165" descr="male shape">
            <a:extLst>
              <a:ext uri="{FF2B5EF4-FFF2-40B4-BE49-F238E27FC236}">
                <a16:creationId xmlns:a16="http://schemas.microsoft.com/office/drawing/2014/main" id="{37B60E5A-CE85-A945-F90F-8912972792E7}"/>
              </a:ext>
            </a:extLst>
          </p:cNvPr>
          <p:cNvGrpSpPr/>
          <p:nvPr/>
        </p:nvGrpSpPr>
        <p:grpSpPr>
          <a:xfrm>
            <a:off x="1258607" y="5195502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7" name="Oval 164">
              <a:extLst>
                <a:ext uri="{FF2B5EF4-FFF2-40B4-BE49-F238E27FC236}">
                  <a16:creationId xmlns:a16="http://schemas.microsoft.com/office/drawing/2014/main" id="{4C09723C-0734-229F-1DE4-C188209B2B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5">
              <a:extLst>
                <a:ext uri="{FF2B5EF4-FFF2-40B4-BE49-F238E27FC236}">
                  <a16:creationId xmlns:a16="http://schemas.microsoft.com/office/drawing/2014/main" id="{C427FD30-DC6A-2EB9-7718-0B1DB108FC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9" name="Group 168" descr="male shape">
            <a:extLst>
              <a:ext uri="{FF2B5EF4-FFF2-40B4-BE49-F238E27FC236}">
                <a16:creationId xmlns:a16="http://schemas.microsoft.com/office/drawing/2014/main" id="{90D853F6-083C-0C94-4E81-FDC78E590293}"/>
              </a:ext>
            </a:extLst>
          </p:cNvPr>
          <p:cNvGrpSpPr/>
          <p:nvPr/>
        </p:nvGrpSpPr>
        <p:grpSpPr>
          <a:xfrm>
            <a:off x="627373" y="5695831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70" name="Oval 164">
              <a:extLst>
                <a:ext uri="{FF2B5EF4-FFF2-40B4-BE49-F238E27FC236}">
                  <a16:creationId xmlns:a16="http://schemas.microsoft.com/office/drawing/2014/main" id="{D41D8B5C-B784-DC5F-0E1C-4E57C1FD7F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5">
              <a:extLst>
                <a:ext uri="{FF2B5EF4-FFF2-40B4-BE49-F238E27FC236}">
                  <a16:creationId xmlns:a16="http://schemas.microsoft.com/office/drawing/2014/main" id="{439D12B0-CDDD-B811-3C9C-C50026A5B1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adFill>
              <a:gsLst>
                <a:gs pos="100000">
                  <a:srgbClr val="0965AD"/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2" name="Group 171" descr="male shape">
            <a:extLst>
              <a:ext uri="{FF2B5EF4-FFF2-40B4-BE49-F238E27FC236}">
                <a16:creationId xmlns:a16="http://schemas.microsoft.com/office/drawing/2014/main" id="{6BD28BF6-707F-9763-C400-6C5E89F5FBC9}"/>
              </a:ext>
            </a:extLst>
          </p:cNvPr>
          <p:cNvGrpSpPr/>
          <p:nvPr/>
        </p:nvGrpSpPr>
        <p:grpSpPr>
          <a:xfrm>
            <a:off x="972374" y="5691546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73" name="Oval 164">
              <a:extLst>
                <a:ext uri="{FF2B5EF4-FFF2-40B4-BE49-F238E27FC236}">
                  <a16:creationId xmlns:a16="http://schemas.microsoft.com/office/drawing/2014/main" id="{BC4018D9-817E-8351-58EC-2BD745EC75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65">
              <a:extLst>
                <a:ext uri="{FF2B5EF4-FFF2-40B4-BE49-F238E27FC236}">
                  <a16:creationId xmlns:a16="http://schemas.microsoft.com/office/drawing/2014/main" id="{8FFD6175-053F-55FF-4427-D85D523FC1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5" name="Group 174" descr="male shape">
            <a:extLst>
              <a:ext uri="{FF2B5EF4-FFF2-40B4-BE49-F238E27FC236}">
                <a16:creationId xmlns:a16="http://schemas.microsoft.com/office/drawing/2014/main" id="{186B96B3-1027-E074-A32B-43F1F707B489}"/>
              </a:ext>
            </a:extLst>
          </p:cNvPr>
          <p:cNvGrpSpPr/>
          <p:nvPr/>
        </p:nvGrpSpPr>
        <p:grpSpPr>
          <a:xfrm>
            <a:off x="1285667" y="5705244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76" name="Oval 164">
              <a:extLst>
                <a:ext uri="{FF2B5EF4-FFF2-40B4-BE49-F238E27FC236}">
                  <a16:creationId xmlns:a16="http://schemas.microsoft.com/office/drawing/2014/main" id="{9CD3F464-3A89-B5F0-B924-979BED0D8A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65">
              <a:extLst>
                <a:ext uri="{FF2B5EF4-FFF2-40B4-BE49-F238E27FC236}">
                  <a16:creationId xmlns:a16="http://schemas.microsoft.com/office/drawing/2014/main" id="{EBF2D150-AA04-BAE6-B6D9-9CD79624462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8" name="Group 177" descr="male shape">
            <a:extLst>
              <a:ext uri="{FF2B5EF4-FFF2-40B4-BE49-F238E27FC236}">
                <a16:creationId xmlns:a16="http://schemas.microsoft.com/office/drawing/2014/main" id="{18B040EE-D65B-94D8-6E46-5E2D07675121}"/>
              </a:ext>
            </a:extLst>
          </p:cNvPr>
          <p:cNvGrpSpPr/>
          <p:nvPr/>
        </p:nvGrpSpPr>
        <p:grpSpPr>
          <a:xfrm>
            <a:off x="1599543" y="5184700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79" name="Oval 164">
              <a:extLst>
                <a:ext uri="{FF2B5EF4-FFF2-40B4-BE49-F238E27FC236}">
                  <a16:creationId xmlns:a16="http://schemas.microsoft.com/office/drawing/2014/main" id="{6DA6FFF2-5405-9568-BAA5-E0150A5B7E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65">
              <a:extLst>
                <a:ext uri="{FF2B5EF4-FFF2-40B4-BE49-F238E27FC236}">
                  <a16:creationId xmlns:a16="http://schemas.microsoft.com/office/drawing/2014/main" id="{30D59F6E-0F84-B2CD-D5D7-D101F634CC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1" name="Group 180" descr="male shape">
            <a:extLst>
              <a:ext uri="{FF2B5EF4-FFF2-40B4-BE49-F238E27FC236}">
                <a16:creationId xmlns:a16="http://schemas.microsoft.com/office/drawing/2014/main" id="{754CBDCA-65DA-5DBB-1840-A17AA2F9F48B}"/>
              </a:ext>
            </a:extLst>
          </p:cNvPr>
          <p:cNvGrpSpPr/>
          <p:nvPr/>
        </p:nvGrpSpPr>
        <p:grpSpPr>
          <a:xfrm>
            <a:off x="1617209" y="5714167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82" name="Oval 164">
              <a:extLst>
                <a:ext uri="{FF2B5EF4-FFF2-40B4-BE49-F238E27FC236}">
                  <a16:creationId xmlns:a16="http://schemas.microsoft.com/office/drawing/2014/main" id="{F5474AF8-3F22-1E30-F5F1-DA2C296E6C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65">
              <a:extLst>
                <a:ext uri="{FF2B5EF4-FFF2-40B4-BE49-F238E27FC236}">
                  <a16:creationId xmlns:a16="http://schemas.microsoft.com/office/drawing/2014/main" id="{62C66DDF-D9E1-A140-1F3E-ACACF7E8F0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" name="Group 183" descr="male shape">
            <a:extLst>
              <a:ext uri="{FF2B5EF4-FFF2-40B4-BE49-F238E27FC236}">
                <a16:creationId xmlns:a16="http://schemas.microsoft.com/office/drawing/2014/main" id="{2A45AB59-C066-360A-68CA-AB8B136738ED}"/>
              </a:ext>
            </a:extLst>
          </p:cNvPr>
          <p:cNvGrpSpPr/>
          <p:nvPr/>
        </p:nvGrpSpPr>
        <p:grpSpPr>
          <a:xfrm>
            <a:off x="1889530" y="5192923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85" name="Oval 164">
              <a:extLst>
                <a:ext uri="{FF2B5EF4-FFF2-40B4-BE49-F238E27FC236}">
                  <a16:creationId xmlns:a16="http://schemas.microsoft.com/office/drawing/2014/main" id="{1C806932-5A9E-FB02-5830-D11DB66D6C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65">
              <a:extLst>
                <a:ext uri="{FF2B5EF4-FFF2-40B4-BE49-F238E27FC236}">
                  <a16:creationId xmlns:a16="http://schemas.microsoft.com/office/drawing/2014/main" id="{1B2B7D27-E898-E125-4314-416499860A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7" name="Group 186" descr="male shape">
            <a:extLst>
              <a:ext uri="{FF2B5EF4-FFF2-40B4-BE49-F238E27FC236}">
                <a16:creationId xmlns:a16="http://schemas.microsoft.com/office/drawing/2014/main" id="{B0E7E11D-CD04-3721-5ECA-59CB2E4F5567}"/>
              </a:ext>
            </a:extLst>
          </p:cNvPr>
          <p:cNvGrpSpPr/>
          <p:nvPr/>
        </p:nvGrpSpPr>
        <p:grpSpPr>
          <a:xfrm>
            <a:off x="1931833" y="5720892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88" name="Oval 164">
              <a:extLst>
                <a:ext uri="{FF2B5EF4-FFF2-40B4-BE49-F238E27FC236}">
                  <a16:creationId xmlns:a16="http://schemas.microsoft.com/office/drawing/2014/main" id="{AE8B30BF-96A6-CD05-E55C-5E6CDAD1253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65">
              <a:extLst>
                <a:ext uri="{FF2B5EF4-FFF2-40B4-BE49-F238E27FC236}">
                  <a16:creationId xmlns:a16="http://schemas.microsoft.com/office/drawing/2014/main" id="{89991768-8F68-69EA-DD7D-514D01BF8B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Callout: Line 1">
            <a:extLst>
              <a:ext uri="{FF2B5EF4-FFF2-40B4-BE49-F238E27FC236}">
                <a16:creationId xmlns:a16="http://schemas.microsoft.com/office/drawing/2014/main" id="{F75D3941-D842-B54E-2FD1-A6A1A72D9B2F}"/>
              </a:ext>
            </a:extLst>
          </p:cNvPr>
          <p:cNvSpPr/>
          <p:nvPr/>
        </p:nvSpPr>
        <p:spPr>
          <a:xfrm>
            <a:off x="3817348" y="2958712"/>
            <a:ext cx="4002757" cy="1287046"/>
          </a:xfrm>
          <a:prstGeom prst="borderCallout1">
            <a:avLst/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Една втора от учениците от началния курс споделят, че има учебници, в които уроците са прекалено дълги.</a:t>
            </a:r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6AE937E4-D2C8-6F5F-974C-58118A5B462C}"/>
              </a:ext>
            </a:extLst>
          </p:cNvPr>
          <p:cNvSpPr/>
          <p:nvPr/>
        </p:nvSpPr>
        <p:spPr>
          <a:xfrm>
            <a:off x="3762938" y="4624840"/>
            <a:ext cx="4057168" cy="1219591"/>
          </a:xfrm>
          <a:prstGeom prst="borderCallout1">
            <a:avLst>
              <a:gd name="adj1" fmla="val 18750"/>
              <a:gd name="adj2" fmla="val -8333"/>
              <a:gd name="adj3" fmla="val 94817"/>
              <a:gd name="adj4" fmla="val -35994"/>
            </a:avLst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Над една втора от учениците в начален курс имат учебници, в които има много думи, които не знаят.</a:t>
            </a:r>
          </a:p>
        </p:txBody>
      </p:sp>
    </p:spTree>
    <p:extLst>
      <p:ext uri="{BB962C8B-B14F-4D97-AF65-F5344CB8AC3E}">
        <p14:creationId xmlns:p14="http://schemas.microsoft.com/office/powerpoint/2010/main" val="1091757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462" y="620713"/>
            <a:ext cx="91090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Трудностите според учениците </a:t>
            </a:r>
            <a:endParaRPr lang="en-GB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bg-BG" altLang="bg-BG" sz="2000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Пети до седми клас</a:t>
            </a:r>
            <a:endParaRPr lang="ru-RU" altLang="bg-BG" sz="2000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bg-BG" altLang="bg-BG" sz="2000" b="1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grpSp>
        <p:nvGrpSpPr>
          <p:cNvPr id="100" name="Group 99" descr="male shape">
            <a:extLst>
              <a:ext uri="{FF2B5EF4-FFF2-40B4-BE49-F238E27FC236}">
                <a16:creationId xmlns:a16="http://schemas.microsoft.com/office/drawing/2014/main" id="{A3BB7AF1-53DB-A288-3538-388C1A88A8C6}"/>
              </a:ext>
            </a:extLst>
          </p:cNvPr>
          <p:cNvGrpSpPr/>
          <p:nvPr/>
        </p:nvGrpSpPr>
        <p:grpSpPr>
          <a:xfrm>
            <a:off x="505004" y="1828171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1" name="Oval 164">
              <a:extLst>
                <a:ext uri="{FF2B5EF4-FFF2-40B4-BE49-F238E27FC236}">
                  <a16:creationId xmlns:a16="http://schemas.microsoft.com/office/drawing/2014/main" id="{51107D14-1DE9-25BE-DE47-DF4BA5F4DA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65">
              <a:extLst>
                <a:ext uri="{FF2B5EF4-FFF2-40B4-BE49-F238E27FC236}">
                  <a16:creationId xmlns:a16="http://schemas.microsoft.com/office/drawing/2014/main" id="{322A2477-84DA-2B97-348E-7A06135AF8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3" name="Group 102" descr="male shape">
            <a:extLst>
              <a:ext uri="{FF2B5EF4-FFF2-40B4-BE49-F238E27FC236}">
                <a16:creationId xmlns:a16="http://schemas.microsoft.com/office/drawing/2014/main" id="{EE52A869-A17B-0BC9-4F8B-E38F3FD4A5E2}"/>
              </a:ext>
            </a:extLst>
          </p:cNvPr>
          <p:cNvGrpSpPr/>
          <p:nvPr/>
        </p:nvGrpSpPr>
        <p:grpSpPr>
          <a:xfrm>
            <a:off x="814028" y="1828171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4" name="Oval 164">
              <a:extLst>
                <a:ext uri="{FF2B5EF4-FFF2-40B4-BE49-F238E27FC236}">
                  <a16:creationId xmlns:a16="http://schemas.microsoft.com/office/drawing/2014/main" id="{C2C899DE-CED1-96F9-A3AA-17BB63DCE6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65">
              <a:extLst>
                <a:ext uri="{FF2B5EF4-FFF2-40B4-BE49-F238E27FC236}">
                  <a16:creationId xmlns:a16="http://schemas.microsoft.com/office/drawing/2014/main" id="{8961B14C-D857-9D12-3FB1-195C025315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6" name="Group 105" descr="male shape">
            <a:extLst>
              <a:ext uri="{FF2B5EF4-FFF2-40B4-BE49-F238E27FC236}">
                <a16:creationId xmlns:a16="http://schemas.microsoft.com/office/drawing/2014/main" id="{B9170B18-F6AB-8AFF-2FE1-5338C382E5D8}"/>
              </a:ext>
            </a:extLst>
          </p:cNvPr>
          <p:cNvGrpSpPr/>
          <p:nvPr/>
        </p:nvGrpSpPr>
        <p:grpSpPr>
          <a:xfrm>
            <a:off x="1135818" y="1840281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7" name="Oval 164">
              <a:extLst>
                <a:ext uri="{FF2B5EF4-FFF2-40B4-BE49-F238E27FC236}">
                  <a16:creationId xmlns:a16="http://schemas.microsoft.com/office/drawing/2014/main" id="{8B1E9020-B094-9DE0-8297-E21CE0B729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65">
              <a:extLst>
                <a:ext uri="{FF2B5EF4-FFF2-40B4-BE49-F238E27FC236}">
                  <a16:creationId xmlns:a16="http://schemas.microsoft.com/office/drawing/2014/main" id="{E8F6C1D4-8216-C403-7C40-E89340681A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" name="Group 108" descr="male shape">
            <a:extLst>
              <a:ext uri="{FF2B5EF4-FFF2-40B4-BE49-F238E27FC236}">
                <a16:creationId xmlns:a16="http://schemas.microsoft.com/office/drawing/2014/main" id="{DEDFB4D7-3459-05DD-FBD7-1B8DA92B9CB0}"/>
              </a:ext>
            </a:extLst>
          </p:cNvPr>
          <p:cNvGrpSpPr/>
          <p:nvPr/>
        </p:nvGrpSpPr>
        <p:grpSpPr>
          <a:xfrm>
            <a:off x="1460198" y="1836153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10" name="Oval 164">
              <a:extLst>
                <a:ext uri="{FF2B5EF4-FFF2-40B4-BE49-F238E27FC236}">
                  <a16:creationId xmlns:a16="http://schemas.microsoft.com/office/drawing/2014/main" id="{8D1487E9-E7CB-5D5E-DFB7-633B8C6CA5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65">
              <a:extLst>
                <a:ext uri="{FF2B5EF4-FFF2-40B4-BE49-F238E27FC236}">
                  <a16:creationId xmlns:a16="http://schemas.microsoft.com/office/drawing/2014/main" id="{F94802BB-AB1C-1BD3-F450-CA58AB940D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" name="Group 111" descr="male shape">
            <a:extLst>
              <a:ext uri="{FF2B5EF4-FFF2-40B4-BE49-F238E27FC236}">
                <a16:creationId xmlns:a16="http://schemas.microsoft.com/office/drawing/2014/main" id="{349BBFA5-4A6A-A7C2-0211-5C7F9A691339}"/>
              </a:ext>
            </a:extLst>
          </p:cNvPr>
          <p:cNvGrpSpPr/>
          <p:nvPr/>
        </p:nvGrpSpPr>
        <p:grpSpPr>
          <a:xfrm>
            <a:off x="829977" y="2384558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13" name="Oval 164">
              <a:extLst>
                <a:ext uri="{FF2B5EF4-FFF2-40B4-BE49-F238E27FC236}">
                  <a16:creationId xmlns:a16="http://schemas.microsoft.com/office/drawing/2014/main" id="{3B871867-D285-27F5-9B68-6C011EE5B0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65">
              <a:extLst>
                <a:ext uri="{FF2B5EF4-FFF2-40B4-BE49-F238E27FC236}">
                  <a16:creationId xmlns:a16="http://schemas.microsoft.com/office/drawing/2014/main" id="{F568CA2F-8A8B-55CC-618E-ECADEAA923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" name="Group 114" descr="male shape">
            <a:extLst>
              <a:ext uri="{FF2B5EF4-FFF2-40B4-BE49-F238E27FC236}">
                <a16:creationId xmlns:a16="http://schemas.microsoft.com/office/drawing/2014/main" id="{4BFAA027-A617-F822-E2CC-5D2EB9AC8B09}"/>
              </a:ext>
            </a:extLst>
          </p:cNvPr>
          <p:cNvGrpSpPr/>
          <p:nvPr/>
        </p:nvGrpSpPr>
        <p:grpSpPr>
          <a:xfrm>
            <a:off x="512032" y="2386995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16" name="Oval 164">
              <a:extLst>
                <a:ext uri="{FF2B5EF4-FFF2-40B4-BE49-F238E27FC236}">
                  <a16:creationId xmlns:a16="http://schemas.microsoft.com/office/drawing/2014/main" id="{EA35F368-B8E6-6113-897B-193F0A0B62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65">
              <a:extLst>
                <a:ext uri="{FF2B5EF4-FFF2-40B4-BE49-F238E27FC236}">
                  <a16:creationId xmlns:a16="http://schemas.microsoft.com/office/drawing/2014/main" id="{B5C165EF-9D79-4255-935F-D1C87A311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" name="Group 117" descr="male shape">
            <a:extLst>
              <a:ext uri="{FF2B5EF4-FFF2-40B4-BE49-F238E27FC236}">
                <a16:creationId xmlns:a16="http://schemas.microsoft.com/office/drawing/2014/main" id="{45AD6CBD-9E27-E818-9D07-EDF67F13A171}"/>
              </a:ext>
            </a:extLst>
          </p:cNvPr>
          <p:cNvGrpSpPr/>
          <p:nvPr/>
        </p:nvGrpSpPr>
        <p:grpSpPr>
          <a:xfrm>
            <a:off x="1448623" y="2387357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19" name="Oval 164">
              <a:extLst>
                <a:ext uri="{FF2B5EF4-FFF2-40B4-BE49-F238E27FC236}">
                  <a16:creationId xmlns:a16="http://schemas.microsoft.com/office/drawing/2014/main" id="{F9522443-592D-4CD6-56D7-D76EC82A0F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65">
              <a:extLst>
                <a:ext uri="{FF2B5EF4-FFF2-40B4-BE49-F238E27FC236}">
                  <a16:creationId xmlns:a16="http://schemas.microsoft.com/office/drawing/2014/main" id="{1087585D-0A1B-A32B-956C-DEEBACA9AF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" name="Group 120" descr="male shape">
            <a:extLst>
              <a:ext uri="{FF2B5EF4-FFF2-40B4-BE49-F238E27FC236}">
                <a16:creationId xmlns:a16="http://schemas.microsoft.com/office/drawing/2014/main" id="{4AAE3246-29DC-5C43-A0D7-546434970AF4}"/>
              </a:ext>
            </a:extLst>
          </p:cNvPr>
          <p:cNvGrpSpPr/>
          <p:nvPr/>
        </p:nvGrpSpPr>
        <p:grpSpPr>
          <a:xfrm>
            <a:off x="1147922" y="2401914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22" name="Oval 164">
              <a:extLst>
                <a:ext uri="{FF2B5EF4-FFF2-40B4-BE49-F238E27FC236}">
                  <a16:creationId xmlns:a16="http://schemas.microsoft.com/office/drawing/2014/main" id="{6E006587-10E6-193D-A767-D1F5BC4BD8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65">
              <a:extLst>
                <a:ext uri="{FF2B5EF4-FFF2-40B4-BE49-F238E27FC236}">
                  <a16:creationId xmlns:a16="http://schemas.microsoft.com/office/drawing/2014/main" id="{66F1B291-D85C-4E9F-0BDD-E82EADA381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" name="Group 123" descr="male shape">
            <a:extLst>
              <a:ext uri="{FF2B5EF4-FFF2-40B4-BE49-F238E27FC236}">
                <a16:creationId xmlns:a16="http://schemas.microsoft.com/office/drawing/2014/main" id="{37E427B9-5369-A205-094B-BA25A861D03F}"/>
              </a:ext>
            </a:extLst>
          </p:cNvPr>
          <p:cNvGrpSpPr/>
          <p:nvPr/>
        </p:nvGrpSpPr>
        <p:grpSpPr>
          <a:xfrm>
            <a:off x="1763724" y="2415717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25" name="Oval 164">
              <a:extLst>
                <a:ext uri="{FF2B5EF4-FFF2-40B4-BE49-F238E27FC236}">
                  <a16:creationId xmlns:a16="http://schemas.microsoft.com/office/drawing/2014/main" id="{550DD614-718E-3379-75EA-A712AAB924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65">
              <a:extLst>
                <a:ext uri="{FF2B5EF4-FFF2-40B4-BE49-F238E27FC236}">
                  <a16:creationId xmlns:a16="http://schemas.microsoft.com/office/drawing/2014/main" id="{243BFF2F-4EE5-D3DF-34B4-B67C1FF478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" name="Group 126" descr="male shape">
            <a:extLst>
              <a:ext uri="{FF2B5EF4-FFF2-40B4-BE49-F238E27FC236}">
                <a16:creationId xmlns:a16="http://schemas.microsoft.com/office/drawing/2014/main" id="{FE382382-AC72-93C1-7DA8-95C934965CD7}"/>
              </a:ext>
            </a:extLst>
          </p:cNvPr>
          <p:cNvGrpSpPr/>
          <p:nvPr/>
        </p:nvGrpSpPr>
        <p:grpSpPr>
          <a:xfrm>
            <a:off x="1755684" y="1852322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28" name="Oval 164">
              <a:extLst>
                <a:ext uri="{FF2B5EF4-FFF2-40B4-BE49-F238E27FC236}">
                  <a16:creationId xmlns:a16="http://schemas.microsoft.com/office/drawing/2014/main" id="{4B277ED4-E292-0D1E-A2A5-485C9F0F4D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65">
              <a:extLst>
                <a:ext uri="{FF2B5EF4-FFF2-40B4-BE49-F238E27FC236}">
                  <a16:creationId xmlns:a16="http://schemas.microsoft.com/office/drawing/2014/main" id="{2EEE11C4-4C38-5AC8-B71A-F460709077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allout: Line 2">
            <a:extLst>
              <a:ext uri="{FF2B5EF4-FFF2-40B4-BE49-F238E27FC236}">
                <a16:creationId xmlns:a16="http://schemas.microsoft.com/office/drawing/2014/main" id="{E0991339-F970-D51C-E91E-202AC1F63AFC}"/>
              </a:ext>
            </a:extLst>
          </p:cNvPr>
          <p:cNvSpPr/>
          <p:nvPr/>
        </p:nvSpPr>
        <p:spPr>
          <a:xfrm>
            <a:off x="3787658" y="1375210"/>
            <a:ext cx="4032448" cy="1296144"/>
          </a:xfrm>
          <a:prstGeom prst="borderCallout1">
            <a:avLst/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Шестима от десет ученика в прогимназиалния курс имат учебници, които определят като сложни и неразбираеми.</a:t>
            </a:r>
          </a:p>
        </p:txBody>
      </p:sp>
      <p:grpSp>
        <p:nvGrpSpPr>
          <p:cNvPr id="130" name="Group 129" descr="male shape">
            <a:extLst>
              <a:ext uri="{FF2B5EF4-FFF2-40B4-BE49-F238E27FC236}">
                <a16:creationId xmlns:a16="http://schemas.microsoft.com/office/drawing/2014/main" id="{022F6976-20D4-F54C-1AFB-82BA7A2E518E}"/>
              </a:ext>
            </a:extLst>
          </p:cNvPr>
          <p:cNvGrpSpPr/>
          <p:nvPr/>
        </p:nvGrpSpPr>
        <p:grpSpPr>
          <a:xfrm>
            <a:off x="550924" y="3748869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31" name="Oval 164">
              <a:extLst>
                <a:ext uri="{FF2B5EF4-FFF2-40B4-BE49-F238E27FC236}">
                  <a16:creationId xmlns:a16="http://schemas.microsoft.com/office/drawing/2014/main" id="{E5851C3B-E294-4A27-A10C-F8A806D598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65">
              <a:extLst>
                <a:ext uri="{FF2B5EF4-FFF2-40B4-BE49-F238E27FC236}">
                  <a16:creationId xmlns:a16="http://schemas.microsoft.com/office/drawing/2014/main" id="{96BCAAC2-4397-0F34-3DC4-FDE518A03A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" name="Group 132" descr="male shape">
            <a:extLst>
              <a:ext uri="{FF2B5EF4-FFF2-40B4-BE49-F238E27FC236}">
                <a16:creationId xmlns:a16="http://schemas.microsoft.com/office/drawing/2014/main" id="{86E4B338-74E0-524E-5B54-7B746205EE2F}"/>
              </a:ext>
            </a:extLst>
          </p:cNvPr>
          <p:cNvGrpSpPr/>
          <p:nvPr/>
        </p:nvGrpSpPr>
        <p:grpSpPr>
          <a:xfrm>
            <a:off x="1778192" y="4340113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34" name="Oval 164">
              <a:extLst>
                <a:ext uri="{FF2B5EF4-FFF2-40B4-BE49-F238E27FC236}">
                  <a16:creationId xmlns:a16="http://schemas.microsoft.com/office/drawing/2014/main" id="{C57718C7-BDC0-D6EF-2066-273E07525C3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65">
              <a:extLst>
                <a:ext uri="{FF2B5EF4-FFF2-40B4-BE49-F238E27FC236}">
                  <a16:creationId xmlns:a16="http://schemas.microsoft.com/office/drawing/2014/main" id="{CF9D75F7-C922-7480-CBC1-7C832C1CF7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" name="Group 135" descr="male shape">
            <a:extLst>
              <a:ext uri="{FF2B5EF4-FFF2-40B4-BE49-F238E27FC236}">
                <a16:creationId xmlns:a16="http://schemas.microsoft.com/office/drawing/2014/main" id="{80BDC675-18A0-6D17-FDC8-CC911C42B4FA}"/>
              </a:ext>
            </a:extLst>
          </p:cNvPr>
          <p:cNvGrpSpPr/>
          <p:nvPr/>
        </p:nvGrpSpPr>
        <p:grpSpPr>
          <a:xfrm>
            <a:off x="1789321" y="3778975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37" name="Oval 164">
              <a:extLst>
                <a:ext uri="{FF2B5EF4-FFF2-40B4-BE49-F238E27FC236}">
                  <a16:creationId xmlns:a16="http://schemas.microsoft.com/office/drawing/2014/main" id="{04C1ADA5-C0DB-6118-2190-9A94AA52DF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65">
              <a:extLst>
                <a:ext uri="{FF2B5EF4-FFF2-40B4-BE49-F238E27FC236}">
                  <a16:creationId xmlns:a16="http://schemas.microsoft.com/office/drawing/2014/main" id="{E96B6140-D420-9C2D-C701-16AF5DE643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9" name="Group 138" descr="male shape">
            <a:extLst>
              <a:ext uri="{FF2B5EF4-FFF2-40B4-BE49-F238E27FC236}">
                <a16:creationId xmlns:a16="http://schemas.microsoft.com/office/drawing/2014/main" id="{ED26AD27-5CE8-8A17-429E-D069D5B1B85F}"/>
              </a:ext>
            </a:extLst>
          </p:cNvPr>
          <p:cNvGrpSpPr/>
          <p:nvPr/>
        </p:nvGrpSpPr>
        <p:grpSpPr>
          <a:xfrm>
            <a:off x="1478766" y="4336373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40" name="Oval 164">
              <a:extLst>
                <a:ext uri="{FF2B5EF4-FFF2-40B4-BE49-F238E27FC236}">
                  <a16:creationId xmlns:a16="http://schemas.microsoft.com/office/drawing/2014/main" id="{9C2B8D12-4AE0-3B3C-D7E0-31AE59CD4D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65">
              <a:extLst>
                <a:ext uri="{FF2B5EF4-FFF2-40B4-BE49-F238E27FC236}">
                  <a16:creationId xmlns:a16="http://schemas.microsoft.com/office/drawing/2014/main" id="{632E6297-B3E8-96AF-E98D-B55E6A889F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" name="Group 141" descr="male shape">
            <a:extLst>
              <a:ext uri="{FF2B5EF4-FFF2-40B4-BE49-F238E27FC236}">
                <a16:creationId xmlns:a16="http://schemas.microsoft.com/office/drawing/2014/main" id="{2A73B011-2016-6AE6-F37A-12769228C795}"/>
              </a:ext>
            </a:extLst>
          </p:cNvPr>
          <p:cNvGrpSpPr/>
          <p:nvPr/>
        </p:nvGrpSpPr>
        <p:grpSpPr>
          <a:xfrm>
            <a:off x="1474697" y="3791476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43" name="Oval 164">
              <a:extLst>
                <a:ext uri="{FF2B5EF4-FFF2-40B4-BE49-F238E27FC236}">
                  <a16:creationId xmlns:a16="http://schemas.microsoft.com/office/drawing/2014/main" id="{2CD19EFD-0BBC-7464-B0B8-7E01E1585B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65">
              <a:extLst>
                <a:ext uri="{FF2B5EF4-FFF2-40B4-BE49-F238E27FC236}">
                  <a16:creationId xmlns:a16="http://schemas.microsoft.com/office/drawing/2014/main" id="{B2A90979-7C05-CCED-C3DC-4D17DB4776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5" name="Group 144" descr="male shape">
            <a:extLst>
              <a:ext uri="{FF2B5EF4-FFF2-40B4-BE49-F238E27FC236}">
                <a16:creationId xmlns:a16="http://schemas.microsoft.com/office/drawing/2014/main" id="{F3FE4250-EC46-BA41-99A0-CA67321A072D}"/>
              </a:ext>
            </a:extLst>
          </p:cNvPr>
          <p:cNvGrpSpPr/>
          <p:nvPr/>
        </p:nvGrpSpPr>
        <p:grpSpPr>
          <a:xfrm>
            <a:off x="1175174" y="4354394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46" name="Oval 164">
              <a:extLst>
                <a:ext uri="{FF2B5EF4-FFF2-40B4-BE49-F238E27FC236}">
                  <a16:creationId xmlns:a16="http://schemas.microsoft.com/office/drawing/2014/main" id="{EA0E4EC7-7898-B7B8-7404-E57DB20340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65">
              <a:extLst>
                <a:ext uri="{FF2B5EF4-FFF2-40B4-BE49-F238E27FC236}">
                  <a16:creationId xmlns:a16="http://schemas.microsoft.com/office/drawing/2014/main" id="{595DB4CF-64DB-6C99-F05C-883F2B6164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8" name="Group 147" descr="male shape">
            <a:extLst>
              <a:ext uri="{FF2B5EF4-FFF2-40B4-BE49-F238E27FC236}">
                <a16:creationId xmlns:a16="http://schemas.microsoft.com/office/drawing/2014/main" id="{4D83EE0B-52A4-7508-42FA-6B7960C5D312}"/>
              </a:ext>
            </a:extLst>
          </p:cNvPr>
          <p:cNvGrpSpPr/>
          <p:nvPr/>
        </p:nvGrpSpPr>
        <p:grpSpPr>
          <a:xfrm>
            <a:off x="1156906" y="3783229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49" name="Oval 164">
              <a:extLst>
                <a:ext uri="{FF2B5EF4-FFF2-40B4-BE49-F238E27FC236}">
                  <a16:creationId xmlns:a16="http://schemas.microsoft.com/office/drawing/2014/main" id="{B99C4508-EB51-D7B5-65C8-6EC3EDA6F0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65">
              <a:extLst>
                <a:ext uri="{FF2B5EF4-FFF2-40B4-BE49-F238E27FC236}">
                  <a16:creationId xmlns:a16="http://schemas.microsoft.com/office/drawing/2014/main" id="{C2CC2FE3-1E43-F1E5-82DA-5F42825A6D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1" name="Group 150" descr="male shape">
            <a:extLst>
              <a:ext uri="{FF2B5EF4-FFF2-40B4-BE49-F238E27FC236}">
                <a16:creationId xmlns:a16="http://schemas.microsoft.com/office/drawing/2014/main" id="{FA384A45-47D0-459A-86E6-E2375ECD640E}"/>
              </a:ext>
            </a:extLst>
          </p:cNvPr>
          <p:cNvGrpSpPr/>
          <p:nvPr/>
        </p:nvGrpSpPr>
        <p:grpSpPr>
          <a:xfrm>
            <a:off x="873626" y="4352079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52" name="Oval 164">
              <a:extLst>
                <a:ext uri="{FF2B5EF4-FFF2-40B4-BE49-F238E27FC236}">
                  <a16:creationId xmlns:a16="http://schemas.microsoft.com/office/drawing/2014/main" id="{64ABFDAB-4F31-D935-8852-2AF42EC493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65">
              <a:extLst>
                <a:ext uri="{FF2B5EF4-FFF2-40B4-BE49-F238E27FC236}">
                  <a16:creationId xmlns:a16="http://schemas.microsoft.com/office/drawing/2014/main" id="{77603242-BABD-7BFC-9A93-D7D7BD3A1F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153" descr="male shape">
            <a:extLst>
              <a:ext uri="{FF2B5EF4-FFF2-40B4-BE49-F238E27FC236}">
                <a16:creationId xmlns:a16="http://schemas.microsoft.com/office/drawing/2014/main" id="{FE4470FF-C20B-3418-21BF-E4AEDF6F1CAE}"/>
              </a:ext>
            </a:extLst>
          </p:cNvPr>
          <p:cNvGrpSpPr/>
          <p:nvPr/>
        </p:nvGrpSpPr>
        <p:grpSpPr>
          <a:xfrm>
            <a:off x="535532" y="4326451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55" name="Oval 164">
              <a:extLst>
                <a:ext uri="{FF2B5EF4-FFF2-40B4-BE49-F238E27FC236}">
                  <a16:creationId xmlns:a16="http://schemas.microsoft.com/office/drawing/2014/main" id="{000B6562-3768-F7A4-A019-F7704A8387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65">
              <a:extLst>
                <a:ext uri="{FF2B5EF4-FFF2-40B4-BE49-F238E27FC236}">
                  <a16:creationId xmlns:a16="http://schemas.microsoft.com/office/drawing/2014/main" id="{6A49D8E3-D1C0-03B2-96A4-58F18E30CA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" name="Group 156" descr="male shape">
            <a:extLst>
              <a:ext uri="{FF2B5EF4-FFF2-40B4-BE49-F238E27FC236}">
                <a16:creationId xmlns:a16="http://schemas.microsoft.com/office/drawing/2014/main" id="{B9C68341-D9D4-588B-0CD5-9B23C17D50E9}"/>
              </a:ext>
            </a:extLst>
          </p:cNvPr>
          <p:cNvGrpSpPr/>
          <p:nvPr/>
        </p:nvGrpSpPr>
        <p:grpSpPr>
          <a:xfrm>
            <a:off x="838633" y="3760686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58" name="Oval 164">
              <a:extLst>
                <a:ext uri="{FF2B5EF4-FFF2-40B4-BE49-F238E27FC236}">
                  <a16:creationId xmlns:a16="http://schemas.microsoft.com/office/drawing/2014/main" id="{24B9BC9D-28A8-AEB0-982C-081C0A70B6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65">
              <a:extLst>
                <a:ext uri="{FF2B5EF4-FFF2-40B4-BE49-F238E27FC236}">
                  <a16:creationId xmlns:a16="http://schemas.microsoft.com/office/drawing/2014/main" id="{60FAE35F-FB7C-E6C4-F222-E1180564DD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0" name="Group 159" descr="male shape">
            <a:extLst>
              <a:ext uri="{FF2B5EF4-FFF2-40B4-BE49-F238E27FC236}">
                <a16:creationId xmlns:a16="http://schemas.microsoft.com/office/drawing/2014/main" id="{19E74CC7-1198-7EF5-C20C-C6C6A27DEC60}"/>
              </a:ext>
            </a:extLst>
          </p:cNvPr>
          <p:cNvGrpSpPr/>
          <p:nvPr/>
        </p:nvGrpSpPr>
        <p:grpSpPr>
          <a:xfrm>
            <a:off x="636919" y="5191046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1" name="Oval 164">
              <a:extLst>
                <a:ext uri="{FF2B5EF4-FFF2-40B4-BE49-F238E27FC236}">
                  <a16:creationId xmlns:a16="http://schemas.microsoft.com/office/drawing/2014/main" id="{DC373CB3-8E5C-7660-F80E-E5234C342E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65">
              <a:extLst>
                <a:ext uri="{FF2B5EF4-FFF2-40B4-BE49-F238E27FC236}">
                  <a16:creationId xmlns:a16="http://schemas.microsoft.com/office/drawing/2014/main" id="{59BF0EE4-3981-B2ED-2C48-6EFC8EC227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" name="Group 162" descr="male shape">
            <a:extLst>
              <a:ext uri="{FF2B5EF4-FFF2-40B4-BE49-F238E27FC236}">
                <a16:creationId xmlns:a16="http://schemas.microsoft.com/office/drawing/2014/main" id="{12154DDA-2C86-C17A-8B30-0E35A097B6A9}"/>
              </a:ext>
            </a:extLst>
          </p:cNvPr>
          <p:cNvGrpSpPr/>
          <p:nvPr/>
        </p:nvGrpSpPr>
        <p:grpSpPr>
          <a:xfrm>
            <a:off x="940551" y="5203365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4" name="Oval 164">
              <a:extLst>
                <a:ext uri="{FF2B5EF4-FFF2-40B4-BE49-F238E27FC236}">
                  <a16:creationId xmlns:a16="http://schemas.microsoft.com/office/drawing/2014/main" id="{056AF2AF-6CDC-2D92-ED9C-E889D65771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5">
              <a:extLst>
                <a:ext uri="{FF2B5EF4-FFF2-40B4-BE49-F238E27FC236}">
                  <a16:creationId xmlns:a16="http://schemas.microsoft.com/office/drawing/2014/main" id="{EE9537FA-463A-2C94-0759-AD67316CE8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6" name="Group 165" descr="male shape">
            <a:extLst>
              <a:ext uri="{FF2B5EF4-FFF2-40B4-BE49-F238E27FC236}">
                <a16:creationId xmlns:a16="http://schemas.microsoft.com/office/drawing/2014/main" id="{37B60E5A-CE85-A945-F90F-8912972792E7}"/>
              </a:ext>
            </a:extLst>
          </p:cNvPr>
          <p:cNvGrpSpPr/>
          <p:nvPr/>
        </p:nvGrpSpPr>
        <p:grpSpPr>
          <a:xfrm>
            <a:off x="1258607" y="5195502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7" name="Oval 164">
              <a:extLst>
                <a:ext uri="{FF2B5EF4-FFF2-40B4-BE49-F238E27FC236}">
                  <a16:creationId xmlns:a16="http://schemas.microsoft.com/office/drawing/2014/main" id="{4C09723C-0734-229F-1DE4-C188209B2B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5">
              <a:extLst>
                <a:ext uri="{FF2B5EF4-FFF2-40B4-BE49-F238E27FC236}">
                  <a16:creationId xmlns:a16="http://schemas.microsoft.com/office/drawing/2014/main" id="{C427FD30-DC6A-2EB9-7718-0B1DB108FC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9" name="Group 168" descr="male shape">
            <a:extLst>
              <a:ext uri="{FF2B5EF4-FFF2-40B4-BE49-F238E27FC236}">
                <a16:creationId xmlns:a16="http://schemas.microsoft.com/office/drawing/2014/main" id="{90D853F6-083C-0C94-4E81-FDC78E590293}"/>
              </a:ext>
            </a:extLst>
          </p:cNvPr>
          <p:cNvGrpSpPr/>
          <p:nvPr/>
        </p:nvGrpSpPr>
        <p:grpSpPr>
          <a:xfrm>
            <a:off x="627373" y="5695831"/>
            <a:ext cx="285024" cy="496888"/>
            <a:chOff x="587467" y="3784600"/>
            <a:chExt cx="285024" cy="496888"/>
          </a:xfrm>
          <a:gradFill>
            <a:gsLst>
              <a:gs pos="51000">
                <a:srgbClr val="0965AD"/>
              </a:gs>
              <a:gs pos="70000">
                <a:srgbClr val="00B050"/>
              </a:gs>
              <a:gs pos="51000">
                <a:srgbClr val="0965AD"/>
              </a:gs>
            </a:gsLst>
            <a:lin ang="3600000" scaled="0"/>
          </a:gradFill>
        </p:grpSpPr>
        <p:sp>
          <p:nvSpPr>
            <p:cNvPr id="170" name="Oval 164">
              <a:extLst>
                <a:ext uri="{FF2B5EF4-FFF2-40B4-BE49-F238E27FC236}">
                  <a16:creationId xmlns:a16="http://schemas.microsoft.com/office/drawing/2014/main" id="{D41D8B5C-B784-DC5F-0E1C-4E57C1FD7F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5">
              <a:extLst>
                <a:ext uri="{FF2B5EF4-FFF2-40B4-BE49-F238E27FC236}">
                  <a16:creationId xmlns:a16="http://schemas.microsoft.com/office/drawing/2014/main" id="{439D12B0-CDDD-B811-3C9C-C50026A5B1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2" name="Group 171" descr="male shape">
            <a:extLst>
              <a:ext uri="{FF2B5EF4-FFF2-40B4-BE49-F238E27FC236}">
                <a16:creationId xmlns:a16="http://schemas.microsoft.com/office/drawing/2014/main" id="{6BD28BF6-707F-9763-C400-6C5E89F5FBC9}"/>
              </a:ext>
            </a:extLst>
          </p:cNvPr>
          <p:cNvGrpSpPr/>
          <p:nvPr/>
        </p:nvGrpSpPr>
        <p:grpSpPr>
          <a:xfrm>
            <a:off x="972489" y="5725586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73" name="Oval 164">
              <a:extLst>
                <a:ext uri="{FF2B5EF4-FFF2-40B4-BE49-F238E27FC236}">
                  <a16:creationId xmlns:a16="http://schemas.microsoft.com/office/drawing/2014/main" id="{BC4018D9-817E-8351-58EC-2BD745EC75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65">
              <a:extLst>
                <a:ext uri="{FF2B5EF4-FFF2-40B4-BE49-F238E27FC236}">
                  <a16:creationId xmlns:a16="http://schemas.microsoft.com/office/drawing/2014/main" id="{8FFD6175-053F-55FF-4427-D85D523FC1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5" name="Group 174" descr="male shape">
            <a:extLst>
              <a:ext uri="{FF2B5EF4-FFF2-40B4-BE49-F238E27FC236}">
                <a16:creationId xmlns:a16="http://schemas.microsoft.com/office/drawing/2014/main" id="{186B96B3-1027-E074-A32B-43F1F707B489}"/>
              </a:ext>
            </a:extLst>
          </p:cNvPr>
          <p:cNvGrpSpPr/>
          <p:nvPr/>
        </p:nvGrpSpPr>
        <p:grpSpPr>
          <a:xfrm>
            <a:off x="1285667" y="5705244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76" name="Oval 164">
              <a:extLst>
                <a:ext uri="{FF2B5EF4-FFF2-40B4-BE49-F238E27FC236}">
                  <a16:creationId xmlns:a16="http://schemas.microsoft.com/office/drawing/2014/main" id="{9CD3F464-3A89-B5F0-B924-979BED0D8A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65">
              <a:extLst>
                <a:ext uri="{FF2B5EF4-FFF2-40B4-BE49-F238E27FC236}">
                  <a16:creationId xmlns:a16="http://schemas.microsoft.com/office/drawing/2014/main" id="{EBF2D150-AA04-BAE6-B6D9-9CD79624462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8" name="Group 177" descr="male shape">
            <a:extLst>
              <a:ext uri="{FF2B5EF4-FFF2-40B4-BE49-F238E27FC236}">
                <a16:creationId xmlns:a16="http://schemas.microsoft.com/office/drawing/2014/main" id="{18B040EE-D65B-94D8-6E46-5E2D07675121}"/>
              </a:ext>
            </a:extLst>
          </p:cNvPr>
          <p:cNvGrpSpPr/>
          <p:nvPr/>
        </p:nvGrpSpPr>
        <p:grpSpPr>
          <a:xfrm>
            <a:off x="1599543" y="5184700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79" name="Oval 164">
              <a:extLst>
                <a:ext uri="{FF2B5EF4-FFF2-40B4-BE49-F238E27FC236}">
                  <a16:creationId xmlns:a16="http://schemas.microsoft.com/office/drawing/2014/main" id="{6DA6FFF2-5405-9568-BAA5-E0150A5B7E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65">
              <a:extLst>
                <a:ext uri="{FF2B5EF4-FFF2-40B4-BE49-F238E27FC236}">
                  <a16:creationId xmlns:a16="http://schemas.microsoft.com/office/drawing/2014/main" id="{30D59F6E-0F84-B2CD-D5D7-D101F634CC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1" name="Group 180" descr="male shape">
            <a:extLst>
              <a:ext uri="{FF2B5EF4-FFF2-40B4-BE49-F238E27FC236}">
                <a16:creationId xmlns:a16="http://schemas.microsoft.com/office/drawing/2014/main" id="{754CBDCA-65DA-5DBB-1840-A17AA2F9F48B}"/>
              </a:ext>
            </a:extLst>
          </p:cNvPr>
          <p:cNvGrpSpPr/>
          <p:nvPr/>
        </p:nvGrpSpPr>
        <p:grpSpPr>
          <a:xfrm>
            <a:off x="1617209" y="5714167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82" name="Oval 164">
              <a:extLst>
                <a:ext uri="{FF2B5EF4-FFF2-40B4-BE49-F238E27FC236}">
                  <a16:creationId xmlns:a16="http://schemas.microsoft.com/office/drawing/2014/main" id="{F5474AF8-3F22-1E30-F5F1-DA2C296E6C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65">
              <a:extLst>
                <a:ext uri="{FF2B5EF4-FFF2-40B4-BE49-F238E27FC236}">
                  <a16:creationId xmlns:a16="http://schemas.microsoft.com/office/drawing/2014/main" id="{62C66DDF-D9E1-A140-1F3E-ACACF7E8F0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" name="Group 183" descr="male shape">
            <a:extLst>
              <a:ext uri="{FF2B5EF4-FFF2-40B4-BE49-F238E27FC236}">
                <a16:creationId xmlns:a16="http://schemas.microsoft.com/office/drawing/2014/main" id="{2A45AB59-C066-360A-68CA-AB8B136738ED}"/>
              </a:ext>
            </a:extLst>
          </p:cNvPr>
          <p:cNvGrpSpPr/>
          <p:nvPr/>
        </p:nvGrpSpPr>
        <p:grpSpPr>
          <a:xfrm>
            <a:off x="1889530" y="5192923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85" name="Oval 164">
              <a:extLst>
                <a:ext uri="{FF2B5EF4-FFF2-40B4-BE49-F238E27FC236}">
                  <a16:creationId xmlns:a16="http://schemas.microsoft.com/office/drawing/2014/main" id="{1C806932-5A9E-FB02-5830-D11DB66D6C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65">
              <a:extLst>
                <a:ext uri="{FF2B5EF4-FFF2-40B4-BE49-F238E27FC236}">
                  <a16:creationId xmlns:a16="http://schemas.microsoft.com/office/drawing/2014/main" id="{1B2B7D27-E898-E125-4314-416499860A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7" name="Group 186" descr="male shape">
            <a:extLst>
              <a:ext uri="{FF2B5EF4-FFF2-40B4-BE49-F238E27FC236}">
                <a16:creationId xmlns:a16="http://schemas.microsoft.com/office/drawing/2014/main" id="{B0E7E11D-CD04-3721-5ECA-59CB2E4F5567}"/>
              </a:ext>
            </a:extLst>
          </p:cNvPr>
          <p:cNvGrpSpPr/>
          <p:nvPr/>
        </p:nvGrpSpPr>
        <p:grpSpPr>
          <a:xfrm>
            <a:off x="1931833" y="5720892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88" name="Oval 164">
              <a:extLst>
                <a:ext uri="{FF2B5EF4-FFF2-40B4-BE49-F238E27FC236}">
                  <a16:creationId xmlns:a16="http://schemas.microsoft.com/office/drawing/2014/main" id="{AE8B30BF-96A6-CD05-E55C-5E6CDAD1253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65">
              <a:extLst>
                <a:ext uri="{FF2B5EF4-FFF2-40B4-BE49-F238E27FC236}">
                  <a16:creationId xmlns:a16="http://schemas.microsoft.com/office/drawing/2014/main" id="{89991768-8F68-69EA-DD7D-514D01BF8B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Callout: Line 1">
            <a:extLst>
              <a:ext uri="{FF2B5EF4-FFF2-40B4-BE49-F238E27FC236}">
                <a16:creationId xmlns:a16="http://schemas.microsoft.com/office/drawing/2014/main" id="{F75D3941-D842-B54E-2FD1-A6A1A72D9B2F}"/>
              </a:ext>
            </a:extLst>
          </p:cNvPr>
          <p:cNvSpPr/>
          <p:nvPr/>
        </p:nvSpPr>
        <p:spPr>
          <a:xfrm>
            <a:off x="3787658" y="3092175"/>
            <a:ext cx="4008387" cy="1134515"/>
          </a:xfrm>
          <a:prstGeom prst="borderCallout1">
            <a:avLst/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Една трета споменават за проблеми с междупредметните връзки.</a:t>
            </a:r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6AE937E4-D2C8-6F5F-974C-58118A5B462C}"/>
              </a:ext>
            </a:extLst>
          </p:cNvPr>
          <p:cNvSpPr/>
          <p:nvPr/>
        </p:nvSpPr>
        <p:spPr>
          <a:xfrm>
            <a:off x="3762938" y="4624840"/>
            <a:ext cx="4057168" cy="1034865"/>
          </a:xfrm>
          <a:prstGeom prst="borderCallout1">
            <a:avLst/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Повече от половината дават конкретни примери за учебници, които трябва да се променят.</a:t>
            </a:r>
          </a:p>
        </p:txBody>
      </p:sp>
    </p:spTree>
    <p:extLst>
      <p:ext uri="{BB962C8B-B14F-4D97-AF65-F5344CB8AC3E}">
        <p14:creationId xmlns:p14="http://schemas.microsoft.com/office/powerpoint/2010/main" val="176758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462" y="620713"/>
            <a:ext cx="9109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Трудностите според учениците </a:t>
            </a:r>
            <a:endParaRPr lang="en-GB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bg-BG" altLang="bg-BG" sz="2000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Осми до десети клас</a:t>
            </a:r>
            <a:endParaRPr lang="ru-RU" altLang="bg-BG" sz="2000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bg-BG" altLang="bg-BG" sz="1600" b="1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grpSp>
        <p:nvGrpSpPr>
          <p:cNvPr id="100" name="Group 99" descr="male shape">
            <a:extLst>
              <a:ext uri="{FF2B5EF4-FFF2-40B4-BE49-F238E27FC236}">
                <a16:creationId xmlns:a16="http://schemas.microsoft.com/office/drawing/2014/main" id="{A3BB7AF1-53DB-A288-3538-388C1A88A8C6}"/>
              </a:ext>
            </a:extLst>
          </p:cNvPr>
          <p:cNvGrpSpPr/>
          <p:nvPr/>
        </p:nvGrpSpPr>
        <p:grpSpPr>
          <a:xfrm>
            <a:off x="505004" y="1828171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1" name="Oval 164">
              <a:extLst>
                <a:ext uri="{FF2B5EF4-FFF2-40B4-BE49-F238E27FC236}">
                  <a16:creationId xmlns:a16="http://schemas.microsoft.com/office/drawing/2014/main" id="{51107D14-1DE9-25BE-DE47-DF4BA5F4DA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65">
              <a:extLst>
                <a:ext uri="{FF2B5EF4-FFF2-40B4-BE49-F238E27FC236}">
                  <a16:creationId xmlns:a16="http://schemas.microsoft.com/office/drawing/2014/main" id="{322A2477-84DA-2B97-348E-7A06135AF8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3" name="Group 102" descr="male shape">
            <a:extLst>
              <a:ext uri="{FF2B5EF4-FFF2-40B4-BE49-F238E27FC236}">
                <a16:creationId xmlns:a16="http://schemas.microsoft.com/office/drawing/2014/main" id="{EE52A869-A17B-0BC9-4F8B-E38F3FD4A5E2}"/>
              </a:ext>
            </a:extLst>
          </p:cNvPr>
          <p:cNvGrpSpPr/>
          <p:nvPr/>
        </p:nvGrpSpPr>
        <p:grpSpPr>
          <a:xfrm>
            <a:off x="814028" y="1828171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4" name="Oval 164">
              <a:extLst>
                <a:ext uri="{FF2B5EF4-FFF2-40B4-BE49-F238E27FC236}">
                  <a16:creationId xmlns:a16="http://schemas.microsoft.com/office/drawing/2014/main" id="{C2C899DE-CED1-96F9-A3AA-17BB63DCE6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65">
              <a:extLst>
                <a:ext uri="{FF2B5EF4-FFF2-40B4-BE49-F238E27FC236}">
                  <a16:creationId xmlns:a16="http://schemas.microsoft.com/office/drawing/2014/main" id="{8961B14C-D857-9D12-3FB1-195C025315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6" name="Group 105" descr="male shape">
            <a:extLst>
              <a:ext uri="{FF2B5EF4-FFF2-40B4-BE49-F238E27FC236}">
                <a16:creationId xmlns:a16="http://schemas.microsoft.com/office/drawing/2014/main" id="{B9170B18-F6AB-8AFF-2FE1-5338C382E5D8}"/>
              </a:ext>
            </a:extLst>
          </p:cNvPr>
          <p:cNvGrpSpPr/>
          <p:nvPr/>
        </p:nvGrpSpPr>
        <p:grpSpPr>
          <a:xfrm>
            <a:off x="1135818" y="1840281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07" name="Oval 164">
              <a:extLst>
                <a:ext uri="{FF2B5EF4-FFF2-40B4-BE49-F238E27FC236}">
                  <a16:creationId xmlns:a16="http://schemas.microsoft.com/office/drawing/2014/main" id="{8B1E9020-B094-9DE0-8297-E21CE0B729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65">
              <a:extLst>
                <a:ext uri="{FF2B5EF4-FFF2-40B4-BE49-F238E27FC236}">
                  <a16:creationId xmlns:a16="http://schemas.microsoft.com/office/drawing/2014/main" id="{E8F6C1D4-8216-C403-7C40-E89340681A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" name="Group 108" descr="male shape">
            <a:extLst>
              <a:ext uri="{FF2B5EF4-FFF2-40B4-BE49-F238E27FC236}">
                <a16:creationId xmlns:a16="http://schemas.microsoft.com/office/drawing/2014/main" id="{DEDFB4D7-3459-05DD-FBD7-1B8DA92B9CB0}"/>
              </a:ext>
            </a:extLst>
          </p:cNvPr>
          <p:cNvGrpSpPr/>
          <p:nvPr/>
        </p:nvGrpSpPr>
        <p:grpSpPr>
          <a:xfrm>
            <a:off x="1460198" y="1836153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10" name="Oval 164">
              <a:extLst>
                <a:ext uri="{FF2B5EF4-FFF2-40B4-BE49-F238E27FC236}">
                  <a16:creationId xmlns:a16="http://schemas.microsoft.com/office/drawing/2014/main" id="{8D1487E9-E7CB-5D5E-DFB7-633B8C6CA5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65">
              <a:extLst>
                <a:ext uri="{FF2B5EF4-FFF2-40B4-BE49-F238E27FC236}">
                  <a16:creationId xmlns:a16="http://schemas.microsoft.com/office/drawing/2014/main" id="{F94802BB-AB1C-1BD3-F450-CA58AB940D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" name="Group 111" descr="male shape">
            <a:extLst>
              <a:ext uri="{FF2B5EF4-FFF2-40B4-BE49-F238E27FC236}">
                <a16:creationId xmlns:a16="http://schemas.microsoft.com/office/drawing/2014/main" id="{349BBFA5-4A6A-A7C2-0211-5C7F9A691339}"/>
              </a:ext>
            </a:extLst>
          </p:cNvPr>
          <p:cNvGrpSpPr/>
          <p:nvPr/>
        </p:nvGrpSpPr>
        <p:grpSpPr>
          <a:xfrm>
            <a:off x="803766" y="2437296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13" name="Oval 164">
              <a:extLst>
                <a:ext uri="{FF2B5EF4-FFF2-40B4-BE49-F238E27FC236}">
                  <a16:creationId xmlns:a16="http://schemas.microsoft.com/office/drawing/2014/main" id="{3B871867-D285-27F5-9B68-6C011EE5B0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65">
              <a:extLst>
                <a:ext uri="{FF2B5EF4-FFF2-40B4-BE49-F238E27FC236}">
                  <a16:creationId xmlns:a16="http://schemas.microsoft.com/office/drawing/2014/main" id="{F568CA2F-8A8B-55CC-618E-ECADEAA923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" name="Group 114" descr="male shape">
            <a:extLst>
              <a:ext uri="{FF2B5EF4-FFF2-40B4-BE49-F238E27FC236}">
                <a16:creationId xmlns:a16="http://schemas.microsoft.com/office/drawing/2014/main" id="{4BFAA027-A617-F822-E2CC-5D2EB9AC8B09}"/>
              </a:ext>
            </a:extLst>
          </p:cNvPr>
          <p:cNvGrpSpPr/>
          <p:nvPr/>
        </p:nvGrpSpPr>
        <p:grpSpPr>
          <a:xfrm>
            <a:off x="503420" y="2445619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16" name="Oval 164">
              <a:extLst>
                <a:ext uri="{FF2B5EF4-FFF2-40B4-BE49-F238E27FC236}">
                  <a16:creationId xmlns:a16="http://schemas.microsoft.com/office/drawing/2014/main" id="{EA35F368-B8E6-6113-897B-193F0A0B62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65">
              <a:extLst>
                <a:ext uri="{FF2B5EF4-FFF2-40B4-BE49-F238E27FC236}">
                  <a16:creationId xmlns:a16="http://schemas.microsoft.com/office/drawing/2014/main" id="{B5C165EF-9D79-4255-935F-D1C87A311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" name="Group 117" descr="male shape">
            <a:extLst>
              <a:ext uri="{FF2B5EF4-FFF2-40B4-BE49-F238E27FC236}">
                <a16:creationId xmlns:a16="http://schemas.microsoft.com/office/drawing/2014/main" id="{45AD6CBD-9E27-E818-9D07-EDF67F13A171}"/>
              </a:ext>
            </a:extLst>
          </p:cNvPr>
          <p:cNvGrpSpPr/>
          <p:nvPr/>
        </p:nvGrpSpPr>
        <p:grpSpPr>
          <a:xfrm>
            <a:off x="1379689" y="2451242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19" name="Oval 164">
              <a:extLst>
                <a:ext uri="{FF2B5EF4-FFF2-40B4-BE49-F238E27FC236}">
                  <a16:creationId xmlns:a16="http://schemas.microsoft.com/office/drawing/2014/main" id="{F9522443-592D-4CD6-56D7-D76EC82A0F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65">
              <a:extLst>
                <a:ext uri="{FF2B5EF4-FFF2-40B4-BE49-F238E27FC236}">
                  <a16:creationId xmlns:a16="http://schemas.microsoft.com/office/drawing/2014/main" id="{1087585D-0A1B-A32B-956C-DEEBACA9AF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" name="Group 120" descr="male shape">
            <a:extLst>
              <a:ext uri="{FF2B5EF4-FFF2-40B4-BE49-F238E27FC236}">
                <a16:creationId xmlns:a16="http://schemas.microsoft.com/office/drawing/2014/main" id="{4AAE3246-29DC-5C43-A0D7-546434970AF4}"/>
              </a:ext>
            </a:extLst>
          </p:cNvPr>
          <p:cNvGrpSpPr/>
          <p:nvPr/>
        </p:nvGrpSpPr>
        <p:grpSpPr>
          <a:xfrm>
            <a:off x="1095282" y="2444094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22" name="Oval 164">
              <a:extLst>
                <a:ext uri="{FF2B5EF4-FFF2-40B4-BE49-F238E27FC236}">
                  <a16:creationId xmlns:a16="http://schemas.microsoft.com/office/drawing/2014/main" id="{6E006587-10E6-193D-A767-D1F5BC4BD8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65">
              <a:extLst>
                <a:ext uri="{FF2B5EF4-FFF2-40B4-BE49-F238E27FC236}">
                  <a16:creationId xmlns:a16="http://schemas.microsoft.com/office/drawing/2014/main" id="{66F1B291-D85C-4E9F-0BDD-E82EADA381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" name="Group 123" descr="male shape">
            <a:extLst>
              <a:ext uri="{FF2B5EF4-FFF2-40B4-BE49-F238E27FC236}">
                <a16:creationId xmlns:a16="http://schemas.microsoft.com/office/drawing/2014/main" id="{37E427B9-5369-A205-094B-BA25A861D03F}"/>
              </a:ext>
            </a:extLst>
          </p:cNvPr>
          <p:cNvGrpSpPr/>
          <p:nvPr/>
        </p:nvGrpSpPr>
        <p:grpSpPr>
          <a:xfrm>
            <a:off x="1661359" y="2467736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25" name="Oval 164">
              <a:extLst>
                <a:ext uri="{FF2B5EF4-FFF2-40B4-BE49-F238E27FC236}">
                  <a16:creationId xmlns:a16="http://schemas.microsoft.com/office/drawing/2014/main" id="{550DD614-718E-3379-75EA-A712AAB924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65">
              <a:extLst>
                <a:ext uri="{FF2B5EF4-FFF2-40B4-BE49-F238E27FC236}">
                  <a16:creationId xmlns:a16="http://schemas.microsoft.com/office/drawing/2014/main" id="{243BFF2F-4EE5-D3DF-34B4-B67C1FF478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" name="Group 126" descr="male shape">
            <a:extLst>
              <a:ext uri="{FF2B5EF4-FFF2-40B4-BE49-F238E27FC236}">
                <a16:creationId xmlns:a16="http://schemas.microsoft.com/office/drawing/2014/main" id="{FE382382-AC72-93C1-7DA8-95C934965CD7}"/>
              </a:ext>
            </a:extLst>
          </p:cNvPr>
          <p:cNvGrpSpPr/>
          <p:nvPr/>
        </p:nvGrpSpPr>
        <p:grpSpPr>
          <a:xfrm>
            <a:off x="1738650" y="1843628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28" name="Oval 164">
              <a:extLst>
                <a:ext uri="{FF2B5EF4-FFF2-40B4-BE49-F238E27FC236}">
                  <a16:creationId xmlns:a16="http://schemas.microsoft.com/office/drawing/2014/main" id="{4B277ED4-E292-0D1E-A2A5-485C9F0F4D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65">
              <a:extLst>
                <a:ext uri="{FF2B5EF4-FFF2-40B4-BE49-F238E27FC236}">
                  <a16:creationId xmlns:a16="http://schemas.microsoft.com/office/drawing/2014/main" id="{2EEE11C4-4C38-5AC8-B71A-F460709077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allout: Line 2">
            <a:extLst>
              <a:ext uri="{FF2B5EF4-FFF2-40B4-BE49-F238E27FC236}">
                <a16:creationId xmlns:a16="http://schemas.microsoft.com/office/drawing/2014/main" id="{E0991339-F970-D51C-E91E-202AC1F63AFC}"/>
              </a:ext>
            </a:extLst>
          </p:cNvPr>
          <p:cNvSpPr/>
          <p:nvPr/>
        </p:nvSpPr>
        <p:spPr>
          <a:xfrm>
            <a:off x="3788837" y="1304282"/>
            <a:ext cx="4032448" cy="1296144"/>
          </a:xfrm>
          <a:prstGeom prst="borderCallout1">
            <a:avLst/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Две трети смятат, че в учебниците има материал, който не е съобразен със възрастта им.</a:t>
            </a:r>
          </a:p>
        </p:txBody>
      </p:sp>
      <p:grpSp>
        <p:nvGrpSpPr>
          <p:cNvPr id="130" name="Group 129" descr="male shape">
            <a:extLst>
              <a:ext uri="{FF2B5EF4-FFF2-40B4-BE49-F238E27FC236}">
                <a16:creationId xmlns:a16="http://schemas.microsoft.com/office/drawing/2014/main" id="{022F6976-20D4-F54C-1AFB-82BA7A2E518E}"/>
              </a:ext>
            </a:extLst>
          </p:cNvPr>
          <p:cNvGrpSpPr/>
          <p:nvPr/>
        </p:nvGrpSpPr>
        <p:grpSpPr>
          <a:xfrm>
            <a:off x="550924" y="3748869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31" name="Oval 164">
              <a:extLst>
                <a:ext uri="{FF2B5EF4-FFF2-40B4-BE49-F238E27FC236}">
                  <a16:creationId xmlns:a16="http://schemas.microsoft.com/office/drawing/2014/main" id="{E5851C3B-E294-4A27-A10C-F8A806D598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65">
              <a:extLst>
                <a:ext uri="{FF2B5EF4-FFF2-40B4-BE49-F238E27FC236}">
                  <a16:creationId xmlns:a16="http://schemas.microsoft.com/office/drawing/2014/main" id="{96BCAAC2-4397-0F34-3DC4-FDE518A03A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" name="Group 132" descr="male shape">
            <a:extLst>
              <a:ext uri="{FF2B5EF4-FFF2-40B4-BE49-F238E27FC236}">
                <a16:creationId xmlns:a16="http://schemas.microsoft.com/office/drawing/2014/main" id="{86E4B338-74E0-524E-5B54-7B746205EE2F}"/>
              </a:ext>
            </a:extLst>
          </p:cNvPr>
          <p:cNvGrpSpPr/>
          <p:nvPr/>
        </p:nvGrpSpPr>
        <p:grpSpPr>
          <a:xfrm>
            <a:off x="1759721" y="4321460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34" name="Oval 164">
              <a:extLst>
                <a:ext uri="{FF2B5EF4-FFF2-40B4-BE49-F238E27FC236}">
                  <a16:creationId xmlns:a16="http://schemas.microsoft.com/office/drawing/2014/main" id="{C57718C7-BDC0-D6EF-2066-273E07525C3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65">
              <a:extLst>
                <a:ext uri="{FF2B5EF4-FFF2-40B4-BE49-F238E27FC236}">
                  <a16:creationId xmlns:a16="http://schemas.microsoft.com/office/drawing/2014/main" id="{CF9D75F7-C922-7480-CBC1-7C832C1CF7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" name="Group 135" descr="male shape">
            <a:extLst>
              <a:ext uri="{FF2B5EF4-FFF2-40B4-BE49-F238E27FC236}">
                <a16:creationId xmlns:a16="http://schemas.microsoft.com/office/drawing/2014/main" id="{80BDC675-18A0-6D17-FDC8-CC911C42B4FA}"/>
              </a:ext>
            </a:extLst>
          </p:cNvPr>
          <p:cNvGrpSpPr/>
          <p:nvPr/>
        </p:nvGrpSpPr>
        <p:grpSpPr>
          <a:xfrm>
            <a:off x="1789321" y="3778975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37" name="Oval 164">
              <a:extLst>
                <a:ext uri="{FF2B5EF4-FFF2-40B4-BE49-F238E27FC236}">
                  <a16:creationId xmlns:a16="http://schemas.microsoft.com/office/drawing/2014/main" id="{04C1ADA5-C0DB-6118-2190-9A94AA52DF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65">
              <a:extLst>
                <a:ext uri="{FF2B5EF4-FFF2-40B4-BE49-F238E27FC236}">
                  <a16:creationId xmlns:a16="http://schemas.microsoft.com/office/drawing/2014/main" id="{E96B6140-D420-9C2D-C701-16AF5DE643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9" name="Group 138" descr="male shape">
            <a:extLst>
              <a:ext uri="{FF2B5EF4-FFF2-40B4-BE49-F238E27FC236}">
                <a16:creationId xmlns:a16="http://schemas.microsoft.com/office/drawing/2014/main" id="{ED26AD27-5CE8-8A17-429E-D069D5B1B85F}"/>
              </a:ext>
            </a:extLst>
          </p:cNvPr>
          <p:cNvGrpSpPr/>
          <p:nvPr/>
        </p:nvGrpSpPr>
        <p:grpSpPr>
          <a:xfrm>
            <a:off x="1467989" y="4329577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40" name="Oval 164">
              <a:extLst>
                <a:ext uri="{FF2B5EF4-FFF2-40B4-BE49-F238E27FC236}">
                  <a16:creationId xmlns:a16="http://schemas.microsoft.com/office/drawing/2014/main" id="{9C2B8D12-4AE0-3B3C-D7E0-31AE59CD4D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65">
              <a:extLst>
                <a:ext uri="{FF2B5EF4-FFF2-40B4-BE49-F238E27FC236}">
                  <a16:creationId xmlns:a16="http://schemas.microsoft.com/office/drawing/2014/main" id="{632E6297-B3E8-96AF-E98D-B55E6A889F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" name="Group 141" descr="male shape">
            <a:extLst>
              <a:ext uri="{FF2B5EF4-FFF2-40B4-BE49-F238E27FC236}">
                <a16:creationId xmlns:a16="http://schemas.microsoft.com/office/drawing/2014/main" id="{2A73B011-2016-6AE6-F37A-12769228C795}"/>
              </a:ext>
            </a:extLst>
          </p:cNvPr>
          <p:cNvGrpSpPr/>
          <p:nvPr/>
        </p:nvGrpSpPr>
        <p:grpSpPr>
          <a:xfrm>
            <a:off x="1474697" y="3791476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43" name="Oval 164">
              <a:extLst>
                <a:ext uri="{FF2B5EF4-FFF2-40B4-BE49-F238E27FC236}">
                  <a16:creationId xmlns:a16="http://schemas.microsoft.com/office/drawing/2014/main" id="{2CD19EFD-0BBC-7464-B0B8-7E01E1585B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65">
              <a:extLst>
                <a:ext uri="{FF2B5EF4-FFF2-40B4-BE49-F238E27FC236}">
                  <a16:creationId xmlns:a16="http://schemas.microsoft.com/office/drawing/2014/main" id="{B2A90979-7C05-CCED-C3DC-4D17DB4776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5" name="Group 144" descr="male shape">
            <a:extLst>
              <a:ext uri="{FF2B5EF4-FFF2-40B4-BE49-F238E27FC236}">
                <a16:creationId xmlns:a16="http://schemas.microsoft.com/office/drawing/2014/main" id="{F3FE4250-EC46-BA41-99A0-CA67321A072D}"/>
              </a:ext>
            </a:extLst>
          </p:cNvPr>
          <p:cNvGrpSpPr/>
          <p:nvPr/>
        </p:nvGrpSpPr>
        <p:grpSpPr>
          <a:xfrm>
            <a:off x="1163453" y="4347177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46" name="Oval 164">
              <a:extLst>
                <a:ext uri="{FF2B5EF4-FFF2-40B4-BE49-F238E27FC236}">
                  <a16:creationId xmlns:a16="http://schemas.microsoft.com/office/drawing/2014/main" id="{EA0E4EC7-7898-B7B8-7404-E57DB20340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65">
              <a:extLst>
                <a:ext uri="{FF2B5EF4-FFF2-40B4-BE49-F238E27FC236}">
                  <a16:creationId xmlns:a16="http://schemas.microsoft.com/office/drawing/2014/main" id="{595DB4CF-64DB-6C99-F05C-883F2B6164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8" name="Group 147" descr="male shape">
            <a:extLst>
              <a:ext uri="{FF2B5EF4-FFF2-40B4-BE49-F238E27FC236}">
                <a16:creationId xmlns:a16="http://schemas.microsoft.com/office/drawing/2014/main" id="{4D83EE0B-52A4-7508-42FA-6B7960C5D312}"/>
              </a:ext>
            </a:extLst>
          </p:cNvPr>
          <p:cNvGrpSpPr/>
          <p:nvPr/>
        </p:nvGrpSpPr>
        <p:grpSpPr>
          <a:xfrm>
            <a:off x="1156906" y="3783229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49" name="Oval 164">
              <a:extLst>
                <a:ext uri="{FF2B5EF4-FFF2-40B4-BE49-F238E27FC236}">
                  <a16:creationId xmlns:a16="http://schemas.microsoft.com/office/drawing/2014/main" id="{B99C4508-EB51-D7B5-65C8-6EC3EDA6F0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65">
              <a:extLst>
                <a:ext uri="{FF2B5EF4-FFF2-40B4-BE49-F238E27FC236}">
                  <a16:creationId xmlns:a16="http://schemas.microsoft.com/office/drawing/2014/main" id="{C2CC2FE3-1E43-F1E5-82DA-5F42825A6D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1" name="Group 150" descr="male shape">
            <a:extLst>
              <a:ext uri="{FF2B5EF4-FFF2-40B4-BE49-F238E27FC236}">
                <a16:creationId xmlns:a16="http://schemas.microsoft.com/office/drawing/2014/main" id="{FA384A45-47D0-459A-86E6-E2375ECD640E}"/>
              </a:ext>
            </a:extLst>
          </p:cNvPr>
          <p:cNvGrpSpPr/>
          <p:nvPr/>
        </p:nvGrpSpPr>
        <p:grpSpPr>
          <a:xfrm>
            <a:off x="846085" y="4342463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52" name="Oval 164">
              <a:extLst>
                <a:ext uri="{FF2B5EF4-FFF2-40B4-BE49-F238E27FC236}">
                  <a16:creationId xmlns:a16="http://schemas.microsoft.com/office/drawing/2014/main" id="{64ABFDAB-4F31-D935-8852-2AF42EC493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65">
              <a:extLst>
                <a:ext uri="{FF2B5EF4-FFF2-40B4-BE49-F238E27FC236}">
                  <a16:creationId xmlns:a16="http://schemas.microsoft.com/office/drawing/2014/main" id="{77603242-BABD-7BFC-9A93-D7D7BD3A1F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153" descr="male shape">
            <a:extLst>
              <a:ext uri="{FF2B5EF4-FFF2-40B4-BE49-F238E27FC236}">
                <a16:creationId xmlns:a16="http://schemas.microsoft.com/office/drawing/2014/main" id="{FE4470FF-C20B-3418-21BF-E4AEDF6F1CAE}"/>
              </a:ext>
            </a:extLst>
          </p:cNvPr>
          <p:cNvGrpSpPr/>
          <p:nvPr/>
        </p:nvGrpSpPr>
        <p:grpSpPr>
          <a:xfrm>
            <a:off x="535532" y="4326451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55" name="Oval 164">
              <a:extLst>
                <a:ext uri="{FF2B5EF4-FFF2-40B4-BE49-F238E27FC236}">
                  <a16:creationId xmlns:a16="http://schemas.microsoft.com/office/drawing/2014/main" id="{000B6562-3768-F7A4-A019-F7704A8387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65">
              <a:extLst>
                <a:ext uri="{FF2B5EF4-FFF2-40B4-BE49-F238E27FC236}">
                  <a16:creationId xmlns:a16="http://schemas.microsoft.com/office/drawing/2014/main" id="{6A49D8E3-D1C0-03B2-96A4-58F18E30CA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" name="Group 156" descr="male shape">
            <a:extLst>
              <a:ext uri="{FF2B5EF4-FFF2-40B4-BE49-F238E27FC236}">
                <a16:creationId xmlns:a16="http://schemas.microsoft.com/office/drawing/2014/main" id="{B9C68341-D9D4-588B-0CD5-9B23C17D50E9}"/>
              </a:ext>
            </a:extLst>
          </p:cNvPr>
          <p:cNvGrpSpPr/>
          <p:nvPr/>
        </p:nvGrpSpPr>
        <p:grpSpPr>
          <a:xfrm>
            <a:off x="838633" y="3760686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58" name="Oval 164">
              <a:extLst>
                <a:ext uri="{FF2B5EF4-FFF2-40B4-BE49-F238E27FC236}">
                  <a16:creationId xmlns:a16="http://schemas.microsoft.com/office/drawing/2014/main" id="{24B9BC9D-28A8-AEB0-982C-081C0A70B6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65">
              <a:extLst>
                <a:ext uri="{FF2B5EF4-FFF2-40B4-BE49-F238E27FC236}">
                  <a16:creationId xmlns:a16="http://schemas.microsoft.com/office/drawing/2014/main" id="{60FAE35F-FB7C-E6C4-F222-E1180564DD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0" name="Group 159" descr="male shape">
            <a:extLst>
              <a:ext uri="{FF2B5EF4-FFF2-40B4-BE49-F238E27FC236}">
                <a16:creationId xmlns:a16="http://schemas.microsoft.com/office/drawing/2014/main" id="{19E74CC7-1198-7EF5-C20C-C6C6A27DEC60}"/>
              </a:ext>
            </a:extLst>
          </p:cNvPr>
          <p:cNvGrpSpPr/>
          <p:nvPr/>
        </p:nvGrpSpPr>
        <p:grpSpPr>
          <a:xfrm>
            <a:off x="636919" y="5191046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1" name="Oval 164">
              <a:extLst>
                <a:ext uri="{FF2B5EF4-FFF2-40B4-BE49-F238E27FC236}">
                  <a16:creationId xmlns:a16="http://schemas.microsoft.com/office/drawing/2014/main" id="{DC373CB3-8E5C-7660-F80E-E5234C342E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65">
              <a:extLst>
                <a:ext uri="{FF2B5EF4-FFF2-40B4-BE49-F238E27FC236}">
                  <a16:creationId xmlns:a16="http://schemas.microsoft.com/office/drawing/2014/main" id="{59BF0EE4-3981-B2ED-2C48-6EFC8EC227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" name="Group 162" descr="male shape">
            <a:extLst>
              <a:ext uri="{FF2B5EF4-FFF2-40B4-BE49-F238E27FC236}">
                <a16:creationId xmlns:a16="http://schemas.microsoft.com/office/drawing/2014/main" id="{12154DDA-2C86-C17A-8B30-0E35A097B6A9}"/>
              </a:ext>
            </a:extLst>
          </p:cNvPr>
          <p:cNvGrpSpPr/>
          <p:nvPr/>
        </p:nvGrpSpPr>
        <p:grpSpPr>
          <a:xfrm>
            <a:off x="940551" y="5203365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4" name="Oval 164">
              <a:extLst>
                <a:ext uri="{FF2B5EF4-FFF2-40B4-BE49-F238E27FC236}">
                  <a16:creationId xmlns:a16="http://schemas.microsoft.com/office/drawing/2014/main" id="{056AF2AF-6CDC-2D92-ED9C-E889D65771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5">
              <a:extLst>
                <a:ext uri="{FF2B5EF4-FFF2-40B4-BE49-F238E27FC236}">
                  <a16:creationId xmlns:a16="http://schemas.microsoft.com/office/drawing/2014/main" id="{EE9537FA-463A-2C94-0759-AD67316CE8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6" name="Group 165" descr="male shape">
            <a:extLst>
              <a:ext uri="{FF2B5EF4-FFF2-40B4-BE49-F238E27FC236}">
                <a16:creationId xmlns:a16="http://schemas.microsoft.com/office/drawing/2014/main" id="{37B60E5A-CE85-A945-F90F-8912972792E7}"/>
              </a:ext>
            </a:extLst>
          </p:cNvPr>
          <p:cNvGrpSpPr/>
          <p:nvPr/>
        </p:nvGrpSpPr>
        <p:grpSpPr>
          <a:xfrm>
            <a:off x="1258607" y="5195502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67" name="Oval 164">
              <a:extLst>
                <a:ext uri="{FF2B5EF4-FFF2-40B4-BE49-F238E27FC236}">
                  <a16:creationId xmlns:a16="http://schemas.microsoft.com/office/drawing/2014/main" id="{4C09723C-0734-229F-1DE4-C188209B2B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5">
              <a:extLst>
                <a:ext uri="{FF2B5EF4-FFF2-40B4-BE49-F238E27FC236}">
                  <a16:creationId xmlns:a16="http://schemas.microsoft.com/office/drawing/2014/main" id="{C427FD30-DC6A-2EB9-7718-0B1DB108FC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9" name="Group 168" descr="male shape">
            <a:extLst>
              <a:ext uri="{FF2B5EF4-FFF2-40B4-BE49-F238E27FC236}">
                <a16:creationId xmlns:a16="http://schemas.microsoft.com/office/drawing/2014/main" id="{90D853F6-083C-0C94-4E81-FDC78E590293}"/>
              </a:ext>
            </a:extLst>
          </p:cNvPr>
          <p:cNvGrpSpPr/>
          <p:nvPr/>
        </p:nvGrpSpPr>
        <p:grpSpPr>
          <a:xfrm>
            <a:off x="627373" y="5695831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70" name="Oval 164">
              <a:extLst>
                <a:ext uri="{FF2B5EF4-FFF2-40B4-BE49-F238E27FC236}">
                  <a16:creationId xmlns:a16="http://schemas.microsoft.com/office/drawing/2014/main" id="{D41D8B5C-B784-DC5F-0E1C-4E57C1FD7F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5">
              <a:extLst>
                <a:ext uri="{FF2B5EF4-FFF2-40B4-BE49-F238E27FC236}">
                  <a16:creationId xmlns:a16="http://schemas.microsoft.com/office/drawing/2014/main" id="{439D12B0-CDDD-B811-3C9C-C50026A5B1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2" name="Group 171" descr="male shape">
            <a:extLst>
              <a:ext uri="{FF2B5EF4-FFF2-40B4-BE49-F238E27FC236}">
                <a16:creationId xmlns:a16="http://schemas.microsoft.com/office/drawing/2014/main" id="{6BD28BF6-707F-9763-C400-6C5E89F5FBC9}"/>
              </a:ext>
            </a:extLst>
          </p:cNvPr>
          <p:cNvGrpSpPr/>
          <p:nvPr/>
        </p:nvGrpSpPr>
        <p:grpSpPr>
          <a:xfrm>
            <a:off x="972489" y="5725586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73" name="Oval 164">
              <a:extLst>
                <a:ext uri="{FF2B5EF4-FFF2-40B4-BE49-F238E27FC236}">
                  <a16:creationId xmlns:a16="http://schemas.microsoft.com/office/drawing/2014/main" id="{BC4018D9-817E-8351-58EC-2BD745EC75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65">
              <a:extLst>
                <a:ext uri="{FF2B5EF4-FFF2-40B4-BE49-F238E27FC236}">
                  <a16:creationId xmlns:a16="http://schemas.microsoft.com/office/drawing/2014/main" id="{8FFD6175-053F-55FF-4427-D85D523FC1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5" name="Group 174" descr="male shape">
            <a:extLst>
              <a:ext uri="{FF2B5EF4-FFF2-40B4-BE49-F238E27FC236}">
                <a16:creationId xmlns:a16="http://schemas.microsoft.com/office/drawing/2014/main" id="{186B96B3-1027-E074-A32B-43F1F707B489}"/>
              </a:ext>
            </a:extLst>
          </p:cNvPr>
          <p:cNvGrpSpPr/>
          <p:nvPr/>
        </p:nvGrpSpPr>
        <p:grpSpPr>
          <a:xfrm>
            <a:off x="1285667" y="5705244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76" name="Oval 164">
              <a:extLst>
                <a:ext uri="{FF2B5EF4-FFF2-40B4-BE49-F238E27FC236}">
                  <a16:creationId xmlns:a16="http://schemas.microsoft.com/office/drawing/2014/main" id="{9CD3F464-3A89-B5F0-B924-979BED0D8A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65">
              <a:extLst>
                <a:ext uri="{FF2B5EF4-FFF2-40B4-BE49-F238E27FC236}">
                  <a16:creationId xmlns:a16="http://schemas.microsoft.com/office/drawing/2014/main" id="{EBF2D150-AA04-BAE6-B6D9-9CD79624462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8" name="Group 177" descr="male shape">
            <a:extLst>
              <a:ext uri="{FF2B5EF4-FFF2-40B4-BE49-F238E27FC236}">
                <a16:creationId xmlns:a16="http://schemas.microsoft.com/office/drawing/2014/main" id="{18B040EE-D65B-94D8-6E46-5E2D07675121}"/>
              </a:ext>
            </a:extLst>
          </p:cNvPr>
          <p:cNvGrpSpPr/>
          <p:nvPr/>
        </p:nvGrpSpPr>
        <p:grpSpPr>
          <a:xfrm>
            <a:off x="1599543" y="5184700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79" name="Oval 164">
              <a:extLst>
                <a:ext uri="{FF2B5EF4-FFF2-40B4-BE49-F238E27FC236}">
                  <a16:creationId xmlns:a16="http://schemas.microsoft.com/office/drawing/2014/main" id="{6DA6FFF2-5405-9568-BAA5-E0150A5B7E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65">
              <a:extLst>
                <a:ext uri="{FF2B5EF4-FFF2-40B4-BE49-F238E27FC236}">
                  <a16:creationId xmlns:a16="http://schemas.microsoft.com/office/drawing/2014/main" id="{30D59F6E-0F84-B2CD-D5D7-D101F634CC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1" name="Group 180" descr="male shape">
            <a:extLst>
              <a:ext uri="{FF2B5EF4-FFF2-40B4-BE49-F238E27FC236}">
                <a16:creationId xmlns:a16="http://schemas.microsoft.com/office/drawing/2014/main" id="{754CBDCA-65DA-5DBB-1840-A17AA2F9F48B}"/>
              </a:ext>
            </a:extLst>
          </p:cNvPr>
          <p:cNvGrpSpPr/>
          <p:nvPr/>
        </p:nvGrpSpPr>
        <p:grpSpPr>
          <a:xfrm>
            <a:off x="1617209" y="5714167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82" name="Oval 164">
              <a:extLst>
                <a:ext uri="{FF2B5EF4-FFF2-40B4-BE49-F238E27FC236}">
                  <a16:creationId xmlns:a16="http://schemas.microsoft.com/office/drawing/2014/main" id="{F5474AF8-3F22-1E30-F5F1-DA2C296E6C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65">
              <a:extLst>
                <a:ext uri="{FF2B5EF4-FFF2-40B4-BE49-F238E27FC236}">
                  <a16:creationId xmlns:a16="http://schemas.microsoft.com/office/drawing/2014/main" id="{62C66DDF-D9E1-A140-1F3E-ACACF7E8F0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" name="Group 183" descr="male shape">
            <a:extLst>
              <a:ext uri="{FF2B5EF4-FFF2-40B4-BE49-F238E27FC236}">
                <a16:creationId xmlns:a16="http://schemas.microsoft.com/office/drawing/2014/main" id="{2A45AB59-C066-360A-68CA-AB8B136738ED}"/>
              </a:ext>
            </a:extLst>
          </p:cNvPr>
          <p:cNvGrpSpPr/>
          <p:nvPr/>
        </p:nvGrpSpPr>
        <p:grpSpPr>
          <a:xfrm>
            <a:off x="1889530" y="5192923"/>
            <a:ext cx="285024" cy="496888"/>
            <a:chOff x="587467" y="3784600"/>
            <a:chExt cx="285024" cy="496888"/>
          </a:xfrm>
          <a:solidFill>
            <a:srgbClr val="0965AD"/>
          </a:solidFill>
        </p:grpSpPr>
        <p:sp>
          <p:nvSpPr>
            <p:cNvPr id="185" name="Oval 164">
              <a:extLst>
                <a:ext uri="{FF2B5EF4-FFF2-40B4-BE49-F238E27FC236}">
                  <a16:creationId xmlns:a16="http://schemas.microsoft.com/office/drawing/2014/main" id="{1C806932-5A9E-FB02-5830-D11DB66D6C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65">
              <a:extLst>
                <a:ext uri="{FF2B5EF4-FFF2-40B4-BE49-F238E27FC236}">
                  <a16:creationId xmlns:a16="http://schemas.microsoft.com/office/drawing/2014/main" id="{1B2B7D27-E898-E125-4314-416499860A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7" name="Group 186" descr="male shape">
            <a:extLst>
              <a:ext uri="{FF2B5EF4-FFF2-40B4-BE49-F238E27FC236}">
                <a16:creationId xmlns:a16="http://schemas.microsoft.com/office/drawing/2014/main" id="{B0E7E11D-CD04-3721-5ECA-59CB2E4F5567}"/>
              </a:ext>
            </a:extLst>
          </p:cNvPr>
          <p:cNvGrpSpPr/>
          <p:nvPr/>
        </p:nvGrpSpPr>
        <p:grpSpPr>
          <a:xfrm>
            <a:off x="1931833" y="5720892"/>
            <a:ext cx="285024" cy="496888"/>
            <a:chOff x="587467" y="3784600"/>
            <a:chExt cx="285024" cy="496888"/>
          </a:xfrm>
          <a:solidFill>
            <a:srgbClr val="00B050"/>
          </a:solidFill>
        </p:grpSpPr>
        <p:sp>
          <p:nvSpPr>
            <p:cNvPr id="188" name="Oval 164">
              <a:extLst>
                <a:ext uri="{FF2B5EF4-FFF2-40B4-BE49-F238E27FC236}">
                  <a16:creationId xmlns:a16="http://schemas.microsoft.com/office/drawing/2014/main" id="{AE8B30BF-96A6-CD05-E55C-5E6CDAD1253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65">
              <a:extLst>
                <a:ext uri="{FF2B5EF4-FFF2-40B4-BE49-F238E27FC236}">
                  <a16:creationId xmlns:a16="http://schemas.microsoft.com/office/drawing/2014/main" id="{89991768-8F68-69EA-DD7D-514D01BF8B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Callout: Line 1">
            <a:extLst>
              <a:ext uri="{FF2B5EF4-FFF2-40B4-BE49-F238E27FC236}">
                <a16:creationId xmlns:a16="http://schemas.microsoft.com/office/drawing/2014/main" id="{F75D3941-D842-B54E-2FD1-A6A1A72D9B2F}"/>
              </a:ext>
            </a:extLst>
          </p:cNvPr>
          <p:cNvSpPr/>
          <p:nvPr/>
        </p:nvSpPr>
        <p:spPr>
          <a:xfrm>
            <a:off x="3788836" y="3115719"/>
            <a:ext cx="4031269" cy="1134515"/>
          </a:xfrm>
          <a:prstGeom prst="borderCallout1">
            <a:avLst/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Една трета споменават за проблеми с междупредметните връзки.</a:t>
            </a:r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6AE937E4-D2C8-6F5F-974C-58118A5B462C}"/>
              </a:ext>
            </a:extLst>
          </p:cNvPr>
          <p:cNvSpPr/>
          <p:nvPr/>
        </p:nvSpPr>
        <p:spPr>
          <a:xfrm>
            <a:off x="3762938" y="4624840"/>
            <a:ext cx="4057168" cy="1034865"/>
          </a:xfrm>
          <a:prstGeom prst="borderCallout1">
            <a:avLst/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Над две трети дават конкретен пример за учебници, които трябва да се променят. </a:t>
            </a:r>
          </a:p>
        </p:txBody>
      </p:sp>
    </p:spTree>
    <p:extLst>
      <p:ext uri="{BB962C8B-B14F-4D97-AF65-F5344CB8AC3E}">
        <p14:creationId xmlns:p14="http://schemas.microsoft.com/office/powerpoint/2010/main" val="807383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grpSp>
        <p:nvGrpSpPr>
          <p:cNvPr id="8" name="Group 7" descr="conversation icon">
            <a:extLst>
              <a:ext uri="{FF2B5EF4-FFF2-40B4-BE49-F238E27FC236}">
                <a16:creationId xmlns:a16="http://schemas.microsoft.com/office/drawing/2014/main" id="{AC798586-D2AC-2E26-7DD2-6C00261C919B}"/>
              </a:ext>
            </a:extLst>
          </p:cNvPr>
          <p:cNvGrpSpPr/>
          <p:nvPr/>
        </p:nvGrpSpPr>
        <p:grpSpPr>
          <a:xfrm>
            <a:off x="0" y="1245098"/>
            <a:ext cx="2232248" cy="1944216"/>
            <a:chOff x="3517900" y="7426325"/>
            <a:chExt cx="631825" cy="628650"/>
          </a:xfrm>
        </p:grpSpPr>
        <p:sp>
          <p:nvSpPr>
            <p:cNvPr id="10" name="Oval 178">
              <a:extLst>
                <a:ext uri="{FF2B5EF4-FFF2-40B4-BE49-F238E27FC236}">
                  <a16:creationId xmlns:a16="http://schemas.microsoft.com/office/drawing/2014/main" id="{00EB3EA1-F377-1A47-ADCA-3B5FA646E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4AA36DEB-8545-CBF0-7055-11E0A8168E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01A2836-03F0-3893-6AFE-5796912C1596}"/>
              </a:ext>
            </a:extLst>
          </p:cNvPr>
          <p:cNvSpPr/>
          <p:nvPr/>
        </p:nvSpPr>
        <p:spPr>
          <a:xfrm>
            <a:off x="2714593" y="1156515"/>
            <a:ext cx="5472608" cy="11104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читанката, в "Аз съм българче" и "Родна стряха" ги учихме, но имаше думи, които не ги знаехме. Там пишеше "любя, тача и милея", но там пишеше и за смисъла." 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1C1B705-1182-E514-E503-7894B36E5DED}"/>
              </a:ext>
            </a:extLst>
          </p:cNvPr>
          <p:cNvSpPr/>
          <p:nvPr/>
        </p:nvSpPr>
        <p:spPr>
          <a:xfrm>
            <a:off x="1210157" y="2836591"/>
            <a:ext cx="7570645" cy="194421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Отново ще дам пример с историята. Самият урок трябва да е много по-кратък, защото в три страници, особено, съм забелязала, че са написани само главните имена и години, което само ни отказва от ученето. И са изпуснали много важни детайли за историята, които не знам дали нарочно не са ги сложили. Информацията като цяло е много напудрена и не се осмисля лесно. По литература да е по-разбираемо за нас.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EE207EFB-0924-6215-5AA0-F3A46EE73085}"/>
              </a:ext>
            </a:extLst>
          </p:cNvPr>
          <p:cNvSpPr/>
          <p:nvPr/>
        </p:nvSpPr>
        <p:spPr>
          <a:xfrm>
            <a:off x="1475656" y="5122380"/>
            <a:ext cx="5472608" cy="11104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Езикът и начинът, на който са написани (учебниците) да е по-лесен. Някак си нещата да са по-разбираеми. Някак си материалът да върви последователно.</a:t>
            </a:r>
            <a:endParaRPr lang="en-GB" dirty="0">
              <a:solidFill>
                <a:srgbClr val="2E74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DD6D2237-586F-BFE9-3691-6BC8CB458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503415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Някои цитати от интервютата с деца: 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8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01A2836-03F0-3893-6AFE-5796912C1596}"/>
              </a:ext>
            </a:extLst>
          </p:cNvPr>
          <p:cNvSpPr/>
          <p:nvPr/>
        </p:nvSpPr>
        <p:spPr>
          <a:xfrm>
            <a:off x="2915816" y="1124128"/>
            <a:ext cx="5472608" cy="11104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учебниците по български език, например, бих искала да има малко повече правила. Да има за глаголите, предлозите, съществителните. Да има мъничко повече правила, а не само примери.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1C1B705-1182-E514-E503-7894B36E5DED}"/>
              </a:ext>
            </a:extLst>
          </p:cNvPr>
          <p:cNvSpPr/>
          <p:nvPr/>
        </p:nvSpPr>
        <p:spPr>
          <a:xfrm>
            <a:off x="1210157" y="2836591"/>
            <a:ext cx="7570645" cy="194421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в учебника по „Технологии и предприемачество“ за пети клас нашата госпожа ни го обяснява по съвсем различен начин, отколкото е в учебника, но означава същото, защото в учебника е написано като от учени за учени, т.е. от възрастни за възрастни. Ние децата, дори и да го четем, ще ни е по-сложно да го разберем, отколкото някой да ни го обясни по по-разбираем за нас начин.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EE207EFB-0924-6215-5AA0-F3A46EE73085}"/>
              </a:ext>
            </a:extLst>
          </p:cNvPr>
          <p:cNvSpPr/>
          <p:nvPr/>
        </p:nvSpPr>
        <p:spPr>
          <a:xfrm>
            <a:off x="1475656" y="5122380"/>
            <a:ext cx="5472608" cy="11104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Повечето пъти първо взимаме нещата по английски, например правила и определения, и после – по български.</a:t>
            </a:r>
            <a:endParaRPr lang="en-GB" dirty="0">
              <a:solidFill>
                <a:srgbClr val="2E74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DD6D2237-586F-BFE9-3691-6BC8CB458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503415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Някои цитати от интервютата с деца: 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15" name="Group 14" descr="conversation icon">
            <a:extLst>
              <a:ext uri="{FF2B5EF4-FFF2-40B4-BE49-F238E27FC236}">
                <a16:creationId xmlns:a16="http://schemas.microsoft.com/office/drawing/2014/main" id="{B5F05FCE-E1B8-1BD0-6CDD-B034CD7D2A48}"/>
              </a:ext>
            </a:extLst>
          </p:cNvPr>
          <p:cNvGrpSpPr/>
          <p:nvPr/>
        </p:nvGrpSpPr>
        <p:grpSpPr>
          <a:xfrm>
            <a:off x="0" y="1245098"/>
            <a:ext cx="2232248" cy="1944216"/>
            <a:chOff x="3517900" y="7426325"/>
            <a:chExt cx="631825" cy="628650"/>
          </a:xfrm>
        </p:grpSpPr>
        <p:sp>
          <p:nvSpPr>
            <p:cNvPr id="17" name="Oval 178">
              <a:extLst>
                <a:ext uri="{FF2B5EF4-FFF2-40B4-BE49-F238E27FC236}">
                  <a16:creationId xmlns:a16="http://schemas.microsoft.com/office/drawing/2014/main" id="{8D1F0139-A458-91C8-44DF-A513DB1AF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noFill/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7">
              <a:extLst>
                <a:ext uri="{FF2B5EF4-FFF2-40B4-BE49-F238E27FC236}">
                  <a16:creationId xmlns:a16="http://schemas.microsoft.com/office/drawing/2014/main" id="{3411CAA0-5FD7-3C41-178D-4546FEBFB5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7345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MAP_min_res">
            <a:extLst>
              <a:ext uri="{FF2B5EF4-FFF2-40B4-BE49-F238E27FC236}">
                <a16:creationId xmlns:a16="http://schemas.microsoft.com/office/drawing/2014/main" id="{493D5CF5-A663-4F31-BF80-47B526637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FE274C-5070-48D2-AA49-8CA84095F5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592" y="6116937"/>
            <a:ext cx="1403648" cy="664203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F54D3C1-4D15-E729-E1CB-D490B2FC7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31960"/>
              </p:ext>
            </p:extLst>
          </p:nvPr>
        </p:nvGraphicFramePr>
        <p:xfrm>
          <a:off x="179512" y="2385630"/>
          <a:ext cx="5292079" cy="3676650"/>
        </p:xfrm>
        <a:graphic>
          <a:graphicData uri="http://schemas.openxmlformats.org/drawingml/2006/table">
            <a:tbl>
              <a:tblPr/>
              <a:tblGrid>
                <a:gridCol w="138657">
                  <a:extLst>
                    <a:ext uri="{9D8B030D-6E8A-4147-A177-3AD203B41FA5}">
                      <a16:colId xmlns:a16="http://schemas.microsoft.com/office/drawing/2014/main" val="2579223524"/>
                    </a:ext>
                  </a:extLst>
                </a:gridCol>
                <a:gridCol w="519964">
                  <a:extLst>
                    <a:ext uri="{9D8B030D-6E8A-4147-A177-3AD203B41FA5}">
                      <a16:colId xmlns:a16="http://schemas.microsoft.com/office/drawing/2014/main" val="4076344074"/>
                    </a:ext>
                  </a:extLst>
                </a:gridCol>
                <a:gridCol w="519964">
                  <a:extLst>
                    <a:ext uri="{9D8B030D-6E8A-4147-A177-3AD203B41FA5}">
                      <a16:colId xmlns:a16="http://schemas.microsoft.com/office/drawing/2014/main" val="2131939331"/>
                    </a:ext>
                  </a:extLst>
                </a:gridCol>
                <a:gridCol w="701952">
                  <a:extLst>
                    <a:ext uri="{9D8B030D-6E8A-4147-A177-3AD203B41FA5}">
                      <a16:colId xmlns:a16="http://schemas.microsoft.com/office/drawing/2014/main" val="2741044902"/>
                    </a:ext>
                  </a:extLst>
                </a:gridCol>
                <a:gridCol w="196431">
                  <a:extLst>
                    <a:ext uri="{9D8B030D-6E8A-4147-A177-3AD203B41FA5}">
                      <a16:colId xmlns:a16="http://schemas.microsoft.com/office/drawing/2014/main" val="229380511"/>
                    </a:ext>
                  </a:extLst>
                </a:gridCol>
                <a:gridCol w="519964">
                  <a:extLst>
                    <a:ext uri="{9D8B030D-6E8A-4147-A177-3AD203B41FA5}">
                      <a16:colId xmlns:a16="http://schemas.microsoft.com/office/drawing/2014/main" val="3479508862"/>
                    </a:ext>
                  </a:extLst>
                </a:gridCol>
                <a:gridCol w="519964">
                  <a:extLst>
                    <a:ext uri="{9D8B030D-6E8A-4147-A177-3AD203B41FA5}">
                      <a16:colId xmlns:a16="http://schemas.microsoft.com/office/drawing/2014/main" val="4164228991"/>
                    </a:ext>
                  </a:extLst>
                </a:gridCol>
                <a:gridCol w="519964">
                  <a:extLst>
                    <a:ext uri="{9D8B030D-6E8A-4147-A177-3AD203B41FA5}">
                      <a16:colId xmlns:a16="http://schemas.microsoft.com/office/drawing/2014/main" val="2045607763"/>
                    </a:ext>
                  </a:extLst>
                </a:gridCol>
                <a:gridCol w="519964">
                  <a:extLst>
                    <a:ext uri="{9D8B030D-6E8A-4147-A177-3AD203B41FA5}">
                      <a16:colId xmlns:a16="http://schemas.microsoft.com/office/drawing/2014/main" val="4048460213"/>
                    </a:ext>
                  </a:extLst>
                </a:gridCol>
                <a:gridCol w="519964">
                  <a:extLst>
                    <a:ext uri="{9D8B030D-6E8A-4147-A177-3AD203B41FA5}">
                      <a16:colId xmlns:a16="http://schemas.microsoft.com/office/drawing/2014/main" val="54541021"/>
                    </a:ext>
                  </a:extLst>
                </a:gridCol>
                <a:gridCol w="615291">
                  <a:extLst>
                    <a:ext uri="{9D8B030D-6E8A-4147-A177-3AD203B41FA5}">
                      <a16:colId xmlns:a16="http://schemas.microsoft.com/office/drawing/2014/main" val="252396964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965AD"/>
                          </a:solidFill>
                          <a:effectLst/>
                          <a:latin typeface="Calibri" panose="020F0502020204030204" pitchFamily="34" charset="0"/>
                        </a:rPr>
                        <a:t>Период на провеждане: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Април 2022 г.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3894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5734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965AD"/>
                          </a:solidFill>
                          <a:effectLst/>
                          <a:latin typeface="Calibri" panose="020F0502020204030204" pitchFamily="34" charset="0"/>
                        </a:rPr>
                        <a:t>Метод на регистрация: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CATI (Computer Assisted Telephone Interview)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892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8237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965AD"/>
                          </a:solidFill>
                          <a:effectLst/>
                          <a:latin typeface="Calibri" panose="020F0502020204030204" pitchFamily="34" charset="0"/>
                        </a:rPr>
                        <a:t>Обем на извадката: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effectLst/>
                          <a:latin typeface="Calibri" panose="020F0502020204030204" pitchFamily="34" charset="0"/>
                        </a:rPr>
                        <a:t>464 ефективни интервюта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898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09416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965AD"/>
                          </a:solidFill>
                          <a:effectLst/>
                          <a:latin typeface="Calibri" panose="020F0502020204030204" pitchFamily="34" charset="0"/>
                        </a:rPr>
                        <a:t>Представителност: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Национална; лица 18+; с прилагане на скрийнинг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25876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"родител/настойник на дете между I и X клас"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0912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965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65679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965AD"/>
                          </a:solidFill>
                          <a:effectLst/>
                          <a:latin typeface="Calibri" panose="020F0502020204030204" pitchFamily="34" charset="0"/>
                        </a:rPr>
                        <a:t>Допълнителна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Приблизително равни дялове на три анализирани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444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965AD"/>
                          </a:solidFill>
                          <a:effectLst/>
                          <a:latin typeface="Calibri" panose="020F0502020204030204" pitchFamily="34" charset="0"/>
                        </a:rPr>
                        <a:t>стратификация на извадката: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образователни нива: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7222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първи до четвъртиклас/пети до седми клас/осми до десети клас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2634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965A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6088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 dirty="0" err="1">
                          <a:solidFill>
                            <a:srgbClr val="0965AD"/>
                          </a:solidFill>
                          <a:effectLst/>
                          <a:latin typeface="Calibri" panose="020F0502020204030204" pitchFamily="34" charset="0"/>
                        </a:rPr>
                        <a:t>Стохастичната</a:t>
                      </a:r>
                      <a:r>
                        <a:rPr lang="bg-BG" sz="1200" b="1" i="0" u="none" strike="noStrike" dirty="0">
                          <a:solidFill>
                            <a:srgbClr val="0965AD"/>
                          </a:solidFill>
                          <a:effectLst/>
                          <a:latin typeface="Calibri" panose="020F0502020204030204" pitchFamily="34" charset="0"/>
                        </a:rPr>
                        <a:t> грешка: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Абсолютна максимална грешка: ± 4.6 при 50% дялове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57034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12BB46-AA11-3B89-8367-4589A81C56AD}"/>
              </a:ext>
            </a:extLst>
          </p:cNvPr>
          <p:cNvSpPr txBox="1"/>
          <p:nvPr/>
        </p:nvSpPr>
        <p:spPr>
          <a:xfrm>
            <a:off x="827584" y="654410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>
                <a:solidFill>
                  <a:srgbClr val="0070C0"/>
                </a:solidFill>
              </a:rPr>
              <a:t>Методика на изследването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C7E6CA-1DC6-12B7-A562-8A610202B4E4}"/>
              </a:ext>
            </a:extLst>
          </p:cNvPr>
          <p:cNvSpPr txBox="1"/>
          <p:nvPr/>
        </p:nvSpPr>
        <p:spPr>
          <a:xfrm>
            <a:off x="2411760" y="1580484"/>
            <a:ext cx="2232248" cy="5847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bg-BG" sz="1600" dirty="0">
                <a:solidFill>
                  <a:srgbClr val="002060"/>
                </a:solidFill>
              </a:rPr>
              <a:t>Родители на ученици от </a:t>
            </a:r>
            <a:r>
              <a:rPr lang="en-GB" sz="1600" dirty="0">
                <a:solidFill>
                  <a:srgbClr val="002060"/>
                </a:solidFill>
              </a:rPr>
              <a:t>I </a:t>
            </a:r>
            <a:r>
              <a:rPr lang="bg-BG" sz="1600" dirty="0">
                <a:solidFill>
                  <a:srgbClr val="002060"/>
                </a:solidFill>
              </a:rPr>
              <a:t>до </a:t>
            </a:r>
            <a:r>
              <a:rPr lang="en-GB" sz="1600" dirty="0">
                <a:solidFill>
                  <a:srgbClr val="002060"/>
                </a:solidFill>
              </a:rPr>
              <a:t>X</a:t>
            </a:r>
            <a:r>
              <a:rPr lang="bg-BG" sz="1600" dirty="0">
                <a:solidFill>
                  <a:srgbClr val="002060"/>
                </a:solidFill>
              </a:rPr>
              <a:t> клас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7CB112-ED9E-188E-116B-87424B676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367684"/>
              </p:ext>
            </p:extLst>
          </p:nvPr>
        </p:nvGraphicFramePr>
        <p:xfrm>
          <a:off x="5471591" y="2381988"/>
          <a:ext cx="3530602" cy="3495280"/>
        </p:xfrm>
        <a:graphic>
          <a:graphicData uri="http://schemas.openxmlformats.org/drawingml/2006/table">
            <a:tbl>
              <a:tblPr/>
              <a:tblGrid>
                <a:gridCol w="570987">
                  <a:extLst>
                    <a:ext uri="{9D8B030D-6E8A-4147-A177-3AD203B41FA5}">
                      <a16:colId xmlns:a16="http://schemas.microsoft.com/office/drawing/2014/main" val="3484219816"/>
                    </a:ext>
                  </a:extLst>
                </a:gridCol>
                <a:gridCol w="570987">
                  <a:extLst>
                    <a:ext uri="{9D8B030D-6E8A-4147-A177-3AD203B41FA5}">
                      <a16:colId xmlns:a16="http://schemas.microsoft.com/office/drawing/2014/main" val="3309107606"/>
                    </a:ext>
                  </a:extLst>
                </a:gridCol>
                <a:gridCol w="570987">
                  <a:extLst>
                    <a:ext uri="{9D8B030D-6E8A-4147-A177-3AD203B41FA5}">
                      <a16:colId xmlns:a16="http://schemas.microsoft.com/office/drawing/2014/main" val="996934749"/>
                    </a:ext>
                  </a:extLst>
                </a:gridCol>
                <a:gridCol w="570987">
                  <a:extLst>
                    <a:ext uri="{9D8B030D-6E8A-4147-A177-3AD203B41FA5}">
                      <a16:colId xmlns:a16="http://schemas.microsoft.com/office/drawing/2014/main" val="1883668181"/>
                    </a:ext>
                  </a:extLst>
                </a:gridCol>
                <a:gridCol w="570987">
                  <a:extLst>
                    <a:ext uri="{9D8B030D-6E8A-4147-A177-3AD203B41FA5}">
                      <a16:colId xmlns:a16="http://schemas.microsoft.com/office/drawing/2014/main" val="3872952135"/>
                    </a:ext>
                  </a:extLst>
                </a:gridCol>
                <a:gridCol w="675667">
                  <a:extLst>
                    <a:ext uri="{9D8B030D-6E8A-4147-A177-3AD203B41FA5}">
                      <a16:colId xmlns:a16="http://schemas.microsoft.com/office/drawing/2014/main" val="3921520217"/>
                    </a:ext>
                  </a:extLst>
                </a:gridCol>
              </a:tblGrid>
              <a:tr h="2349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Април 2022 г.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064225"/>
                  </a:ext>
                </a:extLst>
              </a:tr>
              <a:tr h="234958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089947"/>
                  </a:ext>
                </a:extLst>
              </a:tr>
              <a:tr h="23495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CATI (Computer Assisted Telephone Interview)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579631"/>
                  </a:ext>
                </a:extLst>
              </a:tr>
              <a:tr h="234958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389492"/>
                  </a:ext>
                </a:extLst>
              </a:tr>
              <a:tr h="234958">
                <a:tc gridSpan="4"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465 ефективни интервюта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593766"/>
                  </a:ext>
                </a:extLst>
              </a:tr>
              <a:tr h="234958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659031"/>
                  </a:ext>
                </a:extLst>
              </a:tr>
              <a:tr h="234958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Национална; ученици между I и X клас;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521004"/>
                  </a:ext>
                </a:extLst>
              </a:tr>
              <a:tr h="234958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след съгласие от страна на родител/настойник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110270"/>
                  </a:ext>
                </a:extLst>
              </a:tr>
              <a:tr h="234958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095629"/>
                  </a:ext>
                </a:extLst>
              </a:tr>
              <a:tr h="234958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Приблизително равни дялове на три анализирани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072332"/>
                  </a:ext>
                </a:extLst>
              </a:tr>
              <a:tr h="234958">
                <a:tc gridSpan="3"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образователни нива: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393319"/>
                  </a:ext>
                </a:extLst>
              </a:tr>
              <a:tr h="440826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първи до четвъртиклас/пети до седми клас/осми до десети клас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554869"/>
                  </a:ext>
                </a:extLst>
              </a:tr>
              <a:tr h="234958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97528"/>
                  </a:ext>
                </a:extLst>
              </a:tr>
              <a:tr h="234958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Абсолютна максимална грешка: ± 4.6 при 50% дялове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0545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73670FE-AC76-F7D9-AC5E-AFE42157D9C4}"/>
              </a:ext>
            </a:extLst>
          </p:cNvPr>
          <p:cNvSpPr txBox="1"/>
          <p:nvPr/>
        </p:nvSpPr>
        <p:spPr>
          <a:xfrm>
            <a:off x="5868144" y="1580483"/>
            <a:ext cx="2232248" cy="5847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bg-BG" sz="1600" dirty="0">
                <a:solidFill>
                  <a:srgbClr val="002060"/>
                </a:solidFill>
              </a:rPr>
              <a:t>Ученици от </a:t>
            </a:r>
            <a:r>
              <a:rPr lang="en-GB" sz="1600" dirty="0">
                <a:solidFill>
                  <a:srgbClr val="002060"/>
                </a:solidFill>
              </a:rPr>
              <a:t>I </a:t>
            </a:r>
            <a:r>
              <a:rPr lang="bg-BG" sz="1600" dirty="0">
                <a:solidFill>
                  <a:srgbClr val="002060"/>
                </a:solidFill>
              </a:rPr>
              <a:t>до </a:t>
            </a:r>
            <a:r>
              <a:rPr lang="en-GB" sz="1600" dirty="0">
                <a:solidFill>
                  <a:srgbClr val="002060"/>
                </a:solidFill>
              </a:rPr>
              <a:t>X</a:t>
            </a:r>
            <a:r>
              <a:rPr lang="bg-BG" sz="1600" dirty="0">
                <a:solidFill>
                  <a:srgbClr val="002060"/>
                </a:solidFill>
              </a:rPr>
              <a:t> клас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176494B-42A4-CCAC-C889-E8F43087CB8B}"/>
              </a:ext>
            </a:extLst>
          </p:cNvPr>
          <p:cNvSpPr/>
          <p:nvPr/>
        </p:nvSpPr>
        <p:spPr>
          <a:xfrm>
            <a:off x="35496" y="2165258"/>
            <a:ext cx="8982744" cy="4072029"/>
          </a:xfrm>
          <a:prstGeom prst="roundRect">
            <a:avLst/>
          </a:prstGeom>
          <a:noFill/>
          <a:ln>
            <a:solidFill>
              <a:srgbClr val="0965A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462" y="620713"/>
            <a:ext cx="91090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Учебниците, които затрудняват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bg-BG" altLang="bg-BG" sz="1600" b="1" dirty="0">
              <a:solidFill>
                <a:srgbClr val="0066CC"/>
              </a:solidFill>
              <a:latin typeface="+mj-lt"/>
            </a:endParaRP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grpSp>
        <p:nvGrpSpPr>
          <p:cNvPr id="6" name="Group 5" descr="person at top of org chart icon">
            <a:extLst>
              <a:ext uri="{FF2B5EF4-FFF2-40B4-BE49-F238E27FC236}">
                <a16:creationId xmlns:a16="http://schemas.microsoft.com/office/drawing/2014/main" id="{4A29F250-C16A-3D87-B610-FEBAACAE89C1}"/>
              </a:ext>
            </a:extLst>
          </p:cNvPr>
          <p:cNvGrpSpPr/>
          <p:nvPr/>
        </p:nvGrpSpPr>
        <p:grpSpPr>
          <a:xfrm>
            <a:off x="107504" y="2636912"/>
            <a:ext cx="2016224" cy="2160240"/>
            <a:chOff x="2009775" y="8172450"/>
            <a:chExt cx="631825" cy="631825"/>
          </a:xfrm>
        </p:grpSpPr>
        <p:sp>
          <p:nvSpPr>
            <p:cNvPr id="7" name="Oval 168">
              <a:extLst>
                <a:ext uri="{FF2B5EF4-FFF2-40B4-BE49-F238E27FC236}">
                  <a16:creationId xmlns:a16="http://schemas.microsoft.com/office/drawing/2014/main" id="{22529B71-5923-28F8-FF3D-479C301B8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775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96">
              <a:extLst>
                <a:ext uri="{FF2B5EF4-FFF2-40B4-BE49-F238E27FC236}">
                  <a16:creationId xmlns:a16="http://schemas.microsoft.com/office/drawing/2014/main" id="{27817C40-03FA-1CE9-FFB3-80D26C46C9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20900" y="8248650"/>
              <a:ext cx="454025" cy="454025"/>
            </a:xfrm>
            <a:custGeom>
              <a:avLst/>
              <a:gdLst>
                <a:gd name="T0" fmla="*/ 51 w 143"/>
                <a:gd name="T1" fmla="*/ 21 h 143"/>
                <a:gd name="T2" fmla="*/ 10 w 143"/>
                <a:gd name="T3" fmla="*/ 21 h 143"/>
                <a:gd name="T4" fmla="*/ 30 w 143"/>
                <a:gd name="T5" fmla="*/ 5 h 143"/>
                <a:gd name="T6" fmla="*/ 30 w 143"/>
                <a:gd name="T7" fmla="*/ 37 h 143"/>
                <a:gd name="T8" fmla="*/ 30 w 143"/>
                <a:gd name="T9" fmla="*/ 5 h 143"/>
                <a:gd name="T10" fmla="*/ 30 w 143"/>
                <a:gd name="T11" fmla="*/ 46 h 143"/>
                <a:gd name="T12" fmla="*/ 0 w 143"/>
                <a:gd name="T13" fmla="*/ 58 h 143"/>
                <a:gd name="T14" fmla="*/ 10 w 143"/>
                <a:gd name="T15" fmla="*/ 101 h 143"/>
                <a:gd name="T16" fmla="*/ 51 w 143"/>
                <a:gd name="T17" fmla="*/ 143 h 143"/>
                <a:gd name="T18" fmla="*/ 60 w 143"/>
                <a:gd name="T19" fmla="*/ 101 h 143"/>
                <a:gd name="T20" fmla="*/ 48 w 143"/>
                <a:gd name="T21" fmla="*/ 39 h 143"/>
                <a:gd name="T22" fmla="*/ 46 w 143"/>
                <a:gd name="T23" fmla="*/ 97 h 143"/>
                <a:gd name="T24" fmla="*/ 33 w 143"/>
                <a:gd name="T25" fmla="*/ 138 h 143"/>
                <a:gd name="T26" fmla="*/ 28 w 143"/>
                <a:gd name="T27" fmla="*/ 106 h 143"/>
                <a:gd name="T28" fmla="*/ 14 w 143"/>
                <a:gd name="T29" fmla="*/ 138 h 143"/>
                <a:gd name="T30" fmla="*/ 5 w 143"/>
                <a:gd name="T31" fmla="*/ 97 h 143"/>
                <a:gd name="T32" fmla="*/ 12 w 143"/>
                <a:gd name="T33" fmla="*/ 45 h 143"/>
                <a:gd name="T34" fmla="*/ 49 w 143"/>
                <a:gd name="T35" fmla="*/ 45 h 143"/>
                <a:gd name="T36" fmla="*/ 56 w 143"/>
                <a:gd name="T37" fmla="*/ 97 h 143"/>
                <a:gd name="T38" fmla="*/ 111 w 143"/>
                <a:gd name="T39" fmla="*/ 72 h 143"/>
                <a:gd name="T40" fmla="*/ 143 w 143"/>
                <a:gd name="T41" fmla="*/ 72 h 143"/>
                <a:gd name="T42" fmla="*/ 127 w 143"/>
                <a:gd name="T43" fmla="*/ 83 h 143"/>
                <a:gd name="T44" fmla="*/ 127 w 143"/>
                <a:gd name="T45" fmla="*/ 60 h 143"/>
                <a:gd name="T46" fmla="*/ 127 w 143"/>
                <a:gd name="T47" fmla="*/ 83 h 143"/>
                <a:gd name="T48" fmla="*/ 111 w 143"/>
                <a:gd name="T49" fmla="*/ 117 h 143"/>
                <a:gd name="T50" fmla="*/ 143 w 143"/>
                <a:gd name="T51" fmla="*/ 117 h 143"/>
                <a:gd name="T52" fmla="*/ 127 w 143"/>
                <a:gd name="T53" fmla="*/ 129 h 143"/>
                <a:gd name="T54" fmla="*/ 127 w 143"/>
                <a:gd name="T55" fmla="*/ 106 h 143"/>
                <a:gd name="T56" fmla="*/ 127 w 143"/>
                <a:gd name="T57" fmla="*/ 129 h 143"/>
                <a:gd name="T58" fmla="*/ 143 w 143"/>
                <a:gd name="T59" fmla="*/ 26 h 143"/>
                <a:gd name="T60" fmla="*/ 111 w 143"/>
                <a:gd name="T61" fmla="*/ 26 h 143"/>
                <a:gd name="T62" fmla="*/ 127 w 143"/>
                <a:gd name="T63" fmla="*/ 14 h 143"/>
                <a:gd name="T64" fmla="*/ 127 w 143"/>
                <a:gd name="T65" fmla="*/ 37 h 143"/>
                <a:gd name="T66" fmla="*/ 127 w 143"/>
                <a:gd name="T67" fmla="*/ 14 h 143"/>
                <a:gd name="T68" fmla="*/ 108 w 143"/>
                <a:gd name="T69" fmla="*/ 23 h 143"/>
                <a:gd name="T70" fmla="*/ 85 w 143"/>
                <a:gd name="T71" fmla="*/ 28 h 143"/>
                <a:gd name="T72" fmla="*/ 108 w 143"/>
                <a:gd name="T73" fmla="*/ 69 h 143"/>
                <a:gd name="T74" fmla="*/ 85 w 143"/>
                <a:gd name="T75" fmla="*/ 74 h 143"/>
                <a:gd name="T76" fmla="*/ 108 w 143"/>
                <a:gd name="T77" fmla="*/ 115 h 143"/>
                <a:gd name="T78" fmla="*/ 81 w 143"/>
                <a:gd name="T79" fmla="*/ 120 h 143"/>
                <a:gd name="T80" fmla="*/ 62 w 143"/>
                <a:gd name="T81" fmla="*/ 74 h 143"/>
                <a:gd name="T82" fmla="*/ 81 w 143"/>
                <a:gd name="T83" fmla="*/ 6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3" h="143">
                  <a:moveTo>
                    <a:pt x="30" y="42"/>
                  </a:moveTo>
                  <a:cubicBezTo>
                    <a:pt x="42" y="42"/>
                    <a:pt x="51" y="32"/>
                    <a:pt x="51" y="21"/>
                  </a:cubicBezTo>
                  <a:cubicBezTo>
                    <a:pt x="51" y="10"/>
                    <a:pt x="42" y="0"/>
                    <a:pt x="30" y="0"/>
                  </a:cubicBezTo>
                  <a:cubicBezTo>
                    <a:pt x="19" y="0"/>
                    <a:pt x="10" y="10"/>
                    <a:pt x="10" y="21"/>
                  </a:cubicBezTo>
                  <a:cubicBezTo>
                    <a:pt x="10" y="32"/>
                    <a:pt x="19" y="42"/>
                    <a:pt x="30" y="42"/>
                  </a:cubicBezTo>
                  <a:close/>
                  <a:moveTo>
                    <a:pt x="30" y="5"/>
                  </a:moveTo>
                  <a:cubicBezTo>
                    <a:pt x="39" y="5"/>
                    <a:pt x="46" y="12"/>
                    <a:pt x="46" y="21"/>
                  </a:cubicBezTo>
                  <a:cubicBezTo>
                    <a:pt x="46" y="30"/>
                    <a:pt x="39" y="37"/>
                    <a:pt x="30" y="37"/>
                  </a:cubicBezTo>
                  <a:cubicBezTo>
                    <a:pt x="21" y="37"/>
                    <a:pt x="14" y="30"/>
                    <a:pt x="14" y="21"/>
                  </a:cubicBezTo>
                  <a:cubicBezTo>
                    <a:pt x="14" y="12"/>
                    <a:pt x="21" y="5"/>
                    <a:pt x="30" y="5"/>
                  </a:cubicBezTo>
                  <a:close/>
                  <a:moveTo>
                    <a:pt x="48" y="39"/>
                  </a:moveTo>
                  <a:cubicBezTo>
                    <a:pt x="48" y="39"/>
                    <a:pt x="42" y="46"/>
                    <a:pt x="30" y="46"/>
                  </a:cubicBezTo>
                  <a:cubicBezTo>
                    <a:pt x="18" y="46"/>
                    <a:pt x="12" y="39"/>
                    <a:pt x="12" y="39"/>
                  </a:cubicBezTo>
                  <a:cubicBezTo>
                    <a:pt x="12" y="39"/>
                    <a:pt x="0" y="45"/>
                    <a:pt x="0" y="58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10" y="143"/>
                    <a:pt x="10" y="143"/>
                    <a:pt x="10" y="143"/>
                  </a:cubicBezTo>
                  <a:cubicBezTo>
                    <a:pt x="51" y="143"/>
                    <a:pt x="51" y="143"/>
                    <a:pt x="51" y="143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0" y="45"/>
                    <a:pt x="48" y="39"/>
                    <a:pt x="48" y="39"/>
                  </a:cubicBezTo>
                  <a:close/>
                  <a:moveTo>
                    <a:pt x="56" y="97"/>
                  </a:moveTo>
                  <a:cubicBezTo>
                    <a:pt x="46" y="97"/>
                    <a:pt x="46" y="97"/>
                    <a:pt x="46" y="97"/>
                  </a:cubicBezTo>
                  <a:cubicBezTo>
                    <a:pt x="46" y="138"/>
                    <a:pt x="46" y="138"/>
                    <a:pt x="46" y="138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06"/>
                    <a:pt x="33" y="106"/>
                    <a:pt x="33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138"/>
                    <a:pt x="28" y="138"/>
                    <a:pt x="28" y="138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4" y="97"/>
                    <a:pt x="14" y="97"/>
                    <a:pt x="14" y="97"/>
                  </a:cubicBezTo>
                  <a:cubicBezTo>
                    <a:pt x="5" y="97"/>
                    <a:pt x="5" y="97"/>
                    <a:pt x="5" y="97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5" y="52"/>
                    <a:pt x="8" y="48"/>
                    <a:pt x="12" y="45"/>
                  </a:cubicBezTo>
                  <a:cubicBezTo>
                    <a:pt x="17" y="49"/>
                    <a:pt x="24" y="51"/>
                    <a:pt x="30" y="51"/>
                  </a:cubicBezTo>
                  <a:cubicBezTo>
                    <a:pt x="37" y="51"/>
                    <a:pt x="43" y="49"/>
                    <a:pt x="49" y="45"/>
                  </a:cubicBezTo>
                  <a:cubicBezTo>
                    <a:pt x="53" y="48"/>
                    <a:pt x="56" y="52"/>
                    <a:pt x="56" y="58"/>
                  </a:cubicBezTo>
                  <a:cubicBezTo>
                    <a:pt x="56" y="97"/>
                    <a:pt x="56" y="97"/>
                    <a:pt x="56" y="97"/>
                  </a:cubicBezTo>
                  <a:close/>
                  <a:moveTo>
                    <a:pt x="127" y="55"/>
                  </a:moveTo>
                  <a:cubicBezTo>
                    <a:pt x="118" y="55"/>
                    <a:pt x="111" y="63"/>
                    <a:pt x="111" y="72"/>
                  </a:cubicBezTo>
                  <a:cubicBezTo>
                    <a:pt x="111" y="80"/>
                    <a:pt x="118" y="88"/>
                    <a:pt x="127" y="88"/>
                  </a:cubicBezTo>
                  <a:cubicBezTo>
                    <a:pt x="135" y="88"/>
                    <a:pt x="143" y="80"/>
                    <a:pt x="143" y="72"/>
                  </a:cubicBezTo>
                  <a:cubicBezTo>
                    <a:pt x="143" y="63"/>
                    <a:pt x="136" y="55"/>
                    <a:pt x="127" y="55"/>
                  </a:cubicBezTo>
                  <a:close/>
                  <a:moveTo>
                    <a:pt x="127" y="83"/>
                  </a:moveTo>
                  <a:cubicBezTo>
                    <a:pt x="120" y="83"/>
                    <a:pt x="115" y="78"/>
                    <a:pt x="115" y="72"/>
                  </a:cubicBezTo>
                  <a:cubicBezTo>
                    <a:pt x="115" y="65"/>
                    <a:pt x="120" y="60"/>
                    <a:pt x="127" y="60"/>
                  </a:cubicBezTo>
                  <a:cubicBezTo>
                    <a:pt x="133" y="60"/>
                    <a:pt x="138" y="65"/>
                    <a:pt x="138" y="72"/>
                  </a:cubicBezTo>
                  <a:cubicBezTo>
                    <a:pt x="138" y="78"/>
                    <a:pt x="133" y="83"/>
                    <a:pt x="127" y="83"/>
                  </a:cubicBezTo>
                  <a:close/>
                  <a:moveTo>
                    <a:pt x="127" y="101"/>
                  </a:moveTo>
                  <a:cubicBezTo>
                    <a:pt x="118" y="101"/>
                    <a:pt x="111" y="109"/>
                    <a:pt x="111" y="117"/>
                  </a:cubicBezTo>
                  <a:cubicBezTo>
                    <a:pt x="111" y="126"/>
                    <a:pt x="118" y="134"/>
                    <a:pt x="127" y="134"/>
                  </a:cubicBezTo>
                  <a:cubicBezTo>
                    <a:pt x="135" y="134"/>
                    <a:pt x="143" y="126"/>
                    <a:pt x="143" y="117"/>
                  </a:cubicBezTo>
                  <a:cubicBezTo>
                    <a:pt x="143" y="109"/>
                    <a:pt x="136" y="101"/>
                    <a:pt x="127" y="101"/>
                  </a:cubicBezTo>
                  <a:close/>
                  <a:moveTo>
                    <a:pt x="127" y="129"/>
                  </a:moveTo>
                  <a:cubicBezTo>
                    <a:pt x="120" y="129"/>
                    <a:pt x="115" y="124"/>
                    <a:pt x="115" y="117"/>
                  </a:cubicBezTo>
                  <a:cubicBezTo>
                    <a:pt x="115" y="111"/>
                    <a:pt x="120" y="106"/>
                    <a:pt x="127" y="106"/>
                  </a:cubicBezTo>
                  <a:cubicBezTo>
                    <a:pt x="133" y="106"/>
                    <a:pt x="138" y="111"/>
                    <a:pt x="138" y="117"/>
                  </a:cubicBezTo>
                  <a:cubicBezTo>
                    <a:pt x="138" y="124"/>
                    <a:pt x="133" y="129"/>
                    <a:pt x="127" y="129"/>
                  </a:cubicBezTo>
                  <a:close/>
                  <a:moveTo>
                    <a:pt x="127" y="42"/>
                  </a:moveTo>
                  <a:cubicBezTo>
                    <a:pt x="135" y="42"/>
                    <a:pt x="143" y="35"/>
                    <a:pt x="143" y="26"/>
                  </a:cubicBezTo>
                  <a:cubicBezTo>
                    <a:pt x="143" y="17"/>
                    <a:pt x="136" y="10"/>
                    <a:pt x="127" y="10"/>
                  </a:cubicBezTo>
                  <a:cubicBezTo>
                    <a:pt x="118" y="10"/>
                    <a:pt x="111" y="17"/>
                    <a:pt x="111" y="26"/>
                  </a:cubicBezTo>
                  <a:cubicBezTo>
                    <a:pt x="111" y="35"/>
                    <a:pt x="118" y="42"/>
                    <a:pt x="127" y="42"/>
                  </a:cubicBezTo>
                  <a:close/>
                  <a:moveTo>
                    <a:pt x="127" y="14"/>
                  </a:moveTo>
                  <a:cubicBezTo>
                    <a:pt x="133" y="14"/>
                    <a:pt x="138" y="19"/>
                    <a:pt x="138" y="26"/>
                  </a:cubicBezTo>
                  <a:cubicBezTo>
                    <a:pt x="138" y="32"/>
                    <a:pt x="133" y="37"/>
                    <a:pt x="127" y="37"/>
                  </a:cubicBezTo>
                  <a:cubicBezTo>
                    <a:pt x="120" y="37"/>
                    <a:pt x="115" y="32"/>
                    <a:pt x="115" y="26"/>
                  </a:cubicBezTo>
                  <a:cubicBezTo>
                    <a:pt x="115" y="19"/>
                    <a:pt x="120" y="14"/>
                    <a:pt x="127" y="14"/>
                  </a:cubicBezTo>
                  <a:close/>
                  <a:moveTo>
                    <a:pt x="81" y="23"/>
                  </a:moveTo>
                  <a:cubicBezTo>
                    <a:pt x="108" y="23"/>
                    <a:pt x="108" y="23"/>
                    <a:pt x="108" y="23"/>
                  </a:cubicBezTo>
                  <a:cubicBezTo>
                    <a:pt x="108" y="28"/>
                    <a:pt x="108" y="28"/>
                    <a:pt x="108" y="28"/>
                  </a:cubicBezTo>
                  <a:cubicBezTo>
                    <a:pt x="85" y="28"/>
                    <a:pt x="85" y="28"/>
                    <a:pt x="85" y="28"/>
                  </a:cubicBezTo>
                  <a:cubicBezTo>
                    <a:pt x="85" y="69"/>
                    <a:pt x="85" y="69"/>
                    <a:pt x="85" y="69"/>
                  </a:cubicBezTo>
                  <a:cubicBezTo>
                    <a:pt x="108" y="69"/>
                    <a:pt x="108" y="69"/>
                    <a:pt x="108" y="69"/>
                  </a:cubicBezTo>
                  <a:cubicBezTo>
                    <a:pt x="108" y="74"/>
                    <a:pt x="108" y="74"/>
                    <a:pt x="108" y="74"/>
                  </a:cubicBezTo>
                  <a:cubicBezTo>
                    <a:pt x="85" y="74"/>
                    <a:pt x="85" y="74"/>
                    <a:pt x="85" y="7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108" y="115"/>
                    <a:pt x="108" y="115"/>
                    <a:pt x="108" y="115"/>
                  </a:cubicBezTo>
                  <a:cubicBezTo>
                    <a:pt x="108" y="120"/>
                    <a:pt x="108" y="120"/>
                    <a:pt x="108" y="120"/>
                  </a:cubicBezTo>
                  <a:cubicBezTo>
                    <a:pt x="81" y="120"/>
                    <a:pt x="81" y="120"/>
                    <a:pt x="81" y="120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81" y="69"/>
                    <a:pt x="81" y="69"/>
                    <a:pt x="81" y="69"/>
                  </a:cubicBezTo>
                  <a:lnTo>
                    <a:pt x="81" y="23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Callout: Line 1">
            <a:extLst>
              <a:ext uri="{FF2B5EF4-FFF2-40B4-BE49-F238E27FC236}">
                <a16:creationId xmlns:a16="http://schemas.microsoft.com/office/drawing/2014/main" id="{E5FFA3E2-7D9B-0333-C0CE-1AF5241FB28A}"/>
              </a:ext>
            </a:extLst>
          </p:cNvPr>
          <p:cNvSpPr/>
          <p:nvPr/>
        </p:nvSpPr>
        <p:spPr>
          <a:xfrm>
            <a:off x="3938911" y="3173266"/>
            <a:ext cx="4536504" cy="1127936"/>
          </a:xfrm>
          <a:prstGeom prst="borderCallout1">
            <a:avLst>
              <a:gd name="adj1" fmla="val 68862"/>
              <a:gd name="adj2" fmla="val -2702"/>
              <a:gd name="adj3" fmla="val 68062"/>
              <a:gd name="adj4" fmla="val -39144"/>
            </a:avLst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Като проблемни изпъкват „Човекът и обществото“ и „Човекът и природата“ – особено в трети и четвърти клас.</a:t>
            </a:r>
            <a:endParaRPr lang="bg-BG" dirty="0"/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EAC203DC-C0D0-5AB6-FBFE-F33156F4F401}"/>
              </a:ext>
            </a:extLst>
          </p:cNvPr>
          <p:cNvSpPr/>
          <p:nvPr/>
        </p:nvSpPr>
        <p:spPr>
          <a:xfrm>
            <a:off x="3131840" y="1340768"/>
            <a:ext cx="5184576" cy="1520299"/>
          </a:xfrm>
          <a:prstGeom prst="borderCallout1">
            <a:avLst>
              <a:gd name="adj1" fmla="val 18750"/>
              <a:gd name="adj2" fmla="val -8333"/>
              <a:gd name="adj3" fmla="val 90371"/>
              <a:gd name="adj4" fmla="val -26020"/>
            </a:avLst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Оказва се, че математиката е предметът, който в най-голяма степен затруднява учениците в почти всички класове от първи до десети – според родители и ученици. 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Често се споменава за „свален“ материал от горни класове.</a:t>
            </a:r>
            <a:endParaRPr lang="bg-BG" dirty="0"/>
          </a:p>
        </p:txBody>
      </p:sp>
      <p:sp>
        <p:nvSpPr>
          <p:cNvPr id="15" name="Callout: Line 14">
            <a:extLst>
              <a:ext uri="{FF2B5EF4-FFF2-40B4-BE49-F238E27FC236}">
                <a16:creationId xmlns:a16="http://schemas.microsoft.com/office/drawing/2014/main" id="{41714DD9-7E3E-B489-178F-8EAEF735E60C}"/>
              </a:ext>
            </a:extLst>
          </p:cNvPr>
          <p:cNvSpPr/>
          <p:nvPr/>
        </p:nvSpPr>
        <p:spPr>
          <a:xfrm>
            <a:off x="3851920" y="4866988"/>
            <a:ext cx="4896544" cy="1127936"/>
          </a:xfrm>
          <a:prstGeom prst="borderCallout1">
            <a:avLst>
              <a:gd name="adj1" fmla="val 18750"/>
              <a:gd name="adj2" fmla="val -8333"/>
              <a:gd name="adj3" fmla="val -18281"/>
              <a:gd name="adj4" fmla="val -43752"/>
            </a:avLst>
          </a:prstGeom>
          <a:solidFill>
            <a:srgbClr val="0965AD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по-големите ученици трудни са също „История и цивилизации“ и „География и икономика“. </a:t>
            </a:r>
          </a:p>
        </p:txBody>
      </p:sp>
    </p:spTree>
    <p:extLst>
      <p:ext uri="{BB962C8B-B14F-4D97-AF65-F5344CB8AC3E}">
        <p14:creationId xmlns:p14="http://schemas.microsoft.com/office/powerpoint/2010/main" val="3601697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462" y="620713"/>
            <a:ext cx="91090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Препоръки - родители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bg-BG" altLang="bg-BG" sz="1600" b="1" dirty="0">
              <a:solidFill>
                <a:srgbClr val="0066CC"/>
              </a:solidFill>
              <a:latin typeface="+mj-lt"/>
            </a:endParaRP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grpSp>
        <p:nvGrpSpPr>
          <p:cNvPr id="6" name="Group 5" descr="person with idea icon">
            <a:extLst>
              <a:ext uri="{FF2B5EF4-FFF2-40B4-BE49-F238E27FC236}">
                <a16:creationId xmlns:a16="http://schemas.microsoft.com/office/drawing/2014/main" id="{F20ED77E-5742-FE6D-4EBA-93CD1E915679}"/>
              </a:ext>
            </a:extLst>
          </p:cNvPr>
          <p:cNvGrpSpPr/>
          <p:nvPr/>
        </p:nvGrpSpPr>
        <p:grpSpPr>
          <a:xfrm>
            <a:off x="115887" y="2780928"/>
            <a:ext cx="1656184" cy="1584176"/>
            <a:chOff x="5778500" y="7426325"/>
            <a:chExt cx="631825" cy="628650"/>
          </a:xfrm>
        </p:grpSpPr>
        <p:sp>
          <p:nvSpPr>
            <p:cNvPr id="7" name="Oval 181">
              <a:extLst>
                <a:ext uri="{FF2B5EF4-FFF2-40B4-BE49-F238E27FC236}">
                  <a16:creationId xmlns:a16="http://schemas.microsoft.com/office/drawing/2014/main" id="{01AFC491-81DC-BC1B-D14B-6626C6118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85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3">
              <a:extLst>
                <a:ext uri="{FF2B5EF4-FFF2-40B4-BE49-F238E27FC236}">
                  <a16:creationId xmlns:a16="http://schemas.microsoft.com/office/drawing/2014/main" id="{FF90DD04-7DE3-8A62-172D-248E28D662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1850" y="7496175"/>
              <a:ext cx="374650" cy="454025"/>
            </a:xfrm>
            <a:custGeom>
              <a:avLst/>
              <a:gdLst>
                <a:gd name="T0" fmla="*/ 84 w 118"/>
                <a:gd name="T1" fmla="*/ 78 h 143"/>
                <a:gd name="T2" fmla="*/ 65 w 118"/>
                <a:gd name="T3" fmla="*/ 98 h 143"/>
                <a:gd name="T4" fmla="*/ 49 w 118"/>
                <a:gd name="T5" fmla="*/ 88 h 143"/>
                <a:gd name="T6" fmla="*/ 49 w 118"/>
                <a:gd name="T7" fmla="*/ 107 h 143"/>
                <a:gd name="T8" fmla="*/ 2 w 118"/>
                <a:gd name="T9" fmla="*/ 102 h 143"/>
                <a:gd name="T10" fmla="*/ 9 w 118"/>
                <a:gd name="T11" fmla="*/ 143 h 143"/>
                <a:gd name="T12" fmla="*/ 116 w 118"/>
                <a:gd name="T13" fmla="*/ 119 h 143"/>
                <a:gd name="T14" fmla="*/ 57 w 118"/>
                <a:gd name="T15" fmla="*/ 98 h 143"/>
                <a:gd name="T16" fmla="*/ 62 w 118"/>
                <a:gd name="T17" fmla="*/ 92 h 143"/>
                <a:gd name="T18" fmla="*/ 66 w 118"/>
                <a:gd name="T19" fmla="*/ 113 h 143"/>
                <a:gd name="T20" fmla="*/ 51 w 118"/>
                <a:gd name="T21" fmla="*/ 113 h 143"/>
                <a:gd name="T22" fmla="*/ 112 w 118"/>
                <a:gd name="T23" fmla="*/ 118 h 143"/>
                <a:gd name="T24" fmla="*/ 93 w 118"/>
                <a:gd name="T25" fmla="*/ 138 h 143"/>
                <a:gd name="T26" fmla="*/ 89 w 118"/>
                <a:gd name="T27" fmla="*/ 124 h 143"/>
                <a:gd name="T28" fmla="*/ 29 w 118"/>
                <a:gd name="T29" fmla="*/ 138 h 143"/>
                <a:gd name="T30" fmla="*/ 24 w 118"/>
                <a:gd name="T31" fmla="*/ 124 h 143"/>
                <a:gd name="T32" fmla="*/ 12 w 118"/>
                <a:gd name="T33" fmla="*/ 138 h 143"/>
                <a:gd name="T34" fmla="*/ 6 w 118"/>
                <a:gd name="T35" fmla="*/ 103 h 143"/>
                <a:gd name="T36" fmla="*/ 59 w 118"/>
                <a:gd name="T37" fmla="*/ 136 h 143"/>
                <a:gd name="T38" fmla="*/ 111 w 118"/>
                <a:gd name="T39" fmla="*/ 103 h 143"/>
                <a:gd name="T40" fmla="*/ 43 w 118"/>
                <a:gd name="T41" fmla="*/ 62 h 143"/>
                <a:gd name="T42" fmla="*/ 43 w 118"/>
                <a:gd name="T43" fmla="*/ 67 h 143"/>
                <a:gd name="T44" fmla="*/ 47 w 118"/>
                <a:gd name="T45" fmla="*/ 71 h 143"/>
                <a:gd name="T46" fmla="*/ 47 w 118"/>
                <a:gd name="T47" fmla="*/ 71 h 143"/>
                <a:gd name="T48" fmla="*/ 70 w 118"/>
                <a:gd name="T49" fmla="*/ 71 h 143"/>
                <a:gd name="T50" fmla="*/ 70 w 118"/>
                <a:gd name="T51" fmla="*/ 71 h 143"/>
                <a:gd name="T52" fmla="*/ 75 w 118"/>
                <a:gd name="T53" fmla="*/ 67 h 143"/>
                <a:gd name="T54" fmla="*/ 74 w 118"/>
                <a:gd name="T55" fmla="*/ 62 h 143"/>
                <a:gd name="T56" fmla="*/ 58 w 118"/>
                <a:gd name="T57" fmla="*/ 10 h 143"/>
                <a:gd name="T58" fmla="*/ 43 w 118"/>
                <a:gd name="T59" fmla="*/ 62 h 143"/>
                <a:gd name="T60" fmla="*/ 52 w 118"/>
                <a:gd name="T61" fmla="*/ 71 h 143"/>
                <a:gd name="T62" fmla="*/ 59 w 118"/>
                <a:gd name="T63" fmla="*/ 78 h 143"/>
                <a:gd name="T64" fmla="*/ 83 w 118"/>
                <a:gd name="T65" fmla="*/ 38 h 143"/>
                <a:gd name="T66" fmla="*/ 66 w 118"/>
                <a:gd name="T67" fmla="*/ 67 h 143"/>
                <a:gd name="T68" fmla="*/ 61 w 118"/>
                <a:gd name="T69" fmla="*/ 55 h 143"/>
                <a:gd name="T70" fmla="*/ 59 w 118"/>
                <a:gd name="T71" fmla="*/ 37 h 143"/>
                <a:gd name="T72" fmla="*/ 56 w 118"/>
                <a:gd name="T73" fmla="*/ 55 h 143"/>
                <a:gd name="T74" fmla="*/ 52 w 118"/>
                <a:gd name="T75" fmla="*/ 67 h 143"/>
                <a:gd name="T76" fmla="*/ 35 w 118"/>
                <a:gd name="T77" fmla="*/ 37 h 143"/>
                <a:gd name="T78" fmla="*/ 59 w 118"/>
                <a:gd name="T79" fmla="*/ 51 h 143"/>
                <a:gd name="T80" fmla="*/ 59 w 118"/>
                <a:gd name="T81" fmla="*/ 42 h 143"/>
                <a:gd name="T82" fmla="*/ 59 w 118"/>
                <a:gd name="T83" fmla="*/ 51 h 143"/>
                <a:gd name="T84" fmla="*/ 98 w 118"/>
                <a:gd name="T85" fmla="*/ 35 h 143"/>
                <a:gd name="T86" fmla="*/ 93 w 118"/>
                <a:gd name="T87" fmla="*/ 39 h 143"/>
                <a:gd name="T88" fmla="*/ 20 w 118"/>
                <a:gd name="T89" fmla="*/ 35 h 143"/>
                <a:gd name="T90" fmla="*/ 24 w 118"/>
                <a:gd name="T91" fmla="*/ 39 h 143"/>
                <a:gd name="T92" fmla="*/ 20 w 118"/>
                <a:gd name="T93" fmla="*/ 35 h 143"/>
                <a:gd name="T94" fmla="*/ 61 w 118"/>
                <a:gd name="T95" fmla="*/ 0 h 143"/>
                <a:gd name="T96" fmla="*/ 56 w 118"/>
                <a:gd name="T97" fmla="*/ 5 h 143"/>
                <a:gd name="T98" fmla="*/ 85 w 118"/>
                <a:gd name="T99" fmla="*/ 66 h 143"/>
                <a:gd name="T100" fmla="*/ 85 w 118"/>
                <a:gd name="T101" fmla="*/ 60 h 143"/>
                <a:gd name="T102" fmla="*/ 85 w 118"/>
                <a:gd name="T103" fmla="*/ 66 h 143"/>
                <a:gd name="T104" fmla="*/ 36 w 118"/>
                <a:gd name="T105" fmla="*/ 11 h 143"/>
                <a:gd name="T106" fmla="*/ 30 w 118"/>
                <a:gd name="T107" fmla="*/ 11 h 143"/>
                <a:gd name="T108" fmla="*/ 33 w 118"/>
                <a:gd name="T109" fmla="*/ 60 h 143"/>
                <a:gd name="T110" fmla="*/ 33 w 118"/>
                <a:gd name="T111" fmla="*/ 66 h 143"/>
                <a:gd name="T112" fmla="*/ 33 w 118"/>
                <a:gd name="T113" fmla="*/ 60 h 143"/>
                <a:gd name="T114" fmla="*/ 88 w 118"/>
                <a:gd name="T115" fmla="*/ 11 h 143"/>
                <a:gd name="T116" fmla="*/ 81 w 118"/>
                <a:gd name="T117" fmla="*/ 1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8" h="143">
                  <a:moveTo>
                    <a:pt x="116" y="102"/>
                  </a:moveTo>
                  <a:cubicBezTo>
                    <a:pt x="109" y="78"/>
                    <a:pt x="84" y="78"/>
                    <a:pt x="84" y="78"/>
                  </a:cubicBezTo>
                  <a:cubicBezTo>
                    <a:pt x="69" y="107"/>
                    <a:pt x="69" y="107"/>
                    <a:pt x="69" y="107"/>
                  </a:cubicBezTo>
                  <a:cubicBezTo>
                    <a:pt x="65" y="98"/>
                    <a:pt x="65" y="98"/>
                    <a:pt x="65" y="98"/>
                  </a:cubicBezTo>
                  <a:cubicBezTo>
                    <a:pt x="68" y="88"/>
                    <a:pt x="68" y="88"/>
                    <a:pt x="68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52" y="98"/>
                    <a:pt x="52" y="98"/>
                    <a:pt x="52" y="98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33" y="78"/>
                    <a:pt x="33" y="78"/>
                    <a:pt x="33" y="78"/>
                  </a:cubicBezTo>
                  <a:cubicBezTo>
                    <a:pt x="33" y="78"/>
                    <a:pt x="10" y="77"/>
                    <a:pt x="2" y="102"/>
                  </a:cubicBezTo>
                  <a:cubicBezTo>
                    <a:pt x="0" y="107"/>
                    <a:pt x="0" y="113"/>
                    <a:pt x="1" y="119"/>
                  </a:cubicBezTo>
                  <a:cubicBezTo>
                    <a:pt x="9" y="143"/>
                    <a:pt x="9" y="143"/>
                    <a:pt x="9" y="143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116" y="119"/>
                    <a:pt x="116" y="119"/>
                    <a:pt x="116" y="119"/>
                  </a:cubicBezTo>
                  <a:cubicBezTo>
                    <a:pt x="118" y="113"/>
                    <a:pt x="118" y="107"/>
                    <a:pt x="116" y="102"/>
                  </a:cubicBezTo>
                  <a:close/>
                  <a:moveTo>
                    <a:pt x="57" y="98"/>
                  </a:moveTo>
                  <a:cubicBezTo>
                    <a:pt x="55" y="92"/>
                    <a:pt x="55" y="92"/>
                    <a:pt x="55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1" y="113"/>
                    <a:pt x="51" y="113"/>
                    <a:pt x="51" y="113"/>
                  </a:cubicBezTo>
                  <a:lnTo>
                    <a:pt x="57" y="98"/>
                  </a:lnTo>
                  <a:close/>
                  <a:moveTo>
                    <a:pt x="112" y="11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93" y="138"/>
                    <a:pt x="93" y="138"/>
                    <a:pt x="93" y="138"/>
                  </a:cubicBezTo>
                  <a:cubicBezTo>
                    <a:pt x="93" y="124"/>
                    <a:pt x="93" y="124"/>
                    <a:pt x="93" y="124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29" y="138"/>
                    <a:pt x="29" y="138"/>
                    <a:pt x="29" y="138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12" y="138"/>
                    <a:pt x="12" y="138"/>
                    <a:pt x="12" y="138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4" y="113"/>
                    <a:pt x="5" y="108"/>
                    <a:pt x="6" y="103"/>
                  </a:cubicBezTo>
                  <a:cubicBezTo>
                    <a:pt x="9" y="92"/>
                    <a:pt x="19" y="84"/>
                    <a:pt x="30" y="83"/>
                  </a:cubicBezTo>
                  <a:cubicBezTo>
                    <a:pt x="59" y="136"/>
                    <a:pt x="59" y="136"/>
                    <a:pt x="59" y="136"/>
                  </a:cubicBezTo>
                  <a:cubicBezTo>
                    <a:pt x="87" y="83"/>
                    <a:pt x="87" y="83"/>
                    <a:pt x="87" y="83"/>
                  </a:cubicBezTo>
                  <a:cubicBezTo>
                    <a:pt x="98" y="84"/>
                    <a:pt x="108" y="92"/>
                    <a:pt x="111" y="103"/>
                  </a:cubicBezTo>
                  <a:cubicBezTo>
                    <a:pt x="113" y="108"/>
                    <a:pt x="113" y="113"/>
                    <a:pt x="112" y="118"/>
                  </a:cubicBezTo>
                  <a:close/>
                  <a:moveTo>
                    <a:pt x="43" y="62"/>
                  </a:moveTo>
                  <a:cubicBezTo>
                    <a:pt x="45" y="64"/>
                    <a:pt x="46" y="65"/>
                    <a:pt x="47" y="67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8"/>
                    <a:pt x="52" y="83"/>
                    <a:pt x="59" y="83"/>
                  </a:cubicBezTo>
                  <a:cubicBezTo>
                    <a:pt x="65" y="83"/>
                    <a:pt x="70" y="78"/>
                    <a:pt x="70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75" y="67"/>
                    <a:pt x="75" y="67"/>
                    <a:pt x="75" y="67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71" y="65"/>
                    <a:pt x="72" y="63"/>
                    <a:pt x="74" y="62"/>
                  </a:cubicBezTo>
                  <a:cubicBezTo>
                    <a:pt x="82" y="57"/>
                    <a:pt x="87" y="48"/>
                    <a:pt x="87" y="38"/>
                  </a:cubicBezTo>
                  <a:cubicBezTo>
                    <a:pt x="87" y="22"/>
                    <a:pt x="74" y="9"/>
                    <a:pt x="58" y="10"/>
                  </a:cubicBezTo>
                  <a:cubicBezTo>
                    <a:pt x="43" y="10"/>
                    <a:pt x="31" y="22"/>
                    <a:pt x="30" y="37"/>
                  </a:cubicBezTo>
                  <a:cubicBezTo>
                    <a:pt x="30" y="47"/>
                    <a:pt x="35" y="57"/>
                    <a:pt x="43" y="62"/>
                  </a:cubicBezTo>
                  <a:close/>
                  <a:moveTo>
                    <a:pt x="59" y="78"/>
                  </a:moveTo>
                  <a:cubicBezTo>
                    <a:pt x="55" y="78"/>
                    <a:pt x="52" y="75"/>
                    <a:pt x="52" y="71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5"/>
                    <a:pt x="63" y="78"/>
                    <a:pt x="59" y="78"/>
                  </a:cubicBezTo>
                  <a:close/>
                  <a:moveTo>
                    <a:pt x="58" y="14"/>
                  </a:moveTo>
                  <a:cubicBezTo>
                    <a:pt x="71" y="14"/>
                    <a:pt x="83" y="25"/>
                    <a:pt x="83" y="38"/>
                  </a:cubicBezTo>
                  <a:cubicBezTo>
                    <a:pt x="83" y="46"/>
                    <a:pt x="79" y="54"/>
                    <a:pt x="72" y="59"/>
                  </a:cubicBezTo>
                  <a:cubicBezTo>
                    <a:pt x="68" y="60"/>
                    <a:pt x="66" y="63"/>
                    <a:pt x="66" y="67"/>
                  </a:cubicBezTo>
                  <a:cubicBezTo>
                    <a:pt x="61" y="67"/>
                    <a:pt x="61" y="67"/>
                    <a:pt x="61" y="6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65" y="54"/>
                    <a:pt x="68" y="50"/>
                    <a:pt x="68" y="46"/>
                  </a:cubicBezTo>
                  <a:cubicBezTo>
                    <a:pt x="68" y="41"/>
                    <a:pt x="64" y="37"/>
                    <a:pt x="59" y="37"/>
                  </a:cubicBezTo>
                  <a:cubicBezTo>
                    <a:pt x="54" y="37"/>
                    <a:pt x="49" y="41"/>
                    <a:pt x="49" y="46"/>
                  </a:cubicBezTo>
                  <a:cubicBezTo>
                    <a:pt x="49" y="50"/>
                    <a:pt x="52" y="54"/>
                    <a:pt x="56" y="55"/>
                  </a:cubicBezTo>
                  <a:cubicBezTo>
                    <a:pt x="56" y="67"/>
                    <a:pt x="56" y="67"/>
                    <a:pt x="56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1" y="63"/>
                    <a:pt x="49" y="61"/>
                    <a:pt x="46" y="59"/>
                  </a:cubicBezTo>
                  <a:cubicBezTo>
                    <a:pt x="39" y="54"/>
                    <a:pt x="34" y="46"/>
                    <a:pt x="35" y="37"/>
                  </a:cubicBezTo>
                  <a:cubicBezTo>
                    <a:pt x="35" y="25"/>
                    <a:pt x="45" y="15"/>
                    <a:pt x="58" y="14"/>
                  </a:cubicBezTo>
                  <a:close/>
                  <a:moveTo>
                    <a:pt x="59" y="51"/>
                  </a:moveTo>
                  <a:cubicBezTo>
                    <a:pt x="56" y="51"/>
                    <a:pt x="54" y="49"/>
                    <a:pt x="54" y="46"/>
                  </a:cubicBezTo>
                  <a:cubicBezTo>
                    <a:pt x="54" y="44"/>
                    <a:pt x="56" y="42"/>
                    <a:pt x="59" y="42"/>
                  </a:cubicBezTo>
                  <a:cubicBezTo>
                    <a:pt x="61" y="42"/>
                    <a:pt x="63" y="44"/>
                    <a:pt x="63" y="46"/>
                  </a:cubicBezTo>
                  <a:cubicBezTo>
                    <a:pt x="63" y="49"/>
                    <a:pt x="61" y="51"/>
                    <a:pt x="59" y="51"/>
                  </a:cubicBezTo>
                  <a:close/>
                  <a:moveTo>
                    <a:pt x="93" y="35"/>
                  </a:moveTo>
                  <a:cubicBezTo>
                    <a:pt x="98" y="35"/>
                    <a:pt x="98" y="35"/>
                    <a:pt x="98" y="35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3" y="39"/>
                    <a:pt x="93" y="39"/>
                    <a:pt x="93" y="39"/>
                  </a:cubicBezTo>
                  <a:lnTo>
                    <a:pt x="93" y="35"/>
                  </a:lnTo>
                  <a:close/>
                  <a:moveTo>
                    <a:pt x="20" y="35"/>
                  </a:moveTo>
                  <a:cubicBezTo>
                    <a:pt x="24" y="35"/>
                    <a:pt x="24" y="35"/>
                    <a:pt x="24" y="35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0" y="39"/>
                    <a:pt x="20" y="39"/>
                    <a:pt x="20" y="39"/>
                  </a:cubicBezTo>
                  <a:lnTo>
                    <a:pt x="20" y="35"/>
                  </a:lnTo>
                  <a:close/>
                  <a:moveTo>
                    <a:pt x="56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56" y="5"/>
                    <a:pt x="56" y="5"/>
                    <a:pt x="56" y="5"/>
                  </a:cubicBezTo>
                  <a:lnTo>
                    <a:pt x="56" y="0"/>
                  </a:lnTo>
                  <a:close/>
                  <a:moveTo>
                    <a:pt x="85" y="66"/>
                  </a:moveTo>
                  <a:cubicBezTo>
                    <a:pt x="81" y="63"/>
                    <a:pt x="81" y="63"/>
                    <a:pt x="81" y="63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8" y="63"/>
                    <a:pt x="88" y="63"/>
                    <a:pt x="88" y="63"/>
                  </a:cubicBezTo>
                  <a:lnTo>
                    <a:pt x="85" y="66"/>
                  </a:lnTo>
                  <a:close/>
                  <a:moveTo>
                    <a:pt x="33" y="8"/>
                  </a:moveTo>
                  <a:cubicBezTo>
                    <a:pt x="36" y="11"/>
                    <a:pt x="36" y="11"/>
                    <a:pt x="36" y="11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0" y="11"/>
                    <a:pt x="30" y="11"/>
                    <a:pt x="30" y="11"/>
                  </a:cubicBezTo>
                  <a:lnTo>
                    <a:pt x="33" y="8"/>
                  </a:lnTo>
                  <a:close/>
                  <a:moveTo>
                    <a:pt x="33" y="60"/>
                  </a:moveTo>
                  <a:cubicBezTo>
                    <a:pt x="36" y="63"/>
                    <a:pt x="36" y="63"/>
                    <a:pt x="36" y="63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30" y="63"/>
                    <a:pt x="30" y="63"/>
                    <a:pt x="30" y="63"/>
                  </a:cubicBezTo>
                  <a:lnTo>
                    <a:pt x="33" y="60"/>
                  </a:lnTo>
                  <a:close/>
                  <a:moveTo>
                    <a:pt x="85" y="8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5" y="14"/>
                    <a:pt x="85" y="14"/>
                    <a:pt x="85" y="14"/>
                  </a:cubicBezTo>
                  <a:cubicBezTo>
                    <a:pt x="81" y="11"/>
                    <a:pt x="81" y="11"/>
                    <a:pt x="81" y="11"/>
                  </a:cubicBezTo>
                  <a:lnTo>
                    <a:pt x="85" y="8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D3AF859-4D0D-FE74-7FE7-33D737C2AE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7060542"/>
              </p:ext>
            </p:extLst>
          </p:nvPr>
        </p:nvGraphicFramePr>
        <p:xfrm>
          <a:off x="1447492" y="1241426"/>
          <a:ext cx="7444988" cy="4821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59134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462" y="620713"/>
            <a:ext cx="91090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Препоръки</a:t>
            </a:r>
            <a:r>
              <a:rPr lang="bg-BG" altLang="bg-BG" sz="20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imes New Roman" panose="02020603050405020304" pitchFamily="18" charset="0"/>
              </a:rPr>
              <a:t> - ученици</a:t>
            </a:r>
            <a:endParaRPr lang="ru-RU" altLang="bg-BG" sz="2000" b="1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bg-BG" altLang="bg-BG" sz="1600" b="1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grpSp>
        <p:nvGrpSpPr>
          <p:cNvPr id="6" name="Group 5" descr="person with idea icon">
            <a:extLst>
              <a:ext uri="{FF2B5EF4-FFF2-40B4-BE49-F238E27FC236}">
                <a16:creationId xmlns:a16="http://schemas.microsoft.com/office/drawing/2014/main" id="{F20ED77E-5742-FE6D-4EBA-93CD1E915679}"/>
              </a:ext>
            </a:extLst>
          </p:cNvPr>
          <p:cNvGrpSpPr/>
          <p:nvPr/>
        </p:nvGrpSpPr>
        <p:grpSpPr>
          <a:xfrm>
            <a:off x="115887" y="2780928"/>
            <a:ext cx="1656184" cy="1584176"/>
            <a:chOff x="5778500" y="7426325"/>
            <a:chExt cx="631825" cy="628650"/>
          </a:xfrm>
        </p:grpSpPr>
        <p:sp>
          <p:nvSpPr>
            <p:cNvPr id="7" name="Oval 181">
              <a:extLst>
                <a:ext uri="{FF2B5EF4-FFF2-40B4-BE49-F238E27FC236}">
                  <a16:creationId xmlns:a16="http://schemas.microsoft.com/office/drawing/2014/main" id="{01AFC491-81DC-BC1B-D14B-6626C6118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85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3">
              <a:extLst>
                <a:ext uri="{FF2B5EF4-FFF2-40B4-BE49-F238E27FC236}">
                  <a16:creationId xmlns:a16="http://schemas.microsoft.com/office/drawing/2014/main" id="{FF90DD04-7DE3-8A62-172D-248E28D662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1850" y="7496175"/>
              <a:ext cx="374650" cy="454025"/>
            </a:xfrm>
            <a:custGeom>
              <a:avLst/>
              <a:gdLst>
                <a:gd name="T0" fmla="*/ 84 w 118"/>
                <a:gd name="T1" fmla="*/ 78 h 143"/>
                <a:gd name="T2" fmla="*/ 65 w 118"/>
                <a:gd name="T3" fmla="*/ 98 h 143"/>
                <a:gd name="T4" fmla="*/ 49 w 118"/>
                <a:gd name="T5" fmla="*/ 88 h 143"/>
                <a:gd name="T6" fmla="*/ 49 w 118"/>
                <a:gd name="T7" fmla="*/ 107 h 143"/>
                <a:gd name="T8" fmla="*/ 2 w 118"/>
                <a:gd name="T9" fmla="*/ 102 h 143"/>
                <a:gd name="T10" fmla="*/ 9 w 118"/>
                <a:gd name="T11" fmla="*/ 143 h 143"/>
                <a:gd name="T12" fmla="*/ 116 w 118"/>
                <a:gd name="T13" fmla="*/ 119 h 143"/>
                <a:gd name="T14" fmla="*/ 57 w 118"/>
                <a:gd name="T15" fmla="*/ 98 h 143"/>
                <a:gd name="T16" fmla="*/ 62 w 118"/>
                <a:gd name="T17" fmla="*/ 92 h 143"/>
                <a:gd name="T18" fmla="*/ 66 w 118"/>
                <a:gd name="T19" fmla="*/ 113 h 143"/>
                <a:gd name="T20" fmla="*/ 51 w 118"/>
                <a:gd name="T21" fmla="*/ 113 h 143"/>
                <a:gd name="T22" fmla="*/ 112 w 118"/>
                <a:gd name="T23" fmla="*/ 118 h 143"/>
                <a:gd name="T24" fmla="*/ 93 w 118"/>
                <a:gd name="T25" fmla="*/ 138 h 143"/>
                <a:gd name="T26" fmla="*/ 89 w 118"/>
                <a:gd name="T27" fmla="*/ 124 h 143"/>
                <a:gd name="T28" fmla="*/ 29 w 118"/>
                <a:gd name="T29" fmla="*/ 138 h 143"/>
                <a:gd name="T30" fmla="*/ 24 w 118"/>
                <a:gd name="T31" fmla="*/ 124 h 143"/>
                <a:gd name="T32" fmla="*/ 12 w 118"/>
                <a:gd name="T33" fmla="*/ 138 h 143"/>
                <a:gd name="T34" fmla="*/ 6 w 118"/>
                <a:gd name="T35" fmla="*/ 103 h 143"/>
                <a:gd name="T36" fmla="*/ 59 w 118"/>
                <a:gd name="T37" fmla="*/ 136 h 143"/>
                <a:gd name="T38" fmla="*/ 111 w 118"/>
                <a:gd name="T39" fmla="*/ 103 h 143"/>
                <a:gd name="T40" fmla="*/ 43 w 118"/>
                <a:gd name="T41" fmla="*/ 62 h 143"/>
                <a:gd name="T42" fmla="*/ 43 w 118"/>
                <a:gd name="T43" fmla="*/ 67 h 143"/>
                <a:gd name="T44" fmla="*/ 47 w 118"/>
                <a:gd name="T45" fmla="*/ 71 h 143"/>
                <a:gd name="T46" fmla="*/ 47 w 118"/>
                <a:gd name="T47" fmla="*/ 71 h 143"/>
                <a:gd name="T48" fmla="*/ 70 w 118"/>
                <a:gd name="T49" fmla="*/ 71 h 143"/>
                <a:gd name="T50" fmla="*/ 70 w 118"/>
                <a:gd name="T51" fmla="*/ 71 h 143"/>
                <a:gd name="T52" fmla="*/ 75 w 118"/>
                <a:gd name="T53" fmla="*/ 67 h 143"/>
                <a:gd name="T54" fmla="*/ 74 w 118"/>
                <a:gd name="T55" fmla="*/ 62 h 143"/>
                <a:gd name="T56" fmla="*/ 58 w 118"/>
                <a:gd name="T57" fmla="*/ 10 h 143"/>
                <a:gd name="T58" fmla="*/ 43 w 118"/>
                <a:gd name="T59" fmla="*/ 62 h 143"/>
                <a:gd name="T60" fmla="*/ 52 w 118"/>
                <a:gd name="T61" fmla="*/ 71 h 143"/>
                <a:gd name="T62" fmla="*/ 59 w 118"/>
                <a:gd name="T63" fmla="*/ 78 h 143"/>
                <a:gd name="T64" fmla="*/ 83 w 118"/>
                <a:gd name="T65" fmla="*/ 38 h 143"/>
                <a:gd name="T66" fmla="*/ 66 w 118"/>
                <a:gd name="T67" fmla="*/ 67 h 143"/>
                <a:gd name="T68" fmla="*/ 61 w 118"/>
                <a:gd name="T69" fmla="*/ 55 h 143"/>
                <a:gd name="T70" fmla="*/ 59 w 118"/>
                <a:gd name="T71" fmla="*/ 37 h 143"/>
                <a:gd name="T72" fmla="*/ 56 w 118"/>
                <a:gd name="T73" fmla="*/ 55 h 143"/>
                <a:gd name="T74" fmla="*/ 52 w 118"/>
                <a:gd name="T75" fmla="*/ 67 h 143"/>
                <a:gd name="T76" fmla="*/ 35 w 118"/>
                <a:gd name="T77" fmla="*/ 37 h 143"/>
                <a:gd name="T78" fmla="*/ 59 w 118"/>
                <a:gd name="T79" fmla="*/ 51 h 143"/>
                <a:gd name="T80" fmla="*/ 59 w 118"/>
                <a:gd name="T81" fmla="*/ 42 h 143"/>
                <a:gd name="T82" fmla="*/ 59 w 118"/>
                <a:gd name="T83" fmla="*/ 51 h 143"/>
                <a:gd name="T84" fmla="*/ 98 w 118"/>
                <a:gd name="T85" fmla="*/ 35 h 143"/>
                <a:gd name="T86" fmla="*/ 93 w 118"/>
                <a:gd name="T87" fmla="*/ 39 h 143"/>
                <a:gd name="T88" fmla="*/ 20 w 118"/>
                <a:gd name="T89" fmla="*/ 35 h 143"/>
                <a:gd name="T90" fmla="*/ 24 w 118"/>
                <a:gd name="T91" fmla="*/ 39 h 143"/>
                <a:gd name="T92" fmla="*/ 20 w 118"/>
                <a:gd name="T93" fmla="*/ 35 h 143"/>
                <a:gd name="T94" fmla="*/ 61 w 118"/>
                <a:gd name="T95" fmla="*/ 0 h 143"/>
                <a:gd name="T96" fmla="*/ 56 w 118"/>
                <a:gd name="T97" fmla="*/ 5 h 143"/>
                <a:gd name="T98" fmla="*/ 85 w 118"/>
                <a:gd name="T99" fmla="*/ 66 h 143"/>
                <a:gd name="T100" fmla="*/ 85 w 118"/>
                <a:gd name="T101" fmla="*/ 60 h 143"/>
                <a:gd name="T102" fmla="*/ 85 w 118"/>
                <a:gd name="T103" fmla="*/ 66 h 143"/>
                <a:gd name="T104" fmla="*/ 36 w 118"/>
                <a:gd name="T105" fmla="*/ 11 h 143"/>
                <a:gd name="T106" fmla="*/ 30 w 118"/>
                <a:gd name="T107" fmla="*/ 11 h 143"/>
                <a:gd name="T108" fmla="*/ 33 w 118"/>
                <a:gd name="T109" fmla="*/ 60 h 143"/>
                <a:gd name="T110" fmla="*/ 33 w 118"/>
                <a:gd name="T111" fmla="*/ 66 h 143"/>
                <a:gd name="T112" fmla="*/ 33 w 118"/>
                <a:gd name="T113" fmla="*/ 60 h 143"/>
                <a:gd name="T114" fmla="*/ 88 w 118"/>
                <a:gd name="T115" fmla="*/ 11 h 143"/>
                <a:gd name="T116" fmla="*/ 81 w 118"/>
                <a:gd name="T117" fmla="*/ 1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8" h="143">
                  <a:moveTo>
                    <a:pt x="116" y="102"/>
                  </a:moveTo>
                  <a:cubicBezTo>
                    <a:pt x="109" y="78"/>
                    <a:pt x="84" y="78"/>
                    <a:pt x="84" y="78"/>
                  </a:cubicBezTo>
                  <a:cubicBezTo>
                    <a:pt x="69" y="107"/>
                    <a:pt x="69" y="107"/>
                    <a:pt x="69" y="107"/>
                  </a:cubicBezTo>
                  <a:cubicBezTo>
                    <a:pt x="65" y="98"/>
                    <a:pt x="65" y="98"/>
                    <a:pt x="65" y="98"/>
                  </a:cubicBezTo>
                  <a:cubicBezTo>
                    <a:pt x="68" y="88"/>
                    <a:pt x="68" y="88"/>
                    <a:pt x="68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52" y="98"/>
                    <a:pt x="52" y="98"/>
                    <a:pt x="52" y="98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33" y="78"/>
                    <a:pt x="33" y="78"/>
                    <a:pt x="33" y="78"/>
                  </a:cubicBezTo>
                  <a:cubicBezTo>
                    <a:pt x="33" y="78"/>
                    <a:pt x="10" y="77"/>
                    <a:pt x="2" y="102"/>
                  </a:cubicBezTo>
                  <a:cubicBezTo>
                    <a:pt x="0" y="107"/>
                    <a:pt x="0" y="113"/>
                    <a:pt x="1" y="119"/>
                  </a:cubicBezTo>
                  <a:cubicBezTo>
                    <a:pt x="9" y="143"/>
                    <a:pt x="9" y="143"/>
                    <a:pt x="9" y="143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116" y="119"/>
                    <a:pt x="116" y="119"/>
                    <a:pt x="116" y="119"/>
                  </a:cubicBezTo>
                  <a:cubicBezTo>
                    <a:pt x="118" y="113"/>
                    <a:pt x="118" y="107"/>
                    <a:pt x="116" y="102"/>
                  </a:cubicBezTo>
                  <a:close/>
                  <a:moveTo>
                    <a:pt x="57" y="98"/>
                  </a:moveTo>
                  <a:cubicBezTo>
                    <a:pt x="55" y="92"/>
                    <a:pt x="55" y="92"/>
                    <a:pt x="55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1" y="113"/>
                    <a:pt x="51" y="113"/>
                    <a:pt x="51" y="113"/>
                  </a:cubicBezTo>
                  <a:lnTo>
                    <a:pt x="57" y="98"/>
                  </a:lnTo>
                  <a:close/>
                  <a:moveTo>
                    <a:pt x="112" y="11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93" y="138"/>
                    <a:pt x="93" y="138"/>
                    <a:pt x="93" y="138"/>
                  </a:cubicBezTo>
                  <a:cubicBezTo>
                    <a:pt x="93" y="124"/>
                    <a:pt x="93" y="124"/>
                    <a:pt x="93" y="124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29" y="138"/>
                    <a:pt x="29" y="138"/>
                    <a:pt x="29" y="138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12" y="138"/>
                    <a:pt x="12" y="138"/>
                    <a:pt x="12" y="138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4" y="113"/>
                    <a:pt x="5" y="108"/>
                    <a:pt x="6" y="103"/>
                  </a:cubicBezTo>
                  <a:cubicBezTo>
                    <a:pt x="9" y="92"/>
                    <a:pt x="19" y="84"/>
                    <a:pt x="30" y="83"/>
                  </a:cubicBezTo>
                  <a:cubicBezTo>
                    <a:pt x="59" y="136"/>
                    <a:pt x="59" y="136"/>
                    <a:pt x="59" y="136"/>
                  </a:cubicBezTo>
                  <a:cubicBezTo>
                    <a:pt x="87" y="83"/>
                    <a:pt x="87" y="83"/>
                    <a:pt x="87" y="83"/>
                  </a:cubicBezTo>
                  <a:cubicBezTo>
                    <a:pt x="98" y="84"/>
                    <a:pt x="108" y="92"/>
                    <a:pt x="111" y="103"/>
                  </a:cubicBezTo>
                  <a:cubicBezTo>
                    <a:pt x="113" y="108"/>
                    <a:pt x="113" y="113"/>
                    <a:pt x="112" y="118"/>
                  </a:cubicBezTo>
                  <a:close/>
                  <a:moveTo>
                    <a:pt x="43" y="62"/>
                  </a:moveTo>
                  <a:cubicBezTo>
                    <a:pt x="45" y="64"/>
                    <a:pt x="46" y="65"/>
                    <a:pt x="47" y="67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8"/>
                    <a:pt x="52" y="83"/>
                    <a:pt x="59" y="83"/>
                  </a:cubicBezTo>
                  <a:cubicBezTo>
                    <a:pt x="65" y="83"/>
                    <a:pt x="70" y="78"/>
                    <a:pt x="70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75" y="67"/>
                    <a:pt x="75" y="67"/>
                    <a:pt x="75" y="67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71" y="65"/>
                    <a:pt x="72" y="63"/>
                    <a:pt x="74" y="62"/>
                  </a:cubicBezTo>
                  <a:cubicBezTo>
                    <a:pt x="82" y="57"/>
                    <a:pt x="87" y="48"/>
                    <a:pt x="87" y="38"/>
                  </a:cubicBezTo>
                  <a:cubicBezTo>
                    <a:pt x="87" y="22"/>
                    <a:pt x="74" y="9"/>
                    <a:pt x="58" y="10"/>
                  </a:cubicBezTo>
                  <a:cubicBezTo>
                    <a:pt x="43" y="10"/>
                    <a:pt x="31" y="22"/>
                    <a:pt x="30" y="37"/>
                  </a:cubicBezTo>
                  <a:cubicBezTo>
                    <a:pt x="30" y="47"/>
                    <a:pt x="35" y="57"/>
                    <a:pt x="43" y="62"/>
                  </a:cubicBezTo>
                  <a:close/>
                  <a:moveTo>
                    <a:pt x="59" y="78"/>
                  </a:moveTo>
                  <a:cubicBezTo>
                    <a:pt x="55" y="78"/>
                    <a:pt x="52" y="75"/>
                    <a:pt x="52" y="71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5"/>
                    <a:pt x="63" y="78"/>
                    <a:pt x="59" y="78"/>
                  </a:cubicBezTo>
                  <a:close/>
                  <a:moveTo>
                    <a:pt x="58" y="14"/>
                  </a:moveTo>
                  <a:cubicBezTo>
                    <a:pt x="71" y="14"/>
                    <a:pt x="83" y="25"/>
                    <a:pt x="83" y="38"/>
                  </a:cubicBezTo>
                  <a:cubicBezTo>
                    <a:pt x="83" y="46"/>
                    <a:pt x="79" y="54"/>
                    <a:pt x="72" y="59"/>
                  </a:cubicBezTo>
                  <a:cubicBezTo>
                    <a:pt x="68" y="60"/>
                    <a:pt x="66" y="63"/>
                    <a:pt x="66" y="67"/>
                  </a:cubicBezTo>
                  <a:cubicBezTo>
                    <a:pt x="61" y="67"/>
                    <a:pt x="61" y="67"/>
                    <a:pt x="61" y="6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65" y="54"/>
                    <a:pt x="68" y="50"/>
                    <a:pt x="68" y="46"/>
                  </a:cubicBezTo>
                  <a:cubicBezTo>
                    <a:pt x="68" y="41"/>
                    <a:pt x="64" y="37"/>
                    <a:pt x="59" y="37"/>
                  </a:cubicBezTo>
                  <a:cubicBezTo>
                    <a:pt x="54" y="37"/>
                    <a:pt x="49" y="41"/>
                    <a:pt x="49" y="46"/>
                  </a:cubicBezTo>
                  <a:cubicBezTo>
                    <a:pt x="49" y="50"/>
                    <a:pt x="52" y="54"/>
                    <a:pt x="56" y="55"/>
                  </a:cubicBezTo>
                  <a:cubicBezTo>
                    <a:pt x="56" y="67"/>
                    <a:pt x="56" y="67"/>
                    <a:pt x="56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1" y="63"/>
                    <a:pt x="49" y="61"/>
                    <a:pt x="46" y="59"/>
                  </a:cubicBezTo>
                  <a:cubicBezTo>
                    <a:pt x="39" y="54"/>
                    <a:pt x="34" y="46"/>
                    <a:pt x="35" y="37"/>
                  </a:cubicBezTo>
                  <a:cubicBezTo>
                    <a:pt x="35" y="25"/>
                    <a:pt x="45" y="15"/>
                    <a:pt x="58" y="14"/>
                  </a:cubicBezTo>
                  <a:close/>
                  <a:moveTo>
                    <a:pt x="59" y="51"/>
                  </a:moveTo>
                  <a:cubicBezTo>
                    <a:pt x="56" y="51"/>
                    <a:pt x="54" y="49"/>
                    <a:pt x="54" y="46"/>
                  </a:cubicBezTo>
                  <a:cubicBezTo>
                    <a:pt x="54" y="44"/>
                    <a:pt x="56" y="42"/>
                    <a:pt x="59" y="42"/>
                  </a:cubicBezTo>
                  <a:cubicBezTo>
                    <a:pt x="61" y="42"/>
                    <a:pt x="63" y="44"/>
                    <a:pt x="63" y="46"/>
                  </a:cubicBezTo>
                  <a:cubicBezTo>
                    <a:pt x="63" y="49"/>
                    <a:pt x="61" y="51"/>
                    <a:pt x="59" y="51"/>
                  </a:cubicBezTo>
                  <a:close/>
                  <a:moveTo>
                    <a:pt x="93" y="35"/>
                  </a:moveTo>
                  <a:cubicBezTo>
                    <a:pt x="98" y="35"/>
                    <a:pt x="98" y="35"/>
                    <a:pt x="98" y="35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3" y="39"/>
                    <a:pt x="93" y="39"/>
                    <a:pt x="93" y="39"/>
                  </a:cubicBezTo>
                  <a:lnTo>
                    <a:pt x="93" y="35"/>
                  </a:lnTo>
                  <a:close/>
                  <a:moveTo>
                    <a:pt x="20" y="35"/>
                  </a:moveTo>
                  <a:cubicBezTo>
                    <a:pt x="24" y="35"/>
                    <a:pt x="24" y="35"/>
                    <a:pt x="24" y="35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0" y="39"/>
                    <a:pt x="20" y="39"/>
                    <a:pt x="20" y="39"/>
                  </a:cubicBezTo>
                  <a:lnTo>
                    <a:pt x="20" y="35"/>
                  </a:lnTo>
                  <a:close/>
                  <a:moveTo>
                    <a:pt x="56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56" y="5"/>
                    <a:pt x="56" y="5"/>
                    <a:pt x="56" y="5"/>
                  </a:cubicBezTo>
                  <a:lnTo>
                    <a:pt x="56" y="0"/>
                  </a:lnTo>
                  <a:close/>
                  <a:moveTo>
                    <a:pt x="85" y="66"/>
                  </a:moveTo>
                  <a:cubicBezTo>
                    <a:pt x="81" y="63"/>
                    <a:pt x="81" y="63"/>
                    <a:pt x="81" y="63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8" y="63"/>
                    <a:pt x="88" y="63"/>
                    <a:pt x="88" y="63"/>
                  </a:cubicBezTo>
                  <a:lnTo>
                    <a:pt x="85" y="66"/>
                  </a:lnTo>
                  <a:close/>
                  <a:moveTo>
                    <a:pt x="33" y="8"/>
                  </a:moveTo>
                  <a:cubicBezTo>
                    <a:pt x="36" y="11"/>
                    <a:pt x="36" y="11"/>
                    <a:pt x="36" y="11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0" y="11"/>
                    <a:pt x="30" y="11"/>
                    <a:pt x="30" y="11"/>
                  </a:cubicBezTo>
                  <a:lnTo>
                    <a:pt x="33" y="8"/>
                  </a:lnTo>
                  <a:close/>
                  <a:moveTo>
                    <a:pt x="33" y="60"/>
                  </a:moveTo>
                  <a:cubicBezTo>
                    <a:pt x="36" y="63"/>
                    <a:pt x="36" y="63"/>
                    <a:pt x="36" y="63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30" y="63"/>
                    <a:pt x="30" y="63"/>
                    <a:pt x="30" y="63"/>
                  </a:cubicBezTo>
                  <a:lnTo>
                    <a:pt x="33" y="60"/>
                  </a:lnTo>
                  <a:close/>
                  <a:moveTo>
                    <a:pt x="85" y="8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5" y="14"/>
                    <a:pt x="85" y="14"/>
                    <a:pt x="85" y="14"/>
                  </a:cubicBezTo>
                  <a:cubicBezTo>
                    <a:pt x="81" y="11"/>
                    <a:pt x="81" y="11"/>
                    <a:pt x="81" y="11"/>
                  </a:cubicBezTo>
                  <a:lnTo>
                    <a:pt x="85" y="8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D3AF859-4D0D-FE74-7FE7-33D737C2AE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8711169"/>
              </p:ext>
            </p:extLst>
          </p:nvPr>
        </p:nvGraphicFramePr>
        <p:xfrm>
          <a:off x="1447492" y="1241426"/>
          <a:ext cx="7444988" cy="4995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19700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180528" y="548535"/>
            <a:ext cx="91090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Причини за трудностите според родители, които заявяват, че децата им срещат трудности</a:t>
            </a:r>
            <a:endParaRPr lang="ru-RU" altLang="bg-BG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4" name="Picture 4" descr="MAP_min_res">
            <a:extLst>
              <a:ext uri="{FF2B5EF4-FFF2-40B4-BE49-F238E27FC236}">
                <a16:creationId xmlns:a16="http://schemas.microsoft.com/office/drawing/2014/main" id="{89C381E5-16E5-4092-8BDD-446873830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8397EAC-2D9F-4AE7-9C75-1B103D384C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427" y="5688752"/>
            <a:ext cx="1403648" cy="66420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D218D42-508B-E5C7-14A5-5A9B542D0F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6749372"/>
              </p:ext>
            </p:extLst>
          </p:nvPr>
        </p:nvGraphicFramePr>
        <p:xfrm>
          <a:off x="395536" y="1317921"/>
          <a:ext cx="7632848" cy="492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5628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0" y="623303"/>
            <a:ext cx="9000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bg-BG" sz="1600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Когато става дума за проблеми, създадени от самия учебен материал или преподаване, според вас какви са причините за затруднения на детето?</a:t>
            </a:r>
          </a:p>
        </p:txBody>
      </p:sp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DC7E7440-FDEB-4CEA-B2E6-BB7ADB6F7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-2361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3C1F5FB-B28D-431A-8225-BE0EBCC2D0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279" y="6011714"/>
            <a:ext cx="1403648" cy="664203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DF99880-C116-D28E-75D0-4DB4D50087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906061"/>
              </p:ext>
            </p:extLst>
          </p:nvPr>
        </p:nvGraphicFramePr>
        <p:xfrm>
          <a:off x="755576" y="1407248"/>
          <a:ext cx="7344815" cy="4867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F0447F5-9308-F979-B013-712ED7D76805}"/>
              </a:ext>
            </a:extLst>
          </p:cNvPr>
          <p:cNvSpPr/>
          <p:nvPr/>
        </p:nvSpPr>
        <p:spPr>
          <a:xfrm>
            <a:off x="6707659" y="4869160"/>
            <a:ext cx="2292896" cy="879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bg-BG" sz="1400" i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Родители, завили, че детето им среща затруднения.</a:t>
            </a:r>
          </a:p>
          <a:p>
            <a:pPr algn="ctr"/>
            <a:endParaRPr lang="bg-BG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7482" y="632832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Причини за трудностите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1" name="Picture 4" descr="MAP_min_res">
            <a:extLst>
              <a:ext uri="{FF2B5EF4-FFF2-40B4-BE49-F238E27FC236}">
                <a16:creationId xmlns:a16="http://schemas.microsoft.com/office/drawing/2014/main" id="{B3F3C210-E641-4CC3-9AE6-631965D6F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87E48A-7CF3-4418-9FD6-3DDEECB63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19114"/>
            <a:ext cx="1403648" cy="664203"/>
          </a:xfrm>
          <a:prstGeom prst="rect">
            <a:avLst/>
          </a:prstGeom>
        </p:spPr>
      </p:pic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A1EB1D6-96A2-BD11-D6D3-E1B8D85A5BE4}"/>
              </a:ext>
            </a:extLst>
          </p:cNvPr>
          <p:cNvSpPr/>
          <p:nvPr/>
        </p:nvSpPr>
        <p:spPr>
          <a:xfrm>
            <a:off x="2321067" y="1411336"/>
            <a:ext cx="4536790" cy="149482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>
                <a:solidFill>
                  <a:srgbClr val="0965AD"/>
                </a:solidFill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Родителите на най-малките (деца от първи до четвърти клас) посочват най-често като причина за трудностите на децата си прекалено големия обем на учебното съдържание, с който малките ученици все още не могат да се справят.</a:t>
            </a:r>
            <a:endParaRPr lang="bg-BG" sz="1600" dirty="0">
              <a:solidFill>
                <a:srgbClr val="0965AD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F016C5-3ABE-298C-FFD7-921E7A77E4B3}"/>
              </a:ext>
            </a:extLst>
          </p:cNvPr>
          <p:cNvSpPr/>
          <p:nvPr/>
        </p:nvSpPr>
        <p:spPr>
          <a:xfrm>
            <a:off x="251520" y="3664755"/>
            <a:ext cx="3456385" cy="2228189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>
              <a:lnSpc>
                <a:spcPct val="150000"/>
              </a:lnSpc>
              <a:spcAft>
                <a:spcPts val="800"/>
              </a:spcAft>
            </a:pPr>
            <a:r>
              <a:rPr lang="bg-BG" sz="1600" dirty="0">
                <a:solidFill>
                  <a:srgbClr val="0965AD"/>
                </a:solidFill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З</a:t>
            </a:r>
            <a:r>
              <a:rPr lang="bg-BG" sz="1600" dirty="0">
                <a:solidFill>
                  <a:srgbClr val="0965A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а родителите на най-големите (между осми и десети клас) основната причина за проблеми на децата с учебния материал е онлайн образованието през последните две години.</a:t>
            </a:r>
            <a:endParaRPr lang="en-GB" sz="1600" dirty="0">
              <a:solidFill>
                <a:srgbClr val="0965A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endParaRP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97142042-0CBB-A0F5-3E0A-6311B37379DF}"/>
              </a:ext>
            </a:extLst>
          </p:cNvPr>
          <p:cNvSpPr/>
          <p:nvPr/>
        </p:nvSpPr>
        <p:spPr>
          <a:xfrm>
            <a:off x="5724128" y="3713270"/>
            <a:ext cx="3384947" cy="21311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>
                <a:solidFill>
                  <a:srgbClr val="0965A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Сред родителите на деца между пети и седми клас най-често сочената причина е недоброто поднасяне на материала от страна на учителя</a:t>
            </a:r>
            <a:endParaRPr lang="bg-BG" sz="1600" dirty="0">
              <a:solidFill>
                <a:srgbClr val="0965AD"/>
              </a:solidFill>
            </a:endParaRPr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59C9748C-48A2-BCB4-638B-BE341DC8D74B}"/>
              </a:ext>
            </a:extLst>
          </p:cNvPr>
          <p:cNvSpPr/>
          <p:nvPr/>
        </p:nvSpPr>
        <p:spPr>
          <a:xfrm>
            <a:off x="3563888" y="2820227"/>
            <a:ext cx="2376264" cy="2390769"/>
          </a:xfrm>
          <a:prstGeom prst="flowChartConnector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В различните класове водещият проблем, посочен от родителя, е различен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5413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047FE6C-8D2B-F47E-D949-EC1002FBAB3E}"/>
              </a:ext>
            </a:extLst>
          </p:cNvPr>
          <p:cNvSpPr txBox="1"/>
          <p:nvPr/>
        </p:nvSpPr>
        <p:spPr>
          <a:xfrm>
            <a:off x="1331640" y="541452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dirty="0">
                <a:solidFill>
                  <a:srgbClr val="0965AD"/>
                </a:solidFill>
              </a:rPr>
              <a:t>Родители, които са заявили, че децата им не изпитват затруднения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C0F82B4D-44AB-13E2-AC96-E6A92868F6D0}"/>
              </a:ext>
            </a:extLst>
          </p:cNvPr>
          <p:cNvSpPr/>
          <p:nvPr/>
        </p:nvSpPr>
        <p:spPr>
          <a:xfrm>
            <a:off x="2411760" y="1440489"/>
            <a:ext cx="6552728" cy="2780599"/>
          </a:xfrm>
          <a:prstGeom prst="wedgeRoundRectCallout">
            <a:avLst/>
          </a:prstGeom>
          <a:solidFill>
            <a:srgbClr val="0965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Родителите, които са отговорили, че децата им не изпитват трудности по повечето предмети в училище, са дали по-различни отговори на въпроса за причините за тези трудности. Навярно отдалечеността от този проблем позволява и неговото разделяне от личността на учителя и прекия контакт между учител и дете и търсене на причините в самия учебен материал</a:t>
            </a:r>
            <a:endParaRPr lang="bg-BG" dirty="0"/>
          </a:p>
        </p:txBody>
      </p:sp>
      <p:grpSp>
        <p:nvGrpSpPr>
          <p:cNvPr id="8" name="Group 7" descr="conversation icon">
            <a:extLst>
              <a:ext uri="{FF2B5EF4-FFF2-40B4-BE49-F238E27FC236}">
                <a16:creationId xmlns:a16="http://schemas.microsoft.com/office/drawing/2014/main" id="{8813F01B-BAFD-767B-57C5-D5DD1A726199}"/>
              </a:ext>
            </a:extLst>
          </p:cNvPr>
          <p:cNvGrpSpPr/>
          <p:nvPr/>
        </p:nvGrpSpPr>
        <p:grpSpPr>
          <a:xfrm>
            <a:off x="2735796" y="4557632"/>
            <a:ext cx="1944216" cy="1820605"/>
            <a:chOff x="3517900" y="7426325"/>
            <a:chExt cx="631825" cy="628650"/>
          </a:xfrm>
        </p:grpSpPr>
        <p:sp>
          <p:nvSpPr>
            <p:cNvPr id="10" name="Oval 178">
              <a:extLst>
                <a:ext uri="{FF2B5EF4-FFF2-40B4-BE49-F238E27FC236}">
                  <a16:creationId xmlns:a16="http://schemas.microsoft.com/office/drawing/2014/main" id="{A1A3E4A7-216F-4A4B-624E-4911884E9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965AD"/>
                </a:solidFill>
              </a:endParaRPr>
            </a:p>
          </p:txBody>
        </p:sp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DE9644A7-C0DE-CA66-AB04-10CFF7874C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solidFill>
              <a:srgbClr val="0965AD">
                <a:alpha val="5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965A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5409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1419B64-89F8-E3A5-7F6C-C1BCAF0F7B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7837063"/>
              </p:ext>
            </p:extLst>
          </p:nvPr>
        </p:nvGraphicFramePr>
        <p:xfrm>
          <a:off x="1187624" y="1268761"/>
          <a:ext cx="7056784" cy="4968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 Box 7">
            <a:extLst>
              <a:ext uri="{FF2B5EF4-FFF2-40B4-BE49-F238E27FC236}">
                <a16:creationId xmlns:a16="http://schemas.microsoft.com/office/drawing/2014/main" id="{36459D9F-BB36-E365-461A-8AB72960A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0528" y="548535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Причини за трудностите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839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36459D9F-BB36-E365-461A-8AB72960A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5" y="541452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Някои цитати: 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8" name="Group 7" descr="conversation icon">
            <a:extLst>
              <a:ext uri="{FF2B5EF4-FFF2-40B4-BE49-F238E27FC236}">
                <a16:creationId xmlns:a16="http://schemas.microsoft.com/office/drawing/2014/main" id="{AC798586-D2AC-2E26-7DD2-6C00261C919B}"/>
              </a:ext>
            </a:extLst>
          </p:cNvPr>
          <p:cNvGrpSpPr/>
          <p:nvPr/>
        </p:nvGrpSpPr>
        <p:grpSpPr>
          <a:xfrm>
            <a:off x="0" y="1245098"/>
            <a:ext cx="2232248" cy="1944216"/>
            <a:chOff x="3517900" y="7426325"/>
            <a:chExt cx="631825" cy="628650"/>
          </a:xfrm>
        </p:grpSpPr>
        <p:sp>
          <p:nvSpPr>
            <p:cNvPr id="10" name="Oval 178">
              <a:extLst>
                <a:ext uri="{FF2B5EF4-FFF2-40B4-BE49-F238E27FC236}">
                  <a16:creationId xmlns:a16="http://schemas.microsoft.com/office/drawing/2014/main" id="{00EB3EA1-F377-1A47-ADCA-3B5FA646E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4AA36DEB-8545-CBF0-7055-11E0A8168E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01A2836-03F0-3893-6AFE-5796912C1596}"/>
              </a:ext>
            </a:extLst>
          </p:cNvPr>
          <p:cNvSpPr/>
          <p:nvPr/>
        </p:nvSpPr>
        <p:spPr>
          <a:xfrm>
            <a:off x="2411760" y="1052736"/>
            <a:ext cx="6336704" cy="42484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rgbClr val="2E74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„Моето дете е отличник, но от тези шестици няма голяма полза. Това коства много на мен, постоянно, а пък на него два пъти повече. Първото и основно нещо е, че те нямат никакви упражнения. Няма как да затвърждават знания с тези големи обеми от информация. Голям обем за кратко време преподаден и в малките главици не може да се осмисли. Второто нещо - незаинтересоваността на част от учителите - дали децата са разбрали нещата. Трябва да има време да се затвърдят най-важните неща и  нататък да се гради основата.“</a:t>
            </a:r>
            <a:endParaRPr lang="en-GB" dirty="0">
              <a:solidFill>
                <a:srgbClr val="2E74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dirty="0">
              <a:solidFill>
                <a:srgbClr val="0965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20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AP_min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-79261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MAP_min_res">
            <a:extLst>
              <a:ext uri="{FF2B5EF4-FFF2-40B4-BE49-F238E27FC236}">
                <a16:creationId xmlns:a16="http://schemas.microsoft.com/office/drawing/2014/main" id="{8EC879E4-0230-4307-B37A-CB411D0F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b="67506"/>
          <a:stretch>
            <a:fillRect/>
          </a:stretch>
        </p:blipFill>
        <p:spPr bwMode="auto">
          <a:xfrm>
            <a:off x="0" y="6237287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652F8B-116C-40DC-BA05-1C73BB6AF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40" y="5900743"/>
            <a:ext cx="1403648" cy="664203"/>
          </a:xfrm>
          <a:prstGeom prst="rect">
            <a:avLst/>
          </a:prstGeom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36459D9F-BB36-E365-461A-8AB72960A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5" y="541452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000" b="1" dirty="0">
                <a:solidFill>
                  <a:srgbClr val="0066CC"/>
                </a:solidFill>
                <a:latin typeface="+mj-lt"/>
                <a:cs typeface="Times New Roman" panose="02020603050405020304" pitchFamily="18" charset="0"/>
              </a:rPr>
              <a:t>Някои цитати: </a:t>
            </a:r>
            <a:endParaRPr lang="ru-RU" altLang="bg-BG" sz="2000" b="1" dirty="0">
              <a:solidFill>
                <a:srgbClr val="0066CC"/>
              </a:solidFill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8" name="Group 7" descr="conversation icon">
            <a:extLst>
              <a:ext uri="{FF2B5EF4-FFF2-40B4-BE49-F238E27FC236}">
                <a16:creationId xmlns:a16="http://schemas.microsoft.com/office/drawing/2014/main" id="{AC798586-D2AC-2E26-7DD2-6C00261C919B}"/>
              </a:ext>
            </a:extLst>
          </p:cNvPr>
          <p:cNvGrpSpPr/>
          <p:nvPr/>
        </p:nvGrpSpPr>
        <p:grpSpPr>
          <a:xfrm>
            <a:off x="0" y="1245098"/>
            <a:ext cx="2232248" cy="1944216"/>
            <a:chOff x="3517900" y="7426325"/>
            <a:chExt cx="631825" cy="628650"/>
          </a:xfrm>
        </p:grpSpPr>
        <p:sp>
          <p:nvSpPr>
            <p:cNvPr id="10" name="Oval 178">
              <a:extLst>
                <a:ext uri="{FF2B5EF4-FFF2-40B4-BE49-F238E27FC236}">
                  <a16:creationId xmlns:a16="http://schemas.microsoft.com/office/drawing/2014/main" id="{00EB3EA1-F377-1A47-ADCA-3B5FA646E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4AA36DEB-8545-CBF0-7055-11E0A8168E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solidFill>
                <a:srgbClr val="0965AD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1C1B705-1182-E514-E503-7894B36E5DED}"/>
              </a:ext>
            </a:extLst>
          </p:cNvPr>
          <p:cNvSpPr/>
          <p:nvPr/>
        </p:nvSpPr>
        <p:spPr>
          <a:xfrm>
            <a:off x="251520" y="4580879"/>
            <a:ext cx="5472608" cy="11104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800" dirty="0">
                <a:solidFill>
                  <a:srgbClr val="0965A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„Не са усвоили още единия материал и вече вземат следващия. Принудих се да го запиша на уроци, защото няма време да се усвои преподаденото..“</a:t>
            </a:r>
            <a:endParaRPr lang="bg-BG" dirty="0">
              <a:solidFill>
                <a:srgbClr val="0965AD"/>
              </a:solidFill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EE207EFB-0924-6215-5AA0-F3A46EE73085}"/>
              </a:ext>
            </a:extLst>
          </p:cNvPr>
          <p:cNvSpPr/>
          <p:nvPr/>
        </p:nvSpPr>
        <p:spPr>
          <a:xfrm>
            <a:off x="3491880" y="990919"/>
            <a:ext cx="5472608" cy="307628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8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„По всички предмети трябва да се олекоти програмата. По география и по история е необходимо да се учи повече за България. А те какви неща учат. Например, по география учат за миньорското дело в Бразилия, което не знам за какво точно им трябва. По история вместо да учат история на България - те учат история на Египет, история на Персия, което е супер натоварващо. Нека го знаят от обща култура, но не да се залага като основно нещо.“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307875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9789</TotalTime>
  <Words>1812</Words>
  <Application>Microsoft Office PowerPoint</Application>
  <PresentationFormat>On-screen Show (4:3)</PresentationFormat>
  <Paragraphs>101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TNS Bulgaria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 Nikolova</dc:creator>
  <cp:lastModifiedBy>Rayna Haralampieva</cp:lastModifiedBy>
  <cp:revision>492</cp:revision>
  <cp:lastPrinted>2017-05-16T11:02:23Z</cp:lastPrinted>
  <dcterms:created xsi:type="dcterms:W3CDTF">2012-04-23T12:21:18Z</dcterms:created>
  <dcterms:modified xsi:type="dcterms:W3CDTF">2022-06-30T06:52:23Z</dcterms:modified>
</cp:coreProperties>
</file>