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70" r:id="rId4"/>
    <p:sldId id="271" r:id="rId5"/>
    <p:sldId id="272" r:id="rId6"/>
    <p:sldId id="273" r:id="rId7"/>
    <p:sldId id="275" r:id="rId8"/>
    <p:sldId id="276" r:id="rId9"/>
    <p:sldId id="277" r:id="rId10"/>
    <p:sldId id="278" r:id="rId11"/>
    <p:sldId id="279" r:id="rId12"/>
    <p:sldId id="274" r:id="rId13"/>
    <p:sldId id="262" r:id="rId14"/>
    <p:sldId id="268" r:id="rId15"/>
    <p:sldId id="280" r:id="rId16"/>
    <p:sldId id="281" r:id="rId17"/>
    <p:sldId id="282" r:id="rId18"/>
    <p:sldId id="283" r:id="rId19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bg-BG" smtClean="0"/>
              <a:t>Щракнете, за да редактирате стила на подзаглавията в образеца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07FD3-AFD6-4521-9186-4E6D1AC7155E}" type="datetimeFigureOut">
              <a:rPr lang="bg-BG" smtClean="0"/>
              <a:pPr/>
              <a:t>13.6.2022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E9CCA-937B-4AC0-A9F3-FE6F26F9796F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07FD3-AFD6-4521-9186-4E6D1AC7155E}" type="datetimeFigureOut">
              <a:rPr lang="bg-BG" smtClean="0"/>
              <a:pPr/>
              <a:t>13.6.2022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E9CCA-937B-4AC0-A9F3-FE6F26F9796F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07FD3-AFD6-4521-9186-4E6D1AC7155E}" type="datetimeFigureOut">
              <a:rPr lang="bg-BG" smtClean="0"/>
              <a:pPr/>
              <a:t>13.6.2022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E9CCA-937B-4AC0-A9F3-FE6F26F9796F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07FD3-AFD6-4521-9186-4E6D1AC7155E}" type="datetimeFigureOut">
              <a:rPr lang="bg-BG" smtClean="0"/>
              <a:pPr/>
              <a:t>13.6.2022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E9CCA-937B-4AC0-A9F3-FE6F26F9796F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07FD3-AFD6-4521-9186-4E6D1AC7155E}" type="datetimeFigureOut">
              <a:rPr lang="bg-BG" smtClean="0"/>
              <a:pPr/>
              <a:t>13.6.2022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E9CCA-937B-4AC0-A9F3-FE6F26F9796F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07FD3-AFD6-4521-9186-4E6D1AC7155E}" type="datetimeFigureOut">
              <a:rPr lang="bg-BG" smtClean="0"/>
              <a:pPr/>
              <a:t>13.6.2022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E9CCA-937B-4AC0-A9F3-FE6F26F9796F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5" name="Текстов контейне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6" name="Контейнер за съдържани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07FD3-AFD6-4521-9186-4E6D1AC7155E}" type="datetimeFigureOut">
              <a:rPr lang="bg-BG" smtClean="0"/>
              <a:pPr/>
              <a:t>13.6.2022 г.</a:t>
            </a:fld>
            <a:endParaRPr lang="bg-BG"/>
          </a:p>
        </p:txBody>
      </p:sp>
      <p:sp>
        <p:nvSpPr>
          <p:cNvPr id="8" name="Контейнер за долния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Контейнер за номер н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E9CCA-937B-4AC0-A9F3-FE6F26F9796F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07FD3-AFD6-4521-9186-4E6D1AC7155E}" type="datetimeFigureOut">
              <a:rPr lang="bg-BG" smtClean="0"/>
              <a:pPr/>
              <a:t>13.6.2022 г.</a:t>
            </a:fld>
            <a:endParaRPr lang="bg-BG"/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E9CCA-937B-4AC0-A9F3-FE6F26F9796F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07FD3-AFD6-4521-9186-4E6D1AC7155E}" type="datetimeFigureOut">
              <a:rPr lang="bg-BG" smtClean="0"/>
              <a:pPr/>
              <a:t>13.6.2022 г.</a:t>
            </a:fld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E9CCA-937B-4AC0-A9F3-FE6F26F9796F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07FD3-AFD6-4521-9186-4E6D1AC7155E}" type="datetimeFigureOut">
              <a:rPr lang="bg-BG" smtClean="0"/>
              <a:pPr/>
              <a:t>13.6.2022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E9CCA-937B-4AC0-A9F3-FE6F26F9796F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07FD3-AFD6-4521-9186-4E6D1AC7155E}" type="datetimeFigureOut">
              <a:rPr lang="bg-BG" smtClean="0"/>
              <a:pPr/>
              <a:t>13.6.2022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E9CCA-937B-4AC0-A9F3-FE6F26F9796F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заглав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A07FD3-AFD6-4521-9186-4E6D1AC7155E}" type="datetimeFigureOut">
              <a:rPr lang="bg-BG" smtClean="0"/>
              <a:pPr/>
              <a:t>13.6.2022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E9CCA-937B-4AC0-A9F3-FE6F26F9796F}" type="slidenum">
              <a:rPr lang="bg-BG" smtClean="0"/>
              <a:pPr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886103" y="2209365"/>
            <a:ext cx="5616624" cy="1569660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Надграждане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на основните системи на Агенция „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Митници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“ за предоставяне на данни и услуги –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БИМИС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(фаза 3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)</a:t>
            </a:r>
            <a:endParaRPr lang="bg-BG" sz="2400" b="1" dirty="0">
              <a:solidFill>
                <a:schemeClr val="accent1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9513" y="2636912"/>
            <a:ext cx="187220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Кольо Колев,</a:t>
            </a:r>
            <a:endParaRPr lang="en-US" b="1" kern="0" dirty="0">
              <a:solidFill>
                <a:schemeClr val="tx2"/>
              </a:solidFill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g-BG" kern="0" dirty="0" smtClean="0">
                <a:solidFill>
                  <a:schemeClr val="tx2"/>
                </a:solidFill>
              </a:rPr>
              <a:t>ръководител</a:t>
            </a:r>
            <a:r>
              <a:rPr kumimoji="0" lang="bg-BG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 на проекта</a:t>
            </a:r>
            <a:endParaRPr lang="bg-BG" kern="0" dirty="0">
              <a:solidFill>
                <a:schemeClr val="tx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715322" y="5085184"/>
            <a:ext cx="640871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1200" dirty="0">
                <a:solidFill>
                  <a:schemeClr val="tx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Административен договор № BG05SFOP001-1.025-0001-С01/29.11.2021 г  за предоставяне на безвъзмездна финансова помощ по Процедура </a:t>
            </a:r>
            <a:r>
              <a:rPr lang="en-US" sz="1200" dirty="0">
                <a:solidFill>
                  <a:schemeClr val="tx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BG05SFOP001-1.025 </a:t>
            </a:r>
            <a:r>
              <a:rPr lang="bg-BG" sz="1200" dirty="0">
                <a:solidFill>
                  <a:schemeClr val="tx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в съответствие с целите и приоритетите на Оперативна програма „Добро управление“</a:t>
            </a:r>
            <a:r>
              <a:rPr lang="bg-BG" sz="1200" b="1" dirty="0">
                <a:solidFill>
                  <a:schemeClr val="tx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1200" dirty="0">
                <a:solidFill>
                  <a:schemeClr val="tx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и по-конкретно с  Приоритетна ос №1 „Административно обслужване и е-управление“, и по-конкретно  Специфична цел 1: Намаляване на административната и регулаторна тежест за гражданите и бизнеса, и въвеждане на принципите на „епизоди от живота“ и „бизнес събития“ и Специфична цел №2 </a:t>
            </a:r>
            <a:r>
              <a:rPr lang="bg-BG" sz="1200" dirty="0" smtClean="0">
                <a:solidFill>
                  <a:schemeClr val="tx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: Увеличаване </a:t>
            </a:r>
            <a:r>
              <a:rPr lang="bg-BG" sz="1200" dirty="0">
                <a:solidFill>
                  <a:schemeClr val="tx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на достъпните за гражданите и бизнеса услуги, предоставяни по електронен </a:t>
            </a:r>
            <a:r>
              <a:rPr lang="bg-BG" sz="1200" dirty="0" smtClean="0">
                <a:solidFill>
                  <a:schemeClr val="tx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път.</a:t>
            </a:r>
            <a:endParaRPr lang="en-US" sz="1200" dirty="0">
              <a:solidFill>
                <a:schemeClr val="tx2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5364088" y="620689"/>
            <a:ext cx="3163888" cy="792088"/>
          </a:xfrm>
        </p:spPr>
        <p:txBody>
          <a:bodyPr>
            <a:normAutofit/>
          </a:bodyPr>
          <a:lstStyle/>
          <a:p>
            <a:r>
              <a:rPr lang="bg-BG" sz="3600" b="1" dirty="0" smtClean="0">
                <a:solidFill>
                  <a:schemeClr val="tx2"/>
                </a:solidFill>
                <a:latin typeface="+mn-lt"/>
              </a:rPr>
              <a:t>Дейност 1</a:t>
            </a:r>
            <a:endParaRPr lang="bg-BG" sz="36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411760" y="1412776"/>
            <a:ext cx="6480720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bg-BG" sz="2400" dirty="0">
                <a:solidFill>
                  <a:schemeClr val="tx2"/>
                </a:solidFill>
              </a:rPr>
              <a:t>„Развитие и въвеждане на Институционална архитектура на АМ по отношение на Проекти по МКС и модул „Анализ на риска““ </a:t>
            </a:r>
          </a:p>
          <a:p>
            <a:pPr algn="just"/>
            <a:endParaRPr lang="bg-BG" sz="2000" b="1" dirty="0">
              <a:solidFill>
                <a:schemeClr val="tx2"/>
              </a:solidFill>
            </a:endParaRPr>
          </a:p>
          <a:p>
            <a:pPr algn="r"/>
            <a:r>
              <a:rPr lang="bg-BG" sz="2000" b="1" dirty="0">
                <a:solidFill>
                  <a:schemeClr val="tx2"/>
                </a:solidFill>
              </a:rPr>
              <a:t>Обособена позиция № 2 с предмет </a:t>
            </a:r>
          </a:p>
          <a:p>
            <a:pPr algn="just"/>
            <a:endParaRPr lang="bg-BG" dirty="0">
              <a:solidFill>
                <a:schemeClr val="tx2"/>
              </a:solidFill>
            </a:endParaRPr>
          </a:p>
          <a:p>
            <a:pPr algn="just"/>
            <a:r>
              <a:rPr lang="ru-RU" dirty="0">
                <a:solidFill>
                  <a:schemeClr val="tx2"/>
                </a:solidFill>
              </a:rPr>
              <a:t> „Развитие и </a:t>
            </a:r>
            <a:r>
              <a:rPr lang="ru-RU" dirty="0" err="1">
                <a:solidFill>
                  <a:schemeClr val="tx2"/>
                </a:solidFill>
              </a:rPr>
              <a:t>въвеждане</a:t>
            </a:r>
            <a:r>
              <a:rPr lang="ru-RU" dirty="0">
                <a:solidFill>
                  <a:schemeClr val="tx2"/>
                </a:solidFill>
              </a:rPr>
              <a:t> на </a:t>
            </a:r>
            <a:r>
              <a:rPr lang="ru-RU" dirty="0" err="1">
                <a:solidFill>
                  <a:schemeClr val="tx2"/>
                </a:solidFill>
              </a:rPr>
              <a:t>Институционална</a:t>
            </a:r>
            <a:r>
              <a:rPr lang="ru-RU" dirty="0">
                <a:solidFill>
                  <a:schemeClr val="tx2"/>
                </a:solidFill>
              </a:rPr>
              <a:t> архитектура на АМ по отношение на </a:t>
            </a:r>
            <a:r>
              <a:rPr lang="ru-RU" dirty="0" err="1">
                <a:solidFill>
                  <a:schemeClr val="tx2"/>
                </a:solidFill>
              </a:rPr>
              <a:t>модул</a:t>
            </a:r>
            <a:r>
              <a:rPr lang="ru-RU" dirty="0">
                <a:solidFill>
                  <a:schemeClr val="tx2"/>
                </a:solidFill>
              </a:rPr>
              <a:t> „Анализ на риска“ (МАР) – </a:t>
            </a:r>
            <a:r>
              <a:rPr lang="ru-RU" dirty="0" err="1">
                <a:solidFill>
                  <a:schemeClr val="tx2"/>
                </a:solidFill>
              </a:rPr>
              <a:t>отразяване</a:t>
            </a:r>
            <a:r>
              <a:rPr lang="ru-RU" dirty="0">
                <a:solidFill>
                  <a:schemeClr val="tx2"/>
                </a:solidFill>
              </a:rPr>
              <a:t> на </a:t>
            </a:r>
            <a:r>
              <a:rPr lang="ru-RU" dirty="0" err="1">
                <a:solidFill>
                  <a:schemeClr val="tx2"/>
                </a:solidFill>
              </a:rPr>
              <a:t>промените</a:t>
            </a:r>
            <a:r>
              <a:rPr lang="ru-RU" dirty="0">
                <a:solidFill>
                  <a:schemeClr val="tx2"/>
                </a:solidFill>
              </a:rPr>
              <a:t>, </a:t>
            </a:r>
            <a:r>
              <a:rPr lang="ru-RU" dirty="0" err="1">
                <a:solidFill>
                  <a:schemeClr val="tx2"/>
                </a:solidFill>
              </a:rPr>
              <a:t>произтичащи</a:t>
            </a:r>
            <a:r>
              <a:rPr lang="ru-RU" dirty="0">
                <a:solidFill>
                  <a:schemeClr val="tx2"/>
                </a:solidFill>
              </a:rPr>
              <a:t> от Система за </a:t>
            </a:r>
            <a:r>
              <a:rPr lang="ru-RU" dirty="0" err="1">
                <a:solidFill>
                  <a:schemeClr val="tx2"/>
                </a:solidFill>
              </a:rPr>
              <a:t>контрол</a:t>
            </a:r>
            <a:r>
              <a:rPr lang="ru-RU" dirty="0">
                <a:solidFill>
                  <a:schemeClr val="tx2"/>
                </a:solidFill>
              </a:rPr>
              <a:t> на вноса (СКВ 2) версия 2 (</a:t>
            </a:r>
            <a:r>
              <a:rPr lang="ru-RU" dirty="0" err="1">
                <a:solidFill>
                  <a:schemeClr val="tx2"/>
                </a:solidFill>
              </a:rPr>
              <a:t>реализирана</a:t>
            </a:r>
            <a:r>
              <a:rPr lang="ru-RU" dirty="0">
                <a:solidFill>
                  <a:schemeClr val="tx2"/>
                </a:solidFill>
              </a:rPr>
              <a:t> в </a:t>
            </a:r>
            <a:r>
              <a:rPr lang="ru-RU" dirty="0" err="1">
                <a:solidFill>
                  <a:schemeClr val="tx2"/>
                </a:solidFill>
              </a:rPr>
              <a:t>изпълнение</a:t>
            </a:r>
            <a:r>
              <a:rPr lang="ru-RU" dirty="0">
                <a:solidFill>
                  <a:schemeClr val="tx2"/>
                </a:solidFill>
              </a:rPr>
              <a:t> на </a:t>
            </a:r>
            <a:r>
              <a:rPr lang="ru-RU" dirty="0" err="1">
                <a:solidFill>
                  <a:schemeClr val="tx2"/>
                </a:solidFill>
              </a:rPr>
              <a:t>проекти</a:t>
            </a:r>
            <a:r>
              <a:rPr lang="ru-RU" dirty="0">
                <a:solidFill>
                  <a:schemeClr val="tx2"/>
                </a:solidFill>
              </a:rPr>
              <a:t> по МКС: 1.19 UCC – </a:t>
            </a:r>
            <a:r>
              <a:rPr lang="ru-RU" dirty="0" err="1">
                <a:solidFill>
                  <a:schemeClr val="tx2"/>
                </a:solidFill>
              </a:rPr>
              <a:t>Import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Control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System</a:t>
            </a:r>
            <a:r>
              <a:rPr lang="ru-RU" dirty="0">
                <a:solidFill>
                  <a:schemeClr val="tx2"/>
                </a:solidFill>
              </a:rPr>
              <a:t> 2 (ICS2 </a:t>
            </a:r>
            <a:r>
              <a:rPr lang="ru-RU" dirty="0" err="1">
                <a:solidFill>
                  <a:schemeClr val="tx2"/>
                </a:solidFill>
              </a:rPr>
              <a:t>Release</a:t>
            </a:r>
            <a:r>
              <a:rPr lang="ru-RU" dirty="0">
                <a:solidFill>
                  <a:schemeClr val="tx2"/>
                </a:solidFill>
              </a:rPr>
              <a:t> 2) и 2.1 UCC </a:t>
            </a:r>
            <a:r>
              <a:rPr lang="ru-RU" dirty="0" err="1">
                <a:solidFill>
                  <a:schemeClr val="tx2"/>
                </a:solidFill>
              </a:rPr>
              <a:t>Notifications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of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arrival</a:t>
            </a:r>
            <a:r>
              <a:rPr lang="ru-RU" dirty="0">
                <a:solidFill>
                  <a:schemeClr val="tx2"/>
                </a:solidFill>
              </a:rPr>
              <a:t>), </a:t>
            </a:r>
            <a:r>
              <a:rPr lang="ru-RU" dirty="0" err="1">
                <a:solidFill>
                  <a:schemeClr val="tx2"/>
                </a:solidFill>
              </a:rPr>
              <a:t>Митническа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автоматизирана</a:t>
            </a:r>
            <a:r>
              <a:rPr lang="ru-RU" dirty="0">
                <a:solidFill>
                  <a:schemeClr val="tx2"/>
                </a:solidFill>
              </a:rPr>
              <a:t> система за </a:t>
            </a:r>
            <a:r>
              <a:rPr lang="ru-RU" dirty="0" err="1">
                <a:solidFill>
                  <a:schemeClr val="tx2"/>
                </a:solidFill>
              </a:rPr>
              <a:t>изнасяне</a:t>
            </a:r>
            <a:r>
              <a:rPr lang="ru-RU" dirty="0">
                <a:solidFill>
                  <a:schemeClr val="tx2"/>
                </a:solidFill>
              </a:rPr>
              <a:t> (МАСИ) (</a:t>
            </a:r>
            <a:r>
              <a:rPr lang="ru-RU" dirty="0" err="1">
                <a:solidFill>
                  <a:schemeClr val="tx2"/>
                </a:solidFill>
              </a:rPr>
              <a:t>реализирана</a:t>
            </a:r>
            <a:r>
              <a:rPr lang="ru-RU" dirty="0">
                <a:solidFill>
                  <a:schemeClr val="tx2"/>
                </a:solidFill>
              </a:rPr>
              <a:t> в </a:t>
            </a:r>
            <a:r>
              <a:rPr lang="ru-RU" dirty="0" err="1">
                <a:solidFill>
                  <a:schemeClr val="tx2"/>
                </a:solidFill>
              </a:rPr>
              <a:t>изпълнение</a:t>
            </a:r>
            <a:r>
              <a:rPr lang="ru-RU" dirty="0">
                <a:solidFill>
                  <a:schemeClr val="tx2"/>
                </a:solidFill>
              </a:rPr>
              <a:t> на </a:t>
            </a:r>
            <a:r>
              <a:rPr lang="ru-RU" dirty="0" err="1">
                <a:solidFill>
                  <a:schemeClr val="tx2"/>
                </a:solidFill>
              </a:rPr>
              <a:t>проекти</a:t>
            </a:r>
            <a:r>
              <a:rPr lang="ru-RU" dirty="0">
                <a:solidFill>
                  <a:schemeClr val="tx2"/>
                </a:solidFill>
              </a:rPr>
              <a:t> по МКС: 1.6 UCC </a:t>
            </a:r>
            <a:r>
              <a:rPr lang="ru-RU" dirty="0" err="1">
                <a:solidFill>
                  <a:schemeClr val="tx2"/>
                </a:solidFill>
              </a:rPr>
              <a:t>Automated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Export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System</a:t>
            </a:r>
            <a:r>
              <a:rPr lang="ru-RU" dirty="0">
                <a:solidFill>
                  <a:schemeClr val="tx2"/>
                </a:solidFill>
              </a:rPr>
              <a:t> (AES) и 2.6 UCC </a:t>
            </a:r>
            <a:r>
              <a:rPr lang="ru-RU" dirty="0" err="1">
                <a:solidFill>
                  <a:schemeClr val="tx2"/>
                </a:solidFill>
              </a:rPr>
              <a:t>Special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procedures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harmonisation</a:t>
            </a:r>
            <a:r>
              <a:rPr lang="ru-RU" dirty="0">
                <a:solidFill>
                  <a:schemeClr val="tx2"/>
                </a:solidFill>
              </a:rPr>
              <a:t> (EXP)) и </a:t>
            </a:r>
            <a:r>
              <a:rPr lang="ru-RU" dirty="0" err="1">
                <a:solidFill>
                  <a:schemeClr val="tx2"/>
                </a:solidFill>
              </a:rPr>
              <a:t>Митническата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информационна</a:t>
            </a:r>
            <a:r>
              <a:rPr lang="ru-RU" dirty="0">
                <a:solidFill>
                  <a:schemeClr val="tx2"/>
                </a:solidFill>
              </a:rPr>
              <a:t> система за транзит (МИСТ2) (</a:t>
            </a:r>
            <a:r>
              <a:rPr lang="ru-RU" dirty="0" err="1">
                <a:solidFill>
                  <a:schemeClr val="tx2"/>
                </a:solidFill>
              </a:rPr>
              <a:t>реализирана</a:t>
            </a:r>
            <a:r>
              <a:rPr lang="ru-RU" dirty="0">
                <a:solidFill>
                  <a:schemeClr val="tx2"/>
                </a:solidFill>
              </a:rPr>
              <a:t> в </a:t>
            </a:r>
            <a:r>
              <a:rPr lang="ru-RU" dirty="0" err="1">
                <a:solidFill>
                  <a:schemeClr val="tx2"/>
                </a:solidFill>
              </a:rPr>
              <a:t>изпълнение</a:t>
            </a:r>
            <a:r>
              <a:rPr lang="ru-RU" dirty="0">
                <a:solidFill>
                  <a:schemeClr val="tx2"/>
                </a:solidFill>
              </a:rPr>
              <a:t> на проект по МКС: 1.7 UCC </a:t>
            </a:r>
            <a:r>
              <a:rPr lang="ru-RU" dirty="0" err="1">
                <a:solidFill>
                  <a:schemeClr val="tx2"/>
                </a:solidFill>
              </a:rPr>
              <a:t>Transit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system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including</a:t>
            </a:r>
            <a:r>
              <a:rPr lang="ru-RU" dirty="0">
                <a:solidFill>
                  <a:schemeClr val="tx2"/>
                </a:solidFill>
              </a:rPr>
              <a:t> NCTS – </a:t>
            </a:r>
            <a:r>
              <a:rPr lang="ru-RU" dirty="0" err="1">
                <a:solidFill>
                  <a:schemeClr val="tx2"/>
                </a:solidFill>
              </a:rPr>
              <a:t>phase</a:t>
            </a:r>
            <a:r>
              <a:rPr lang="ru-RU" dirty="0">
                <a:solidFill>
                  <a:schemeClr val="tx2"/>
                </a:solidFill>
              </a:rPr>
              <a:t> 5), </a:t>
            </a:r>
            <a:r>
              <a:rPr lang="ru-RU" dirty="0" err="1">
                <a:solidFill>
                  <a:schemeClr val="tx2"/>
                </a:solidFill>
              </a:rPr>
              <a:t>върху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Cloud</a:t>
            </a:r>
            <a:r>
              <a:rPr lang="ru-RU" dirty="0">
                <a:solidFill>
                  <a:schemeClr val="tx2"/>
                </a:solidFill>
              </a:rPr>
              <a:t> архитектура“ </a:t>
            </a:r>
            <a:endParaRPr lang="bg-BG" sz="2400" dirty="0"/>
          </a:p>
        </p:txBody>
      </p:sp>
    </p:spTree>
    <p:extLst>
      <p:ext uri="{BB962C8B-B14F-4D97-AF65-F5344CB8AC3E}">
        <p14:creationId xmlns:p14="http://schemas.microsoft.com/office/powerpoint/2010/main" val="886338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7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755576" y="620689"/>
            <a:ext cx="7200800" cy="792088"/>
          </a:xfrm>
        </p:spPr>
        <p:txBody>
          <a:bodyPr>
            <a:normAutofit/>
          </a:bodyPr>
          <a:lstStyle/>
          <a:p>
            <a:pPr algn="r"/>
            <a:r>
              <a:rPr lang="bg-BG" sz="2000" dirty="0" smtClean="0">
                <a:solidFill>
                  <a:schemeClr val="tx2"/>
                </a:solidFill>
                <a:latin typeface="+mn-lt"/>
              </a:rPr>
              <a:t>Дейност 1, ОП 2 – </a:t>
            </a:r>
            <a:r>
              <a:rPr lang="bg-BG" sz="2000" b="1" dirty="0" smtClean="0">
                <a:solidFill>
                  <a:schemeClr val="tx2"/>
                </a:solidFill>
                <a:latin typeface="+mn-lt"/>
              </a:rPr>
              <a:t>дейности</a:t>
            </a:r>
            <a:endParaRPr lang="bg-BG" sz="20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555776" y="1412777"/>
            <a:ext cx="639045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dirty="0">
                <a:solidFill>
                  <a:schemeClr val="tx2"/>
                </a:solidFill>
              </a:rPr>
              <a:t>Развитие и въвеждане на Институционалната архитектура на АМ по отношение на модул „Анализ на риска“ (МАР) – отразяване на промените, произтичащи от: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chemeClr val="tx2"/>
                </a:solidFill>
              </a:rPr>
              <a:t>Система за </a:t>
            </a:r>
            <a:r>
              <a:rPr lang="ru-RU" b="1" dirty="0" err="1">
                <a:solidFill>
                  <a:schemeClr val="tx2"/>
                </a:solidFill>
              </a:rPr>
              <a:t>контрол</a:t>
            </a:r>
            <a:r>
              <a:rPr lang="ru-RU" b="1" dirty="0">
                <a:solidFill>
                  <a:schemeClr val="tx2"/>
                </a:solidFill>
              </a:rPr>
              <a:t> на вноса </a:t>
            </a:r>
            <a:r>
              <a:rPr lang="ru-RU" dirty="0">
                <a:solidFill>
                  <a:schemeClr val="tx2"/>
                </a:solidFill>
              </a:rPr>
              <a:t>(СКВ 2) версия 2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b="1" dirty="0" err="1">
                <a:solidFill>
                  <a:schemeClr val="tx2"/>
                </a:solidFill>
              </a:rPr>
              <a:t>Митническа</a:t>
            </a:r>
            <a:r>
              <a:rPr lang="ru-RU" b="1" dirty="0">
                <a:solidFill>
                  <a:schemeClr val="tx2"/>
                </a:solidFill>
              </a:rPr>
              <a:t> </a:t>
            </a:r>
            <a:r>
              <a:rPr lang="ru-RU" b="1" dirty="0" err="1">
                <a:solidFill>
                  <a:schemeClr val="tx2"/>
                </a:solidFill>
              </a:rPr>
              <a:t>автоматизирана</a:t>
            </a:r>
            <a:r>
              <a:rPr lang="ru-RU" b="1" dirty="0">
                <a:solidFill>
                  <a:schemeClr val="tx2"/>
                </a:solidFill>
              </a:rPr>
              <a:t> система за </a:t>
            </a:r>
            <a:r>
              <a:rPr lang="ru-RU" b="1" dirty="0" err="1">
                <a:solidFill>
                  <a:schemeClr val="tx2"/>
                </a:solidFill>
              </a:rPr>
              <a:t>изнасяне</a:t>
            </a:r>
            <a:r>
              <a:rPr lang="ru-RU" b="1" dirty="0">
                <a:solidFill>
                  <a:schemeClr val="tx2"/>
                </a:solidFill>
              </a:rPr>
              <a:t> </a:t>
            </a:r>
            <a:r>
              <a:rPr lang="ru-RU" dirty="0">
                <a:solidFill>
                  <a:schemeClr val="tx2"/>
                </a:solidFill>
              </a:rPr>
              <a:t>(МАСИ)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b="1" dirty="0" err="1">
                <a:solidFill>
                  <a:schemeClr val="tx2"/>
                </a:solidFill>
              </a:rPr>
              <a:t>Митническата</a:t>
            </a:r>
            <a:r>
              <a:rPr lang="ru-RU" b="1" dirty="0">
                <a:solidFill>
                  <a:schemeClr val="tx2"/>
                </a:solidFill>
              </a:rPr>
              <a:t> </a:t>
            </a:r>
            <a:r>
              <a:rPr lang="ru-RU" b="1" dirty="0" err="1">
                <a:solidFill>
                  <a:schemeClr val="tx2"/>
                </a:solidFill>
              </a:rPr>
              <a:t>информационна</a:t>
            </a:r>
            <a:r>
              <a:rPr lang="ru-RU" b="1" dirty="0">
                <a:solidFill>
                  <a:schemeClr val="tx2"/>
                </a:solidFill>
              </a:rPr>
              <a:t> система за транзит </a:t>
            </a:r>
            <a:r>
              <a:rPr lang="ru-RU" dirty="0">
                <a:solidFill>
                  <a:schemeClr val="tx2"/>
                </a:solidFill>
              </a:rPr>
              <a:t>(МИСТ2)</a:t>
            </a:r>
            <a:endParaRPr lang="bg-BG" dirty="0">
              <a:solidFill>
                <a:schemeClr val="tx2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483768" y="3573016"/>
            <a:ext cx="6408712" cy="3096344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2600" b="1" dirty="0" err="1" smtClean="0">
                <a:solidFill>
                  <a:schemeClr val="tx2"/>
                </a:solidFill>
              </a:rPr>
              <a:t>Основни</a:t>
            </a:r>
            <a:r>
              <a:rPr lang="en-US" sz="2600" b="1" dirty="0" smtClean="0">
                <a:solidFill>
                  <a:schemeClr val="tx2"/>
                </a:solidFill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</a:rPr>
              <a:t>ползи</a:t>
            </a:r>
            <a:r>
              <a:rPr lang="bg-BG" sz="2600" b="1" dirty="0" smtClean="0">
                <a:solidFill>
                  <a:schemeClr val="tx2"/>
                </a:solidFill>
              </a:rPr>
              <a:t> от изпълнението на проекта</a:t>
            </a:r>
            <a:r>
              <a:rPr lang="en-US" sz="2600" b="1" dirty="0" smtClean="0">
                <a:solidFill>
                  <a:schemeClr val="tx2"/>
                </a:solidFill>
              </a:rPr>
              <a:t>: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ru-RU" sz="2600" dirty="0" err="1" smtClean="0">
                <a:solidFill>
                  <a:schemeClr val="tx2"/>
                </a:solidFill>
              </a:rPr>
              <a:t>Поддържане</a:t>
            </a:r>
            <a:r>
              <a:rPr lang="ru-RU" sz="2600" dirty="0" smtClean="0">
                <a:solidFill>
                  <a:schemeClr val="tx2"/>
                </a:solidFill>
              </a:rPr>
              <a:t> на </a:t>
            </a:r>
            <a:r>
              <a:rPr lang="ru-RU" sz="2600" dirty="0" err="1" smtClean="0">
                <a:solidFill>
                  <a:schemeClr val="tx2"/>
                </a:solidFill>
              </a:rPr>
              <a:t>съвременните</a:t>
            </a:r>
            <a:r>
              <a:rPr lang="ru-RU" sz="2600" dirty="0" smtClean="0">
                <a:solidFill>
                  <a:schemeClr val="tx2"/>
                </a:solidFill>
              </a:rPr>
              <a:t> </a:t>
            </a:r>
            <a:r>
              <a:rPr lang="ru-RU" sz="2600" dirty="0" err="1" smtClean="0">
                <a:solidFill>
                  <a:schemeClr val="tx2"/>
                </a:solidFill>
              </a:rPr>
              <a:t>изисквания</a:t>
            </a:r>
            <a:r>
              <a:rPr lang="ru-RU" sz="2600" dirty="0" smtClean="0">
                <a:solidFill>
                  <a:schemeClr val="tx2"/>
                </a:solidFill>
              </a:rPr>
              <a:t> за </a:t>
            </a:r>
            <a:r>
              <a:rPr lang="ru-RU" sz="2600" dirty="0" err="1" smtClean="0">
                <a:solidFill>
                  <a:schemeClr val="tx2"/>
                </a:solidFill>
              </a:rPr>
              <a:t>сигурност</a:t>
            </a:r>
            <a:r>
              <a:rPr lang="ru-RU" sz="2600" dirty="0" smtClean="0">
                <a:solidFill>
                  <a:schemeClr val="tx2"/>
                </a:solidFill>
              </a:rPr>
              <a:t> на </a:t>
            </a:r>
            <a:r>
              <a:rPr lang="ru-RU" sz="2600" dirty="0" err="1" smtClean="0">
                <a:solidFill>
                  <a:schemeClr val="tx2"/>
                </a:solidFill>
              </a:rPr>
              <a:t>въздушните</a:t>
            </a:r>
            <a:r>
              <a:rPr lang="ru-RU" sz="2600" dirty="0" smtClean="0">
                <a:solidFill>
                  <a:schemeClr val="tx2"/>
                </a:solidFill>
              </a:rPr>
              <a:t> </a:t>
            </a:r>
            <a:r>
              <a:rPr lang="ru-RU" sz="2600" dirty="0" err="1" smtClean="0">
                <a:solidFill>
                  <a:schemeClr val="tx2"/>
                </a:solidFill>
              </a:rPr>
              <a:t>товари</a:t>
            </a:r>
            <a:r>
              <a:rPr lang="ru-RU" sz="2600" dirty="0" smtClean="0">
                <a:solidFill>
                  <a:schemeClr val="tx2"/>
                </a:solidFill>
              </a:rPr>
              <a:t> чрез </a:t>
            </a:r>
            <a:r>
              <a:rPr lang="ru-RU" sz="2600" dirty="0" err="1" smtClean="0">
                <a:solidFill>
                  <a:schemeClr val="tx2"/>
                </a:solidFill>
              </a:rPr>
              <a:t>получаване</a:t>
            </a:r>
            <a:r>
              <a:rPr lang="ru-RU" sz="2600" dirty="0" smtClean="0">
                <a:solidFill>
                  <a:schemeClr val="tx2"/>
                </a:solidFill>
              </a:rPr>
              <a:t> на данни </a:t>
            </a:r>
            <a:r>
              <a:rPr lang="ru-RU" sz="2600" dirty="0" err="1" smtClean="0">
                <a:solidFill>
                  <a:schemeClr val="tx2"/>
                </a:solidFill>
              </a:rPr>
              <a:t>преди</a:t>
            </a:r>
            <a:r>
              <a:rPr lang="ru-RU" sz="2600" dirty="0" smtClean="0">
                <a:solidFill>
                  <a:schemeClr val="tx2"/>
                </a:solidFill>
              </a:rPr>
              <a:t> </a:t>
            </a:r>
            <a:r>
              <a:rPr lang="ru-RU" sz="2600" dirty="0" err="1" smtClean="0">
                <a:solidFill>
                  <a:schemeClr val="tx2"/>
                </a:solidFill>
              </a:rPr>
              <a:t>натоварването</a:t>
            </a:r>
            <a:r>
              <a:rPr lang="ru-RU" sz="2600" dirty="0" smtClean="0">
                <a:solidFill>
                  <a:schemeClr val="tx2"/>
                </a:solidFill>
              </a:rPr>
              <a:t> на </a:t>
            </a:r>
            <a:r>
              <a:rPr lang="ru-RU" sz="2600" dirty="0" err="1" smtClean="0">
                <a:solidFill>
                  <a:schemeClr val="tx2"/>
                </a:solidFill>
              </a:rPr>
              <a:t>стоките</a:t>
            </a:r>
            <a:r>
              <a:rPr lang="ru-RU" sz="2600" dirty="0" smtClean="0">
                <a:solidFill>
                  <a:schemeClr val="tx2"/>
                </a:solidFill>
              </a:rPr>
              <a:t> на </a:t>
            </a:r>
            <a:r>
              <a:rPr lang="ru-RU" sz="2600" dirty="0" err="1" smtClean="0">
                <a:solidFill>
                  <a:schemeClr val="tx2"/>
                </a:solidFill>
              </a:rPr>
              <a:t>въздухоплавателното</a:t>
            </a:r>
            <a:r>
              <a:rPr lang="ru-RU" sz="2600" dirty="0" smtClean="0">
                <a:solidFill>
                  <a:schemeClr val="tx2"/>
                </a:solidFill>
              </a:rPr>
              <a:t> средство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ru-RU" sz="2600" dirty="0" err="1" smtClean="0">
                <a:solidFill>
                  <a:schemeClr val="tx2"/>
                </a:solidFill>
              </a:rPr>
              <a:t>По-добро</a:t>
            </a:r>
            <a:r>
              <a:rPr lang="ru-RU" sz="2600" dirty="0" smtClean="0">
                <a:solidFill>
                  <a:schemeClr val="tx2"/>
                </a:solidFill>
              </a:rPr>
              <a:t> </a:t>
            </a:r>
            <a:r>
              <a:rPr lang="ru-RU" sz="2600" dirty="0" err="1" smtClean="0">
                <a:solidFill>
                  <a:schemeClr val="tx2"/>
                </a:solidFill>
              </a:rPr>
              <a:t>идентифициране</a:t>
            </a:r>
            <a:r>
              <a:rPr lang="ru-RU" sz="2600" dirty="0" smtClean="0">
                <a:solidFill>
                  <a:schemeClr val="tx2"/>
                </a:solidFill>
              </a:rPr>
              <a:t> на </a:t>
            </a:r>
            <a:r>
              <a:rPr lang="ru-RU" sz="2600" dirty="0" err="1" smtClean="0">
                <a:solidFill>
                  <a:schemeClr val="tx2"/>
                </a:solidFill>
              </a:rPr>
              <a:t>рисковете</a:t>
            </a:r>
            <a:r>
              <a:rPr lang="ru-RU" sz="2600" dirty="0" smtClean="0">
                <a:solidFill>
                  <a:schemeClr val="tx2"/>
                </a:solidFill>
              </a:rPr>
              <a:t>, чрез </a:t>
            </a:r>
            <a:r>
              <a:rPr lang="ru-RU" sz="2600" dirty="0" err="1" smtClean="0">
                <a:solidFill>
                  <a:schemeClr val="tx2"/>
                </a:solidFill>
              </a:rPr>
              <a:t>използване</a:t>
            </a:r>
            <a:r>
              <a:rPr lang="ru-RU" sz="2600" dirty="0" smtClean="0">
                <a:solidFill>
                  <a:schemeClr val="tx2"/>
                </a:solidFill>
              </a:rPr>
              <a:t> на </a:t>
            </a:r>
            <a:r>
              <a:rPr lang="ru-RU" sz="2600" dirty="0" err="1" smtClean="0">
                <a:solidFill>
                  <a:schemeClr val="tx2"/>
                </a:solidFill>
              </a:rPr>
              <a:t>повече</a:t>
            </a:r>
            <a:r>
              <a:rPr lang="ru-RU" sz="2600" dirty="0" smtClean="0">
                <a:solidFill>
                  <a:schemeClr val="tx2"/>
                </a:solidFill>
              </a:rPr>
              <a:t> </a:t>
            </a:r>
            <a:r>
              <a:rPr lang="ru-RU" sz="2600" dirty="0" err="1" smtClean="0">
                <a:solidFill>
                  <a:schemeClr val="tx2"/>
                </a:solidFill>
              </a:rPr>
              <a:t>източници</a:t>
            </a:r>
            <a:r>
              <a:rPr lang="ru-RU" sz="2600" dirty="0" smtClean="0">
                <a:solidFill>
                  <a:schemeClr val="tx2"/>
                </a:solidFill>
              </a:rPr>
              <a:t> за анализ и </a:t>
            </a:r>
            <a:r>
              <a:rPr lang="ru-RU" sz="2600" dirty="0" err="1" smtClean="0">
                <a:solidFill>
                  <a:schemeClr val="tx2"/>
                </a:solidFill>
              </a:rPr>
              <a:t>повишена</a:t>
            </a:r>
            <a:r>
              <a:rPr lang="ru-RU" sz="2600" dirty="0" smtClean="0">
                <a:solidFill>
                  <a:schemeClr val="tx2"/>
                </a:solidFill>
              </a:rPr>
              <a:t> </a:t>
            </a:r>
            <a:r>
              <a:rPr lang="ru-RU" sz="2600" dirty="0" err="1" smtClean="0">
                <a:solidFill>
                  <a:schemeClr val="tx2"/>
                </a:solidFill>
              </a:rPr>
              <a:t>прозрачност</a:t>
            </a:r>
            <a:r>
              <a:rPr lang="ru-RU" sz="2600" dirty="0" smtClean="0">
                <a:solidFill>
                  <a:schemeClr val="tx2"/>
                </a:solidFill>
              </a:rPr>
              <a:t> на бизнес </a:t>
            </a:r>
            <a:r>
              <a:rPr lang="ru-RU" sz="2600" dirty="0" err="1" smtClean="0">
                <a:solidFill>
                  <a:schemeClr val="tx2"/>
                </a:solidFill>
              </a:rPr>
              <a:t>транзакциите</a:t>
            </a:r>
            <a:endParaRPr lang="ru-RU" sz="2600" dirty="0" smtClean="0">
              <a:solidFill>
                <a:schemeClr val="tx2"/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bg-BG" sz="2600" dirty="0" smtClean="0">
                <a:solidFill>
                  <a:schemeClr val="tx2"/>
                </a:solidFill>
              </a:rPr>
              <a:t>Подобряване на процесите на работа  в митническата администрация като индиректно това подпомага легалния бизнес и гражданите чрез по-бързи услуги и проверки и повишаване на нивото на сигурност и безопасност</a:t>
            </a:r>
            <a:endParaRPr lang="en-US" sz="2600" dirty="0" smtClean="0">
              <a:solidFill>
                <a:schemeClr val="tx2"/>
              </a:solidFill>
            </a:endParaRPr>
          </a:p>
          <a:p>
            <a:pPr algn="just"/>
            <a:endParaRPr lang="en-US" sz="2200" dirty="0" smtClean="0"/>
          </a:p>
          <a:p>
            <a:endParaRPr lang="en-US" sz="22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508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444208" y="1628800"/>
            <a:ext cx="22322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3600" b="1" dirty="0">
                <a:solidFill>
                  <a:schemeClr val="tx2"/>
                </a:solidFill>
              </a:rPr>
              <a:t>Дейност 2</a:t>
            </a:r>
            <a:endParaRPr lang="en-US" sz="3600" dirty="0"/>
          </a:p>
        </p:txBody>
      </p:sp>
      <p:sp>
        <p:nvSpPr>
          <p:cNvPr id="5" name="Заглавие 1"/>
          <p:cNvSpPr>
            <a:spLocks noGrp="1"/>
          </p:cNvSpPr>
          <p:nvPr>
            <p:ph type="ctrTitle"/>
          </p:nvPr>
        </p:nvSpPr>
        <p:spPr>
          <a:xfrm>
            <a:off x="2267744" y="2852936"/>
            <a:ext cx="6408712" cy="4005064"/>
          </a:xfrm>
        </p:spPr>
        <p:txBody>
          <a:bodyPr>
            <a:noAutofit/>
          </a:bodyPr>
          <a:lstStyle/>
          <a:p>
            <a:pPr algn="just"/>
            <a:r>
              <a:rPr lang="bg-BG" sz="2400" dirty="0" smtClean="0">
                <a:solidFill>
                  <a:schemeClr val="tx2"/>
                </a:solidFill>
              </a:rPr>
              <a:t>„</a:t>
            </a:r>
            <a:r>
              <a:rPr lang="bg-BG" sz="2400" dirty="0">
                <a:solidFill>
                  <a:schemeClr val="tx2"/>
                </a:solidFill>
              </a:rPr>
              <a:t>Развитие и въвеждане на Институционална архитектура на АМ по отношение на </a:t>
            </a:r>
            <a:r>
              <a:rPr lang="bg-BG" sz="2400" dirty="0" smtClean="0">
                <a:solidFill>
                  <a:schemeClr val="tx2"/>
                </a:solidFill>
              </a:rPr>
              <a:t>Проект </a:t>
            </a:r>
            <a:r>
              <a:rPr lang="bg-BG" sz="2400" dirty="0">
                <a:solidFill>
                  <a:schemeClr val="tx2"/>
                </a:solidFill>
              </a:rPr>
              <a:t>по МКС: Автоматизирана система за износа (AES) – компонент 1 и 2 (1.6 UCC </a:t>
            </a:r>
            <a:r>
              <a:rPr lang="bg-BG" sz="2400" dirty="0" err="1">
                <a:solidFill>
                  <a:schemeClr val="tx2"/>
                </a:solidFill>
              </a:rPr>
              <a:t>Automated</a:t>
            </a:r>
            <a:r>
              <a:rPr lang="bg-BG" sz="2400" dirty="0">
                <a:solidFill>
                  <a:schemeClr val="tx2"/>
                </a:solidFill>
              </a:rPr>
              <a:t> </a:t>
            </a:r>
            <a:r>
              <a:rPr lang="bg-BG" sz="2400" dirty="0" err="1">
                <a:solidFill>
                  <a:schemeClr val="tx2"/>
                </a:solidFill>
              </a:rPr>
              <a:t>Export</a:t>
            </a:r>
            <a:r>
              <a:rPr lang="bg-BG" sz="2400" dirty="0">
                <a:solidFill>
                  <a:schemeClr val="tx2"/>
                </a:solidFill>
              </a:rPr>
              <a:t> </a:t>
            </a:r>
            <a:r>
              <a:rPr lang="bg-BG" sz="2400" dirty="0" err="1">
                <a:solidFill>
                  <a:schemeClr val="tx2"/>
                </a:solidFill>
              </a:rPr>
              <a:t>System</a:t>
            </a:r>
            <a:r>
              <a:rPr lang="bg-BG" sz="2400" dirty="0">
                <a:solidFill>
                  <a:schemeClr val="tx2"/>
                </a:solidFill>
              </a:rPr>
              <a:t> (AES), вкл. и Проект по МКС – Специални режими за износ (2.6 UCC </a:t>
            </a:r>
            <a:r>
              <a:rPr lang="bg-BG" sz="2400" dirty="0" err="1">
                <a:solidFill>
                  <a:schemeClr val="tx2"/>
                </a:solidFill>
              </a:rPr>
              <a:t>Special</a:t>
            </a:r>
            <a:r>
              <a:rPr lang="bg-BG" sz="2400" dirty="0">
                <a:solidFill>
                  <a:schemeClr val="tx2"/>
                </a:solidFill>
              </a:rPr>
              <a:t> </a:t>
            </a:r>
            <a:r>
              <a:rPr lang="bg-BG" sz="2400" dirty="0" err="1">
                <a:solidFill>
                  <a:schemeClr val="tx2"/>
                </a:solidFill>
              </a:rPr>
              <a:t>procedures</a:t>
            </a:r>
            <a:r>
              <a:rPr lang="bg-BG" sz="2400" dirty="0">
                <a:solidFill>
                  <a:schemeClr val="tx2"/>
                </a:solidFill>
              </a:rPr>
              <a:t> </a:t>
            </a:r>
            <a:r>
              <a:rPr lang="bg-BG" sz="2400" dirty="0" err="1">
                <a:solidFill>
                  <a:schemeClr val="tx2"/>
                </a:solidFill>
              </a:rPr>
              <a:t>harmonisation</a:t>
            </a:r>
            <a:r>
              <a:rPr lang="bg-BG" sz="2400" dirty="0">
                <a:solidFill>
                  <a:schemeClr val="tx2"/>
                </a:solidFill>
              </a:rPr>
              <a:t> (EXP)) върху </a:t>
            </a:r>
            <a:r>
              <a:rPr lang="bg-BG" sz="2400" dirty="0" err="1">
                <a:solidFill>
                  <a:schemeClr val="tx2"/>
                </a:solidFill>
              </a:rPr>
              <a:t>Cloud</a:t>
            </a:r>
            <a:r>
              <a:rPr lang="bg-BG" sz="2400" dirty="0">
                <a:solidFill>
                  <a:schemeClr val="tx2"/>
                </a:solidFill>
              </a:rPr>
              <a:t> архитектура“</a:t>
            </a:r>
          </a:p>
        </p:txBody>
      </p:sp>
    </p:spTree>
    <p:extLst>
      <p:ext uri="{BB962C8B-B14F-4D97-AF65-F5344CB8AC3E}">
        <p14:creationId xmlns:p14="http://schemas.microsoft.com/office/powerpoint/2010/main" val="2326741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7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2627784" y="1556792"/>
            <a:ext cx="6120680" cy="5112568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bg-BG" sz="1600" dirty="0">
                <a:solidFill>
                  <a:schemeClr val="tx2"/>
                </a:solidFill>
              </a:rPr>
              <a:t>Разработването на новата </a:t>
            </a:r>
            <a:r>
              <a:rPr lang="bg-BG" sz="1600" b="1" dirty="0">
                <a:solidFill>
                  <a:schemeClr val="tx2"/>
                </a:solidFill>
              </a:rPr>
              <a:t>Митническа автоматизирана система за изнасяне (МАСИ)</a:t>
            </a:r>
            <a:r>
              <a:rPr lang="bg-BG" sz="1600" dirty="0">
                <a:solidFill>
                  <a:schemeClr val="tx2"/>
                </a:solidFill>
              </a:rPr>
              <a:t> ще осигури пълната функционалност, свързана с износа и напускането на стоки, както и необходимите адаптации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bg-BG" sz="1600" dirty="0">
                <a:solidFill>
                  <a:schemeClr val="tx2"/>
                </a:solidFill>
              </a:rPr>
              <a:t>в съответствие с Регламент (ЕС) № 952/2013 на </a:t>
            </a:r>
            <a:r>
              <a:rPr lang="bg-BG" sz="1600" dirty="0" smtClean="0">
                <a:solidFill>
                  <a:schemeClr val="tx2"/>
                </a:solidFill>
              </a:rPr>
              <a:t>ЕП и </a:t>
            </a:r>
            <a:r>
              <a:rPr lang="bg-BG" sz="1600" dirty="0">
                <a:solidFill>
                  <a:schemeClr val="tx2"/>
                </a:solidFill>
              </a:rPr>
              <a:t>на Съвета от 9 октомври 2013 година за създаване на Митнически кодекс на Съюза (МКС) и свързаните с него Регламент за изпълнение (ЕС) 2015/2447 и Делегирания регламент на Комисията (EC) 2015/2446, което ще позволи както на икономическите оператори да използват улесненията, предвидени в законодателството, така и на митническата администрация да контролира процесите</a:t>
            </a:r>
            <a:r>
              <a:rPr lang="bg-BG" sz="1600" dirty="0" smtClean="0">
                <a:solidFill>
                  <a:schemeClr val="tx2"/>
                </a:solidFill>
              </a:rPr>
              <a:t>.</a:t>
            </a:r>
          </a:p>
          <a:p>
            <a:pPr lvl="0" algn="just">
              <a:spcBef>
                <a:spcPts val="0"/>
              </a:spcBef>
            </a:pPr>
            <a:endParaRPr lang="bg-BG" sz="1600" dirty="0" smtClean="0">
              <a:solidFill>
                <a:schemeClr val="tx2"/>
              </a:solidFill>
            </a:endParaRPr>
          </a:p>
          <a:p>
            <a:pPr lvl="0" algn="just">
              <a:spcBef>
                <a:spcPts val="0"/>
              </a:spcBef>
            </a:pPr>
            <a:r>
              <a:rPr lang="bg-BG" sz="1600" dirty="0" smtClean="0">
                <a:solidFill>
                  <a:schemeClr val="tx2"/>
                </a:solidFill>
              </a:rPr>
              <a:t>Разработването </a:t>
            </a:r>
            <a:r>
              <a:rPr lang="bg-BG" sz="1600" dirty="0">
                <a:solidFill>
                  <a:schemeClr val="tx2"/>
                </a:solidFill>
              </a:rPr>
              <a:t>на </a:t>
            </a:r>
            <a:r>
              <a:rPr lang="bg-BG" sz="1600" b="1" dirty="0" smtClean="0">
                <a:solidFill>
                  <a:schemeClr val="tx2"/>
                </a:solidFill>
              </a:rPr>
              <a:t>МАСИ </a:t>
            </a:r>
            <a:r>
              <a:rPr lang="bg-BG" sz="1600" dirty="0" smtClean="0">
                <a:solidFill>
                  <a:schemeClr val="tx2"/>
                </a:solidFill>
              </a:rPr>
              <a:t>включва </a:t>
            </a:r>
            <a:r>
              <a:rPr lang="bg-BG" sz="1600" dirty="0">
                <a:solidFill>
                  <a:schemeClr val="tx2"/>
                </a:solidFill>
              </a:rPr>
              <a:t>изпълнението на национално ниво на следните </a:t>
            </a:r>
            <a:r>
              <a:rPr lang="bg-BG" sz="1600" b="1" dirty="0">
                <a:solidFill>
                  <a:schemeClr val="tx2"/>
                </a:solidFill>
              </a:rPr>
              <a:t>три</a:t>
            </a:r>
            <a:r>
              <a:rPr lang="bg-BG" sz="1600" dirty="0">
                <a:solidFill>
                  <a:schemeClr val="tx2"/>
                </a:solidFill>
              </a:rPr>
              <a:t> проекта по МКС:</a:t>
            </a:r>
          </a:p>
          <a:p>
            <a:pPr marL="285750" lvl="0" indent="-285750" algn="l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1600" dirty="0" smtClean="0">
                <a:solidFill>
                  <a:schemeClr val="tx2"/>
                </a:solidFill>
              </a:rPr>
              <a:t>UCC </a:t>
            </a:r>
            <a:r>
              <a:rPr lang="en-US" sz="1600" dirty="0">
                <a:solidFill>
                  <a:schemeClr val="tx2"/>
                </a:solidFill>
              </a:rPr>
              <a:t>AES</a:t>
            </a:r>
            <a:r>
              <a:rPr lang="bg-BG" sz="1600" dirty="0">
                <a:solidFill>
                  <a:schemeClr val="tx2"/>
                </a:solidFill>
              </a:rPr>
              <a:t> Компонент 1 – „</a:t>
            </a:r>
            <a:r>
              <a:rPr lang="bg-BG" sz="1600" dirty="0" err="1">
                <a:solidFill>
                  <a:schemeClr val="tx2"/>
                </a:solidFill>
              </a:rPr>
              <a:t>Трансевропейска</a:t>
            </a:r>
            <a:r>
              <a:rPr lang="bg-BG" sz="1600" dirty="0">
                <a:solidFill>
                  <a:schemeClr val="tx2"/>
                </a:solidFill>
              </a:rPr>
              <a:t> </a:t>
            </a:r>
            <a:r>
              <a:rPr lang="en-US" sz="1600" dirty="0">
                <a:solidFill>
                  <a:schemeClr val="tx2"/>
                </a:solidFill>
              </a:rPr>
              <a:t>AES</a:t>
            </a:r>
            <a:r>
              <a:rPr lang="bg-BG" sz="1600" dirty="0" smtClean="0">
                <a:solidFill>
                  <a:schemeClr val="tx2"/>
                </a:solidFill>
              </a:rPr>
              <a:t>”</a:t>
            </a:r>
            <a:endParaRPr lang="bg-BG" sz="1600" dirty="0">
              <a:solidFill>
                <a:schemeClr val="tx2"/>
              </a:solidFill>
            </a:endParaRPr>
          </a:p>
          <a:p>
            <a:pPr marL="285750" lvl="0" indent="-285750" algn="l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1600" dirty="0" smtClean="0">
                <a:solidFill>
                  <a:schemeClr val="tx2"/>
                </a:solidFill>
              </a:rPr>
              <a:t>UCC </a:t>
            </a:r>
            <a:r>
              <a:rPr lang="en-US" sz="1600" dirty="0">
                <a:solidFill>
                  <a:schemeClr val="tx2"/>
                </a:solidFill>
              </a:rPr>
              <a:t>AES</a:t>
            </a:r>
            <a:r>
              <a:rPr lang="bg-BG" sz="1600" dirty="0">
                <a:solidFill>
                  <a:schemeClr val="tx2"/>
                </a:solidFill>
              </a:rPr>
              <a:t> Компонент 2 – „ Подобряване на националните системи за </a:t>
            </a:r>
            <a:r>
              <a:rPr lang="bg-BG" sz="1600" dirty="0" smtClean="0">
                <a:solidFill>
                  <a:schemeClr val="tx2"/>
                </a:solidFill>
              </a:rPr>
              <a:t>износа“</a:t>
            </a:r>
            <a:endParaRPr lang="bg-BG" sz="1600" dirty="0">
              <a:solidFill>
                <a:schemeClr val="tx2"/>
              </a:solidFill>
            </a:endParaRPr>
          </a:p>
          <a:p>
            <a:pPr marL="285750" lvl="0" indent="-285750" algn="l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bg-BG" sz="1600" dirty="0" smtClean="0">
                <a:solidFill>
                  <a:schemeClr val="tx2"/>
                </a:solidFill>
              </a:rPr>
              <a:t>UCC </a:t>
            </a:r>
            <a:r>
              <a:rPr lang="bg-BG" sz="1600" dirty="0" err="1">
                <a:solidFill>
                  <a:schemeClr val="tx2"/>
                </a:solidFill>
              </a:rPr>
              <a:t>Special</a:t>
            </a:r>
            <a:r>
              <a:rPr lang="bg-BG" sz="1600" dirty="0">
                <a:solidFill>
                  <a:schemeClr val="tx2"/>
                </a:solidFill>
              </a:rPr>
              <a:t> </a:t>
            </a:r>
            <a:r>
              <a:rPr lang="bg-BG" sz="1600" dirty="0" err="1">
                <a:solidFill>
                  <a:schemeClr val="tx2"/>
                </a:solidFill>
              </a:rPr>
              <a:t>Procedures</a:t>
            </a:r>
            <a:r>
              <a:rPr lang="bg-BG" sz="1600" dirty="0">
                <a:solidFill>
                  <a:schemeClr val="tx2"/>
                </a:solidFill>
              </a:rPr>
              <a:t> Компонент 1 – „Национални специални режими при износ (</a:t>
            </a:r>
            <a:r>
              <a:rPr lang="en-US" sz="1600" dirty="0">
                <a:solidFill>
                  <a:schemeClr val="tx2"/>
                </a:solidFill>
              </a:rPr>
              <a:t>SP EXP</a:t>
            </a:r>
            <a:r>
              <a:rPr lang="bg-BG" sz="1600" dirty="0">
                <a:solidFill>
                  <a:schemeClr val="tx2"/>
                </a:solidFill>
              </a:rPr>
              <a:t>)“</a:t>
            </a:r>
            <a:endParaRPr lang="en-US" sz="1600" dirty="0">
              <a:solidFill>
                <a:schemeClr val="tx2"/>
              </a:solidFill>
            </a:endParaRPr>
          </a:p>
          <a:p>
            <a:pPr algn="l"/>
            <a:endParaRPr lang="bg-BG" sz="1200" dirty="0">
              <a:solidFill>
                <a:schemeClr val="tx2"/>
              </a:solidFill>
            </a:endParaRPr>
          </a:p>
          <a:p>
            <a:pPr algn="l"/>
            <a:r>
              <a:rPr lang="bg-BG" sz="1800" b="1" dirty="0">
                <a:solidFill>
                  <a:schemeClr val="tx2"/>
                </a:solidFill>
              </a:rPr>
              <a:t>Срок за изпълнение на проекта </a:t>
            </a:r>
            <a:r>
              <a:rPr lang="bg-BG" sz="1800" dirty="0">
                <a:solidFill>
                  <a:schemeClr val="tx2"/>
                </a:solidFill>
              </a:rPr>
              <a:t>– 01.12.2023 г.</a:t>
            </a:r>
          </a:p>
          <a:p>
            <a:pPr algn="just">
              <a:spcBef>
                <a:spcPts val="0"/>
              </a:spcBef>
            </a:pPr>
            <a:endParaRPr lang="bg-BG" sz="1800" dirty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</a:pPr>
            <a:endParaRPr lang="en-US" sz="1800" dirty="0">
              <a:solidFill>
                <a:schemeClr val="tx1"/>
              </a:solidFill>
            </a:endParaRPr>
          </a:p>
          <a:p>
            <a:pPr lvl="0" algn="just">
              <a:spcBef>
                <a:spcPts val="0"/>
              </a:spcBef>
            </a:pPr>
            <a:endParaRPr lang="bg-BG" sz="1800" dirty="0" smtClean="0">
              <a:solidFill>
                <a:prstClr val="black"/>
              </a:solidFill>
            </a:endParaRPr>
          </a:p>
        </p:txBody>
      </p:sp>
      <p:sp>
        <p:nvSpPr>
          <p:cNvPr id="5" name="Заглавие 1"/>
          <p:cNvSpPr txBox="1">
            <a:spLocks/>
          </p:cNvSpPr>
          <p:nvPr/>
        </p:nvSpPr>
        <p:spPr>
          <a:xfrm>
            <a:off x="5436096" y="692696"/>
            <a:ext cx="2808312" cy="43447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bg-BG" sz="1800" b="1" dirty="0" smtClean="0">
                <a:solidFill>
                  <a:schemeClr val="tx2"/>
                </a:solidFill>
              </a:rPr>
              <a:t>Дейност 2 – цел и обхват</a:t>
            </a:r>
            <a:endParaRPr lang="bg-BG" sz="1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1988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7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2267744" y="2060848"/>
            <a:ext cx="6552728" cy="3816424"/>
          </a:xfrm>
        </p:spPr>
        <p:txBody>
          <a:bodyPr>
            <a:no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bg-BG" sz="1800" dirty="0" smtClean="0">
                <a:solidFill>
                  <a:schemeClr val="tx2"/>
                </a:solidFill>
              </a:rPr>
              <a:t>Подаване </a:t>
            </a:r>
            <a:r>
              <a:rPr lang="bg-BG" sz="1800" dirty="0">
                <a:solidFill>
                  <a:schemeClr val="tx2"/>
                </a:solidFill>
              </a:rPr>
              <a:t>на </a:t>
            </a:r>
            <a:r>
              <a:rPr lang="bg-BG" sz="1800" dirty="0" smtClean="0">
                <a:solidFill>
                  <a:schemeClr val="tx2"/>
                </a:solidFill>
              </a:rPr>
              <a:t>митническа декларация </a:t>
            </a:r>
            <a:r>
              <a:rPr lang="bg-BG" sz="1800" dirty="0">
                <a:solidFill>
                  <a:schemeClr val="tx2"/>
                </a:solidFill>
              </a:rPr>
              <a:t>за износ </a:t>
            </a:r>
            <a:r>
              <a:rPr lang="bg-BG" sz="1800" dirty="0" smtClean="0">
                <a:solidFill>
                  <a:schemeClr val="tx2"/>
                </a:solidFill>
              </a:rPr>
              <a:t>преди представяне на стоките (</a:t>
            </a:r>
            <a:r>
              <a:rPr lang="en-US" sz="1800" dirty="0">
                <a:solidFill>
                  <a:schemeClr val="tx2"/>
                </a:solidFill>
              </a:rPr>
              <a:t>Declaration submission prior </a:t>
            </a:r>
            <a:r>
              <a:rPr lang="en-US" sz="1800" dirty="0" smtClean="0">
                <a:solidFill>
                  <a:schemeClr val="tx2"/>
                </a:solidFill>
              </a:rPr>
              <a:t>presentation)</a:t>
            </a:r>
            <a:endParaRPr lang="bg-BG" sz="1800" dirty="0" smtClean="0">
              <a:solidFill>
                <a:schemeClr val="tx2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bg-BG" sz="1800" dirty="0" smtClean="0">
                <a:solidFill>
                  <a:schemeClr val="tx2"/>
                </a:solidFill>
              </a:rPr>
              <a:t>Централизирано оформяне при износ (</a:t>
            </a:r>
            <a:r>
              <a:rPr lang="en-US" sz="1800" dirty="0" err="1" smtClean="0">
                <a:solidFill>
                  <a:schemeClr val="tx2"/>
                </a:solidFill>
              </a:rPr>
              <a:t>Centralised</a:t>
            </a:r>
            <a:r>
              <a:rPr lang="en-US" sz="1800" dirty="0" smtClean="0">
                <a:solidFill>
                  <a:schemeClr val="tx2"/>
                </a:solidFill>
              </a:rPr>
              <a:t> Clearance/CCE)</a:t>
            </a:r>
            <a:endParaRPr lang="bg-BG" sz="1800" dirty="0" smtClean="0">
              <a:solidFill>
                <a:schemeClr val="tx2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bg-BG" sz="1800" dirty="0" smtClean="0">
                <a:solidFill>
                  <a:schemeClr val="tx2"/>
                </a:solidFill>
              </a:rPr>
              <a:t>Интеграция с </a:t>
            </a:r>
            <a:r>
              <a:rPr lang="bg-BG" sz="1800" dirty="0">
                <a:solidFill>
                  <a:schemeClr val="tx2"/>
                </a:solidFill>
              </a:rPr>
              <a:t>модул </a:t>
            </a:r>
            <a:r>
              <a:rPr lang="en-US" sz="1800" dirty="0">
                <a:solidFill>
                  <a:schemeClr val="tx2"/>
                </a:solidFill>
              </a:rPr>
              <a:t>EMCS </a:t>
            </a:r>
            <a:r>
              <a:rPr lang="bg-BG" sz="1800" dirty="0">
                <a:solidFill>
                  <a:schemeClr val="tx2"/>
                </a:solidFill>
              </a:rPr>
              <a:t>от БАЦИС </a:t>
            </a:r>
            <a:r>
              <a:rPr lang="bg-BG" sz="1800" dirty="0" smtClean="0">
                <a:solidFill>
                  <a:schemeClr val="tx2"/>
                </a:solidFill>
              </a:rPr>
              <a:t>в случай на подаване на митническа декларация за износ за </a:t>
            </a:r>
            <a:r>
              <a:rPr lang="bg-BG" sz="1800" dirty="0">
                <a:solidFill>
                  <a:schemeClr val="tx2"/>
                </a:solidFill>
              </a:rPr>
              <a:t>стоки под режим отложено плащане на акциз (РОПА</a:t>
            </a:r>
            <a:r>
              <a:rPr lang="bg-BG" sz="1800" dirty="0" smtClean="0">
                <a:solidFill>
                  <a:schemeClr val="tx2"/>
                </a:solidFill>
              </a:rPr>
              <a:t>)</a:t>
            </a:r>
            <a:endParaRPr lang="en-US" sz="1800" dirty="0">
              <a:solidFill>
                <a:schemeClr val="tx2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bg-BG" sz="1800" dirty="0" smtClean="0">
                <a:solidFill>
                  <a:schemeClr val="tx2"/>
                </a:solidFill>
              </a:rPr>
              <a:t>Интеграция с </a:t>
            </a:r>
            <a:r>
              <a:rPr lang="bg-BG" sz="1800" dirty="0">
                <a:solidFill>
                  <a:schemeClr val="tx2"/>
                </a:solidFill>
              </a:rPr>
              <a:t>новата Митническа информационна система за транзит (МИСТ2) за сценария „Износ, последван от транзит“ </a:t>
            </a:r>
            <a:endParaRPr lang="en-US" sz="1800" dirty="0">
              <a:solidFill>
                <a:schemeClr val="tx2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bg-BG" sz="1800" dirty="0">
                <a:solidFill>
                  <a:schemeClr val="tx2"/>
                </a:solidFill>
              </a:rPr>
              <a:t>Уведомление за реекспорт (</a:t>
            </a:r>
            <a:r>
              <a:rPr lang="en-US" sz="1800" dirty="0">
                <a:solidFill>
                  <a:schemeClr val="tx2"/>
                </a:solidFill>
              </a:rPr>
              <a:t>Re-Export Notification</a:t>
            </a:r>
            <a:r>
              <a:rPr lang="bg-BG" sz="1800" dirty="0">
                <a:solidFill>
                  <a:schemeClr val="tx2"/>
                </a:solidFill>
              </a:rPr>
              <a:t>)</a:t>
            </a:r>
            <a:endParaRPr lang="bg-BG" sz="1800" dirty="0" smtClean="0">
              <a:solidFill>
                <a:schemeClr val="tx2"/>
              </a:solidFill>
            </a:endParaRPr>
          </a:p>
          <a:p>
            <a:pPr marL="342900" indent="-342900" algn="just">
              <a:buFont typeface="+mj-lt"/>
              <a:buAutoNum type="arabicPeriod"/>
            </a:pPr>
            <a:endParaRPr lang="bg-BG" sz="1400" b="1" dirty="0" smtClean="0">
              <a:solidFill>
                <a:prstClr val="black"/>
              </a:solidFill>
            </a:endParaRPr>
          </a:p>
          <a:p>
            <a:pPr algn="just"/>
            <a:endParaRPr lang="bg-BG" sz="1400" b="1" dirty="0" smtClean="0">
              <a:solidFill>
                <a:prstClr val="black"/>
              </a:solidFill>
            </a:endParaRPr>
          </a:p>
          <a:p>
            <a:pPr algn="just"/>
            <a:endParaRPr lang="bg-BG" sz="1400" dirty="0" smtClean="0">
              <a:solidFill>
                <a:prstClr val="black"/>
              </a:solidFill>
            </a:endParaRPr>
          </a:p>
          <a:p>
            <a:pPr algn="just"/>
            <a:r>
              <a:rPr lang="bg-BG" sz="1400" dirty="0">
                <a:solidFill>
                  <a:prstClr val="black"/>
                </a:solidFill>
              </a:rPr>
              <a:t/>
            </a:r>
            <a:br>
              <a:rPr lang="bg-BG" sz="1400" dirty="0">
                <a:solidFill>
                  <a:prstClr val="black"/>
                </a:solidFill>
              </a:rPr>
            </a:br>
            <a:r>
              <a:rPr lang="ru-RU" sz="1400" dirty="0">
                <a:solidFill>
                  <a:prstClr val="black"/>
                </a:solidFill>
              </a:rPr>
              <a:t/>
            </a:r>
            <a:br>
              <a:rPr lang="ru-RU" sz="1400" dirty="0">
                <a:solidFill>
                  <a:prstClr val="black"/>
                </a:solidFill>
              </a:rPr>
            </a:br>
            <a:endParaRPr lang="ru-RU" sz="1400" dirty="0">
              <a:solidFill>
                <a:prstClr val="black"/>
              </a:solidFill>
            </a:endParaRPr>
          </a:p>
        </p:txBody>
      </p:sp>
      <p:sp>
        <p:nvSpPr>
          <p:cNvPr id="5" name="Заглавие 1"/>
          <p:cNvSpPr txBox="1">
            <a:spLocks/>
          </p:cNvSpPr>
          <p:nvPr/>
        </p:nvSpPr>
        <p:spPr>
          <a:xfrm>
            <a:off x="4716016" y="692696"/>
            <a:ext cx="3384376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bg-BG" sz="1800" b="1" dirty="0" smtClean="0">
                <a:solidFill>
                  <a:schemeClr val="tx2"/>
                </a:solidFill>
              </a:rPr>
              <a:t>Дейност 2</a:t>
            </a:r>
          </a:p>
          <a:p>
            <a:pPr algn="r"/>
            <a:r>
              <a:rPr lang="bg-BG" sz="1800" b="1" dirty="0" smtClean="0">
                <a:solidFill>
                  <a:schemeClr val="tx2"/>
                </a:solidFill>
              </a:rPr>
              <a:t>МАСИ – нови процеси</a:t>
            </a:r>
            <a:endParaRPr lang="bg-BG" sz="1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622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лавие 1"/>
          <p:cNvSpPr>
            <a:spLocks noGrp="1"/>
          </p:cNvSpPr>
          <p:nvPr>
            <p:ph type="ctrTitle"/>
          </p:nvPr>
        </p:nvSpPr>
        <p:spPr>
          <a:xfrm>
            <a:off x="2555776" y="3356992"/>
            <a:ext cx="6118448" cy="2664296"/>
          </a:xfrm>
        </p:spPr>
        <p:txBody>
          <a:bodyPr>
            <a:noAutofit/>
          </a:bodyPr>
          <a:lstStyle/>
          <a:p>
            <a:r>
              <a:rPr lang="bg-BG" sz="2400" dirty="0" smtClean="0">
                <a:solidFill>
                  <a:schemeClr val="tx2"/>
                </a:solidFill>
                <a:latin typeface="+mn-lt"/>
              </a:rPr>
              <a:t>„Развитие и въвеждане на Институционална архитектура на АМ по отношение на Проект по МКС: Подобряване на новата компютъризирана Система за транзит </a:t>
            </a:r>
            <a:r>
              <a:rPr lang="ru-RU" sz="2400" dirty="0" smtClean="0">
                <a:solidFill>
                  <a:schemeClr val="tx2"/>
                </a:solidFill>
                <a:latin typeface="+mn-lt"/>
              </a:rPr>
              <a:t>(</a:t>
            </a:r>
            <a:r>
              <a:rPr lang="ru-RU" sz="2400" dirty="0">
                <a:solidFill>
                  <a:schemeClr val="tx2"/>
                </a:solidFill>
                <a:latin typeface="+mn-lt"/>
              </a:rPr>
              <a:t>NCTS) </a:t>
            </a:r>
            <a:r>
              <a:rPr lang="bg-BG" sz="2400" dirty="0" smtClean="0">
                <a:solidFill>
                  <a:schemeClr val="tx2"/>
                </a:solidFill>
                <a:latin typeface="+mn-lt"/>
              </a:rPr>
              <a:t>Етап</a:t>
            </a:r>
            <a:r>
              <a:rPr lang="ru-RU" sz="2400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ru-RU" sz="2400" dirty="0">
                <a:solidFill>
                  <a:schemeClr val="tx2"/>
                </a:solidFill>
                <a:latin typeface="+mn-lt"/>
              </a:rPr>
              <a:t>5 (1.7 UCC </a:t>
            </a:r>
            <a:r>
              <a:rPr lang="en-US" sz="2400" dirty="0" smtClean="0">
                <a:solidFill>
                  <a:schemeClr val="tx2"/>
                </a:solidFill>
                <a:latin typeface="+mn-lt"/>
              </a:rPr>
              <a:t>Transit system including NCTS - phase 5</a:t>
            </a:r>
            <a:r>
              <a:rPr lang="ru-RU" sz="2400" dirty="0" smtClean="0">
                <a:solidFill>
                  <a:schemeClr val="tx2"/>
                </a:solidFill>
                <a:latin typeface="+mn-lt"/>
              </a:rPr>
              <a:t>) </a:t>
            </a:r>
            <a:r>
              <a:rPr lang="bg-BG" sz="2400" dirty="0" smtClean="0">
                <a:solidFill>
                  <a:schemeClr val="tx2"/>
                </a:solidFill>
                <a:latin typeface="+mn-lt"/>
              </a:rPr>
              <a:t>върху</a:t>
            </a:r>
            <a:r>
              <a:rPr lang="ru-RU" sz="2400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400" dirty="0" smtClean="0">
                <a:solidFill>
                  <a:schemeClr val="tx2"/>
                </a:solidFill>
                <a:latin typeface="+mn-lt"/>
              </a:rPr>
              <a:t>Cloud</a:t>
            </a:r>
            <a:r>
              <a:rPr lang="ru-RU" sz="2400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ru-RU" sz="2400" dirty="0">
                <a:solidFill>
                  <a:schemeClr val="tx2"/>
                </a:solidFill>
                <a:latin typeface="+mn-lt"/>
              </a:rPr>
              <a:t>архитектура“</a:t>
            </a:r>
            <a:endParaRPr lang="bg-BG" sz="24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588224" y="1484784"/>
            <a:ext cx="21934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bg-BG" sz="3600" b="1" dirty="0">
                <a:solidFill>
                  <a:schemeClr val="tx2"/>
                </a:solidFill>
              </a:rPr>
              <a:t>Дейност 3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96357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7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/>
          <p:cNvSpPr txBox="1">
            <a:spLocks/>
          </p:cNvSpPr>
          <p:nvPr/>
        </p:nvSpPr>
        <p:spPr>
          <a:xfrm>
            <a:off x="4139952" y="692696"/>
            <a:ext cx="4114800" cy="5809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bg-BG" sz="2000" b="1" dirty="0">
                <a:solidFill>
                  <a:srgbClr val="1F497D"/>
                </a:solidFill>
              </a:rPr>
              <a:t>Дейност 3 – </a:t>
            </a:r>
            <a:r>
              <a:rPr lang="bg-BG" sz="2000" b="1" dirty="0" smtClean="0">
                <a:solidFill>
                  <a:srgbClr val="1F497D"/>
                </a:solidFill>
              </a:rPr>
              <a:t> цел и основни </a:t>
            </a:r>
            <a:r>
              <a:rPr lang="bg-BG" sz="2000" b="1" dirty="0">
                <a:solidFill>
                  <a:srgbClr val="1F497D"/>
                </a:solidFill>
              </a:rPr>
              <a:t>ползи</a:t>
            </a: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2267744" y="1273622"/>
            <a:ext cx="6419056" cy="53957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just">
              <a:spcAft>
                <a:spcPts val="600"/>
              </a:spcAft>
              <a:tabLst>
                <a:tab pos="-457200" algn="l"/>
              </a:tabLst>
            </a:pPr>
            <a:r>
              <a:rPr lang="bg-BG" sz="1600" kern="600" dirty="0">
                <a:solidFill>
                  <a:schemeClr val="tx2"/>
                </a:solidFill>
              </a:rPr>
              <a:t>Целта на проекта е надграждането на Митническата информационна система за транзит (МИСТ),  което да включва изпълнение на национално ниво на проекта по Митническия кодекс на Съюза (МКС): подобряване на новата компютризирана система за транзит (NCTS) фаза 5, с цел привеждане в съответствие с новите изисквания, определени в МКС и свързаните с него актове на Комисията, както и с новите изисквания на Конвенцията за общ транзитен режим (КОТ</a:t>
            </a:r>
            <a:r>
              <a:rPr lang="bg-BG" sz="1600" kern="600" dirty="0" smtClean="0">
                <a:solidFill>
                  <a:schemeClr val="tx2"/>
                </a:solidFill>
              </a:rPr>
              <a:t>).</a:t>
            </a:r>
            <a:endParaRPr lang="bg-BG" sz="1600" kern="600" dirty="0">
              <a:solidFill>
                <a:schemeClr val="tx2"/>
              </a:solidFill>
            </a:endParaRPr>
          </a:p>
          <a:p>
            <a:pPr marL="0" lvl="1" algn="just">
              <a:spcAft>
                <a:spcPts val="600"/>
              </a:spcAft>
              <a:tabLst>
                <a:tab pos="-457200" algn="l"/>
              </a:tabLst>
            </a:pPr>
            <a:r>
              <a:rPr lang="bg-BG" sz="1600" kern="600" dirty="0" smtClean="0">
                <a:solidFill>
                  <a:schemeClr val="tx2"/>
                </a:solidFill>
              </a:rPr>
              <a:t>Спазването </a:t>
            </a:r>
            <a:r>
              <a:rPr lang="bg-BG" sz="1600" kern="600" dirty="0">
                <a:solidFill>
                  <a:schemeClr val="tx2"/>
                </a:solidFill>
              </a:rPr>
              <a:t>на новите правни изисквания по МКС и свързаните с него актове </a:t>
            </a:r>
            <a:r>
              <a:rPr lang="bg-BG" sz="1600" kern="600" dirty="0" smtClean="0">
                <a:solidFill>
                  <a:schemeClr val="tx2"/>
                </a:solidFill>
              </a:rPr>
              <a:t>Комисията ще </a:t>
            </a:r>
            <a:r>
              <a:rPr lang="bg-BG" sz="1600" kern="600" dirty="0">
                <a:solidFill>
                  <a:schemeClr val="tx2"/>
                </a:solidFill>
              </a:rPr>
              <a:t>допринесе за улесняването на търговията, като процедурите въз основа на документи на хартиен носител се заменят изцяло с електронни </a:t>
            </a:r>
            <a:r>
              <a:rPr lang="bg-BG" sz="1600" kern="600" dirty="0" smtClean="0">
                <a:solidFill>
                  <a:schemeClr val="tx2"/>
                </a:solidFill>
              </a:rPr>
              <a:t>процедури</a:t>
            </a:r>
            <a:r>
              <a:rPr lang="bg-BG" sz="1600" kern="600" dirty="0">
                <a:solidFill>
                  <a:schemeClr val="tx2"/>
                </a:solidFill>
              </a:rPr>
              <a:t>.</a:t>
            </a:r>
            <a:endParaRPr lang="en-US" sz="1600" kern="600" dirty="0">
              <a:solidFill>
                <a:schemeClr val="tx2"/>
              </a:solidFill>
            </a:endParaRPr>
          </a:p>
          <a:p>
            <a:pPr marL="0" lvl="1" algn="just">
              <a:spcAft>
                <a:spcPts val="600"/>
              </a:spcAft>
              <a:tabLst>
                <a:tab pos="-457200" algn="l"/>
              </a:tabLst>
            </a:pPr>
            <a:r>
              <a:rPr lang="bg-BG" sz="1600" kern="600" dirty="0" smtClean="0">
                <a:solidFill>
                  <a:schemeClr val="tx2"/>
                </a:solidFill>
              </a:rPr>
              <a:t>По-висока </a:t>
            </a:r>
            <a:r>
              <a:rPr lang="bg-BG" sz="1600" kern="600" dirty="0">
                <a:solidFill>
                  <a:schemeClr val="tx2"/>
                </a:solidFill>
              </a:rPr>
              <a:t>оперативна съвместимост на </a:t>
            </a:r>
            <a:r>
              <a:rPr lang="bg-BG" sz="1600" kern="600" dirty="0" smtClean="0">
                <a:solidFill>
                  <a:schemeClr val="tx2"/>
                </a:solidFill>
              </a:rPr>
              <a:t>Митническата информационна система за транзит 2 (МИСТ2), която </a:t>
            </a:r>
            <a:r>
              <a:rPr lang="bg-BG" sz="1600" kern="600" dirty="0">
                <a:solidFill>
                  <a:schemeClr val="tx2"/>
                </a:solidFill>
              </a:rPr>
              <a:t>ще се интегрира по-ефективно с различни национални и международни приложения. Това ще даде възможност за по-добро наблюдение и по-добър надзор на митническите процедури, за свеждане до минимум на измамите и за защита на финансовите и икономическите интереси на Съюза</a:t>
            </a:r>
            <a:r>
              <a:rPr lang="bg-BG" sz="1600" kern="600" dirty="0" smtClean="0">
                <a:solidFill>
                  <a:schemeClr val="tx2"/>
                </a:solidFill>
              </a:rPr>
              <a:t>.</a:t>
            </a:r>
          </a:p>
          <a:p>
            <a:pPr marL="0" lvl="1" algn="just">
              <a:spcAft>
                <a:spcPts val="600"/>
              </a:spcAft>
              <a:tabLst>
                <a:tab pos="-457200" algn="l"/>
              </a:tabLst>
            </a:pPr>
            <a:r>
              <a:rPr lang="bg-BG" sz="1600" b="1" dirty="0">
                <a:solidFill>
                  <a:schemeClr val="tx2"/>
                </a:solidFill>
              </a:rPr>
              <a:t>Срок </a:t>
            </a:r>
            <a:r>
              <a:rPr lang="bg-BG" sz="1600" dirty="0">
                <a:solidFill>
                  <a:schemeClr val="tx2"/>
                </a:solidFill>
              </a:rPr>
              <a:t>за изпълнение на проекта – 01.12.2023 г.</a:t>
            </a:r>
          </a:p>
          <a:p>
            <a:pPr marL="0" lvl="1" algn="just">
              <a:spcAft>
                <a:spcPts val="600"/>
              </a:spcAft>
              <a:tabLst>
                <a:tab pos="-457200" algn="l"/>
              </a:tabLst>
            </a:pPr>
            <a:endParaRPr lang="en-US" sz="1600" kern="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673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7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940152" y="764704"/>
            <a:ext cx="21677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bg-BG" b="1" dirty="0">
                <a:solidFill>
                  <a:srgbClr val="1F497D"/>
                </a:solidFill>
              </a:rPr>
              <a:t>Дейност 3 – МИСТ2 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2267744" y="1556792"/>
            <a:ext cx="6635080" cy="500141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just">
              <a:spcAft>
                <a:spcPts val="600"/>
              </a:spcAft>
              <a:tabLst>
                <a:tab pos="-457200" algn="l"/>
              </a:tabLst>
            </a:pPr>
            <a:r>
              <a:rPr lang="bg-BG" sz="2000" b="1" dirty="0" smtClean="0">
                <a:solidFill>
                  <a:schemeClr val="tx2"/>
                </a:solidFill>
              </a:rPr>
              <a:t>Нови процеси в МИСТ2</a:t>
            </a:r>
          </a:p>
          <a:p>
            <a:pPr marL="342900" lvl="1" indent="-342900" algn="just"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-457200" algn="l"/>
              </a:tabLst>
            </a:pPr>
            <a:r>
              <a:rPr lang="bg-BG" sz="2000" dirty="0" smtClean="0">
                <a:solidFill>
                  <a:schemeClr val="tx2"/>
                </a:solidFill>
              </a:rPr>
              <a:t>Подаване на транзитна декларация преди представяне на стоките;</a:t>
            </a:r>
          </a:p>
          <a:p>
            <a:pPr marL="342900" lvl="1" indent="-342900" algn="just"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-457200" algn="l"/>
              </a:tabLst>
            </a:pPr>
            <a:r>
              <a:rPr lang="bg-BG" sz="2000" dirty="0" smtClean="0">
                <a:solidFill>
                  <a:schemeClr val="tx2"/>
                </a:solidFill>
              </a:rPr>
              <a:t>Подаване на транзитна декларация с намален набор от данни;</a:t>
            </a:r>
          </a:p>
          <a:p>
            <a:pPr marL="342900" lvl="1" indent="-342900" algn="just"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-457200" algn="l"/>
              </a:tabLst>
            </a:pPr>
            <a:r>
              <a:rPr lang="ru-RU" sz="2000" dirty="0" smtClean="0">
                <a:solidFill>
                  <a:schemeClr val="tx2"/>
                </a:solidFill>
              </a:rPr>
              <a:t>Интеграция с </a:t>
            </a:r>
            <a:r>
              <a:rPr lang="bg-BG" sz="2000" dirty="0" smtClean="0">
                <a:solidFill>
                  <a:schemeClr val="tx2"/>
                </a:solidFill>
              </a:rPr>
              <a:t>Митническата автоматизирана система за изнасяне (МАСИ) при оформяне на стоките за режим транзит след режим износ.</a:t>
            </a:r>
          </a:p>
          <a:p>
            <a:pPr marL="0" lvl="1" algn="just">
              <a:spcAft>
                <a:spcPts val="600"/>
              </a:spcAft>
              <a:tabLst>
                <a:tab pos="-457200" algn="l"/>
              </a:tabLst>
            </a:pPr>
            <a:r>
              <a:rPr lang="bg-BG" sz="2000" b="1" dirty="0">
                <a:solidFill>
                  <a:schemeClr val="tx2"/>
                </a:solidFill>
              </a:rPr>
              <a:t>Нови роли на митнически учреждения в МИСТ2</a:t>
            </a:r>
          </a:p>
          <a:p>
            <a:pPr marL="342900" lvl="1" indent="-342900" algn="just">
              <a:spcAft>
                <a:spcPts val="600"/>
              </a:spcAft>
              <a:buFont typeface="Wingdings" panose="05000000000000000000" pitchFamily="2" charset="2"/>
              <a:buChar char="ü"/>
              <a:tabLst>
                <a:tab pos="-457200" algn="l"/>
              </a:tabLst>
            </a:pPr>
            <a:r>
              <a:rPr lang="bg-BG" sz="2000" dirty="0">
                <a:solidFill>
                  <a:schemeClr val="tx2"/>
                </a:solidFill>
              </a:rPr>
              <a:t>Въвеждане на нова роля на митническо учреждение - „МУ на напускане за транзит“, отговорно за извършване на проверки за сигурност и безопасност при напускане на митническата територия на ЕС;</a:t>
            </a:r>
          </a:p>
          <a:p>
            <a:pPr marL="342900" lvl="1" indent="-342900" algn="just">
              <a:spcAft>
                <a:spcPts val="600"/>
              </a:spcAft>
              <a:buFont typeface="Wingdings" panose="05000000000000000000" pitchFamily="2" charset="2"/>
              <a:buChar char="ü"/>
              <a:tabLst>
                <a:tab pos="-457200" algn="l"/>
              </a:tabLst>
            </a:pPr>
            <a:r>
              <a:rPr lang="bg-BG" sz="2000" dirty="0">
                <a:solidFill>
                  <a:schemeClr val="tx2"/>
                </a:solidFill>
              </a:rPr>
              <a:t>Привеждане в съответствие с новите правни изисквания, свързани с регистрацията на събития по маршрута (което включва нови процеси и  допълнителна роля на митническите учреждения - въвеждане на роля „МУ за регистриране на инциденти</a:t>
            </a:r>
            <a:r>
              <a:rPr lang="bg-BG" sz="2000" dirty="0" smtClean="0">
                <a:solidFill>
                  <a:schemeClr val="tx2"/>
                </a:solidFill>
              </a:rPr>
              <a:t>“).</a:t>
            </a:r>
          </a:p>
          <a:p>
            <a:pPr marL="0" lvl="1" algn="just">
              <a:spcAft>
                <a:spcPts val="600"/>
              </a:spcAft>
              <a:tabLst>
                <a:tab pos="-457200" algn="l"/>
              </a:tabLst>
            </a:pPr>
            <a:endParaRPr lang="bg-BG" sz="2000" dirty="0">
              <a:solidFill>
                <a:schemeClr val="tx2"/>
              </a:solidFill>
            </a:endParaRPr>
          </a:p>
          <a:p>
            <a:pPr marL="285750" lvl="1" indent="-285750" algn="just"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-457200" algn="l"/>
              </a:tabLst>
            </a:pPr>
            <a:endParaRPr lang="bg-BG" sz="20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8269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067945" y="3255367"/>
            <a:ext cx="45365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2400" b="1" dirty="0">
                <a:solidFill>
                  <a:schemeClr val="tx2"/>
                </a:solidFill>
              </a:rPr>
              <a:t>Благодарим Ви за вниманието</a:t>
            </a:r>
            <a:r>
              <a:rPr lang="bg-BG" sz="2400" b="1" dirty="0" smtClean="0">
                <a:solidFill>
                  <a:schemeClr val="tx2"/>
                </a:solidFill>
              </a:rPr>
              <a:t>!</a:t>
            </a:r>
            <a:endParaRPr lang="en-US" sz="24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2354560" y="3717032"/>
            <a:ext cx="6465912" cy="980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bg-BG" sz="3600" b="1" smtClean="0">
                <a:solidFill>
                  <a:schemeClr val="tx2"/>
                </a:solidFill>
                <a:latin typeface="+mn-lt"/>
              </a:rPr>
              <a:t> Очакваме Вашите въпроси</a:t>
            </a:r>
            <a:r>
              <a:rPr lang="bg-BG" sz="2400" b="1" smtClean="0">
                <a:solidFill>
                  <a:schemeClr val="tx2"/>
                </a:solidFill>
                <a:latin typeface="+mn-lt"/>
              </a:rPr>
              <a:t/>
            </a:r>
            <a:br>
              <a:rPr lang="bg-BG" sz="2400" b="1" smtClean="0">
                <a:solidFill>
                  <a:schemeClr val="tx2"/>
                </a:solidFill>
                <a:latin typeface="+mn-lt"/>
              </a:rPr>
            </a:br>
            <a:endParaRPr lang="en-US" sz="20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742" y="2924944"/>
            <a:ext cx="16594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pr@customs.bg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569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7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660232" y="764704"/>
            <a:ext cx="14750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>
              <a:defRPr/>
            </a:pPr>
            <a:r>
              <a:rPr lang="bg-BG" altLang="en-US" b="1" kern="0" dirty="0">
                <a:solidFill>
                  <a:schemeClr val="tx2"/>
                </a:solidFill>
              </a:rPr>
              <a:t>Съдържание</a:t>
            </a:r>
          </a:p>
        </p:txBody>
      </p:sp>
      <p:sp>
        <p:nvSpPr>
          <p:cNvPr id="4" name="Rectangle 3"/>
          <p:cNvSpPr/>
          <p:nvPr/>
        </p:nvSpPr>
        <p:spPr>
          <a:xfrm>
            <a:off x="3419872" y="2636912"/>
            <a:ext cx="475252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1. Общи параметри на проекта</a:t>
            </a: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2.Стратегическа рамка</a:t>
            </a: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3. Предизвикателства</a:t>
            </a: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4. Подход за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IT </a:t>
            </a:r>
            <a:r>
              <a:rPr kumimoji="0" lang="bg-BG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решение</a:t>
            </a: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5. Основни и спомагателни митнически процеси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solidFill>
                  <a:schemeClr val="tx2"/>
                </a:solidFill>
              </a:rPr>
              <a:t>6. </a:t>
            </a:r>
            <a:r>
              <a:rPr lang="bg-BG" sz="2000" kern="0" dirty="0" smtClean="0">
                <a:solidFill>
                  <a:schemeClr val="tx2"/>
                </a:solidFill>
              </a:rPr>
              <a:t>Представяне на основните дейности</a:t>
            </a: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7. Време за въпроси</a:t>
            </a:r>
          </a:p>
        </p:txBody>
      </p:sp>
      <p:sp>
        <p:nvSpPr>
          <p:cNvPr id="5" name="Rectangle 4"/>
          <p:cNvSpPr/>
          <p:nvPr/>
        </p:nvSpPr>
        <p:spPr>
          <a:xfrm>
            <a:off x="1668" y="2765421"/>
            <a:ext cx="21940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bg-BG" kern="0" dirty="0">
                <a:solidFill>
                  <a:schemeClr val="tx2"/>
                </a:solidFill>
              </a:rPr>
              <a:t>Агенция „Митници“</a:t>
            </a:r>
          </a:p>
          <a:p>
            <a:pPr lvl="0" algn="ctr">
              <a:defRPr/>
            </a:pPr>
            <a:r>
              <a:rPr lang="bg-BG" kern="0" dirty="0">
                <a:solidFill>
                  <a:schemeClr val="tx2"/>
                </a:solidFill>
              </a:rPr>
              <a:t>14.06.2022 </a:t>
            </a:r>
            <a:r>
              <a:rPr lang="bg-BG" kern="0" dirty="0" smtClean="0">
                <a:solidFill>
                  <a:schemeClr val="tx2"/>
                </a:solidFill>
              </a:rPr>
              <a:t>г., София</a:t>
            </a:r>
            <a:endParaRPr lang="bg-BG" kern="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6891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926326" y="663945"/>
            <a:ext cx="603005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g-BG" altLang="en-US" sz="2000" b="1" kern="0" dirty="0" smtClean="0">
                <a:solidFill>
                  <a:schemeClr val="tx2"/>
                </a:solidFill>
              </a:rPr>
              <a:t>Общи параметри на проекта</a:t>
            </a:r>
            <a:endParaRPr kumimoji="0" lang="bg-BG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483768" y="1988840"/>
            <a:ext cx="649106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ru-RU" sz="2000" kern="0" dirty="0">
                <a:solidFill>
                  <a:schemeClr val="tx2"/>
                </a:solidFill>
              </a:rPr>
              <a:t>Обхваща </a:t>
            </a:r>
            <a:r>
              <a:rPr lang="ru-RU" sz="2000" b="1" kern="0" dirty="0">
                <a:solidFill>
                  <a:schemeClr val="tx2"/>
                </a:solidFill>
              </a:rPr>
              <a:t>три</a:t>
            </a:r>
            <a:r>
              <a:rPr lang="ru-RU" sz="2000" kern="0" dirty="0">
                <a:solidFill>
                  <a:schemeClr val="tx2"/>
                </a:solidFill>
              </a:rPr>
              <a:t> </a:t>
            </a:r>
            <a:r>
              <a:rPr lang="ru-RU" sz="2000" kern="0" dirty="0" err="1" smtClean="0">
                <a:solidFill>
                  <a:schemeClr val="tx2"/>
                </a:solidFill>
              </a:rPr>
              <a:t>дейности</a:t>
            </a:r>
            <a:endParaRPr lang="ru-RU" sz="2000" kern="0" dirty="0" smtClean="0">
              <a:solidFill>
                <a:schemeClr val="tx2"/>
              </a:solidFill>
            </a:endParaRPr>
          </a:p>
          <a:p>
            <a:pPr marL="342900" lvl="0" indent="-3429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ru-RU" sz="2000" kern="0" dirty="0" smtClean="0">
                <a:solidFill>
                  <a:schemeClr val="tx2"/>
                </a:solidFill>
              </a:rPr>
              <a:t>Срок </a:t>
            </a:r>
            <a:r>
              <a:rPr lang="ru-RU" sz="2000" kern="0" dirty="0">
                <a:solidFill>
                  <a:schemeClr val="tx2"/>
                </a:solidFill>
              </a:rPr>
              <a:t>за </a:t>
            </a:r>
            <a:r>
              <a:rPr lang="ru-RU" sz="2000" kern="0" dirty="0" err="1">
                <a:solidFill>
                  <a:schemeClr val="tx2"/>
                </a:solidFill>
              </a:rPr>
              <a:t>изпълнение</a:t>
            </a:r>
            <a:r>
              <a:rPr lang="ru-RU" sz="2000" kern="0" dirty="0">
                <a:solidFill>
                  <a:schemeClr val="tx2"/>
                </a:solidFill>
              </a:rPr>
              <a:t>: 01.09.2021 г. - 31.12.2023 г</a:t>
            </a:r>
            <a:r>
              <a:rPr lang="ru-RU" sz="2000" kern="0" dirty="0" smtClean="0">
                <a:solidFill>
                  <a:schemeClr val="tx2"/>
                </a:solidFill>
              </a:rPr>
              <a:t>.</a:t>
            </a:r>
            <a:endParaRPr lang="en-US" sz="2000" kern="0" dirty="0" smtClean="0">
              <a:solidFill>
                <a:schemeClr val="tx2"/>
              </a:solidFill>
            </a:endParaRPr>
          </a:p>
          <a:p>
            <a:pPr marL="342900" lvl="0" indent="-3429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ru-RU" sz="2000" kern="0" dirty="0" err="1" smtClean="0">
                <a:solidFill>
                  <a:schemeClr val="tx2"/>
                </a:solidFill>
              </a:rPr>
              <a:t>Стойност</a:t>
            </a:r>
            <a:r>
              <a:rPr lang="ru-RU" sz="2000" kern="0" dirty="0" smtClean="0">
                <a:solidFill>
                  <a:schemeClr val="tx2"/>
                </a:solidFill>
              </a:rPr>
              <a:t> </a:t>
            </a:r>
            <a:r>
              <a:rPr lang="ru-RU" sz="2000" kern="0" dirty="0">
                <a:solidFill>
                  <a:schemeClr val="tx2"/>
                </a:solidFill>
              </a:rPr>
              <a:t>на проекта: 9 089 </a:t>
            </a:r>
            <a:r>
              <a:rPr lang="ru-RU" sz="2000" kern="0" dirty="0" smtClean="0">
                <a:solidFill>
                  <a:schemeClr val="tx2"/>
                </a:solidFill>
              </a:rPr>
              <a:t>235,00 </a:t>
            </a:r>
            <a:r>
              <a:rPr lang="ru-RU" sz="2000" kern="0" dirty="0">
                <a:solidFill>
                  <a:schemeClr val="tx2"/>
                </a:solidFill>
              </a:rPr>
              <a:t>лева в </a:t>
            </a:r>
            <a:r>
              <a:rPr lang="ru-RU" sz="2000" kern="0" dirty="0" err="1" smtClean="0">
                <a:solidFill>
                  <a:schemeClr val="tx2"/>
                </a:solidFill>
              </a:rPr>
              <a:t>т.ч</a:t>
            </a:r>
            <a:r>
              <a:rPr lang="ru-RU" sz="2000" kern="0" dirty="0" smtClean="0">
                <a:solidFill>
                  <a:schemeClr val="tx2"/>
                </a:solidFill>
              </a:rPr>
              <a:t>.: </a:t>
            </a:r>
          </a:p>
          <a:p>
            <a:pPr lvl="0" algn="just">
              <a:lnSpc>
                <a:spcPct val="150000"/>
              </a:lnSpc>
              <a:defRPr/>
            </a:pPr>
            <a:r>
              <a:rPr lang="bg-BG" sz="2000" kern="0" dirty="0" smtClean="0">
                <a:solidFill>
                  <a:schemeClr val="tx2"/>
                </a:solidFill>
              </a:rPr>
              <a:t>финансиране</a:t>
            </a:r>
            <a:r>
              <a:rPr lang="ru-RU" sz="2000" kern="0" dirty="0" smtClean="0">
                <a:solidFill>
                  <a:schemeClr val="tx2"/>
                </a:solidFill>
              </a:rPr>
              <a:t> </a:t>
            </a:r>
            <a:r>
              <a:rPr lang="ru-RU" sz="2000" kern="0" dirty="0">
                <a:solidFill>
                  <a:schemeClr val="tx2"/>
                </a:solidFill>
              </a:rPr>
              <a:t>от ЕС – 7 725 849,75 </a:t>
            </a:r>
            <a:r>
              <a:rPr lang="ru-RU" sz="2000" kern="0" dirty="0" err="1">
                <a:solidFill>
                  <a:schemeClr val="tx2"/>
                </a:solidFill>
              </a:rPr>
              <a:t>лв</a:t>
            </a:r>
            <a:r>
              <a:rPr lang="ru-RU" sz="2000" kern="0" dirty="0">
                <a:solidFill>
                  <a:schemeClr val="tx2"/>
                </a:solidFill>
              </a:rPr>
              <a:t>. и </a:t>
            </a:r>
            <a:endParaRPr lang="ru-RU" sz="2000" kern="0" dirty="0" smtClean="0">
              <a:solidFill>
                <a:schemeClr val="tx2"/>
              </a:solidFill>
            </a:endParaRPr>
          </a:p>
          <a:p>
            <a:pPr lvl="0" algn="just">
              <a:lnSpc>
                <a:spcPct val="150000"/>
              </a:lnSpc>
              <a:defRPr/>
            </a:pPr>
            <a:r>
              <a:rPr lang="ru-RU" sz="2000" kern="0" dirty="0" err="1" smtClean="0">
                <a:solidFill>
                  <a:schemeClr val="tx2"/>
                </a:solidFill>
              </a:rPr>
              <a:t>национално</a:t>
            </a:r>
            <a:r>
              <a:rPr lang="ru-RU" sz="2000" kern="0" dirty="0" smtClean="0">
                <a:solidFill>
                  <a:schemeClr val="tx2"/>
                </a:solidFill>
              </a:rPr>
              <a:t> </a:t>
            </a:r>
            <a:r>
              <a:rPr lang="ru-RU" sz="2000" kern="0" dirty="0" err="1">
                <a:solidFill>
                  <a:schemeClr val="tx2"/>
                </a:solidFill>
              </a:rPr>
              <a:t>финансиране</a:t>
            </a:r>
            <a:r>
              <a:rPr lang="ru-RU" sz="2000" kern="0" dirty="0">
                <a:solidFill>
                  <a:schemeClr val="tx2"/>
                </a:solidFill>
              </a:rPr>
              <a:t> – 1 363 385,25 </a:t>
            </a:r>
            <a:r>
              <a:rPr lang="ru-RU" sz="2000" kern="0" dirty="0" err="1">
                <a:solidFill>
                  <a:schemeClr val="tx2"/>
                </a:solidFill>
              </a:rPr>
              <a:t>лв</a:t>
            </a:r>
            <a:r>
              <a:rPr lang="ru-RU" sz="2000" kern="0" dirty="0" smtClean="0">
                <a:solidFill>
                  <a:schemeClr val="tx2"/>
                </a:solidFill>
              </a:rPr>
              <a:t>.</a:t>
            </a:r>
          </a:p>
          <a:p>
            <a:pPr marL="342900" lvl="0" indent="-3429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ru-RU" sz="2000" kern="0" dirty="0" err="1">
                <a:solidFill>
                  <a:schemeClr val="tx2"/>
                </a:solidFill>
              </a:rPr>
              <a:t>О</a:t>
            </a:r>
            <a:r>
              <a:rPr lang="ru-RU" sz="2000" kern="0" dirty="0" err="1" smtClean="0">
                <a:solidFill>
                  <a:schemeClr val="tx2"/>
                </a:solidFill>
              </a:rPr>
              <a:t>съществява</a:t>
            </a:r>
            <a:r>
              <a:rPr lang="ru-RU" sz="2000" kern="0" dirty="0" smtClean="0">
                <a:solidFill>
                  <a:schemeClr val="tx2"/>
                </a:solidFill>
              </a:rPr>
              <a:t> </a:t>
            </a:r>
            <a:r>
              <a:rPr lang="ru-RU" sz="2000" kern="0" dirty="0" smtClean="0">
                <a:solidFill>
                  <a:schemeClr val="tx2"/>
                </a:solidFill>
              </a:rPr>
              <a:t> се с </a:t>
            </a:r>
            <a:r>
              <a:rPr lang="ru-RU" sz="2000" kern="0" dirty="0" err="1">
                <a:solidFill>
                  <a:schemeClr val="tx2"/>
                </a:solidFill>
              </a:rPr>
              <a:t>финансовата</a:t>
            </a:r>
            <a:r>
              <a:rPr lang="ru-RU" sz="2000" kern="0" dirty="0">
                <a:solidFill>
                  <a:schemeClr val="tx2"/>
                </a:solidFill>
              </a:rPr>
              <a:t> </a:t>
            </a:r>
            <a:r>
              <a:rPr lang="ru-RU" sz="2000" kern="0" dirty="0" err="1">
                <a:solidFill>
                  <a:schemeClr val="tx2"/>
                </a:solidFill>
              </a:rPr>
              <a:t>подкрепа</a:t>
            </a:r>
            <a:r>
              <a:rPr lang="ru-RU" sz="2000" kern="0" dirty="0">
                <a:solidFill>
                  <a:schemeClr val="tx2"/>
                </a:solidFill>
              </a:rPr>
              <a:t> на Оперативна </a:t>
            </a:r>
            <a:r>
              <a:rPr lang="ru-RU" sz="2000" kern="0" dirty="0" err="1">
                <a:solidFill>
                  <a:schemeClr val="tx2"/>
                </a:solidFill>
              </a:rPr>
              <a:t>програма</a:t>
            </a:r>
            <a:r>
              <a:rPr lang="ru-RU" sz="2000" kern="0" dirty="0">
                <a:solidFill>
                  <a:schemeClr val="tx2"/>
                </a:solidFill>
              </a:rPr>
              <a:t> „Добро управление“, </a:t>
            </a:r>
            <a:r>
              <a:rPr lang="ru-RU" sz="2000" kern="0" dirty="0" err="1">
                <a:solidFill>
                  <a:schemeClr val="tx2"/>
                </a:solidFill>
              </a:rPr>
              <a:t>съфинансирана</a:t>
            </a:r>
            <a:r>
              <a:rPr lang="ru-RU" sz="2000" kern="0" dirty="0">
                <a:solidFill>
                  <a:schemeClr val="tx2"/>
                </a:solidFill>
              </a:rPr>
              <a:t> от </a:t>
            </a:r>
            <a:r>
              <a:rPr lang="ru-RU" sz="2000" kern="0" dirty="0" err="1">
                <a:solidFill>
                  <a:schemeClr val="tx2"/>
                </a:solidFill>
              </a:rPr>
              <a:t>Европейския</a:t>
            </a:r>
            <a:r>
              <a:rPr lang="ru-RU" sz="2000" kern="0" dirty="0">
                <a:solidFill>
                  <a:schemeClr val="tx2"/>
                </a:solidFill>
              </a:rPr>
              <a:t> </a:t>
            </a:r>
            <a:r>
              <a:rPr lang="ru-RU" sz="2000" kern="0" dirty="0" err="1">
                <a:solidFill>
                  <a:schemeClr val="tx2"/>
                </a:solidFill>
              </a:rPr>
              <a:t>съюз</a:t>
            </a:r>
            <a:r>
              <a:rPr lang="ru-RU" sz="2000" kern="0" dirty="0">
                <a:solidFill>
                  <a:schemeClr val="tx2"/>
                </a:solidFill>
              </a:rPr>
              <a:t> чрез </a:t>
            </a:r>
            <a:r>
              <a:rPr lang="ru-RU" sz="2000" kern="0" dirty="0" err="1">
                <a:solidFill>
                  <a:schemeClr val="tx2"/>
                </a:solidFill>
              </a:rPr>
              <a:t>Европейския</a:t>
            </a:r>
            <a:r>
              <a:rPr lang="ru-RU" sz="2000" kern="0" dirty="0">
                <a:solidFill>
                  <a:schemeClr val="tx2"/>
                </a:solidFill>
              </a:rPr>
              <a:t> социален фонд.</a:t>
            </a:r>
            <a:endParaRPr kumimoji="0" lang="bg-BG" sz="20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44316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7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796756" y="663945"/>
            <a:ext cx="52316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Стратегическа рамка</a:t>
            </a:r>
            <a:endParaRPr kumimoji="0" lang="bg-BG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483768" y="1597380"/>
            <a:ext cx="597666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bg-BG" sz="2000" dirty="0" smtClean="0">
                <a:solidFill>
                  <a:schemeClr val="tx2"/>
                </a:solidFill>
              </a:rPr>
              <a:t>Решение </a:t>
            </a:r>
            <a:r>
              <a:rPr lang="bg-BG" sz="2000" dirty="0">
                <a:solidFill>
                  <a:schemeClr val="tx2"/>
                </a:solidFill>
              </a:rPr>
              <a:t>70 на Европейския парламент</a:t>
            </a:r>
            <a:endParaRPr lang="en-US" sz="2000" dirty="0">
              <a:solidFill>
                <a:schemeClr val="tx2"/>
              </a:solidFill>
            </a:endParaRP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bg-BG" sz="2000" dirty="0" smtClean="0">
                <a:solidFill>
                  <a:schemeClr val="tx2"/>
                </a:solidFill>
              </a:rPr>
              <a:t>МКС </a:t>
            </a:r>
            <a:r>
              <a:rPr lang="bg-BG" sz="2000" dirty="0">
                <a:solidFill>
                  <a:schemeClr val="tx2"/>
                </a:solidFill>
              </a:rPr>
              <a:t>(</a:t>
            </a:r>
            <a:r>
              <a:rPr lang="ru-RU" sz="2000" dirty="0">
                <a:solidFill>
                  <a:schemeClr val="tx2"/>
                </a:solidFill>
              </a:rPr>
              <a:t>Регламент (ЕС) № 952/2013)</a:t>
            </a:r>
            <a:endParaRPr lang="en-US" sz="2000" dirty="0">
              <a:solidFill>
                <a:schemeClr val="tx2"/>
              </a:solidFill>
            </a:endParaRP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tx2"/>
                </a:solidFill>
              </a:rPr>
              <a:t>MASP</a:t>
            </a:r>
            <a:r>
              <a:rPr lang="bg-BG" sz="2000" dirty="0" smtClean="0">
                <a:solidFill>
                  <a:schemeClr val="tx2"/>
                </a:solidFill>
              </a:rPr>
              <a:t> </a:t>
            </a:r>
            <a:r>
              <a:rPr lang="bg-BG" sz="2000" dirty="0">
                <a:solidFill>
                  <a:schemeClr val="tx2"/>
                </a:solidFill>
              </a:rPr>
              <a:t>- </a:t>
            </a:r>
            <a:r>
              <a:rPr lang="ru-RU" sz="2000" dirty="0">
                <a:solidFill>
                  <a:schemeClr val="tx2"/>
                </a:solidFill>
              </a:rPr>
              <a:t>Electronic Customs Multi-Annual Strategic Plan </a:t>
            </a:r>
            <a:endParaRPr lang="en-US" sz="2000" dirty="0">
              <a:solidFill>
                <a:schemeClr val="tx2"/>
              </a:solidFill>
            </a:endParaRP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tx2"/>
                </a:solidFill>
              </a:rPr>
              <a:t>Решение </a:t>
            </a:r>
            <a:r>
              <a:rPr lang="ru-RU" sz="2000" dirty="0">
                <a:solidFill>
                  <a:schemeClr val="tx2"/>
                </a:solidFill>
              </a:rPr>
              <a:t>за изпълнение </a:t>
            </a:r>
            <a:r>
              <a:rPr lang="ru-RU" sz="2000" dirty="0" smtClean="0">
                <a:solidFill>
                  <a:schemeClr val="tx2"/>
                </a:solidFill>
              </a:rPr>
              <a:t>2019/2151/ЕС  </a:t>
            </a:r>
            <a:r>
              <a:rPr lang="ru-RU" sz="2000" dirty="0">
                <a:solidFill>
                  <a:schemeClr val="tx2"/>
                </a:solidFill>
              </a:rPr>
              <a:t>на Комисията от 13 декември 2019 </a:t>
            </a:r>
            <a:r>
              <a:rPr lang="ru-RU" sz="2000" dirty="0" smtClean="0">
                <a:solidFill>
                  <a:schemeClr val="tx2"/>
                </a:solidFill>
              </a:rPr>
              <a:t>година, </a:t>
            </a:r>
            <a:r>
              <a:rPr lang="ru-RU" sz="2000" dirty="0">
                <a:solidFill>
                  <a:schemeClr val="tx2"/>
                </a:solidFill>
              </a:rPr>
              <a:t>относно </a:t>
            </a:r>
            <a:r>
              <a:rPr lang="ru-RU" sz="2000" dirty="0" smtClean="0">
                <a:solidFill>
                  <a:schemeClr val="tx2"/>
                </a:solidFill>
              </a:rPr>
              <a:t>създаване </a:t>
            </a:r>
            <a:r>
              <a:rPr lang="ru-RU" sz="2000" dirty="0">
                <a:solidFill>
                  <a:schemeClr val="tx2"/>
                </a:solidFill>
              </a:rPr>
              <a:t>на </a:t>
            </a:r>
            <a:r>
              <a:rPr lang="ru-RU" sz="2000" dirty="0" smtClean="0">
                <a:solidFill>
                  <a:schemeClr val="tx2"/>
                </a:solidFill>
              </a:rPr>
              <a:t>Работна </a:t>
            </a:r>
            <a:r>
              <a:rPr lang="ru-RU" sz="2000" dirty="0">
                <a:solidFill>
                  <a:schemeClr val="tx2"/>
                </a:solidFill>
              </a:rPr>
              <a:t>програма за </a:t>
            </a:r>
            <a:r>
              <a:rPr lang="ru-RU" sz="2000" dirty="0" smtClean="0">
                <a:solidFill>
                  <a:schemeClr val="tx2"/>
                </a:solidFill>
              </a:rPr>
              <a:t>МКС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bg-BG" sz="2000" dirty="0" smtClean="0">
                <a:solidFill>
                  <a:schemeClr val="tx2"/>
                </a:solidFill>
              </a:rPr>
              <a:t>Секторна </a:t>
            </a:r>
            <a:r>
              <a:rPr lang="bg-BG" sz="2000" dirty="0">
                <a:solidFill>
                  <a:schemeClr val="tx2"/>
                </a:solidFill>
              </a:rPr>
              <a:t>стратегия за развитие на електронното </a:t>
            </a:r>
            <a:r>
              <a:rPr lang="bg-BG" sz="2000" dirty="0" smtClean="0">
                <a:solidFill>
                  <a:schemeClr val="tx2"/>
                </a:solidFill>
              </a:rPr>
              <a:t>управление </a:t>
            </a:r>
            <a:r>
              <a:rPr lang="bg-BG" sz="2000" dirty="0">
                <a:solidFill>
                  <a:schemeClr val="tx2"/>
                </a:solidFill>
              </a:rPr>
              <a:t>в </a:t>
            </a:r>
            <a:r>
              <a:rPr lang="bg-BG" sz="2000" dirty="0" smtClean="0">
                <a:solidFill>
                  <a:schemeClr val="tx2"/>
                </a:solidFill>
              </a:rPr>
              <a:t>Агенция </a:t>
            </a:r>
            <a:r>
              <a:rPr lang="bg-BG" sz="2000" dirty="0">
                <a:solidFill>
                  <a:schemeClr val="tx2"/>
                </a:solidFill>
              </a:rPr>
              <a:t>„Митници“ – </a:t>
            </a:r>
            <a:r>
              <a:rPr lang="bg-BG" sz="2000" dirty="0" smtClean="0">
                <a:solidFill>
                  <a:schemeClr val="tx2"/>
                </a:solidFill>
              </a:rPr>
              <a:t>е-Митници 2016-2025</a:t>
            </a:r>
            <a:endParaRPr lang="bg-BG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482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7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084168" y="764704"/>
            <a:ext cx="21281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bg-BG" b="1" dirty="0">
                <a:solidFill>
                  <a:schemeClr val="tx2"/>
                </a:solidFill>
              </a:rPr>
              <a:t>Предизвикателства</a:t>
            </a:r>
          </a:p>
        </p:txBody>
      </p:sp>
      <p:sp>
        <p:nvSpPr>
          <p:cNvPr id="4" name="Rectangle 3"/>
          <p:cNvSpPr/>
          <p:nvPr/>
        </p:nvSpPr>
        <p:spPr>
          <a:xfrm>
            <a:off x="2555776" y="2276872"/>
            <a:ext cx="613102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ru-RU" sz="2000" dirty="0">
              <a:solidFill>
                <a:schemeClr val="tx2"/>
              </a:solidFill>
            </a:endParaRP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tx2"/>
                </a:solidFill>
              </a:rPr>
              <a:t>електронното </a:t>
            </a:r>
            <a:r>
              <a:rPr lang="ru-RU" sz="2000" dirty="0">
                <a:solidFill>
                  <a:schemeClr val="tx2"/>
                </a:solidFill>
              </a:rPr>
              <a:t>общуване в митническата област в ЕС </a:t>
            </a:r>
            <a:r>
              <a:rPr lang="ru-RU" sz="2000" dirty="0" smtClean="0">
                <a:solidFill>
                  <a:schemeClr val="tx2"/>
                </a:solidFill>
              </a:rPr>
              <a:t>(</a:t>
            </a:r>
            <a:r>
              <a:rPr lang="bg-BG" sz="2000" dirty="0" smtClean="0">
                <a:solidFill>
                  <a:schemeClr val="tx2"/>
                </a:solidFill>
              </a:rPr>
              <a:t>митници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ru-RU" sz="2000" dirty="0" smtClean="0">
                <a:solidFill>
                  <a:schemeClr val="tx2"/>
                </a:solidFill>
              </a:rPr>
              <a:t>-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ru-RU" sz="2000" dirty="0" smtClean="0">
                <a:solidFill>
                  <a:schemeClr val="tx2"/>
                </a:solidFill>
              </a:rPr>
              <a:t>бизнес/митници-митници</a:t>
            </a:r>
            <a:r>
              <a:rPr lang="ru-RU" sz="2000" dirty="0">
                <a:solidFill>
                  <a:schemeClr val="tx2"/>
                </a:solidFill>
              </a:rPr>
              <a:t>) да стане </a:t>
            </a:r>
            <a:r>
              <a:rPr lang="ru-RU" sz="2000" dirty="0" smtClean="0">
                <a:solidFill>
                  <a:schemeClr val="tx2"/>
                </a:solidFill>
              </a:rPr>
              <a:t>обичайно </a:t>
            </a:r>
            <a:r>
              <a:rPr lang="ru-RU" sz="2000" dirty="0">
                <a:solidFill>
                  <a:schemeClr val="tx2"/>
                </a:solidFill>
              </a:rPr>
              <a:t>и регулярно, а </a:t>
            </a:r>
            <a:r>
              <a:rPr lang="ru-RU" sz="2000" dirty="0" smtClean="0">
                <a:solidFill>
                  <a:schemeClr val="tx2"/>
                </a:solidFill>
              </a:rPr>
              <a:t>хартиеното </a:t>
            </a:r>
            <a:r>
              <a:rPr lang="ru-RU" sz="2000" dirty="0">
                <a:solidFill>
                  <a:schemeClr val="tx2"/>
                </a:solidFill>
              </a:rPr>
              <a:t>общуване </a:t>
            </a:r>
            <a:r>
              <a:rPr lang="ru-RU" sz="2000" dirty="0" smtClean="0">
                <a:solidFill>
                  <a:schemeClr val="tx2"/>
                </a:solidFill>
              </a:rPr>
              <a:t>да бъде </a:t>
            </a:r>
            <a:r>
              <a:rPr lang="ru-RU" sz="2000" dirty="0">
                <a:solidFill>
                  <a:schemeClr val="tx2"/>
                </a:solidFill>
              </a:rPr>
              <a:t>изключение</a:t>
            </a:r>
          </a:p>
          <a:p>
            <a:pPr lvl="0" algn="just"/>
            <a:endParaRPr lang="ru-RU" sz="2000" dirty="0">
              <a:solidFill>
                <a:schemeClr val="tx2"/>
              </a:solidFill>
            </a:endParaRP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tx2"/>
                </a:solidFill>
              </a:rPr>
              <a:t>взаимодействие </a:t>
            </a:r>
            <a:r>
              <a:rPr lang="ru-RU" sz="2000" dirty="0">
                <a:solidFill>
                  <a:schemeClr val="tx2"/>
                </a:solidFill>
              </a:rPr>
              <a:t>между националните компоненти и </a:t>
            </a:r>
            <a:r>
              <a:rPr lang="ru-RU" sz="2000" dirty="0" smtClean="0">
                <a:solidFill>
                  <a:schemeClr val="tx2"/>
                </a:solidFill>
              </a:rPr>
              <a:t>общите компоненти </a:t>
            </a:r>
            <a:r>
              <a:rPr lang="ru-RU" sz="2000" dirty="0">
                <a:solidFill>
                  <a:schemeClr val="tx2"/>
                </a:solidFill>
              </a:rPr>
              <a:t>на информационните системи </a:t>
            </a:r>
          </a:p>
          <a:p>
            <a:pPr lvl="0" algn="just"/>
            <a:endParaRPr lang="ru-RU" sz="2000" dirty="0">
              <a:solidFill>
                <a:schemeClr val="tx2"/>
              </a:solidFill>
            </a:endParaRP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tx2"/>
                </a:solidFill>
              </a:rPr>
              <a:t>изграждане </a:t>
            </a:r>
            <a:r>
              <a:rPr lang="ru-RU" sz="2000" dirty="0">
                <a:solidFill>
                  <a:schemeClr val="tx2"/>
                </a:solidFill>
              </a:rPr>
              <a:t>на съвместими информационни системи </a:t>
            </a:r>
            <a:r>
              <a:rPr lang="ru-RU" sz="2000" dirty="0" smtClean="0">
                <a:solidFill>
                  <a:schemeClr val="tx2"/>
                </a:solidFill>
              </a:rPr>
              <a:t>чрез </a:t>
            </a:r>
            <a:r>
              <a:rPr lang="ru-RU" sz="2000" dirty="0">
                <a:solidFill>
                  <a:schemeClr val="tx2"/>
                </a:solidFill>
              </a:rPr>
              <a:t>общи </a:t>
            </a:r>
            <a:r>
              <a:rPr lang="ru-RU" sz="2000" dirty="0" smtClean="0">
                <a:solidFill>
                  <a:schemeClr val="tx2"/>
                </a:solidFill>
              </a:rPr>
              <a:t>стандарти</a:t>
            </a:r>
            <a:endParaRPr lang="ru-RU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3242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7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424652" y="827699"/>
            <a:ext cx="55317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bg-BG" sz="2000" b="1" dirty="0">
                <a:solidFill>
                  <a:schemeClr val="tx2"/>
                </a:solidFill>
              </a:rPr>
              <a:t>Подход за ИТ </a:t>
            </a:r>
            <a:r>
              <a:rPr lang="bg-BG" sz="2000" b="1" dirty="0" smtClean="0">
                <a:solidFill>
                  <a:schemeClr val="tx2"/>
                </a:solidFill>
              </a:rPr>
              <a:t>решение и ползи </a:t>
            </a:r>
            <a:endParaRPr lang="bg-BG" sz="2000" b="1" dirty="0">
              <a:solidFill>
                <a:schemeClr val="tx2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979712" y="1268760"/>
            <a:ext cx="7128792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000" b="1" dirty="0">
                <a:solidFill>
                  <a:schemeClr val="tx2"/>
                </a:solidFill>
              </a:rPr>
              <a:t>Подход за ИТ решение</a:t>
            </a:r>
            <a:r>
              <a:rPr lang="ru-RU" sz="2000" dirty="0" smtClean="0">
                <a:solidFill>
                  <a:schemeClr val="tx2"/>
                </a:solidFill>
              </a:rPr>
              <a:t>:</a:t>
            </a:r>
          </a:p>
          <a:p>
            <a:pPr lvl="0"/>
            <a:endParaRPr lang="ru-RU" sz="400" dirty="0">
              <a:solidFill>
                <a:schemeClr val="tx2"/>
              </a:solidFill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tx2"/>
                </a:solidFill>
              </a:rPr>
              <a:t>Поетапно </a:t>
            </a:r>
            <a:r>
              <a:rPr lang="ru-RU" sz="2000" dirty="0">
                <a:solidFill>
                  <a:schemeClr val="tx2"/>
                </a:solidFill>
              </a:rPr>
              <a:t>развитие и въвеждане на институционална </a:t>
            </a:r>
            <a:r>
              <a:rPr lang="ru-RU" sz="2000" dirty="0" smtClean="0">
                <a:solidFill>
                  <a:schemeClr val="tx2"/>
                </a:solidFill>
              </a:rPr>
              <a:t>архитектура на  Агенция </a:t>
            </a:r>
            <a:r>
              <a:rPr lang="ru-RU" sz="2000" dirty="0">
                <a:solidFill>
                  <a:schemeClr val="tx2"/>
                </a:solidFill>
              </a:rPr>
              <a:t>„Митници“ по </a:t>
            </a:r>
            <a:r>
              <a:rPr lang="ru-RU" sz="2000" dirty="0" smtClean="0">
                <a:solidFill>
                  <a:schemeClr val="tx2"/>
                </a:solidFill>
              </a:rPr>
              <a:t>отношение </a:t>
            </a:r>
            <a:r>
              <a:rPr lang="ru-RU" sz="2000" dirty="0">
                <a:solidFill>
                  <a:schemeClr val="tx2"/>
                </a:solidFill>
              </a:rPr>
              <a:t>на основни и </a:t>
            </a:r>
            <a:r>
              <a:rPr lang="ru-RU" sz="2000" dirty="0" smtClean="0">
                <a:solidFill>
                  <a:schemeClr val="tx2"/>
                </a:solidFill>
              </a:rPr>
              <a:t>спомагателни митнически процеси</a:t>
            </a:r>
            <a:r>
              <a:rPr lang="ru-RU" sz="2000" dirty="0">
                <a:solidFill>
                  <a:schemeClr val="tx2"/>
                </a:solidFill>
              </a:rPr>
              <a:t>.</a:t>
            </a:r>
          </a:p>
          <a:p>
            <a:pPr lvl="0"/>
            <a:endParaRPr lang="ru-RU" sz="2000" dirty="0">
              <a:solidFill>
                <a:schemeClr val="tx2"/>
              </a:solidFill>
            </a:endParaRPr>
          </a:p>
          <a:p>
            <a:pPr lvl="0"/>
            <a:r>
              <a:rPr lang="ru-RU" sz="2000" b="1" dirty="0" smtClean="0">
                <a:solidFill>
                  <a:schemeClr val="tx2"/>
                </a:solidFill>
              </a:rPr>
              <a:t>Компоненти </a:t>
            </a:r>
            <a:r>
              <a:rPr lang="ru-RU" sz="2000" b="1" dirty="0">
                <a:solidFill>
                  <a:schemeClr val="tx2"/>
                </a:solidFill>
              </a:rPr>
              <a:t>на институционалната архитектура</a:t>
            </a:r>
            <a:r>
              <a:rPr lang="ru-RU" sz="2000" dirty="0" smtClean="0">
                <a:solidFill>
                  <a:schemeClr val="tx2"/>
                </a:solidFill>
              </a:rPr>
              <a:t>:</a:t>
            </a:r>
          </a:p>
          <a:p>
            <a:pPr lvl="0"/>
            <a:endParaRPr lang="ru-RU" sz="800" dirty="0">
              <a:solidFill>
                <a:schemeClr val="tx2"/>
              </a:solidFill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tx2"/>
                </a:solidFill>
              </a:rPr>
              <a:t>	</a:t>
            </a:r>
            <a:r>
              <a:rPr lang="ru-RU" sz="2000" dirty="0" smtClean="0">
                <a:solidFill>
                  <a:schemeClr val="tx2"/>
                </a:solidFill>
              </a:rPr>
              <a:t>бизнес </a:t>
            </a:r>
            <a:r>
              <a:rPr lang="ru-RU" sz="2000" dirty="0">
                <a:solidFill>
                  <a:schemeClr val="tx2"/>
                </a:solidFill>
              </a:rPr>
              <a:t>архитектура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tx2"/>
                </a:solidFill>
              </a:rPr>
              <a:t>	</a:t>
            </a:r>
            <a:r>
              <a:rPr lang="ru-RU" sz="2000" dirty="0" smtClean="0">
                <a:solidFill>
                  <a:schemeClr val="tx2"/>
                </a:solidFill>
              </a:rPr>
              <a:t>архитектура </a:t>
            </a:r>
            <a:r>
              <a:rPr lang="ru-RU" sz="2000" dirty="0">
                <a:solidFill>
                  <a:schemeClr val="tx2"/>
                </a:solidFill>
              </a:rPr>
              <a:t>на данните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tx2"/>
                </a:solidFill>
              </a:rPr>
              <a:t>	</a:t>
            </a:r>
            <a:r>
              <a:rPr lang="ru-RU" sz="2000" dirty="0" smtClean="0">
                <a:solidFill>
                  <a:schemeClr val="tx2"/>
                </a:solidFill>
              </a:rPr>
              <a:t>архитектура </a:t>
            </a:r>
            <a:r>
              <a:rPr lang="ru-RU" sz="2000" dirty="0">
                <a:solidFill>
                  <a:schemeClr val="tx2"/>
                </a:solidFill>
              </a:rPr>
              <a:t>на приложенията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tx2"/>
                </a:solidFill>
              </a:rPr>
              <a:t>	</a:t>
            </a:r>
            <a:r>
              <a:rPr lang="ru-RU" sz="2000" dirty="0" smtClean="0">
                <a:solidFill>
                  <a:schemeClr val="tx2"/>
                </a:solidFill>
              </a:rPr>
              <a:t>технологична </a:t>
            </a:r>
            <a:r>
              <a:rPr lang="ru-RU" sz="2000" dirty="0">
                <a:solidFill>
                  <a:schemeClr val="tx2"/>
                </a:solidFill>
              </a:rPr>
              <a:t>архитектура</a:t>
            </a:r>
          </a:p>
        </p:txBody>
      </p:sp>
      <p:sp>
        <p:nvSpPr>
          <p:cNvPr id="5" name="Rectangle 4"/>
          <p:cNvSpPr/>
          <p:nvPr/>
        </p:nvSpPr>
        <p:spPr>
          <a:xfrm>
            <a:off x="3115362" y="4869160"/>
            <a:ext cx="577711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000" b="1" dirty="0">
                <a:solidFill>
                  <a:schemeClr val="tx2"/>
                </a:solidFill>
              </a:rPr>
              <a:t>Ползи </a:t>
            </a:r>
            <a:r>
              <a:rPr lang="ru-RU" sz="2000" b="1" dirty="0" smtClean="0">
                <a:solidFill>
                  <a:schemeClr val="tx2"/>
                </a:solidFill>
              </a:rPr>
              <a:t>за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ru-RU" sz="2000" b="1" dirty="0" err="1" smtClean="0">
                <a:solidFill>
                  <a:schemeClr val="tx2"/>
                </a:solidFill>
              </a:rPr>
              <a:t>икономическите</a:t>
            </a:r>
            <a:r>
              <a:rPr lang="ru-RU" sz="2000" b="1" dirty="0" smtClean="0">
                <a:solidFill>
                  <a:schemeClr val="tx2"/>
                </a:solidFill>
              </a:rPr>
              <a:t> </a:t>
            </a:r>
            <a:r>
              <a:rPr lang="ru-RU" sz="2000" b="1" dirty="0" err="1" smtClean="0">
                <a:solidFill>
                  <a:schemeClr val="tx2"/>
                </a:solidFill>
              </a:rPr>
              <a:t>оператори</a:t>
            </a:r>
            <a:r>
              <a:rPr lang="bg-BG" sz="2000" b="1" dirty="0" smtClean="0">
                <a:solidFill>
                  <a:schemeClr val="tx2"/>
                </a:solidFill>
              </a:rPr>
              <a:t>:</a:t>
            </a:r>
            <a:endParaRPr lang="en-US" sz="2000" dirty="0">
              <a:solidFill>
                <a:schemeClr val="tx2"/>
              </a:solidFill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bg-BG" sz="2000" kern="0" dirty="0">
                <a:solidFill>
                  <a:schemeClr val="tx2"/>
                </a:solidFill>
              </a:rPr>
              <a:t> надеждност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bg-BG" sz="2000" kern="0" dirty="0">
                <a:solidFill>
                  <a:schemeClr val="tx2"/>
                </a:solidFill>
              </a:rPr>
              <a:t>	производителност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bg-BG" sz="2000" kern="0" dirty="0">
                <a:solidFill>
                  <a:schemeClr val="tx2"/>
                </a:solidFill>
              </a:rPr>
              <a:t>  капацитет</a:t>
            </a:r>
            <a:r>
              <a:rPr lang="ru-RU" sz="2000" dirty="0" smtClean="0">
                <a:solidFill>
                  <a:schemeClr val="tx2"/>
                </a:solidFill>
              </a:rPr>
              <a:t> </a:t>
            </a:r>
            <a:endParaRPr lang="ru-RU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458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424652" y="827699"/>
            <a:ext cx="55317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bg-BG" sz="3600" b="1" dirty="0" smtClean="0">
                <a:solidFill>
                  <a:schemeClr val="tx2"/>
                </a:solidFill>
              </a:rPr>
              <a:t>Дейност 1</a:t>
            </a:r>
            <a:endParaRPr lang="bg-BG" sz="3600" b="1" dirty="0">
              <a:solidFill>
                <a:schemeClr val="tx2"/>
              </a:solidFill>
            </a:endParaRPr>
          </a:p>
        </p:txBody>
      </p:sp>
      <p:sp>
        <p:nvSpPr>
          <p:cNvPr id="4" name="Подзаглавие 2"/>
          <p:cNvSpPr>
            <a:spLocks noGrp="1"/>
          </p:cNvSpPr>
          <p:nvPr>
            <p:ph type="subTitle" idx="1"/>
          </p:nvPr>
        </p:nvSpPr>
        <p:spPr>
          <a:xfrm>
            <a:off x="2627784" y="1772816"/>
            <a:ext cx="6120680" cy="4680520"/>
          </a:xfrm>
          <a:effectLst>
            <a:glow rad="127000">
              <a:schemeClr val="tx2"/>
            </a:glow>
          </a:effectLst>
        </p:spPr>
        <p:txBody>
          <a:bodyPr>
            <a:normAutofit/>
          </a:bodyPr>
          <a:lstStyle/>
          <a:p>
            <a:pPr algn="just"/>
            <a:r>
              <a:rPr lang="bg-BG" sz="2400" dirty="0" smtClean="0">
                <a:solidFill>
                  <a:schemeClr val="tx2"/>
                </a:solidFill>
              </a:rPr>
              <a:t>„</a:t>
            </a:r>
            <a:r>
              <a:rPr lang="bg-BG" sz="2400" dirty="0">
                <a:solidFill>
                  <a:schemeClr val="tx2"/>
                </a:solidFill>
              </a:rPr>
              <a:t>Развитие и въвеждане на Институционална архитектура на АМ по отношение на Проекти по МКС и модул „Анализ на риска““ </a:t>
            </a:r>
          </a:p>
          <a:p>
            <a:pPr algn="just"/>
            <a:endParaRPr lang="bg-BG" sz="2400" b="1" dirty="0" smtClean="0">
              <a:solidFill>
                <a:schemeClr val="tx2"/>
              </a:solidFill>
            </a:endParaRPr>
          </a:p>
          <a:p>
            <a:pPr algn="r"/>
            <a:r>
              <a:rPr lang="bg-BG" sz="2400" b="1" dirty="0" smtClean="0">
                <a:solidFill>
                  <a:schemeClr val="tx2"/>
                </a:solidFill>
              </a:rPr>
              <a:t>Обособена </a:t>
            </a:r>
            <a:r>
              <a:rPr lang="bg-BG" sz="2400" b="1" dirty="0">
                <a:solidFill>
                  <a:schemeClr val="tx2"/>
                </a:solidFill>
              </a:rPr>
              <a:t>позиция № 1 с предмет </a:t>
            </a:r>
            <a:endParaRPr lang="bg-BG" sz="2400" b="1" dirty="0" smtClean="0">
              <a:solidFill>
                <a:schemeClr val="tx2"/>
              </a:solidFill>
            </a:endParaRPr>
          </a:p>
          <a:p>
            <a:pPr algn="r"/>
            <a:endParaRPr lang="bg-BG" sz="2000" dirty="0" smtClean="0">
              <a:solidFill>
                <a:schemeClr val="tx2"/>
              </a:solidFill>
            </a:endParaRPr>
          </a:p>
          <a:p>
            <a:pPr algn="just"/>
            <a:r>
              <a:rPr lang="bg-BG" sz="2000" dirty="0" smtClean="0">
                <a:solidFill>
                  <a:schemeClr val="tx2"/>
                </a:solidFill>
              </a:rPr>
              <a:t>„</a:t>
            </a:r>
            <a:r>
              <a:rPr lang="bg-BG" sz="2000" dirty="0">
                <a:solidFill>
                  <a:schemeClr val="tx2"/>
                </a:solidFill>
              </a:rPr>
              <a:t>Развитие и въвеждане на Институционална архитектура на АМ по отношение на Проект по МКС: Система за контрол на вноса (СКВ 2) версия 2 (1.19 UCC – Import Control System 2 (ICS2 Release 2)), вкл. и Проект по МКС: Уведомление за пристигане (2.1 UCC Notifications of arrival) върху Cloud архитектура“ </a:t>
            </a:r>
            <a:endParaRPr lang="bg-BG" sz="2000" dirty="0" smtClean="0">
              <a:solidFill>
                <a:schemeClr val="tx2"/>
              </a:solidFill>
            </a:endParaRPr>
          </a:p>
          <a:p>
            <a:pPr algn="just"/>
            <a:endParaRPr lang="bg-BG" sz="2600" dirty="0">
              <a:solidFill>
                <a:schemeClr val="tx1"/>
              </a:solidFill>
            </a:endParaRP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121356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7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2483768" y="1988840"/>
            <a:ext cx="6264696" cy="4608512"/>
          </a:xfrm>
        </p:spPr>
        <p:txBody>
          <a:bodyPr>
            <a:normAutofit fontScale="92500" lnSpcReduction="10000"/>
          </a:bodyPr>
          <a:lstStyle/>
          <a:p>
            <a:pPr marL="0" lvl="1" algn="just">
              <a:spcAft>
                <a:spcPts val="600"/>
              </a:spcAft>
              <a:tabLst>
                <a:tab pos="-457200" algn="l"/>
              </a:tabLst>
            </a:pPr>
            <a:r>
              <a:rPr lang="bg-BG" sz="2000" dirty="0">
                <a:solidFill>
                  <a:schemeClr val="tx2"/>
                </a:solidFill>
              </a:rPr>
              <a:t>Изпълнението на Дейност 1, Обособена позиция 1 </a:t>
            </a:r>
            <a:r>
              <a:rPr lang="bg-BG" sz="2000" dirty="0" smtClean="0">
                <a:solidFill>
                  <a:schemeClr val="tx2"/>
                </a:solidFill>
              </a:rPr>
              <a:t>цели реализиране </a:t>
            </a:r>
            <a:r>
              <a:rPr lang="bg-BG" sz="2000" dirty="0">
                <a:solidFill>
                  <a:schemeClr val="tx2"/>
                </a:solidFill>
              </a:rPr>
              <a:t>на съюзни функционални изисквания към БИМИС (фаза 3), произтичащи от Митническия Кодекс на Съюза (Регламент (ЕС) №952/2013, приложим от 01.05.2016 г.) </a:t>
            </a:r>
            <a:endParaRPr lang="bg-BG" sz="2000" dirty="0" smtClean="0">
              <a:solidFill>
                <a:schemeClr val="tx2"/>
              </a:solidFill>
            </a:endParaRPr>
          </a:p>
          <a:p>
            <a:pPr marL="0" lvl="1" algn="just">
              <a:spcAft>
                <a:spcPts val="600"/>
              </a:spcAft>
              <a:tabLst>
                <a:tab pos="-457200" algn="l"/>
              </a:tabLst>
            </a:pPr>
            <a:r>
              <a:rPr lang="bg-BG" sz="2000" b="1" dirty="0" smtClean="0">
                <a:solidFill>
                  <a:schemeClr val="tx2"/>
                </a:solidFill>
              </a:rPr>
              <a:t>Проект </a:t>
            </a:r>
            <a:r>
              <a:rPr lang="bg-BG" sz="2000" b="1" dirty="0">
                <a:solidFill>
                  <a:schemeClr val="tx2"/>
                </a:solidFill>
              </a:rPr>
              <a:t>по МКС: Система за контрол на вноса </a:t>
            </a:r>
            <a:r>
              <a:rPr lang="bg-BG" sz="2000" b="1" dirty="0" smtClean="0">
                <a:solidFill>
                  <a:schemeClr val="tx2"/>
                </a:solidFill>
              </a:rPr>
              <a:t>2 - </a:t>
            </a:r>
            <a:r>
              <a:rPr lang="bg-BG" sz="2000" b="1" dirty="0">
                <a:solidFill>
                  <a:schemeClr val="tx2"/>
                </a:solidFill>
              </a:rPr>
              <a:t>фаза 2</a:t>
            </a:r>
          </a:p>
          <a:p>
            <a:pPr lvl="0" algn="just"/>
            <a:r>
              <a:rPr lang="bg-BG" sz="2000" b="1" dirty="0">
                <a:solidFill>
                  <a:schemeClr val="tx2"/>
                </a:solidFill>
              </a:rPr>
              <a:t>Проект по МКС: Уведомление за </a:t>
            </a:r>
            <a:r>
              <a:rPr lang="bg-BG" sz="2000" b="1" dirty="0" smtClean="0">
                <a:solidFill>
                  <a:schemeClr val="tx2"/>
                </a:solidFill>
              </a:rPr>
              <a:t>пристигане</a:t>
            </a:r>
          </a:p>
          <a:p>
            <a:pPr lvl="0" algn="just"/>
            <a:endParaRPr lang="bg-BG" sz="2000" b="1" dirty="0">
              <a:solidFill>
                <a:schemeClr val="tx2"/>
              </a:solidFill>
            </a:endParaRPr>
          </a:p>
          <a:p>
            <a:pPr algn="just"/>
            <a:r>
              <a:rPr lang="bg-BG" sz="2000" b="1" dirty="0">
                <a:solidFill>
                  <a:schemeClr val="tx2"/>
                </a:solidFill>
              </a:rPr>
              <a:t>Система за контрол на вноса 2 </a:t>
            </a:r>
            <a:r>
              <a:rPr lang="bg-BG" sz="2000" dirty="0">
                <a:solidFill>
                  <a:schemeClr val="tx2"/>
                </a:solidFill>
              </a:rPr>
              <a:t>ще позволи извършването на анализ на риска във фазата преди натоварване на стоките, в първата точка на въвеждане на стоките на територията на ЕС, в мястото на разтоварване на стоките и в мястото на крайна дестинация на стоките. </a:t>
            </a:r>
            <a:r>
              <a:rPr lang="bg-BG" sz="2000" b="1" dirty="0">
                <a:solidFill>
                  <a:schemeClr val="tx2"/>
                </a:solidFill>
              </a:rPr>
              <a:t>СКВ2 се въвежда поетапно до март </a:t>
            </a:r>
            <a:r>
              <a:rPr lang="bg-BG" sz="2000" b="1" dirty="0" smtClean="0">
                <a:solidFill>
                  <a:schemeClr val="tx2"/>
                </a:solidFill>
              </a:rPr>
              <a:t>2024 </a:t>
            </a:r>
            <a:r>
              <a:rPr lang="bg-BG" sz="2000" b="1" dirty="0">
                <a:solidFill>
                  <a:schemeClr val="tx2"/>
                </a:solidFill>
              </a:rPr>
              <a:t>г., като </a:t>
            </a:r>
            <a:r>
              <a:rPr lang="bg-BG" sz="2000" b="1" dirty="0" smtClean="0">
                <a:solidFill>
                  <a:schemeClr val="tx2"/>
                </a:solidFill>
              </a:rPr>
              <a:t>настоящият </a:t>
            </a:r>
            <a:r>
              <a:rPr lang="bg-BG" sz="2000" b="1" dirty="0">
                <a:solidFill>
                  <a:schemeClr val="tx2"/>
                </a:solidFill>
              </a:rPr>
              <a:t>етап е от 1 март 2023 г.</a:t>
            </a:r>
          </a:p>
          <a:p>
            <a:endParaRPr lang="bg-BG" dirty="0">
              <a:solidFill>
                <a:schemeClr val="tx1"/>
              </a:solidFill>
            </a:endParaRPr>
          </a:p>
        </p:txBody>
      </p:sp>
      <p:sp>
        <p:nvSpPr>
          <p:cNvPr id="4" name="Заглавие 1"/>
          <p:cNvSpPr>
            <a:spLocks noGrp="1"/>
          </p:cNvSpPr>
          <p:nvPr>
            <p:ph type="ctrTitle"/>
          </p:nvPr>
        </p:nvSpPr>
        <p:spPr>
          <a:xfrm>
            <a:off x="5508104" y="692696"/>
            <a:ext cx="2520280" cy="648071"/>
          </a:xfrm>
        </p:spPr>
        <p:txBody>
          <a:bodyPr>
            <a:normAutofit/>
          </a:bodyPr>
          <a:lstStyle/>
          <a:p>
            <a:pPr algn="r"/>
            <a:r>
              <a:rPr lang="bg-BG" sz="2000" dirty="0" smtClean="0">
                <a:solidFill>
                  <a:schemeClr val="tx2"/>
                </a:solidFill>
                <a:latin typeface="+mn-lt"/>
              </a:rPr>
              <a:t>Дейност 1, ОП 1 - </a:t>
            </a:r>
            <a:r>
              <a:rPr lang="bg-BG" sz="2000" b="1" dirty="0" smtClean="0">
                <a:solidFill>
                  <a:schemeClr val="tx2"/>
                </a:solidFill>
                <a:latin typeface="+mn-lt"/>
              </a:rPr>
              <a:t>цел</a:t>
            </a:r>
            <a:endParaRPr lang="bg-BG" sz="2000" b="1" dirty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04884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7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лавие 1"/>
          <p:cNvSpPr>
            <a:spLocks noGrp="1"/>
          </p:cNvSpPr>
          <p:nvPr>
            <p:ph type="ctrTitle"/>
          </p:nvPr>
        </p:nvSpPr>
        <p:spPr>
          <a:xfrm>
            <a:off x="6228184" y="620689"/>
            <a:ext cx="1800200" cy="576064"/>
          </a:xfrm>
        </p:spPr>
        <p:txBody>
          <a:bodyPr>
            <a:normAutofit fontScale="90000"/>
          </a:bodyPr>
          <a:lstStyle/>
          <a:p>
            <a:pPr algn="l"/>
            <a:r>
              <a:rPr lang="bg-BG" sz="2000" dirty="0" smtClean="0">
                <a:solidFill>
                  <a:schemeClr val="tx2"/>
                </a:solidFill>
                <a:latin typeface="+mn-lt"/>
              </a:rPr>
              <a:t>                                                                                           Дейност </a:t>
            </a:r>
            <a:r>
              <a:rPr lang="bg-BG" sz="2000" dirty="0">
                <a:solidFill>
                  <a:schemeClr val="tx2"/>
                </a:solidFill>
                <a:latin typeface="+mn-lt"/>
              </a:rPr>
              <a:t>1, ОП </a:t>
            </a:r>
            <a:r>
              <a:rPr lang="bg-BG" sz="2000" dirty="0" smtClean="0">
                <a:solidFill>
                  <a:schemeClr val="tx2"/>
                </a:solidFill>
                <a:latin typeface="+mn-lt"/>
              </a:rPr>
              <a:t>1</a:t>
            </a:r>
            <a:br>
              <a:rPr lang="bg-BG" sz="2000" dirty="0" smtClean="0">
                <a:solidFill>
                  <a:schemeClr val="tx2"/>
                </a:solidFill>
                <a:latin typeface="+mn-lt"/>
              </a:rPr>
            </a:br>
            <a:endParaRPr lang="bg-BG" sz="20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" name="Подзаглавие 2"/>
          <p:cNvSpPr>
            <a:spLocks noGrp="1"/>
          </p:cNvSpPr>
          <p:nvPr>
            <p:ph type="subTitle" idx="1"/>
          </p:nvPr>
        </p:nvSpPr>
        <p:spPr>
          <a:xfrm>
            <a:off x="2267744" y="1340767"/>
            <a:ext cx="6480720" cy="5256585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bg-BG" sz="2000" b="1" dirty="0">
                <a:solidFill>
                  <a:schemeClr val="tx2"/>
                </a:solidFill>
              </a:rPr>
              <a:t>Система за контрол на вноса 2 - цел</a:t>
            </a:r>
            <a:endParaRPr lang="bg-BG" sz="2000" dirty="0" smtClean="0">
              <a:solidFill>
                <a:schemeClr val="tx2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bg-BG" sz="2000" dirty="0" smtClean="0">
                <a:solidFill>
                  <a:schemeClr val="tx2"/>
                </a:solidFill>
              </a:rPr>
              <a:t>Действията на митническите</a:t>
            </a:r>
            <a:r>
              <a:rPr lang="ru-RU" sz="2000" dirty="0" smtClean="0">
                <a:solidFill>
                  <a:schemeClr val="tx2"/>
                </a:solidFill>
              </a:rPr>
              <a:t> </a:t>
            </a:r>
            <a:r>
              <a:rPr lang="bg-BG" sz="2000" dirty="0" smtClean="0">
                <a:solidFill>
                  <a:schemeClr val="tx2"/>
                </a:solidFill>
              </a:rPr>
              <a:t>органи</a:t>
            </a:r>
            <a:r>
              <a:rPr lang="ru-RU" sz="2000" dirty="0" smtClean="0">
                <a:solidFill>
                  <a:schemeClr val="tx2"/>
                </a:solidFill>
              </a:rPr>
              <a:t> </a:t>
            </a:r>
            <a:r>
              <a:rPr lang="ru-RU" sz="2000" dirty="0">
                <a:solidFill>
                  <a:schemeClr val="tx2"/>
                </a:solidFill>
              </a:rPr>
              <a:t>по външната </a:t>
            </a:r>
            <a:r>
              <a:rPr lang="ru-RU" sz="2000" dirty="0" smtClean="0">
                <a:solidFill>
                  <a:schemeClr val="tx2"/>
                </a:solidFill>
              </a:rPr>
              <a:t>граница на ЕС </a:t>
            </a:r>
            <a:r>
              <a:rPr lang="ru-RU" sz="2000" dirty="0" err="1" smtClean="0">
                <a:solidFill>
                  <a:schemeClr val="tx2"/>
                </a:solidFill>
              </a:rPr>
              <a:t>имат</a:t>
            </a:r>
            <a:r>
              <a:rPr lang="ru-RU" sz="2000" dirty="0" smtClean="0">
                <a:solidFill>
                  <a:schemeClr val="tx2"/>
                </a:solidFill>
              </a:rPr>
              <a:t> </a:t>
            </a:r>
            <a:r>
              <a:rPr lang="ru-RU" sz="2000" dirty="0">
                <a:solidFill>
                  <a:schemeClr val="tx2"/>
                </a:solidFill>
              </a:rPr>
              <a:t>съществена роля за защитата на гражданите и вътрешния пазар срещу заплахи за безопасността и </a:t>
            </a:r>
            <a:r>
              <a:rPr lang="ru-RU" sz="2000" dirty="0" smtClean="0">
                <a:solidFill>
                  <a:schemeClr val="tx2"/>
                </a:solidFill>
              </a:rPr>
              <a:t>сигурността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chemeClr val="tx2"/>
                </a:solidFill>
              </a:rPr>
              <a:t>Наличието на предварителна </a:t>
            </a:r>
            <a:r>
              <a:rPr lang="ru-RU" sz="2000" dirty="0">
                <a:solidFill>
                  <a:schemeClr val="tx2"/>
                </a:solidFill>
              </a:rPr>
              <a:t>информация за </a:t>
            </a:r>
            <a:r>
              <a:rPr lang="ru-RU" sz="2000" dirty="0" smtClean="0">
                <a:solidFill>
                  <a:schemeClr val="tx2"/>
                </a:solidFill>
              </a:rPr>
              <a:t>стоките, които ще бъдат въведени на територията на ЕС, </a:t>
            </a:r>
            <a:r>
              <a:rPr lang="ru-RU" sz="2000" dirty="0">
                <a:solidFill>
                  <a:schemeClr val="tx2"/>
                </a:solidFill>
              </a:rPr>
              <a:t>и </a:t>
            </a:r>
            <a:r>
              <a:rPr lang="ru-RU" sz="2000" dirty="0" smtClean="0">
                <a:solidFill>
                  <a:schemeClr val="tx2"/>
                </a:solidFill>
              </a:rPr>
              <a:t>извършването на анализ </a:t>
            </a:r>
            <a:r>
              <a:rPr lang="ru-RU" sz="2000" dirty="0">
                <a:solidFill>
                  <a:schemeClr val="tx2"/>
                </a:solidFill>
              </a:rPr>
              <a:t>на </a:t>
            </a:r>
            <a:r>
              <a:rPr lang="ru-RU" sz="2000" dirty="0" smtClean="0">
                <a:solidFill>
                  <a:schemeClr val="tx2"/>
                </a:solidFill>
              </a:rPr>
              <a:t>риска позволяват </a:t>
            </a:r>
            <a:r>
              <a:rPr lang="ru-RU" sz="2000" dirty="0">
                <a:solidFill>
                  <a:schemeClr val="tx2"/>
                </a:solidFill>
              </a:rPr>
              <a:t>ранно идентифициране на </a:t>
            </a:r>
            <a:r>
              <a:rPr lang="bg-BG" sz="2000" dirty="0" smtClean="0">
                <a:solidFill>
                  <a:schemeClr val="tx2"/>
                </a:solidFill>
              </a:rPr>
              <a:t>заплахите</a:t>
            </a:r>
            <a:r>
              <a:rPr lang="ru-RU" sz="2000" dirty="0" smtClean="0">
                <a:solidFill>
                  <a:schemeClr val="tx2"/>
                </a:solidFill>
              </a:rPr>
              <a:t>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dirty="0" err="1" smtClean="0">
                <a:solidFill>
                  <a:schemeClr val="tx2"/>
                </a:solidFill>
              </a:rPr>
              <a:t>Появяват</a:t>
            </a:r>
            <a:r>
              <a:rPr lang="ru-RU" sz="2000" dirty="0" smtClean="0">
                <a:solidFill>
                  <a:schemeClr val="tx2"/>
                </a:solidFill>
              </a:rPr>
              <a:t> </a:t>
            </a:r>
            <a:r>
              <a:rPr lang="ru-RU" sz="2000" dirty="0">
                <a:solidFill>
                  <a:schemeClr val="tx2"/>
                </a:solidFill>
              </a:rPr>
              <a:t>се нови </a:t>
            </a:r>
            <a:r>
              <a:rPr lang="ru-RU" sz="2000" dirty="0" err="1">
                <a:solidFill>
                  <a:schemeClr val="tx2"/>
                </a:solidFill>
              </a:rPr>
              <a:t>заплахи</a:t>
            </a:r>
            <a:r>
              <a:rPr lang="ru-RU" sz="2000" dirty="0">
                <a:solidFill>
                  <a:schemeClr val="tx2"/>
                </a:solidFill>
              </a:rPr>
              <a:t> </a:t>
            </a:r>
            <a:r>
              <a:rPr lang="ru-RU" sz="2000" dirty="0" err="1">
                <a:solidFill>
                  <a:schemeClr val="tx2"/>
                </a:solidFill>
              </a:rPr>
              <a:t>като</a:t>
            </a:r>
            <a:r>
              <a:rPr lang="ru-RU" sz="2000" dirty="0">
                <a:solidFill>
                  <a:schemeClr val="tx2"/>
                </a:solidFill>
              </a:rPr>
              <a:t> доставка чрез </a:t>
            </a:r>
            <a:r>
              <a:rPr lang="ru-RU" sz="2000" dirty="0" err="1">
                <a:solidFill>
                  <a:schemeClr val="tx2"/>
                </a:solidFill>
              </a:rPr>
              <a:t>пощенски</a:t>
            </a:r>
            <a:r>
              <a:rPr lang="ru-RU" sz="2000" dirty="0">
                <a:solidFill>
                  <a:schemeClr val="tx2"/>
                </a:solidFill>
              </a:rPr>
              <a:t> </a:t>
            </a:r>
            <a:r>
              <a:rPr lang="ru-RU" sz="2000" dirty="0" err="1">
                <a:solidFill>
                  <a:schemeClr val="tx2"/>
                </a:solidFill>
              </a:rPr>
              <a:t>пратки</a:t>
            </a:r>
            <a:r>
              <a:rPr lang="ru-RU" sz="2000" dirty="0">
                <a:solidFill>
                  <a:schemeClr val="tx2"/>
                </a:solidFill>
              </a:rPr>
              <a:t> на </a:t>
            </a:r>
            <a:r>
              <a:rPr lang="ru-RU" sz="2000" dirty="0" err="1">
                <a:solidFill>
                  <a:schemeClr val="tx2"/>
                </a:solidFill>
              </a:rPr>
              <a:t>синтетични</a:t>
            </a:r>
            <a:r>
              <a:rPr lang="ru-RU" sz="2000" dirty="0">
                <a:solidFill>
                  <a:schemeClr val="tx2"/>
                </a:solidFill>
              </a:rPr>
              <a:t> </a:t>
            </a:r>
            <a:r>
              <a:rPr lang="ru-RU" sz="2000" dirty="0" err="1" smtClean="0">
                <a:solidFill>
                  <a:schemeClr val="tx2"/>
                </a:solidFill>
              </a:rPr>
              <a:t>опиати</a:t>
            </a:r>
            <a:r>
              <a:rPr lang="ru-RU" sz="2000" dirty="0" smtClean="0">
                <a:solidFill>
                  <a:schemeClr val="tx2"/>
                </a:solidFill>
              </a:rPr>
              <a:t> и др. </a:t>
            </a:r>
            <a:r>
              <a:rPr lang="ru-RU" sz="2000" dirty="0">
                <a:solidFill>
                  <a:schemeClr val="tx2"/>
                </a:solidFill>
              </a:rPr>
              <a:t>В </a:t>
            </a:r>
            <a:r>
              <a:rPr lang="ru-RU" sz="2000" dirty="0" err="1">
                <a:solidFill>
                  <a:schemeClr val="tx2"/>
                </a:solidFill>
              </a:rPr>
              <a:t>същото</a:t>
            </a:r>
            <a:r>
              <a:rPr lang="ru-RU" sz="2000" dirty="0">
                <a:solidFill>
                  <a:schemeClr val="tx2"/>
                </a:solidFill>
              </a:rPr>
              <a:t> </a:t>
            </a:r>
            <a:r>
              <a:rPr lang="ru-RU" sz="2000" dirty="0" err="1">
                <a:solidFill>
                  <a:schemeClr val="tx2"/>
                </a:solidFill>
              </a:rPr>
              <a:t>време</a:t>
            </a:r>
            <a:r>
              <a:rPr lang="ru-RU" sz="2000" dirty="0">
                <a:solidFill>
                  <a:schemeClr val="tx2"/>
                </a:solidFill>
              </a:rPr>
              <a:t> </a:t>
            </a:r>
            <a:r>
              <a:rPr lang="ru-RU" sz="2000" dirty="0" err="1">
                <a:solidFill>
                  <a:schemeClr val="tx2"/>
                </a:solidFill>
              </a:rPr>
              <a:t>обемът</a:t>
            </a:r>
            <a:r>
              <a:rPr lang="ru-RU" sz="2000" dirty="0">
                <a:solidFill>
                  <a:schemeClr val="tx2"/>
                </a:solidFill>
              </a:rPr>
              <a:t> на </a:t>
            </a:r>
            <a:r>
              <a:rPr lang="ru-RU" sz="2000" dirty="0" err="1">
                <a:solidFill>
                  <a:schemeClr val="tx2"/>
                </a:solidFill>
              </a:rPr>
              <a:t>пратките</a:t>
            </a:r>
            <a:r>
              <a:rPr lang="ru-RU" sz="2000" dirty="0">
                <a:solidFill>
                  <a:schemeClr val="tx2"/>
                </a:solidFill>
              </a:rPr>
              <a:t>, </a:t>
            </a:r>
            <a:r>
              <a:rPr lang="ru-RU" sz="2000" dirty="0" err="1">
                <a:solidFill>
                  <a:schemeClr val="tx2"/>
                </a:solidFill>
              </a:rPr>
              <a:t>контролирани</a:t>
            </a:r>
            <a:r>
              <a:rPr lang="ru-RU" sz="2000" dirty="0">
                <a:solidFill>
                  <a:schemeClr val="tx2"/>
                </a:solidFill>
              </a:rPr>
              <a:t> от </a:t>
            </a:r>
            <a:r>
              <a:rPr lang="ru-RU" sz="2000" dirty="0" err="1">
                <a:solidFill>
                  <a:schemeClr val="tx2"/>
                </a:solidFill>
              </a:rPr>
              <a:t>митниците</a:t>
            </a:r>
            <a:r>
              <a:rPr lang="ru-RU" sz="2000" dirty="0">
                <a:solidFill>
                  <a:schemeClr val="tx2"/>
                </a:solidFill>
              </a:rPr>
              <a:t>, се </a:t>
            </a:r>
            <a:r>
              <a:rPr lang="ru-RU" sz="2000" dirty="0" err="1">
                <a:solidFill>
                  <a:schemeClr val="tx2"/>
                </a:solidFill>
              </a:rPr>
              <a:t>увеличава</a:t>
            </a:r>
            <a:r>
              <a:rPr lang="ru-RU" sz="2000" dirty="0">
                <a:solidFill>
                  <a:schemeClr val="tx2"/>
                </a:solidFill>
              </a:rPr>
              <a:t> многократно </a:t>
            </a:r>
            <a:r>
              <a:rPr lang="ru-RU" sz="2000" dirty="0" err="1">
                <a:solidFill>
                  <a:schemeClr val="tx2"/>
                </a:solidFill>
              </a:rPr>
              <a:t>поради</a:t>
            </a:r>
            <a:r>
              <a:rPr lang="ru-RU" sz="2000" dirty="0">
                <a:solidFill>
                  <a:schemeClr val="tx2"/>
                </a:solidFill>
              </a:rPr>
              <a:t> </a:t>
            </a:r>
            <a:r>
              <a:rPr lang="ru-RU" sz="2000" dirty="0" err="1">
                <a:solidFill>
                  <a:schemeClr val="tx2"/>
                </a:solidFill>
              </a:rPr>
              <a:t>промените</a:t>
            </a:r>
            <a:r>
              <a:rPr lang="ru-RU" sz="2000" dirty="0">
                <a:solidFill>
                  <a:schemeClr val="tx2"/>
                </a:solidFill>
              </a:rPr>
              <a:t> в </a:t>
            </a:r>
            <a:r>
              <a:rPr lang="ru-RU" sz="2000" dirty="0" err="1">
                <a:solidFill>
                  <a:schemeClr val="tx2"/>
                </a:solidFill>
              </a:rPr>
              <a:t>глобалните</a:t>
            </a:r>
            <a:r>
              <a:rPr lang="ru-RU" sz="2000" dirty="0">
                <a:solidFill>
                  <a:schemeClr val="tx2"/>
                </a:solidFill>
              </a:rPr>
              <a:t> </a:t>
            </a:r>
            <a:r>
              <a:rPr lang="ru-RU" sz="2000" dirty="0" err="1">
                <a:solidFill>
                  <a:schemeClr val="tx2"/>
                </a:solidFill>
              </a:rPr>
              <a:t>търговски</a:t>
            </a:r>
            <a:r>
              <a:rPr lang="ru-RU" sz="2000" dirty="0">
                <a:solidFill>
                  <a:schemeClr val="tx2"/>
                </a:solidFill>
              </a:rPr>
              <a:t> бизнес модели, </a:t>
            </a:r>
            <a:r>
              <a:rPr lang="ru-RU" sz="2000" dirty="0" err="1">
                <a:solidFill>
                  <a:schemeClr val="tx2"/>
                </a:solidFill>
              </a:rPr>
              <a:t>генерирани</a:t>
            </a:r>
            <a:r>
              <a:rPr lang="ru-RU" sz="2000" dirty="0">
                <a:solidFill>
                  <a:schemeClr val="tx2"/>
                </a:solidFill>
              </a:rPr>
              <a:t> от </a:t>
            </a:r>
            <a:r>
              <a:rPr lang="ru-RU" sz="2000" dirty="0" err="1">
                <a:solidFill>
                  <a:schemeClr val="tx2"/>
                </a:solidFill>
              </a:rPr>
              <a:t>електронната</a:t>
            </a:r>
            <a:r>
              <a:rPr lang="ru-RU" sz="2000" dirty="0">
                <a:solidFill>
                  <a:schemeClr val="tx2"/>
                </a:solidFill>
              </a:rPr>
              <a:t> </a:t>
            </a:r>
            <a:r>
              <a:rPr lang="ru-RU" sz="2000" dirty="0" err="1">
                <a:solidFill>
                  <a:schemeClr val="tx2"/>
                </a:solidFill>
              </a:rPr>
              <a:t>търговия</a:t>
            </a:r>
            <a:endParaRPr lang="ru-RU" sz="2000" dirty="0">
              <a:solidFill>
                <a:schemeClr val="tx2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dirty="0" err="1">
                <a:solidFill>
                  <a:schemeClr val="tx2"/>
                </a:solidFill>
              </a:rPr>
              <a:t>Подаването</a:t>
            </a:r>
            <a:r>
              <a:rPr lang="ru-RU" sz="2000" dirty="0">
                <a:solidFill>
                  <a:schemeClr val="tx2"/>
                </a:solidFill>
              </a:rPr>
              <a:t> на нови </a:t>
            </a:r>
            <a:r>
              <a:rPr lang="ru-RU" sz="2000" dirty="0" err="1">
                <a:solidFill>
                  <a:schemeClr val="tx2"/>
                </a:solidFill>
              </a:rPr>
              <a:t>предварителни</a:t>
            </a:r>
            <a:r>
              <a:rPr lang="ru-RU" sz="2000" dirty="0">
                <a:solidFill>
                  <a:schemeClr val="tx2"/>
                </a:solidFill>
              </a:rPr>
              <a:t> данни за </a:t>
            </a:r>
            <a:r>
              <a:rPr lang="ru-RU" sz="2000" dirty="0" err="1">
                <a:solidFill>
                  <a:schemeClr val="tx2"/>
                </a:solidFill>
              </a:rPr>
              <a:t>стоките</a:t>
            </a:r>
            <a:r>
              <a:rPr lang="ru-RU" sz="2000" dirty="0">
                <a:solidFill>
                  <a:schemeClr val="tx2"/>
                </a:solidFill>
              </a:rPr>
              <a:t>, </a:t>
            </a:r>
            <a:r>
              <a:rPr lang="ru-RU" sz="2000" dirty="0" err="1">
                <a:solidFill>
                  <a:schemeClr val="tx2"/>
                </a:solidFill>
              </a:rPr>
              <a:t>въвеждани</a:t>
            </a:r>
            <a:r>
              <a:rPr lang="ru-RU" sz="2000" dirty="0">
                <a:solidFill>
                  <a:schemeClr val="tx2"/>
                </a:solidFill>
              </a:rPr>
              <a:t> на </a:t>
            </a:r>
            <a:r>
              <a:rPr lang="ru-RU" sz="2000" dirty="0" err="1">
                <a:solidFill>
                  <a:schemeClr val="tx2"/>
                </a:solidFill>
              </a:rPr>
              <a:t>територията</a:t>
            </a:r>
            <a:r>
              <a:rPr lang="ru-RU" sz="2000" dirty="0">
                <a:solidFill>
                  <a:schemeClr val="tx2"/>
                </a:solidFill>
              </a:rPr>
              <a:t> на ЕС </a:t>
            </a:r>
            <a:r>
              <a:rPr lang="ru-RU" sz="2000" dirty="0" err="1">
                <a:solidFill>
                  <a:schemeClr val="tx2"/>
                </a:solidFill>
              </a:rPr>
              <a:t>предлага</a:t>
            </a:r>
            <a:r>
              <a:rPr lang="ru-RU" sz="2000" dirty="0">
                <a:solidFill>
                  <a:schemeClr val="tx2"/>
                </a:solidFill>
              </a:rPr>
              <a:t> нови </a:t>
            </a:r>
            <a:r>
              <a:rPr lang="ru-RU" sz="2000" dirty="0" err="1">
                <a:solidFill>
                  <a:schemeClr val="tx2"/>
                </a:solidFill>
              </a:rPr>
              <a:t>възможности</a:t>
            </a:r>
            <a:r>
              <a:rPr lang="ru-RU" sz="2000" dirty="0">
                <a:solidFill>
                  <a:schemeClr val="tx2"/>
                </a:solidFill>
              </a:rPr>
              <a:t> за </a:t>
            </a:r>
            <a:r>
              <a:rPr lang="ru-RU" sz="2000" dirty="0" err="1">
                <a:solidFill>
                  <a:schemeClr val="tx2"/>
                </a:solidFill>
              </a:rPr>
              <a:t>идентифициране</a:t>
            </a:r>
            <a:r>
              <a:rPr lang="ru-RU" sz="2000" dirty="0">
                <a:solidFill>
                  <a:schemeClr val="tx2"/>
                </a:solidFill>
              </a:rPr>
              <a:t> на </a:t>
            </a:r>
            <a:r>
              <a:rPr lang="ru-RU" sz="2000" dirty="0" err="1">
                <a:solidFill>
                  <a:schemeClr val="tx2"/>
                </a:solidFill>
              </a:rPr>
              <a:t>рисковете</a:t>
            </a:r>
            <a:r>
              <a:rPr lang="ru-RU" sz="2000" dirty="0">
                <a:solidFill>
                  <a:schemeClr val="tx2"/>
                </a:solidFill>
              </a:rPr>
              <a:t>, </a:t>
            </a:r>
            <a:r>
              <a:rPr lang="ru-RU" sz="2000" dirty="0" err="1">
                <a:solidFill>
                  <a:schemeClr val="tx2"/>
                </a:solidFill>
              </a:rPr>
              <a:t>както</a:t>
            </a:r>
            <a:r>
              <a:rPr lang="ru-RU" sz="2000" dirty="0">
                <a:solidFill>
                  <a:schemeClr val="tx2"/>
                </a:solidFill>
              </a:rPr>
              <a:t> и </a:t>
            </a:r>
            <a:r>
              <a:rPr lang="ru-RU" sz="2000" dirty="0" err="1">
                <a:solidFill>
                  <a:schemeClr val="tx2"/>
                </a:solidFill>
              </a:rPr>
              <a:t>предизвикателства</a:t>
            </a:r>
            <a:r>
              <a:rPr lang="ru-RU" sz="2000" dirty="0">
                <a:solidFill>
                  <a:schemeClr val="tx2"/>
                </a:solidFill>
              </a:rPr>
              <a:t> за </a:t>
            </a:r>
            <a:r>
              <a:rPr lang="ru-RU" sz="2000" dirty="0" err="1">
                <a:solidFill>
                  <a:schemeClr val="tx2"/>
                </a:solidFill>
              </a:rPr>
              <a:t>реализацията</a:t>
            </a:r>
            <a:r>
              <a:rPr lang="ru-RU" sz="2000" dirty="0">
                <a:solidFill>
                  <a:schemeClr val="tx2"/>
                </a:solidFill>
              </a:rPr>
              <a:t> на </a:t>
            </a:r>
            <a:r>
              <a:rPr lang="ru-RU" sz="2000" dirty="0" err="1">
                <a:solidFill>
                  <a:schemeClr val="tx2"/>
                </a:solidFill>
              </a:rPr>
              <a:t>тази</a:t>
            </a:r>
            <a:r>
              <a:rPr lang="ru-RU" sz="2000" dirty="0">
                <a:solidFill>
                  <a:schemeClr val="tx2"/>
                </a:solidFill>
              </a:rPr>
              <a:t> </a:t>
            </a:r>
            <a:r>
              <a:rPr lang="ru-RU" sz="2000" dirty="0" err="1">
                <a:solidFill>
                  <a:schemeClr val="tx2"/>
                </a:solidFill>
              </a:rPr>
              <a:t>възможност</a:t>
            </a:r>
            <a:endParaRPr lang="ru-RU" sz="2000" dirty="0">
              <a:solidFill>
                <a:schemeClr val="tx2"/>
              </a:solidFill>
            </a:endParaRPr>
          </a:p>
          <a:p>
            <a:pPr algn="just"/>
            <a:endParaRPr lang="ru-RU" sz="20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5339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тема">
  <a:themeElements>
    <a:clrScheme name="О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711</TotalTime>
  <Words>1666</Words>
  <Application>Microsoft Office PowerPoint</Application>
  <PresentationFormat>On-screen Show (4:3)</PresentationFormat>
  <Paragraphs>124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Century Gothic</vt:lpstr>
      <vt:lpstr>Times New Roman</vt:lpstr>
      <vt:lpstr>Wingdings</vt:lpstr>
      <vt:lpstr>Office тема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Дейност 1, ОП 1 - цел</vt:lpstr>
      <vt:lpstr>                                                                                           Дейност 1, ОП 1 </vt:lpstr>
      <vt:lpstr>Дейност 1</vt:lpstr>
      <vt:lpstr>Дейност 1, ОП 2 – дейности</vt:lpstr>
      <vt:lpstr>„Развитие и въвеждане на Институционална архитектура на АМ по отношение на Проект по МКС: Автоматизирана система за износа (AES) – компонент 1 и 2 (1.6 UCC Automated Export System (AES), вкл. и Проект по МКС – Специални режими за износ (2.6 UCC Special procedures harmonisation (EXP)) върху Cloud архитектура“</vt:lpstr>
      <vt:lpstr>PowerPoint Presentation</vt:lpstr>
      <vt:lpstr>PowerPoint Presentation</vt:lpstr>
      <vt:lpstr>„Развитие и въвеждане на Институционална архитектура на АМ по отношение на Проект по МКС: Подобряване на новата компютъризирана Система за транзит (NCTS) Етап 5 (1.7 UCC Transit system including NCTS - phase 5) върху Cloud архитектура“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MG DESIGN OFFICE</dc:creator>
  <cp:lastModifiedBy>Windows User</cp:lastModifiedBy>
  <cp:revision>41</cp:revision>
  <dcterms:created xsi:type="dcterms:W3CDTF">2020-05-12T09:06:58Z</dcterms:created>
  <dcterms:modified xsi:type="dcterms:W3CDTF">2022-06-13T09:07:53Z</dcterms:modified>
</cp:coreProperties>
</file>