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78" r:id="rId4"/>
    <p:sldId id="268" r:id="rId5"/>
    <p:sldId id="274" r:id="rId6"/>
    <p:sldId id="271" r:id="rId7"/>
    <p:sldId id="276" r:id="rId8"/>
    <p:sldId id="269" r:id="rId9"/>
    <p:sldId id="280" r:id="rId10"/>
    <p:sldId id="281" r:id="rId11"/>
    <p:sldId id="282" r:id="rId12"/>
    <p:sldId id="263" r:id="rId13"/>
    <p:sldId id="284" r:id="rId14"/>
    <p:sldId id="283" r:id="rId15"/>
    <p:sldId id="270" r:id="rId16"/>
  </p:sldIdLst>
  <p:sldSz cx="9144000" cy="51482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94"/>
    <a:srgbClr val="013568"/>
    <a:srgbClr val="E1F1FF"/>
    <a:srgbClr val="FAD84C"/>
    <a:srgbClr val="FFFFFF"/>
    <a:srgbClr val="FCB900"/>
    <a:srgbClr val="FFF0B3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2"/>
  </p:normalViewPr>
  <p:slideViewPr>
    <p:cSldViewPr>
      <p:cViewPr varScale="1">
        <p:scale>
          <a:sx n="150" d="100"/>
          <a:sy n="150" d="100"/>
        </p:scale>
        <p:origin x="624" y="160"/>
      </p:cViewPr>
      <p:guideLst>
        <p:guide orient="horz" pos="16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3F469-8E33-497B-8A9C-0636E9902EA6}" type="datetimeFigureOut">
              <a:rPr lang="en-US" smtClean="0"/>
              <a:pPr/>
              <a:t>8/7/23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ADF3E-02D8-41E4-95AF-A17CCA4346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ADF3E-02D8-41E4-95AF-A17CCA43462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9299"/>
            <a:ext cx="7772400" cy="11035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7349"/>
            <a:ext cx="6400800" cy="1315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36CF-DB06-4534-BC99-0B61C1AEFF98}" type="datetimeFigureOut">
              <a:rPr lang="en-US" smtClean="0"/>
              <a:pPr/>
              <a:t>8/7/23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9F5C-41BE-4E26-BB00-333E87029D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36CF-DB06-4534-BC99-0B61C1AEFF98}" type="datetimeFigureOut">
              <a:rPr lang="en-US" smtClean="0"/>
              <a:pPr/>
              <a:t>8/7/23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9F5C-41BE-4E26-BB00-333E87029D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169"/>
            <a:ext cx="2057400" cy="439270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169"/>
            <a:ext cx="6019800" cy="439270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36CF-DB06-4534-BC99-0B61C1AEFF98}" type="datetimeFigureOut">
              <a:rPr lang="en-US" smtClean="0"/>
              <a:pPr/>
              <a:t>8/7/23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9F5C-41BE-4E26-BB00-333E87029D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36CF-DB06-4534-BC99-0B61C1AEFF98}" type="datetimeFigureOut">
              <a:rPr lang="en-US" smtClean="0"/>
              <a:pPr/>
              <a:t>8/7/23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9F5C-41BE-4E26-BB00-333E87029D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36CF-DB06-4534-BC99-0B61C1AEFF98}" type="datetimeFigureOut">
              <a:rPr lang="en-US" smtClean="0"/>
              <a:pPr/>
              <a:t>8/7/23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9F5C-41BE-4E26-BB00-333E87029D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1262"/>
            <a:ext cx="4038600" cy="3397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1262"/>
            <a:ext cx="4038600" cy="3397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36CF-DB06-4534-BC99-0B61C1AEFF98}" type="datetimeFigureOut">
              <a:rPr lang="en-US" smtClean="0"/>
              <a:pPr/>
              <a:t>8/7/23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9F5C-41BE-4E26-BB00-333E87029D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36CF-DB06-4534-BC99-0B61C1AEFF98}" type="datetimeFigureOut">
              <a:rPr lang="en-US" smtClean="0"/>
              <a:pPr/>
              <a:t>8/7/23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9F5C-41BE-4E26-BB00-333E87029D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36CF-DB06-4534-BC99-0B61C1AEFF98}" type="datetimeFigureOut">
              <a:rPr lang="en-US" smtClean="0"/>
              <a:pPr/>
              <a:t>8/7/23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9F5C-41BE-4E26-BB00-333E87029D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36CF-DB06-4534-BC99-0B61C1AEFF98}" type="datetimeFigureOut">
              <a:rPr lang="en-US" smtClean="0"/>
              <a:pPr/>
              <a:t>8/7/23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9F5C-41BE-4E26-BB00-333E87029D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36CF-DB06-4534-BC99-0B61C1AEFF98}" type="datetimeFigureOut">
              <a:rPr lang="en-US" smtClean="0"/>
              <a:pPr/>
              <a:t>8/7/23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9F5C-41BE-4E26-BB00-333E87029D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36CF-DB06-4534-BC99-0B61C1AEFF98}" type="datetimeFigureOut">
              <a:rPr lang="en-US" smtClean="0"/>
              <a:pPr/>
              <a:t>8/7/23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9F5C-41BE-4E26-BB00-333E87029D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A36CF-DB06-4534-BC99-0B61C1AEFF98}" type="datetimeFigureOut">
              <a:rPr lang="en-US" smtClean="0"/>
              <a:pPr/>
              <a:t>8/7/23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19F5C-41BE-4E26-BB00-333E87029D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Relationship Id="rId9" Type="http://schemas.openxmlformats.org/officeDocument/2006/relationships/image" Target="../media/image4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office@dihtrakia.org" TargetMode="External"/><Relationship Id="rId13" Type="http://schemas.openxmlformats.org/officeDocument/2006/relationships/image" Target="../media/image57.png"/><Relationship Id="rId3" Type="http://schemas.openxmlformats.org/officeDocument/2006/relationships/image" Target="../media/image49.emf"/><Relationship Id="rId7" Type="http://schemas.openxmlformats.org/officeDocument/2006/relationships/image" Target="../media/image52.emf"/><Relationship Id="rId12" Type="http://schemas.openxmlformats.org/officeDocument/2006/relationships/image" Target="../media/image56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11" Type="http://schemas.openxmlformats.org/officeDocument/2006/relationships/image" Target="../media/image55.png"/><Relationship Id="rId5" Type="http://schemas.openxmlformats.org/officeDocument/2006/relationships/image" Target="../media/image34.emf"/><Relationship Id="rId10" Type="http://schemas.openxmlformats.org/officeDocument/2006/relationships/image" Target="../media/image54.svg"/><Relationship Id="rId4" Type="http://schemas.openxmlformats.org/officeDocument/2006/relationships/image" Target="../media/image50.emf"/><Relationship Id="rId9" Type="http://schemas.openxmlformats.org/officeDocument/2006/relationships/image" Target="../media/image53.png"/><Relationship Id="rId14" Type="http://schemas.openxmlformats.org/officeDocument/2006/relationships/image" Target="../media/image5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microsoft.com/office/2007/relationships/hdphoto" Target="../media/hdphoto1.wdp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10000" cy="516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178051"/>
            <a:ext cx="8864600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Oval 15"/>
          <p:cNvSpPr/>
          <p:nvPr/>
        </p:nvSpPr>
        <p:spPr>
          <a:xfrm>
            <a:off x="990600" y="1050131"/>
            <a:ext cx="3193009" cy="3193009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1" y="315105"/>
            <a:ext cx="1828800" cy="50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440531"/>
            <a:ext cx="1905000" cy="31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0" y="211931"/>
            <a:ext cx="1066800" cy="73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3800" y="211931"/>
            <a:ext cx="11229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5800" y="1964531"/>
            <a:ext cx="45719" cy="111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495800" y="1454724"/>
            <a:ext cx="4343400" cy="16546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ts val="3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013568"/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DIH </a:t>
            </a:r>
          </a:p>
          <a:p>
            <a:pPr marL="0" marR="0" lvl="0" indent="0" defTabSz="914400" rtl="0" eaLnBrk="1" fontAlgn="auto" latinLnBrk="0" hangingPunct="1">
              <a:lnSpc>
                <a:spcPts val="3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013568"/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TRAKIA</a:t>
            </a:r>
            <a:endParaRPr kumimoji="0" lang="en-US" sz="6200" i="0" u="none" strike="noStrike" kern="1200" cap="none" spc="600" normalizeH="0" baseline="0" noProof="0" dirty="0">
              <a:ln>
                <a:noFill/>
              </a:ln>
              <a:solidFill>
                <a:srgbClr val="013568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03234" y="3128730"/>
            <a:ext cx="4572000" cy="10384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ts val="3800"/>
              </a:lnSpc>
              <a:spcBef>
                <a:spcPct val="0"/>
              </a:spcBef>
            </a:pPr>
            <a:r>
              <a:rPr kumimoji="0" lang="bg-BG" sz="3700" i="0" u="none" strike="noStrike" kern="1200" cap="none" spc="810" normalizeH="0" noProof="0" dirty="0">
                <a:ln>
                  <a:noFill/>
                </a:ln>
                <a:solidFill>
                  <a:srgbClr val="013568"/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Необходимата помощ</a:t>
            </a:r>
            <a:endParaRPr kumimoji="0" lang="en-US" sz="3700" i="0" u="none" strike="noStrike" kern="1200" cap="none" spc="810" normalizeH="0" noProof="0" dirty="0">
              <a:ln>
                <a:noFill/>
              </a:ln>
              <a:solidFill>
                <a:srgbClr val="013568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>
            <a:normAutofit fontScale="90000"/>
          </a:bodyPr>
          <a:lstStyle/>
          <a:p>
            <a:r>
              <a:rPr lang="bg-BG" sz="4800" dirty="0">
                <a:solidFill>
                  <a:srgbClr val="004494"/>
                </a:solidFill>
                <a:latin typeface="Myriad Pro" pitchFamily="34" charset="0"/>
              </a:rPr>
              <a:t>Как можем да Ви помогнем?</a:t>
            </a:r>
            <a:endParaRPr lang="en-US" sz="4800" dirty="0">
              <a:solidFill>
                <a:srgbClr val="004494"/>
              </a:solidFill>
              <a:latin typeface="Myriad Pro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2590800" y="1050131"/>
            <a:ext cx="3962400" cy="45719"/>
            <a:chOff x="2057400" y="1126331"/>
            <a:chExt cx="3962400" cy="45719"/>
          </a:xfrm>
        </p:grpSpPr>
        <p:sp>
          <p:nvSpPr>
            <p:cNvPr id="10" name="Rectangle 9"/>
            <p:cNvSpPr/>
            <p:nvPr/>
          </p:nvSpPr>
          <p:spPr>
            <a:xfrm>
              <a:off x="2057400" y="1126331"/>
              <a:ext cx="3657600" cy="45719"/>
            </a:xfrm>
            <a:prstGeom prst="rect">
              <a:avLst/>
            </a:prstGeom>
            <a:solidFill>
              <a:srgbClr val="004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53000" y="1126331"/>
              <a:ext cx="1066800" cy="45719"/>
            </a:xfrm>
            <a:prstGeom prst="rect">
              <a:avLst/>
            </a:prstGeom>
            <a:solidFill>
              <a:srgbClr val="FAD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Google Shape;240;p46"/>
          <p:cNvSpPr txBox="1">
            <a:spLocks/>
          </p:cNvSpPr>
          <p:nvPr/>
        </p:nvSpPr>
        <p:spPr>
          <a:xfrm>
            <a:off x="0" y="1126331"/>
            <a:ext cx="91440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bg-BG" sz="1100" dirty="0">
                <a:solidFill>
                  <a:srgbClr val="004494"/>
                </a:solidFill>
                <a:latin typeface="Myriad Pro" pitchFamily="34" charset="0"/>
              </a:rPr>
              <a:t>ЕЦИХ Тракия предлага услуги в 4 категории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Myriad Pro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4646"/>
            <a:ext cx="7315200" cy="197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5" descr="Classroom with solid f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512947" y="2486638"/>
            <a:ext cx="505417" cy="505417"/>
          </a:xfrm>
          <a:prstGeom prst="rect">
            <a:avLst/>
          </a:prstGeom>
        </p:spPr>
      </p:pic>
      <p:pic>
        <p:nvPicPr>
          <p:cNvPr id="30" name="Picture 16" descr="Euro with solid fi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auto">
          <a:xfrm>
            <a:off x="5140535" y="2506319"/>
            <a:ext cx="485736" cy="48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4" descr="Connections with solid fi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 bwMode="auto">
          <a:xfrm>
            <a:off x="6934201" y="2460985"/>
            <a:ext cx="604736" cy="60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3" name="Group 32"/>
          <p:cNvGrpSpPr/>
          <p:nvPr/>
        </p:nvGrpSpPr>
        <p:grpSpPr>
          <a:xfrm>
            <a:off x="-14856" y="3793331"/>
            <a:ext cx="2281296" cy="1219200"/>
            <a:chOff x="228600" y="4098131"/>
            <a:chExt cx="2133600" cy="738052"/>
          </a:xfrm>
        </p:grpSpPr>
        <p:grpSp>
          <p:nvGrpSpPr>
            <p:cNvPr id="34" name="Group 59"/>
            <p:cNvGrpSpPr/>
            <p:nvPr/>
          </p:nvGrpSpPr>
          <p:grpSpPr>
            <a:xfrm>
              <a:off x="228600" y="4098131"/>
              <a:ext cx="2133600" cy="738052"/>
              <a:chOff x="1447800" y="3336131"/>
              <a:chExt cx="2133600" cy="738052"/>
            </a:xfrm>
          </p:grpSpPr>
          <p:sp>
            <p:nvSpPr>
              <p:cNvPr id="39" name="Title 1"/>
              <p:cNvSpPr txBox="1">
                <a:spLocks/>
              </p:cNvSpPr>
              <p:nvPr/>
            </p:nvSpPr>
            <p:spPr>
              <a:xfrm>
                <a:off x="1839516" y="3336131"/>
                <a:ext cx="1554797" cy="29089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bg-BG" b="1" dirty="0">
                    <a:solidFill>
                      <a:srgbClr val="004494"/>
                    </a:solidFill>
                    <a:latin typeface="Myriad Pro" pitchFamily="34" charset="0"/>
                    <a:ea typeface="+mj-ea"/>
                    <a:cs typeface="+mj-cs"/>
                  </a:rPr>
                  <a:t>Обучение</a:t>
                </a:r>
                <a:endPara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Myriad Pro" pitchFamily="34" charset="0"/>
                  <a:ea typeface="+mj-ea"/>
                  <a:cs typeface="+mj-cs"/>
                </a:endParaRPr>
              </a:p>
            </p:txBody>
          </p:sp>
          <p:sp>
            <p:nvSpPr>
              <p:cNvPr id="40" name="Google Shape;240;p46"/>
              <p:cNvSpPr txBox="1">
                <a:spLocks/>
              </p:cNvSpPr>
              <p:nvPr/>
            </p:nvSpPr>
            <p:spPr>
              <a:xfrm>
                <a:off x="1447800" y="3569943"/>
                <a:ext cx="2133600" cy="50424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 algn="just"/>
                <a:r>
                  <a:rPr lang="bg-BG" sz="1000" dirty="0">
                    <a:solidFill>
                      <a:srgbClr val="004494"/>
                    </a:solidFill>
                    <a:latin typeface="Myriad Pro" pitchFamily="34" charset="0"/>
                  </a:rPr>
                  <a:t>Ние можем да обучим Вашия персонал, технически екип или ръководство за последните заплахи и техниките как да се справите с тях</a:t>
                </a:r>
                <a:endParaRPr lang="en-US" sz="1000" dirty="0">
                  <a:solidFill>
                    <a:srgbClr val="004494"/>
                  </a:solidFill>
                  <a:latin typeface="Myriad Pro" pitchFamily="34" charset="0"/>
                </a:endParaRPr>
              </a:p>
            </p:txBody>
          </p:sp>
        </p:grpSp>
        <p:cxnSp>
          <p:nvCxnSpPr>
            <p:cNvPr id="35" name="Google Shape;187;p40"/>
            <p:cNvCxnSpPr>
              <a:cxnSpLocks/>
            </p:cNvCxnSpPr>
            <p:nvPr/>
          </p:nvCxnSpPr>
          <p:spPr>
            <a:xfrm>
              <a:off x="861451" y="4370059"/>
              <a:ext cx="1032387" cy="0"/>
            </a:xfrm>
            <a:prstGeom prst="straightConnector1">
              <a:avLst/>
            </a:prstGeom>
            <a:noFill/>
            <a:ln w="9525" cap="flat" cmpd="sng">
              <a:solidFill>
                <a:srgbClr val="FAD84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FFFFFF">
                  <a:alpha val="50000"/>
                </a:srgbClr>
              </a:outerShdw>
            </a:effectLst>
          </p:spPr>
        </p:cxnSp>
      </p:grpSp>
      <p:grpSp>
        <p:nvGrpSpPr>
          <p:cNvPr id="3" name="Group 32">
            <a:extLst>
              <a:ext uri="{FF2B5EF4-FFF2-40B4-BE49-F238E27FC236}">
                <a16:creationId xmlns:a16="http://schemas.microsoft.com/office/drawing/2014/main" id="{D3F5C956-DAE1-BF05-9323-E8AAEA69C68B}"/>
              </a:ext>
            </a:extLst>
          </p:cNvPr>
          <p:cNvGrpSpPr/>
          <p:nvPr/>
        </p:nvGrpSpPr>
        <p:grpSpPr>
          <a:xfrm>
            <a:off x="2217911" y="3721515"/>
            <a:ext cx="2228751" cy="1426748"/>
            <a:chOff x="228600" y="4098131"/>
            <a:chExt cx="2133600" cy="738052"/>
          </a:xfrm>
        </p:grpSpPr>
        <p:grpSp>
          <p:nvGrpSpPr>
            <p:cNvPr id="4" name="Group 59">
              <a:extLst>
                <a:ext uri="{FF2B5EF4-FFF2-40B4-BE49-F238E27FC236}">
                  <a16:creationId xmlns:a16="http://schemas.microsoft.com/office/drawing/2014/main" id="{9182E010-FD98-8899-30B4-5F901959A125}"/>
                </a:ext>
              </a:extLst>
            </p:cNvPr>
            <p:cNvGrpSpPr/>
            <p:nvPr/>
          </p:nvGrpSpPr>
          <p:grpSpPr>
            <a:xfrm>
              <a:off x="228600" y="4098131"/>
              <a:ext cx="2133600" cy="738052"/>
              <a:chOff x="1447800" y="3336131"/>
              <a:chExt cx="2133600" cy="738052"/>
            </a:xfrm>
          </p:grpSpPr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2A912F5B-3779-D8B3-8A02-6F1B5BAE7FF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39516" y="3336131"/>
                <a:ext cx="1554797" cy="29089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1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bg-BG" b="1" dirty="0">
                    <a:solidFill>
                      <a:srgbClr val="004494"/>
                    </a:solidFill>
                    <a:latin typeface="Myriad Pro" pitchFamily="34" charset="0"/>
                    <a:ea typeface="+mj-ea"/>
                    <a:cs typeface="+mj-cs"/>
                  </a:rPr>
                  <a:t>Технически услуги</a:t>
                </a:r>
                <a:endPara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Myriad Pro" pitchFamily="34" charset="0"/>
                  <a:ea typeface="+mj-ea"/>
                  <a:cs typeface="+mj-cs"/>
                </a:endParaRPr>
              </a:p>
            </p:txBody>
          </p:sp>
          <p:sp>
            <p:nvSpPr>
              <p:cNvPr id="7" name="Google Shape;240;p46">
                <a:extLst>
                  <a:ext uri="{FF2B5EF4-FFF2-40B4-BE49-F238E27FC236}">
                    <a16:creationId xmlns:a16="http://schemas.microsoft.com/office/drawing/2014/main" id="{324DFEB4-1CF7-C64C-70F8-94C6DDCB8C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47800" y="3569943"/>
                <a:ext cx="2133600" cy="50424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 algn="just"/>
                <a:r>
                  <a:rPr lang="bg-BG" sz="900" dirty="0">
                    <a:solidFill>
                      <a:srgbClr val="004494"/>
                    </a:solidFill>
                    <a:latin typeface="Myriad Pro" pitchFamily="34" charset="0"/>
                  </a:rPr>
                  <a:t>Ние ще измерим, тестваме, оценим и дадем препоръки как да подобрите Вашата </a:t>
                </a:r>
                <a:r>
                  <a:rPr lang="bg-BG" sz="900" dirty="0" err="1">
                    <a:solidFill>
                      <a:srgbClr val="004494"/>
                    </a:solidFill>
                    <a:latin typeface="Myriad Pro" pitchFamily="34" charset="0"/>
                  </a:rPr>
                  <a:t>киберисигурност</a:t>
                </a:r>
                <a:r>
                  <a:rPr lang="bg-BG" sz="900" dirty="0">
                    <a:solidFill>
                      <a:srgbClr val="004494"/>
                    </a:solidFill>
                    <a:latin typeface="Myriad Pro" pitchFamily="34" charset="0"/>
                  </a:rPr>
                  <a:t>. Ако ни се доверите, можем да бъдем с Вас и по време имплементацията на препоръките.</a:t>
                </a:r>
                <a:endParaRPr lang="en-US" sz="900" dirty="0">
                  <a:solidFill>
                    <a:srgbClr val="004494"/>
                  </a:solidFill>
                  <a:latin typeface="Myriad Pro" pitchFamily="34" charset="0"/>
                </a:endParaRPr>
              </a:p>
            </p:txBody>
          </p:sp>
        </p:grpSp>
        <p:cxnSp>
          <p:nvCxnSpPr>
            <p:cNvPr id="5" name="Google Shape;187;p40">
              <a:extLst>
                <a:ext uri="{FF2B5EF4-FFF2-40B4-BE49-F238E27FC236}">
                  <a16:creationId xmlns:a16="http://schemas.microsoft.com/office/drawing/2014/main" id="{0A5F3BC5-2ED2-978A-2CAD-41C723F206EF}"/>
                </a:ext>
              </a:extLst>
            </p:cNvPr>
            <p:cNvCxnSpPr>
              <a:cxnSpLocks/>
            </p:cNvCxnSpPr>
            <p:nvPr/>
          </p:nvCxnSpPr>
          <p:spPr>
            <a:xfrm>
              <a:off x="863362" y="4372191"/>
              <a:ext cx="1070599" cy="1"/>
            </a:xfrm>
            <a:prstGeom prst="straightConnector1">
              <a:avLst/>
            </a:prstGeom>
            <a:noFill/>
            <a:ln w="9525" cap="flat" cmpd="sng">
              <a:solidFill>
                <a:srgbClr val="FAD84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FFFFFF">
                  <a:alpha val="50000"/>
                </a:srgbClr>
              </a:outerShdw>
            </a:effectLst>
          </p:spPr>
        </p:cxnSp>
      </p:grpSp>
      <p:grpSp>
        <p:nvGrpSpPr>
          <p:cNvPr id="9" name="Group 32">
            <a:extLst>
              <a:ext uri="{FF2B5EF4-FFF2-40B4-BE49-F238E27FC236}">
                <a16:creationId xmlns:a16="http://schemas.microsoft.com/office/drawing/2014/main" id="{A6E4293F-BB9D-8F60-893F-40D4DE4EF3DD}"/>
              </a:ext>
            </a:extLst>
          </p:cNvPr>
          <p:cNvGrpSpPr/>
          <p:nvPr/>
        </p:nvGrpSpPr>
        <p:grpSpPr>
          <a:xfrm>
            <a:off x="4372979" y="3702388"/>
            <a:ext cx="2180222" cy="1445875"/>
            <a:chOff x="228600" y="4098131"/>
            <a:chExt cx="2133600" cy="738052"/>
          </a:xfrm>
        </p:grpSpPr>
        <p:grpSp>
          <p:nvGrpSpPr>
            <p:cNvPr id="13" name="Group 59">
              <a:extLst>
                <a:ext uri="{FF2B5EF4-FFF2-40B4-BE49-F238E27FC236}">
                  <a16:creationId xmlns:a16="http://schemas.microsoft.com/office/drawing/2014/main" id="{AD7D6EE5-04D0-3680-D086-470A44561388}"/>
                </a:ext>
              </a:extLst>
            </p:cNvPr>
            <p:cNvGrpSpPr/>
            <p:nvPr/>
          </p:nvGrpSpPr>
          <p:grpSpPr>
            <a:xfrm>
              <a:off x="228600" y="4098131"/>
              <a:ext cx="2133600" cy="738052"/>
              <a:chOff x="1447800" y="3336131"/>
              <a:chExt cx="2133600" cy="738052"/>
            </a:xfrm>
          </p:grpSpPr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DBC6571A-A2DD-753C-2CDC-3B7A874DA9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39516" y="3336131"/>
                <a:ext cx="1554797" cy="29089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5000" lnSpcReduction="1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bg-BG" b="1" dirty="0">
                    <a:solidFill>
                      <a:srgbClr val="004494"/>
                    </a:solidFill>
                    <a:latin typeface="Myriad Pro" pitchFamily="34" charset="0"/>
                    <a:ea typeface="+mj-ea"/>
                    <a:cs typeface="+mj-cs"/>
                  </a:rPr>
                  <a:t>Достъп до финансиране</a:t>
                </a:r>
                <a:endPara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Myriad Pro" pitchFamily="34" charset="0"/>
                  <a:ea typeface="+mj-ea"/>
                  <a:cs typeface="+mj-cs"/>
                </a:endParaRPr>
              </a:p>
            </p:txBody>
          </p:sp>
          <p:sp>
            <p:nvSpPr>
              <p:cNvPr id="16" name="Google Shape;240;p46">
                <a:extLst>
                  <a:ext uri="{FF2B5EF4-FFF2-40B4-BE49-F238E27FC236}">
                    <a16:creationId xmlns:a16="http://schemas.microsoft.com/office/drawing/2014/main" id="{86CF89DC-88BD-ACD9-11A4-C07622B103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47800" y="3569943"/>
                <a:ext cx="2133600" cy="50424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 algn="just"/>
                <a:r>
                  <a:rPr lang="bg-BG" sz="900" dirty="0">
                    <a:solidFill>
                      <a:srgbClr val="004494"/>
                    </a:solidFill>
                    <a:latin typeface="Myriad Pro" pitchFamily="34" charset="0"/>
                  </a:rPr>
                  <a:t>Ние ще Ви обучим и срещнем с представители на финансови институции, които могат да финансират Вашите идеи и планове за разработка и/или интегриране на решения за киберсигурност.</a:t>
                </a:r>
                <a:endParaRPr lang="en-US" sz="900" dirty="0">
                  <a:solidFill>
                    <a:srgbClr val="004494"/>
                  </a:solidFill>
                  <a:latin typeface="Myriad Pro" pitchFamily="34" charset="0"/>
                </a:endParaRPr>
              </a:p>
            </p:txBody>
          </p:sp>
        </p:grpSp>
        <p:cxnSp>
          <p:nvCxnSpPr>
            <p:cNvPr id="14" name="Google Shape;187;p40">
              <a:extLst>
                <a:ext uri="{FF2B5EF4-FFF2-40B4-BE49-F238E27FC236}">
                  <a16:creationId xmlns:a16="http://schemas.microsoft.com/office/drawing/2014/main" id="{B92A4A27-7420-73A1-0686-F5F7EC228977}"/>
                </a:ext>
              </a:extLst>
            </p:cNvPr>
            <p:cNvCxnSpPr>
              <a:cxnSpLocks/>
            </p:cNvCxnSpPr>
            <p:nvPr/>
          </p:nvCxnSpPr>
          <p:spPr>
            <a:xfrm>
              <a:off x="721647" y="4369536"/>
              <a:ext cx="1342270" cy="0"/>
            </a:xfrm>
            <a:prstGeom prst="straightConnector1">
              <a:avLst/>
            </a:prstGeom>
            <a:noFill/>
            <a:ln w="9525" cap="flat" cmpd="sng">
              <a:solidFill>
                <a:srgbClr val="FAD84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FFFFFF">
                  <a:alpha val="50000"/>
                </a:srgbClr>
              </a:outerShdw>
            </a:effectLst>
          </p:spPr>
        </p:cxnSp>
      </p:grpSp>
      <p:grpSp>
        <p:nvGrpSpPr>
          <p:cNvPr id="17" name="Group 32">
            <a:extLst>
              <a:ext uri="{FF2B5EF4-FFF2-40B4-BE49-F238E27FC236}">
                <a16:creationId xmlns:a16="http://schemas.microsoft.com/office/drawing/2014/main" id="{6E092895-6FB8-B8FF-26B3-0060CFF0F4AF}"/>
              </a:ext>
            </a:extLst>
          </p:cNvPr>
          <p:cNvGrpSpPr/>
          <p:nvPr/>
        </p:nvGrpSpPr>
        <p:grpSpPr>
          <a:xfrm>
            <a:off x="6485110" y="3706538"/>
            <a:ext cx="2277890" cy="1382196"/>
            <a:chOff x="228600" y="4100339"/>
            <a:chExt cx="2133600" cy="735844"/>
          </a:xfrm>
        </p:grpSpPr>
        <p:grpSp>
          <p:nvGrpSpPr>
            <p:cNvPr id="18" name="Group 59">
              <a:extLst>
                <a:ext uri="{FF2B5EF4-FFF2-40B4-BE49-F238E27FC236}">
                  <a16:creationId xmlns:a16="http://schemas.microsoft.com/office/drawing/2014/main" id="{7E5BE3A9-323A-DE0F-5F28-C0ECE46D39EF}"/>
                </a:ext>
              </a:extLst>
            </p:cNvPr>
            <p:cNvGrpSpPr/>
            <p:nvPr/>
          </p:nvGrpSpPr>
          <p:grpSpPr>
            <a:xfrm>
              <a:off x="228600" y="4100339"/>
              <a:ext cx="2133600" cy="735844"/>
              <a:chOff x="1447800" y="3338339"/>
              <a:chExt cx="2133600" cy="735844"/>
            </a:xfrm>
          </p:grpSpPr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A99DEFFA-5C2A-BB2C-2257-EB503C208B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8418" y="3338339"/>
                <a:ext cx="1554797" cy="29089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bg-BG" b="1" dirty="0">
                    <a:solidFill>
                      <a:srgbClr val="004494"/>
                    </a:solidFill>
                    <a:latin typeface="Myriad Pro" pitchFamily="34" charset="0"/>
                    <a:ea typeface="+mj-ea"/>
                    <a:cs typeface="+mj-cs"/>
                  </a:rPr>
                  <a:t>Екосистема</a:t>
                </a:r>
                <a:endPara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Myriad Pro" pitchFamily="34" charset="0"/>
                  <a:ea typeface="+mj-ea"/>
                  <a:cs typeface="+mj-cs"/>
                </a:endParaRPr>
              </a:p>
            </p:txBody>
          </p:sp>
          <p:sp>
            <p:nvSpPr>
              <p:cNvPr id="21" name="Google Shape;240;p46">
                <a:extLst>
                  <a:ext uri="{FF2B5EF4-FFF2-40B4-BE49-F238E27FC236}">
                    <a16:creationId xmlns:a16="http://schemas.microsoft.com/office/drawing/2014/main" id="{B4A72841-D697-B3F8-89B3-65CA94A6D5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47800" y="3569943"/>
                <a:ext cx="2133600" cy="50424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 algn="just"/>
                <a:r>
                  <a:rPr lang="bg-BG" sz="850" dirty="0">
                    <a:solidFill>
                      <a:srgbClr val="004494"/>
                    </a:solidFill>
                    <a:latin typeface="Myriad Pro" pitchFamily="34" charset="0"/>
                  </a:rPr>
                  <a:t>Имаме договорно партньорство с национални и европейски организации и компании в сферата на киберсигурността. Ако имате нужда от съвет или услуга – посетете един от нашите демонстрационни дни или се свържете с нас.</a:t>
                </a:r>
                <a:endParaRPr lang="en-US" sz="850" dirty="0">
                  <a:solidFill>
                    <a:srgbClr val="004494"/>
                  </a:solidFill>
                  <a:latin typeface="Myriad Pro" pitchFamily="34" charset="0"/>
                </a:endParaRPr>
              </a:p>
            </p:txBody>
          </p:sp>
        </p:grpSp>
        <p:cxnSp>
          <p:nvCxnSpPr>
            <p:cNvPr id="19" name="Google Shape;187;p40">
              <a:extLst>
                <a:ext uri="{FF2B5EF4-FFF2-40B4-BE49-F238E27FC236}">
                  <a16:creationId xmlns:a16="http://schemas.microsoft.com/office/drawing/2014/main" id="{6B98E4DC-1BFF-42C4-66B3-A5665F9C1E68}"/>
                </a:ext>
              </a:extLst>
            </p:cNvPr>
            <p:cNvCxnSpPr>
              <a:cxnSpLocks/>
            </p:cNvCxnSpPr>
            <p:nvPr/>
          </p:nvCxnSpPr>
          <p:spPr>
            <a:xfrm>
              <a:off x="598283" y="4349379"/>
              <a:ext cx="1229369" cy="4955"/>
            </a:xfrm>
            <a:prstGeom prst="straightConnector1">
              <a:avLst/>
            </a:prstGeom>
            <a:noFill/>
            <a:ln w="9525" cap="flat" cmpd="sng">
              <a:solidFill>
                <a:srgbClr val="FAD84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FFFFFF">
                  <a:alpha val="50000"/>
                </a:srgbClr>
              </a:outerShdw>
            </a:effectLst>
          </p:spPr>
        </p:cxnSp>
      </p:grpSp>
      <p:pic>
        <p:nvPicPr>
          <p:cNvPr id="36" name="Picture 20">
            <a:extLst>
              <a:ext uri="{FF2B5EF4-FFF2-40B4-BE49-F238E27FC236}">
                <a16:creationId xmlns:a16="http://schemas.microsoft.com/office/drawing/2014/main" id="{A60F539C-AAB4-994E-D3BD-CBDCF6C8F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92288" y="2434648"/>
            <a:ext cx="440317" cy="5348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>
            <a:normAutofit/>
          </a:bodyPr>
          <a:lstStyle/>
          <a:p>
            <a:r>
              <a:rPr lang="bg-BG" sz="4800" dirty="0">
                <a:solidFill>
                  <a:srgbClr val="004494"/>
                </a:solidFill>
                <a:latin typeface="Myriad Pro" pitchFamily="34" charset="0"/>
              </a:rPr>
              <a:t>Обучения</a:t>
            </a:r>
            <a:endParaRPr lang="en-US" sz="4800" dirty="0">
              <a:solidFill>
                <a:srgbClr val="004494"/>
              </a:solidFill>
              <a:latin typeface="Myriad Pro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2590800" y="1050131"/>
            <a:ext cx="3962400" cy="45719"/>
            <a:chOff x="2057400" y="1126331"/>
            <a:chExt cx="3962400" cy="45719"/>
          </a:xfrm>
        </p:grpSpPr>
        <p:sp>
          <p:nvSpPr>
            <p:cNvPr id="10" name="Rectangle 9"/>
            <p:cNvSpPr/>
            <p:nvPr/>
          </p:nvSpPr>
          <p:spPr>
            <a:xfrm>
              <a:off x="2057400" y="1126331"/>
              <a:ext cx="3657600" cy="45719"/>
            </a:xfrm>
            <a:prstGeom prst="rect">
              <a:avLst/>
            </a:prstGeom>
            <a:solidFill>
              <a:srgbClr val="004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53000" y="1126331"/>
              <a:ext cx="1066800" cy="45719"/>
            </a:xfrm>
            <a:prstGeom prst="rect">
              <a:avLst/>
            </a:prstGeom>
            <a:solidFill>
              <a:srgbClr val="FAD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1484" y="2002673"/>
            <a:ext cx="875515" cy="88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7513" y="2056018"/>
            <a:ext cx="895034" cy="89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7896" y="2043663"/>
            <a:ext cx="898971" cy="89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3356" y="2345531"/>
            <a:ext cx="1474157" cy="21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1487" y="2345531"/>
            <a:ext cx="1474157" cy="21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1" name="Group 60"/>
          <p:cNvGrpSpPr/>
          <p:nvPr/>
        </p:nvGrpSpPr>
        <p:grpSpPr>
          <a:xfrm>
            <a:off x="3318272" y="3154823"/>
            <a:ext cx="2507456" cy="1289619"/>
            <a:chOff x="1447800" y="3278379"/>
            <a:chExt cx="2507456" cy="795804"/>
          </a:xfrm>
        </p:grpSpPr>
        <p:grpSp>
          <p:nvGrpSpPr>
            <p:cNvPr id="60" name="Group 59"/>
            <p:cNvGrpSpPr/>
            <p:nvPr/>
          </p:nvGrpSpPr>
          <p:grpSpPr>
            <a:xfrm>
              <a:off x="1447800" y="3278379"/>
              <a:ext cx="2507456" cy="795804"/>
              <a:chOff x="1447800" y="3278379"/>
              <a:chExt cx="2507456" cy="795804"/>
            </a:xfrm>
          </p:grpSpPr>
          <p:sp>
            <p:nvSpPr>
              <p:cNvPr id="50" name="Title 1"/>
              <p:cNvSpPr txBox="1">
                <a:spLocks/>
              </p:cNvSpPr>
              <p:nvPr/>
            </p:nvSpPr>
            <p:spPr>
              <a:xfrm>
                <a:off x="1629751" y="3278379"/>
                <a:ext cx="2245135" cy="38329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g-BG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494"/>
                    </a:solidFill>
                    <a:effectLst/>
                    <a:uLnTx/>
                    <a:uFillTx/>
                    <a:latin typeface="Myriad Pro" pitchFamily="34" charset="0"/>
                    <a:ea typeface="+mn-ea"/>
                    <a:cs typeface="+mn-cs"/>
                  </a:rPr>
                  <a:t>Технически обучения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Myriad Pro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2" name="Google Shape;240;p46"/>
              <p:cNvSpPr txBox="1">
                <a:spLocks/>
              </p:cNvSpPr>
              <p:nvPr/>
            </p:nvSpPr>
            <p:spPr>
              <a:xfrm>
                <a:off x="1447800" y="3569943"/>
                <a:ext cx="2507456" cy="50424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g-BG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494"/>
                    </a:solidFill>
                    <a:effectLst/>
                    <a:uLnTx/>
                    <a:uFillTx/>
                    <a:latin typeface="Myriad Pro" pitchFamily="34" charset="0"/>
                    <a:ea typeface="+mn-ea"/>
                    <a:cs typeface="+mn-cs"/>
                  </a:rPr>
                  <a:t>Ние ще обучим Вашите технически специалисти, така че те са подготвени да Ви защитят.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Myriad Pro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1946077" y="3569943"/>
              <a:ext cx="1510902" cy="0"/>
              <a:chOff x="1512094" y="3569943"/>
              <a:chExt cx="1510902" cy="0"/>
            </a:xfrm>
          </p:grpSpPr>
          <p:cxnSp>
            <p:nvCxnSpPr>
              <p:cNvPr id="57" name="Google Shape;187;p40"/>
              <p:cNvCxnSpPr/>
              <p:nvPr/>
            </p:nvCxnSpPr>
            <p:spPr>
              <a:xfrm>
                <a:off x="1512094" y="3569943"/>
                <a:ext cx="1092994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4494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rgbClr val="FFFFFF">
                    <a:alpha val="50000"/>
                  </a:srgbClr>
                </a:outerShdw>
              </a:effectLst>
            </p:spPr>
          </p:cxnSp>
          <p:cxnSp>
            <p:nvCxnSpPr>
              <p:cNvPr id="58" name="Google Shape;187;p40"/>
              <p:cNvCxnSpPr/>
              <p:nvPr/>
            </p:nvCxnSpPr>
            <p:spPr>
              <a:xfrm>
                <a:off x="2605087" y="3569943"/>
                <a:ext cx="417909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AD84C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rgbClr val="FFFFFF">
                    <a:alpha val="50000"/>
                  </a:srgbClr>
                </a:outerShdw>
              </a:effectLst>
            </p:spPr>
          </p:cxnSp>
        </p:grpSp>
      </p:grpSp>
      <p:grpSp>
        <p:nvGrpSpPr>
          <p:cNvPr id="62" name="Group 61"/>
          <p:cNvGrpSpPr/>
          <p:nvPr/>
        </p:nvGrpSpPr>
        <p:grpSpPr>
          <a:xfrm>
            <a:off x="6032571" y="2962780"/>
            <a:ext cx="2509417" cy="1230735"/>
            <a:chOff x="1445839" y="3247240"/>
            <a:chExt cx="2509417" cy="826943"/>
          </a:xfrm>
        </p:grpSpPr>
        <p:grpSp>
          <p:nvGrpSpPr>
            <p:cNvPr id="64" name="Group 59"/>
            <p:cNvGrpSpPr/>
            <p:nvPr/>
          </p:nvGrpSpPr>
          <p:grpSpPr>
            <a:xfrm>
              <a:off x="1445839" y="3247240"/>
              <a:ext cx="2509417" cy="826943"/>
              <a:chOff x="1445839" y="3247240"/>
              <a:chExt cx="2509417" cy="826943"/>
            </a:xfrm>
          </p:grpSpPr>
          <p:sp>
            <p:nvSpPr>
              <p:cNvPr id="68" name="Title 1"/>
              <p:cNvSpPr txBox="1">
                <a:spLocks/>
              </p:cNvSpPr>
              <p:nvPr/>
            </p:nvSpPr>
            <p:spPr>
              <a:xfrm>
                <a:off x="1445839" y="3247240"/>
                <a:ext cx="2507456" cy="4173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bg-BG" sz="1400" b="1" dirty="0">
                    <a:solidFill>
                      <a:srgbClr val="004494"/>
                    </a:solidFill>
                    <a:latin typeface="Myriad Pro" pitchFamily="34" charset="0"/>
                  </a:rPr>
                  <a:t>Обучения за мениджмънт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Myriad Pro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9" name="Google Shape;240;p46"/>
              <p:cNvSpPr txBox="1">
                <a:spLocks/>
              </p:cNvSpPr>
              <p:nvPr/>
            </p:nvSpPr>
            <p:spPr>
              <a:xfrm>
                <a:off x="1447800" y="3569943"/>
                <a:ext cx="2507456" cy="50424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g-BG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494"/>
                    </a:solidFill>
                    <a:effectLst/>
                    <a:uLnTx/>
                    <a:uFillTx/>
                    <a:latin typeface="Myriad Pro" pitchFamily="34" charset="0"/>
                    <a:ea typeface="+mn-ea"/>
                    <a:cs typeface="+mn-cs"/>
                  </a:rPr>
                  <a:t>Ръководителите на организации носят персонална отговорност за киберсигурността на </a:t>
                </a:r>
                <a:r>
                  <a:rPr lang="bg-BG" sz="1000" dirty="0">
                    <a:solidFill>
                      <a:srgbClr val="004494"/>
                    </a:solidFill>
                    <a:latin typeface="Myriad Pro" pitchFamily="34" charset="0"/>
                  </a:rPr>
                  <a:t>своята</a:t>
                </a:r>
                <a:r>
                  <a:rPr kumimoji="0" lang="bg-BG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494"/>
                    </a:solidFill>
                    <a:effectLst/>
                    <a:uLnTx/>
                    <a:uFillTx/>
                    <a:latin typeface="Myriad Pro" pitchFamily="34" charset="0"/>
                    <a:ea typeface="+mn-ea"/>
                    <a:cs typeface="+mn-cs"/>
                  </a:rPr>
                  <a:t> организация.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Myriad Pro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Group 58"/>
            <p:cNvGrpSpPr/>
            <p:nvPr/>
          </p:nvGrpSpPr>
          <p:grpSpPr>
            <a:xfrm>
              <a:off x="1946077" y="3569943"/>
              <a:ext cx="1510902" cy="0"/>
              <a:chOff x="1512094" y="3569943"/>
              <a:chExt cx="1510902" cy="0"/>
            </a:xfrm>
          </p:grpSpPr>
          <p:cxnSp>
            <p:nvCxnSpPr>
              <p:cNvPr id="66" name="Google Shape;187;p40"/>
              <p:cNvCxnSpPr/>
              <p:nvPr/>
            </p:nvCxnSpPr>
            <p:spPr>
              <a:xfrm>
                <a:off x="1512094" y="3569943"/>
                <a:ext cx="1092994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4494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rgbClr val="FFFFFF">
                    <a:alpha val="50000"/>
                  </a:srgbClr>
                </a:outerShdw>
              </a:effectLst>
            </p:spPr>
          </p:cxnSp>
          <p:cxnSp>
            <p:nvCxnSpPr>
              <p:cNvPr id="67" name="Google Shape;187;p40"/>
              <p:cNvCxnSpPr/>
              <p:nvPr/>
            </p:nvCxnSpPr>
            <p:spPr>
              <a:xfrm>
                <a:off x="2605087" y="3569943"/>
                <a:ext cx="417909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AD84C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rgbClr val="FFFFFF">
                    <a:alpha val="50000"/>
                  </a:srgbClr>
                </a:outerShdw>
              </a:effectLst>
            </p:spPr>
          </p:cxnSp>
        </p:grpSp>
      </p:grpSp>
      <p:pic>
        <p:nvPicPr>
          <p:cNvPr id="72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09715" y="-1"/>
            <a:ext cx="1334286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60">
            <a:extLst>
              <a:ext uri="{FF2B5EF4-FFF2-40B4-BE49-F238E27FC236}">
                <a16:creationId xmlns:a16="http://schemas.microsoft.com/office/drawing/2014/main" id="{A29A08FE-1B63-DE2D-EB54-3835F622BB13}"/>
              </a:ext>
            </a:extLst>
          </p:cNvPr>
          <p:cNvGrpSpPr/>
          <p:nvPr/>
        </p:nvGrpSpPr>
        <p:grpSpPr>
          <a:xfrm>
            <a:off x="588224" y="3406652"/>
            <a:ext cx="2613371" cy="1217761"/>
            <a:chOff x="1428352" y="3329689"/>
            <a:chExt cx="2526904" cy="744494"/>
          </a:xfrm>
        </p:grpSpPr>
        <p:grpSp>
          <p:nvGrpSpPr>
            <p:cNvPr id="4" name="Group 59">
              <a:extLst>
                <a:ext uri="{FF2B5EF4-FFF2-40B4-BE49-F238E27FC236}">
                  <a16:creationId xmlns:a16="http://schemas.microsoft.com/office/drawing/2014/main" id="{F5000326-65BA-970D-E8A4-A98FAB5A98E6}"/>
                </a:ext>
              </a:extLst>
            </p:cNvPr>
            <p:cNvGrpSpPr/>
            <p:nvPr/>
          </p:nvGrpSpPr>
          <p:grpSpPr>
            <a:xfrm>
              <a:off x="1428352" y="3329689"/>
              <a:ext cx="2526904" cy="744494"/>
              <a:chOff x="1428352" y="3329689"/>
              <a:chExt cx="2526904" cy="744494"/>
            </a:xfrm>
          </p:grpSpPr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C32D9170-86F8-F1DC-2329-8868EFE9EE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03354" y="3329689"/>
                <a:ext cx="1763814" cy="27951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g-BG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494"/>
                    </a:solidFill>
                    <a:effectLst/>
                    <a:uLnTx/>
                    <a:uFillTx/>
                    <a:latin typeface="Myriad Pro" pitchFamily="34" charset="0"/>
                    <a:ea typeface="+mn-ea"/>
                    <a:cs typeface="+mn-cs"/>
                  </a:rPr>
                  <a:t>Киберхигиена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Myriad Pro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Google Shape;240;p46">
                <a:extLst>
                  <a:ext uri="{FF2B5EF4-FFF2-40B4-BE49-F238E27FC236}">
                    <a16:creationId xmlns:a16="http://schemas.microsoft.com/office/drawing/2014/main" id="{7995D863-D356-FF5D-F7F9-ACBD6BD8B1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28352" y="3574618"/>
                <a:ext cx="2526904" cy="499565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bg-BG" sz="1000" dirty="0">
                  <a:solidFill>
                    <a:srgbClr val="004494"/>
                  </a:solidFill>
                  <a:latin typeface="Myriad Pro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bg-BG" sz="1000" dirty="0">
                    <a:solidFill>
                      <a:srgbClr val="004494"/>
                    </a:solidFill>
                    <a:latin typeface="Myriad Pro" pitchFamily="34" charset="0"/>
                  </a:rPr>
                  <a:t>Обучения за всички членове на Вашата организация. Най-слабата част на Вашата защита са хората</a:t>
                </a:r>
              </a:p>
            </p:txBody>
          </p:sp>
        </p:grpSp>
        <p:grpSp>
          <p:nvGrpSpPr>
            <p:cNvPr id="5" name="Group 58">
              <a:extLst>
                <a:ext uri="{FF2B5EF4-FFF2-40B4-BE49-F238E27FC236}">
                  <a16:creationId xmlns:a16="http://schemas.microsoft.com/office/drawing/2014/main" id="{6088117D-F5C9-AE28-F481-9909918F5A06}"/>
                </a:ext>
              </a:extLst>
            </p:cNvPr>
            <p:cNvGrpSpPr/>
            <p:nvPr/>
          </p:nvGrpSpPr>
          <p:grpSpPr>
            <a:xfrm>
              <a:off x="1946077" y="3569943"/>
              <a:ext cx="1510902" cy="0"/>
              <a:chOff x="1512094" y="3569943"/>
              <a:chExt cx="1510902" cy="0"/>
            </a:xfrm>
          </p:grpSpPr>
          <p:cxnSp>
            <p:nvCxnSpPr>
              <p:cNvPr id="6" name="Google Shape;187;p40">
                <a:extLst>
                  <a:ext uri="{FF2B5EF4-FFF2-40B4-BE49-F238E27FC236}">
                    <a16:creationId xmlns:a16="http://schemas.microsoft.com/office/drawing/2014/main" id="{9D100A4F-7982-7306-0C8D-34B870ECD3E1}"/>
                  </a:ext>
                </a:extLst>
              </p:cNvPr>
              <p:cNvCxnSpPr/>
              <p:nvPr/>
            </p:nvCxnSpPr>
            <p:spPr>
              <a:xfrm>
                <a:off x="1512094" y="3569943"/>
                <a:ext cx="1092994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4494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rgbClr val="FFFFFF">
                    <a:alpha val="50000"/>
                  </a:srgbClr>
                </a:outerShdw>
              </a:effectLst>
            </p:spPr>
          </p:cxnSp>
          <p:cxnSp>
            <p:nvCxnSpPr>
              <p:cNvPr id="7" name="Google Shape;187;p40">
                <a:extLst>
                  <a:ext uri="{FF2B5EF4-FFF2-40B4-BE49-F238E27FC236}">
                    <a16:creationId xmlns:a16="http://schemas.microsoft.com/office/drawing/2014/main" id="{A0F9466C-31D8-A351-9200-869ED38EB3DE}"/>
                  </a:ext>
                </a:extLst>
              </p:cNvPr>
              <p:cNvCxnSpPr/>
              <p:nvPr/>
            </p:nvCxnSpPr>
            <p:spPr>
              <a:xfrm>
                <a:off x="2605087" y="3569943"/>
                <a:ext cx="417909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AD84C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rgbClr val="FFFFFF">
                    <a:alpha val="50000"/>
                  </a:srgbClr>
                </a:outerShdw>
              </a:effectLst>
            </p:spPr>
          </p:cxnSp>
        </p:grpSp>
      </p:grpSp>
      <p:sp>
        <p:nvSpPr>
          <p:cNvPr id="12" name="Google Shape;240;p46"/>
          <p:cNvSpPr txBox="1">
            <a:spLocks/>
          </p:cNvSpPr>
          <p:nvPr/>
        </p:nvSpPr>
        <p:spPr>
          <a:xfrm>
            <a:off x="0" y="1126331"/>
            <a:ext cx="91440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kumimoji="0" lang="bg-BG" sz="130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„Паролите са като бельото: не ги показвайте на хората, сменяйте ги често и не ги споделяйте с непознати“</a:t>
            </a:r>
            <a:endParaRPr kumimoji="0" lang="en-US" sz="1300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algn="ctr"/>
            <a:r>
              <a:rPr lang="en-US" sz="1300" dirty="0">
                <a:solidFill>
                  <a:srgbClr val="004494"/>
                </a:solidFill>
                <a:latin typeface="Myriad Pro" pitchFamily="34" charset="0"/>
              </a:rPr>
              <a:t>				</a:t>
            </a:r>
            <a:r>
              <a:rPr lang="bg-BG" sz="1300" dirty="0">
                <a:solidFill>
                  <a:srgbClr val="004494"/>
                </a:solidFill>
                <a:latin typeface="Myriad Pro" pitchFamily="34" charset="0"/>
              </a:rPr>
              <a:t>Крис </a:t>
            </a:r>
            <a:r>
              <a:rPr lang="bg-BG" sz="1300" dirty="0" err="1">
                <a:solidFill>
                  <a:srgbClr val="004494"/>
                </a:solidFill>
                <a:latin typeface="Myriad Pro" pitchFamily="34" charset="0"/>
              </a:rPr>
              <a:t>Пирило</a:t>
            </a:r>
            <a:endParaRPr kumimoji="0" lang="en-US" sz="1300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2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259931"/>
            <a:ext cx="4724400" cy="192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>
            <a:normAutofit/>
          </a:bodyPr>
          <a:lstStyle/>
          <a:p>
            <a:r>
              <a:rPr lang="bg-BG" sz="4800" dirty="0">
                <a:solidFill>
                  <a:srgbClr val="004494"/>
                </a:solidFill>
                <a:latin typeface="Myriad Pro" pitchFamily="34" charset="0"/>
              </a:rPr>
              <a:t>Технически услуги</a:t>
            </a:r>
            <a:endParaRPr lang="en-US" sz="4800" dirty="0">
              <a:solidFill>
                <a:srgbClr val="004494"/>
              </a:solidFill>
              <a:latin typeface="Myriad Pro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04999" y="1050131"/>
            <a:ext cx="5279231" cy="45719"/>
            <a:chOff x="2057400" y="1126331"/>
            <a:chExt cx="3962400" cy="45719"/>
          </a:xfrm>
        </p:grpSpPr>
        <p:sp>
          <p:nvSpPr>
            <p:cNvPr id="10" name="Rectangle 9"/>
            <p:cNvSpPr/>
            <p:nvPr/>
          </p:nvSpPr>
          <p:spPr>
            <a:xfrm>
              <a:off x="2057400" y="1126331"/>
              <a:ext cx="3657600" cy="45719"/>
            </a:xfrm>
            <a:prstGeom prst="rect">
              <a:avLst/>
            </a:prstGeom>
            <a:solidFill>
              <a:srgbClr val="004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53000" y="1126331"/>
              <a:ext cx="1066800" cy="45719"/>
            </a:xfrm>
            <a:prstGeom prst="rect">
              <a:avLst/>
            </a:prstGeom>
            <a:solidFill>
              <a:srgbClr val="FAD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Google Shape;240;p46"/>
          <p:cNvSpPr txBox="1">
            <a:spLocks/>
          </p:cNvSpPr>
          <p:nvPr/>
        </p:nvSpPr>
        <p:spPr>
          <a:xfrm>
            <a:off x="0" y="1126331"/>
            <a:ext cx="91440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0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ЕЦИХ Тракия предлага повече от 16 вида технически услуги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998244" y="1657422"/>
            <a:ext cx="3612356" cy="993895"/>
            <a:chOff x="4495800" y="1580520"/>
            <a:chExt cx="4281311" cy="1295653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4495800" y="1583531"/>
              <a:ext cx="1219200" cy="533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Myriad Pro" pitchFamily="34" charset="0"/>
                  <a:ea typeface="+mn-ea"/>
                  <a:cs typeface="+mn-cs"/>
                </a:rPr>
                <a:t>01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5624689" y="1580520"/>
              <a:ext cx="3152422" cy="1295653"/>
              <a:chOff x="4938889" y="1504320"/>
              <a:chExt cx="3152422" cy="1295653"/>
            </a:xfrm>
          </p:grpSpPr>
          <p:sp>
            <p:nvSpPr>
              <p:cNvPr id="16" name="Title 1"/>
              <p:cNvSpPr txBox="1">
                <a:spLocks/>
              </p:cNvSpPr>
              <p:nvPr/>
            </p:nvSpPr>
            <p:spPr>
              <a:xfrm>
                <a:off x="5029200" y="1504320"/>
                <a:ext cx="3062111" cy="53641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775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g-BG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494"/>
                    </a:solidFill>
                    <a:effectLst/>
                    <a:uLnTx/>
                    <a:uFillTx/>
                    <a:latin typeface="Myriad Pro" pitchFamily="34" charset="0"/>
                    <a:ea typeface="+mn-ea"/>
                    <a:cs typeface="+mn-cs"/>
                  </a:rPr>
                  <a:t>Оценка и анализ на вашата киберсигурност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Myriad Pro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Google Shape;240;p46"/>
              <p:cNvSpPr txBox="1">
                <a:spLocks/>
              </p:cNvSpPr>
              <p:nvPr/>
            </p:nvSpPr>
            <p:spPr>
              <a:xfrm>
                <a:off x="4938889" y="2040730"/>
                <a:ext cx="3062111" cy="75924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71450" marR="0" lvl="0" indent="-1714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bg-BG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494"/>
                    </a:solidFill>
                    <a:effectLst/>
                    <a:uLnTx/>
                    <a:uFillTx/>
                    <a:latin typeface="Myriad Pro" pitchFamily="34" charset="0"/>
                    <a:ea typeface="+mn-ea"/>
                    <a:cs typeface="+mn-cs"/>
                  </a:rPr>
                  <a:t>Оценка на дигиталната зрялост</a:t>
                </a:r>
              </a:p>
              <a:p>
                <a:pPr marL="171450" marR="0" lvl="0" indent="-1714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bg-BG" sz="1000" dirty="0">
                    <a:solidFill>
                      <a:srgbClr val="004494"/>
                    </a:solidFill>
                    <a:latin typeface="Myriad Pro" pitchFamily="34" charset="0"/>
                  </a:rPr>
                  <a:t>Оценка на уязвимостите </a:t>
                </a:r>
              </a:p>
              <a:p>
                <a:pPr marL="171450" marR="0" lvl="0" indent="-1714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bg-BG" sz="1000" dirty="0">
                    <a:solidFill>
                      <a:srgbClr val="004494"/>
                    </a:solidFill>
                    <a:latin typeface="Myriad Pro" pitchFamily="34" charset="0"/>
                  </a:rPr>
                  <a:t>Оценка на риска</a:t>
                </a:r>
              </a:p>
            </p:txBody>
          </p:sp>
          <p:cxnSp>
            <p:nvCxnSpPr>
              <p:cNvPr id="23" name="Google Shape;187;p40"/>
              <p:cNvCxnSpPr/>
              <p:nvPr/>
            </p:nvCxnSpPr>
            <p:spPr>
              <a:xfrm>
                <a:off x="5105400" y="2040731"/>
                <a:ext cx="1295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4494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rgbClr val="FFFFFF">
                    <a:alpha val="50000"/>
                  </a:srgbClr>
                </a:outerShdw>
              </a:effectLst>
            </p:spPr>
          </p:cxnSp>
          <p:cxnSp>
            <p:nvCxnSpPr>
              <p:cNvPr id="27" name="Google Shape;187;p40"/>
              <p:cNvCxnSpPr/>
              <p:nvPr/>
            </p:nvCxnSpPr>
            <p:spPr>
              <a:xfrm>
                <a:off x="6400800" y="2040731"/>
                <a:ext cx="495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AD84C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rgbClr val="FFFFFF">
                    <a:alpha val="50000"/>
                  </a:srgbClr>
                </a:outerShdw>
              </a:effectLst>
            </p:spPr>
          </p:cxnSp>
        </p:grpSp>
      </p:grpSp>
      <p:grpSp>
        <p:nvGrpSpPr>
          <p:cNvPr id="43" name="Group 42"/>
          <p:cNvGrpSpPr/>
          <p:nvPr/>
        </p:nvGrpSpPr>
        <p:grpSpPr>
          <a:xfrm>
            <a:off x="4998244" y="2727520"/>
            <a:ext cx="3536156" cy="913411"/>
            <a:chOff x="4495800" y="1583531"/>
            <a:chExt cx="4191000" cy="1190733"/>
          </a:xfrm>
        </p:grpSpPr>
        <p:sp>
          <p:nvSpPr>
            <p:cNvPr id="44" name="Title 1"/>
            <p:cNvSpPr txBox="1">
              <a:spLocks/>
            </p:cNvSpPr>
            <p:nvPr/>
          </p:nvSpPr>
          <p:spPr>
            <a:xfrm>
              <a:off x="4495800" y="1583531"/>
              <a:ext cx="1219200" cy="533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Myriad Pro" pitchFamily="34" charset="0"/>
                  <a:ea typeface="+mn-ea"/>
                  <a:cs typeface="+mn-cs"/>
                </a:rPr>
                <a:t>02</a:t>
              </a:r>
            </a:p>
          </p:txBody>
        </p:sp>
        <p:grpSp>
          <p:nvGrpSpPr>
            <p:cNvPr id="45" name="Group 30"/>
            <p:cNvGrpSpPr/>
            <p:nvPr/>
          </p:nvGrpSpPr>
          <p:grpSpPr>
            <a:xfrm>
              <a:off x="5715000" y="1712792"/>
              <a:ext cx="2971800" cy="1061472"/>
              <a:chOff x="5029200" y="1636592"/>
              <a:chExt cx="2971800" cy="1061472"/>
            </a:xfrm>
          </p:grpSpPr>
          <p:sp>
            <p:nvSpPr>
              <p:cNvPr id="46" name="Title 1"/>
              <p:cNvSpPr txBox="1">
                <a:spLocks/>
              </p:cNvSpPr>
              <p:nvPr/>
            </p:nvSpPr>
            <p:spPr>
              <a:xfrm>
                <a:off x="5029200" y="1636592"/>
                <a:ext cx="2610556" cy="40413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5000" lnSpcReduction="1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g-BG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494"/>
                    </a:solidFill>
                    <a:effectLst/>
                    <a:uLnTx/>
                    <a:uFillTx/>
                    <a:latin typeface="Myriad Pro" pitchFamily="34" charset="0"/>
                    <a:ea typeface="+mn-ea"/>
                    <a:cs typeface="+mn-cs"/>
                  </a:rPr>
                  <a:t>Тестове за проникване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Myriad Pro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Google Shape;240;p46"/>
              <p:cNvSpPr txBox="1">
                <a:spLocks/>
              </p:cNvSpPr>
              <p:nvPr/>
            </p:nvSpPr>
            <p:spPr>
              <a:xfrm>
                <a:off x="5029200" y="2040731"/>
                <a:ext cx="2971800" cy="65733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bg-BG" sz="1000" dirty="0">
                    <a:solidFill>
                      <a:srgbClr val="004494"/>
                    </a:solidFill>
                    <a:latin typeface="Myriad Pro" pitchFamily="34" charset="0"/>
                  </a:rPr>
                  <a:t>Наши експерти ще влязат в обувките на „хакери“ и ще тестват Вашата сигурност.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Myriad Pro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48" name="Google Shape;187;p40"/>
              <p:cNvCxnSpPr/>
              <p:nvPr/>
            </p:nvCxnSpPr>
            <p:spPr>
              <a:xfrm>
                <a:off x="5105400" y="2040731"/>
                <a:ext cx="1295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4494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rgbClr val="FFFFFF">
                    <a:alpha val="50000"/>
                  </a:srgbClr>
                </a:outerShdw>
              </a:effectLst>
            </p:spPr>
          </p:cxnSp>
          <p:cxnSp>
            <p:nvCxnSpPr>
              <p:cNvPr id="49" name="Google Shape;187;p40"/>
              <p:cNvCxnSpPr/>
              <p:nvPr/>
            </p:nvCxnSpPr>
            <p:spPr>
              <a:xfrm>
                <a:off x="6400800" y="2040731"/>
                <a:ext cx="495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AD84C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rgbClr val="FFFFFF">
                    <a:alpha val="50000"/>
                  </a:srgbClr>
                </a:outerShdw>
              </a:effectLst>
            </p:spPr>
          </p:cxnSp>
        </p:grpSp>
      </p:grpSp>
      <p:grpSp>
        <p:nvGrpSpPr>
          <p:cNvPr id="50" name="Group 49"/>
          <p:cNvGrpSpPr/>
          <p:nvPr/>
        </p:nvGrpSpPr>
        <p:grpSpPr>
          <a:xfrm>
            <a:off x="4998244" y="3793331"/>
            <a:ext cx="3536156" cy="913411"/>
            <a:chOff x="4495800" y="1583531"/>
            <a:chExt cx="4191000" cy="1190733"/>
          </a:xfrm>
        </p:grpSpPr>
        <p:sp>
          <p:nvSpPr>
            <p:cNvPr id="51" name="Title 1"/>
            <p:cNvSpPr txBox="1">
              <a:spLocks/>
            </p:cNvSpPr>
            <p:nvPr/>
          </p:nvSpPr>
          <p:spPr>
            <a:xfrm>
              <a:off x="4495800" y="1583531"/>
              <a:ext cx="1219200" cy="533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Myriad Pro" pitchFamily="34" charset="0"/>
                  <a:ea typeface="+mn-ea"/>
                  <a:cs typeface="+mn-cs"/>
                </a:rPr>
                <a:t>03</a:t>
              </a:r>
            </a:p>
          </p:txBody>
        </p:sp>
        <p:grpSp>
          <p:nvGrpSpPr>
            <p:cNvPr id="52" name="Group 30"/>
            <p:cNvGrpSpPr/>
            <p:nvPr/>
          </p:nvGrpSpPr>
          <p:grpSpPr>
            <a:xfrm>
              <a:off x="5715000" y="1772722"/>
              <a:ext cx="2971800" cy="1001542"/>
              <a:chOff x="5029200" y="1696522"/>
              <a:chExt cx="2971800" cy="1001542"/>
            </a:xfrm>
          </p:grpSpPr>
          <p:sp>
            <p:nvSpPr>
              <p:cNvPr id="53" name="Title 1"/>
              <p:cNvSpPr txBox="1">
                <a:spLocks/>
              </p:cNvSpPr>
              <p:nvPr/>
            </p:nvSpPr>
            <p:spPr>
              <a:xfrm>
                <a:off x="5029200" y="1696522"/>
                <a:ext cx="2068689" cy="34420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bg-BG" sz="1600" b="1" dirty="0">
                    <a:solidFill>
                      <a:srgbClr val="004494"/>
                    </a:solidFill>
                    <a:latin typeface="Myriad Pro" pitchFamily="34" charset="0"/>
                  </a:rPr>
                  <a:t>Киберполигон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Myriad Pro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4" name="Google Shape;240;p46"/>
              <p:cNvSpPr txBox="1">
                <a:spLocks/>
              </p:cNvSpPr>
              <p:nvPr/>
            </p:nvSpPr>
            <p:spPr>
              <a:xfrm>
                <a:off x="5029200" y="2040731"/>
                <a:ext cx="2971800" cy="65733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bg-BG" sz="1000" dirty="0">
                    <a:solidFill>
                      <a:srgbClr val="004494"/>
                    </a:solidFill>
                    <a:latin typeface="Myriad Pro" pitchFamily="34" charset="0"/>
                  </a:rPr>
                  <a:t>Предлагаме едно от най-иновативните решения за обучение и тестване на системите в България.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Myriad Pro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55" name="Google Shape;187;p40"/>
              <p:cNvCxnSpPr/>
              <p:nvPr/>
            </p:nvCxnSpPr>
            <p:spPr>
              <a:xfrm>
                <a:off x="5105400" y="2040731"/>
                <a:ext cx="1295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4494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rgbClr val="FFFFFF">
                    <a:alpha val="50000"/>
                  </a:srgbClr>
                </a:outerShdw>
              </a:effectLst>
            </p:spPr>
          </p:cxnSp>
          <p:cxnSp>
            <p:nvCxnSpPr>
              <p:cNvPr id="56" name="Google Shape;187;p40"/>
              <p:cNvCxnSpPr/>
              <p:nvPr/>
            </p:nvCxnSpPr>
            <p:spPr>
              <a:xfrm>
                <a:off x="6400800" y="2040731"/>
                <a:ext cx="495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AD84C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rgbClr val="FFFFFF">
                    <a:alpha val="50000"/>
                  </a:srgbClr>
                </a:outerShdw>
              </a:effectLst>
            </p:spPr>
          </p:cxnSp>
        </p:grpSp>
      </p:grpSp>
      <p:cxnSp>
        <p:nvCxnSpPr>
          <p:cNvPr id="63" name="Google Shape;187;p40"/>
          <p:cNvCxnSpPr/>
          <p:nvPr/>
        </p:nvCxnSpPr>
        <p:spPr>
          <a:xfrm>
            <a:off x="4419600" y="3136691"/>
            <a:ext cx="1543050" cy="0"/>
          </a:xfrm>
          <a:prstGeom prst="straightConnector1">
            <a:avLst/>
          </a:prstGeom>
          <a:noFill/>
          <a:ln w="9525" cap="flat" cmpd="sng">
            <a:solidFill>
              <a:srgbClr val="00449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grpSp>
        <p:nvGrpSpPr>
          <p:cNvPr id="186" name="Group 185"/>
          <p:cNvGrpSpPr/>
          <p:nvPr/>
        </p:nvGrpSpPr>
        <p:grpSpPr>
          <a:xfrm>
            <a:off x="4419600" y="3617972"/>
            <a:ext cx="1543050" cy="584530"/>
            <a:chOff x="3733800" y="3336131"/>
            <a:chExt cx="1828800" cy="762000"/>
          </a:xfrm>
        </p:grpSpPr>
        <p:cxnSp>
          <p:nvCxnSpPr>
            <p:cNvPr id="173" name="Google Shape;187;p40"/>
            <p:cNvCxnSpPr/>
            <p:nvPr/>
          </p:nvCxnSpPr>
          <p:spPr>
            <a:xfrm>
              <a:off x="3733800" y="3336131"/>
              <a:ext cx="685800" cy="762000"/>
            </a:xfrm>
            <a:prstGeom prst="straightConnector1">
              <a:avLst/>
            </a:prstGeom>
            <a:noFill/>
            <a:ln w="9525" cap="flat" cmpd="sng">
              <a:solidFill>
                <a:srgbClr val="00449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FFFFFF">
                  <a:alpha val="50000"/>
                </a:srgbClr>
              </a:outerShdw>
            </a:effectLst>
          </p:spPr>
        </p:cxnSp>
        <p:cxnSp>
          <p:nvCxnSpPr>
            <p:cNvPr id="184" name="Google Shape;187;p40"/>
            <p:cNvCxnSpPr/>
            <p:nvPr/>
          </p:nvCxnSpPr>
          <p:spPr>
            <a:xfrm>
              <a:off x="4419600" y="4098131"/>
              <a:ext cx="1143000" cy="0"/>
            </a:xfrm>
            <a:prstGeom prst="straightConnector1">
              <a:avLst/>
            </a:prstGeom>
            <a:noFill/>
            <a:ln w="9525" cap="flat" cmpd="sng">
              <a:solidFill>
                <a:srgbClr val="00449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FFFFFF">
                  <a:alpha val="50000"/>
                </a:srgbClr>
              </a:outerShdw>
            </a:effectLst>
          </p:spPr>
        </p:cxnSp>
      </p:grpSp>
      <p:grpSp>
        <p:nvGrpSpPr>
          <p:cNvPr id="187" name="Group 186"/>
          <p:cNvGrpSpPr/>
          <p:nvPr/>
        </p:nvGrpSpPr>
        <p:grpSpPr>
          <a:xfrm flipV="1">
            <a:off x="4419600" y="2068902"/>
            <a:ext cx="1543050" cy="584530"/>
            <a:chOff x="3733800" y="3336131"/>
            <a:chExt cx="1828800" cy="762000"/>
          </a:xfrm>
        </p:grpSpPr>
        <p:cxnSp>
          <p:nvCxnSpPr>
            <p:cNvPr id="188" name="Google Shape;187;p40"/>
            <p:cNvCxnSpPr/>
            <p:nvPr/>
          </p:nvCxnSpPr>
          <p:spPr>
            <a:xfrm>
              <a:off x="3733800" y="3336131"/>
              <a:ext cx="685800" cy="762000"/>
            </a:xfrm>
            <a:prstGeom prst="straightConnector1">
              <a:avLst/>
            </a:prstGeom>
            <a:noFill/>
            <a:ln w="9525" cap="flat" cmpd="sng">
              <a:solidFill>
                <a:srgbClr val="00449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FFFFFF">
                  <a:alpha val="50000"/>
                </a:srgbClr>
              </a:outerShdw>
            </a:effectLst>
          </p:spPr>
        </p:cxnSp>
        <p:cxnSp>
          <p:nvCxnSpPr>
            <p:cNvPr id="189" name="Google Shape;187;p40"/>
            <p:cNvCxnSpPr/>
            <p:nvPr/>
          </p:nvCxnSpPr>
          <p:spPr>
            <a:xfrm>
              <a:off x="4419600" y="4098131"/>
              <a:ext cx="1143000" cy="0"/>
            </a:xfrm>
            <a:prstGeom prst="straightConnector1">
              <a:avLst/>
            </a:prstGeom>
            <a:noFill/>
            <a:ln w="9525" cap="flat" cmpd="sng">
              <a:solidFill>
                <a:srgbClr val="00449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FFFFFF">
                  <a:alpha val="50000"/>
                </a:srgbClr>
              </a:outerShdw>
            </a:effectLst>
          </p:spPr>
        </p:cxnSp>
      </p:grpSp>
      <p:pic>
        <p:nvPicPr>
          <p:cNvPr id="9412" name="Picture 1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16931"/>
            <a:ext cx="4190027" cy="215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2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259931"/>
            <a:ext cx="4724400" cy="192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>
            <a:normAutofit/>
          </a:bodyPr>
          <a:lstStyle/>
          <a:p>
            <a:r>
              <a:rPr lang="bg-BG" sz="2800" dirty="0">
                <a:solidFill>
                  <a:srgbClr val="004494"/>
                </a:solidFill>
                <a:latin typeface="Myriad Pro" pitchFamily="34" charset="0"/>
              </a:rPr>
              <a:t>ДОСТЪП ДО ФИНАНСИРАНЕ</a:t>
            </a:r>
            <a:endParaRPr lang="en-US" sz="2800" dirty="0">
              <a:solidFill>
                <a:srgbClr val="004494"/>
              </a:solidFill>
              <a:latin typeface="Myriad Pro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90800" y="1050131"/>
            <a:ext cx="3962400" cy="45719"/>
            <a:chOff x="2057400" y="1126331"/>
            <a:chExt cx="3962400" cy="45719"/>
          </a:xfrm>
        </p:grpSpPr>
        <p:sp>
          <p:nvSpPr>
            <p:cNvPr id="10" name="Rectangle 9"/>
            <p:cNvSpPr/>
            <p:nvPr/>
          </p:nvSpPr>
          <p:spPr>
            <a:xfrm>
              <a:off x="2057400" y="1126331"/>
              <a:ext cx="3657600" cy="45719"/>
            </a:xfrm>
            <a:prstGeom prst="rect">
              <a:avLst/>
            </a:prstGeom>
            <a:solidFill>
              <a:srgbClr val="004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53000" y="1126331"/>
              <a:ext cx="1066800" cy="45719"/>
            </a:xfrm>
            <a:prstGeom prst="rect">
              <a:avLst/>
            </a:prstGeom>
            <a:solidFill>
              <a:srgbClr val="FAD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998244" y="1659731"/>
            <a:ext cx="3536156" cy="913411"/>
            <a:chOff x="4495800" y="1583531"/>
            <a:chExt cx="4191000" cy="1190733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4495800" y="1583531"/>
              <a:ext cx="1219200" cy="533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Myriad Pro" pitchFamily="34" charset="0"/>
                  <a:ea typeface="+mn-ea"/>
                  <a:cs typeface="+mn-cs"/>
                </a:rPr>
                <a:t>01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5715000" y="1812131"/>
              <a:ext cx="2971800" cy="962133"/>
              <a:chOff x="5029200" y="1735931"/>
              <a:chExt cx="2971800" cy="962133"/>
            </a:xfrm>
          </p:grpSpPr>
          <p:sp>
            <p:nvSpPr>
              <p:cNvPr id="16" name="Title 1"/>
              <p:cNvSpPr txBox="1">
                <a:spLocks/>
              </p:cNvSpPr>
              <p:nvPr/>
            </p:nvSpPr>
            <p:spPr>
              <a:xfrm>
                <a:off x="5029200" y="1735931"/>
                <a:ext cx="2971800" cy="3048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70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g-BG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494"/>
                    </a:solidFill>
                    <a:effectLst/>
                    <a:uLnTx/>
                    <a:uFillTx/>
                    <a:latin typeface="Myriad Pro" pitchFamily="34" charset="0"/>
                    <a:ea typeface="+mn-ea"/>
                    <a:cs typeface="+mn-cs"/>
                  </a:rPr>
                  <a:t>СРЕЩИ С ИНВЕСТИТОРИ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Myriad Pro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Google Shape;240;p46"/>
              <p:cNvSpPr txBox="1">
                <a:spLocks/>
              </p:cNvSpPr>
              <p:nvPr/>
            </p:nvSpPr>
            <p:spPr>
              <a:xfrm>
                <a:off x="5029200" y="2040731"/>
                <a:ext cx="2971800" cy="65733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71450" marR="0" lvl="0" indent="-1714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bg-BG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494"/>
                    </a:solidFill>
                    <a:effectLst/>
                    <a:uLnTx/>
                    <a:uFillTx/>
                    <a:latin typeface="Myriad Pro" pitchFamily="34" charset="0"/>
                    <a:ea typeface="+mn-ea"/>
                    <a:cs typeface="+mn-cs"/>
                  </a:rPr>
                  <a:t>Дни на инвеститорите</a:t>
                </a:r>
              </a:p>
              <a:p>
                <a:pPr marL="171450" marR="0" lvl="0" indent="-1714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bg-BG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494"/>
                    </a:solidFill>
                    <a:effectLst/>
                    <a:uLnTx/>
                    <a:uFillTx/>
                    <a:latin typeface="Myriad Pro" pitchFamily="34" charset="0"/>
                    <a:ea typeface="+mn-ea"/>
                    <a:cs typeface="+mn-cs"/>
                  </a:rPr>
                  <a:t>Информация за фондове и инвеститори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Myriad Pro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23" name="Google Shape;187;p40"/>
              <p:cNvCxnSpPr/>
              <p:nvPr/>
            </p:nvCxnSpPr>
            <p:spPr>
              <a:xfrm>
                <a:off x="5105400" y="2040731"/>
                <a:ext cx="1295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4494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rgbClr val="FFFFFF">
                    <a:alpha val="50000"/>
                  </a:srgbClr>
                </a:outerShdw>
              </a:effectLst>
            </p:spPr>
          </p:cxnSp>
          <p:cxnSp>
            <p:nvCxnSpPr>
              <p:cNvPr id="27" name="Google Shape;187;p40"/>
              <p:cNvCxnSpPr/>
              <p:nvPr/>
            </p:nvCxnSpPr>
            <p:spPr>
              <a:xfrm>
                <a:off x="6400800" y="2040731"/>
                <a:ext cx="495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AD84C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rgbClr val="FFFFFF">
                    <a:alpha val="50000"/>
                  </a:srgbClr>
                </a:outerShdw>
              </a:effectLst>
            </p:spPr>
          </p:cxnSp>
        </p:grpSp>
      </p:grpSp>
      <p:grpSp>
        <p:nvGrpSpPr>
          <p:cNvPr id="43" name="Group 42"/>
          <p:cNvGrpSpPr/>
          <p:nvPr/>
        </p:nvGrpSpPr>
        <p:grpSpPr>
          <a:xfrm>
            <a:off x="4998244" y="2727520"/>
            <a:ext cx="3536156" cy="913411"/>
            <a:chOff x="4495800" y="1583531"/>
            <a:chExt cx="4191000" cy="1190733"/>
          </a:xfrm>
        </p:grpSpPr>
        <p:sp>
          <p:nvSpPr>
            <p:cNvPr id="44" name="Title 1"/>
            <p:cNvSpPr txBox="1">
              <a:spLocks/>
            </p:cNvSpPr>
            <p:nvPr/>
          </p:nvSpPr>
          <p:spPr>
            <a:xfrm>
              <a:off x="4495800" y="1583531"/>
              <a:ext cx="1219200" cy="533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Myriad Pro" pitchFamily="34" charset="0"/>
                  <a:ea typeface="+mn-ea"/>
                  <a:cs typeface="+mn-cs"/>
                </a:rPr>
                <a:t>02</a:t>
              </a:r>
            </a:p>
          </p:txBody>
        </p:sp>
        <p:grpSp>
          <p:nvGrpSpPr>
            <p:cNvPr id="45" name="Group 30"/>
            <p:cNvGrpSpPr/>
            <p:nvPr/>
          </p:nvGrpSpPr>
          <p:grpSpPr>
            <a:xfrm>
              <a:off x="5715000" y="1812131"/>
              <a:ext cx="2971800" cy="962133"/>
              <a:chOff x="5029200" y="1735931"/>
              <a:chExt cx="2971800" cy="962133"/>
            </a:xfrm>
          </p:grpSpPr>
          <p:sp>
            <p:nvSpPr>
              <p:cNvPr id="46" name="Title 1"/>
              <p:cNvSpPr txBox="1">
                <a:spLocks/>
              </p:cNvSpPr>
              <p:nvPr/>
            </p:nvSpPr>
            <p:spPr>
              <a:xfrm>
                <a:off x="5029200" y="1735931"/>
                <a:ext cx="2881489" cy="3048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70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g-BG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494"/>
                    </a:solidFill>
                    <a:effectLst/>
                    <a:uLnTx/>
                    <a:uFillTx/>
                    <a:latin typeface="Myriad Pro" pitchFamily="34" charset="0"/>
                    <a:ea typeface="+mn-ea"/>
                    <a:cs typeface="+mn-cs"/>
                  </a:rPr>
                  <a:t>КОНТАКТИ С ФОНДОВЕ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Myriad Pro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Google Shape;240;p46"/>
              <p:cNvSpPr txBox="1">
                <a:spLocks/>
              </p:cNvSpPr>
              <p:nvPr/>
            </p:nvSpPr>
            <p:spPr>
              <a:xfrm>
                <a:off x="5029200" y="2040731"/>
                <a:ext cx="2971800" cy="65733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71450" marR="0" lvl="0" indent="-1714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bg-BG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494"/>
                    </a:solidFill>
                    <a:effectLst/>
                    <a:uLnTx/>
                    <a:uFillTx/>
                    <a:latin typeface="Myriad Pro" pitchFamily="34" charset="0"/>
                    <a:ea typeface="+mn-ea"/>
                    <a:cs typeface="+mn-cs"/>
                  </a:rPr>
                  <a:t>Контакт с мениджъри на фондове</a:t>
                </a:r>
              </a:p>
              <a:p>
                <a:pPr marL="171450" marR="0" lvl="0" indent="-1714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bg-BG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494"/>
                    </a:solidFill>
                    <a:effectLst/>
                    <a:uLnTx/>
                    <a:uFillTx/>
                    <a:latin typeface="Myriad Pro" pitchFamily="34" charset="0"/>
                    <a:ea typeface="+mn-ea"/>
                    <a:cs typeface="+mn-cs"/>
                  </a:rPr>
                  <a:t>Консултация за безвъзмездни средства и инвестиции</a:t>
                </a:r>
              </a:p>
            </p:txBody>
          </p:sp>
          <p:cxnSp>
            <p:nvCxnSpPr>
              <p:cNvPr id="48" name="Google Shape;187;p40"/>
              <p:cNvCxnSpPr/>
              <p:nvPr/>
            </p:nvCxnSpPr>
            <p:spPr>
              <a:xfrm>
                <a:off x="5105400" y="2040731"/>
                <a:ext cx="1295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4494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rgbClr val="FFFFFF">
                    <a:alpha val="50000"/>
                  </a:srgbClr>
                </a:outerShdw>
              </a:effectLst>
            </p:spPr>
          </p:cxnSp>
          <p:cxnSp>
            <p:nvCxnSpPr>
              <p:cNvPr id="49" name="Google Shape;187;p40"/>
              <p:cNvCxnSpPr/>
              <p:nvPr/>
            </p:nvCxnSpPr>
            <p:spPr>
              <a:xfrm>
                <a:off x="6400800" y="2040731"/>
                <a:ext cx="495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AD84C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rgbClr val="FFFFFF">
                    <a:alpha val="50000"/>
                  </a:srgbClr>
                </a:outerShdw>
              </a:effectLst>
            </p:spPr>
          </p:cxnSp>
        </p:grpSp>
      </p:grpSp>
      <p:grpSp>
        <p:nvGrpSpPr>
          <p:cNvPr id="50" name="Group 49"/>
          <p:cNvGrpSpPr/>
          <p:nvPr/>
        </p:nvGrpSpPr>
        <p:grpSpPr>
          <a:xfrm>
            <a:off x="4998244" y="3793331"/>
            <a:ext cx="3536156" cy="913411"/>
            <a:chOff x="4495800" y="1583531"/>
            <a:chExt cx="4191000" cy="1190733"/>
          </a:xfrm>
        </p:grpSpPr>
        <p:sp>
          <p:nvSpPr>
            <p:cNvPr id="51" name="Title 1"/>
            <p:cNvSpPr txBox="1">
              <a:spLocks/>
            </p:cNvSpPr>
            <p:nvPr/>
          </p:nvSpPr>
          <p:spPr>
            <a:xfrm>
              <a:off x="4495800" y="1583531"/>
              <a:ext cx="1219200" cy="533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Myriad Pro" pitchFamily="34" charset="0"/>
                  <a:ea typeface="+mn-ea"/>
                  <a:cs typeface="+mn-cs"/>
                </a:rPr>
                <a:t>03</a:t>
              </a:r>
            </a:p>
          </p:txBody>
        </p:sp>
        <p:grpSp>
          <p:nvGrpSpPr>
            <p:cNvPr id="52" name="Group 30"/>
            <p:cNvGrpSpPr/>
            <p:nvPr/>
          </p:nvGrpSpPr>
          <p:grpSpPr>
            <a:xfrm>
              <a:off x="5715000" y="1812131"/>
              <a:ext cx="2971800" cy="962133"/>
              <a:chOff x="5029200" y="1735931"/>
              <a:chExt cx="2971800" cy="962133"/>
            </a:xfrm>
          </p:grpSpPr>
          <p:sp>
            <p:nvSpPr>
              <p:cNvPr id="53" name="Title 1"/>
              <p:cNvSpPr txBox="1">
                <a:spLocks/>
              </p:cNvSpPr>
              <p:nvPr/>
            </p:nvSpPr>
            <p:spPr>
              <a:xfrm>
                <a:off x="5029200" y="1735931"/>
                <a:ext cx="2700867" cy="3048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625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g-BG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494"/>
                    </a:solidFill>
                    <a:effectLst/>
                    <a:uLnTx/>
                    <a:uFillTx/>
                    <a:latin typeface="Myriad Pro" pitchFamily="34" charset="0"/>
                    <a:ea typeface="+mn-ea"/>
                    <a:cs typeface="+mn-cs"/>
                  </a:rPr>
                  <a:t>ФИНАНСОВО КОНСУЛТИРАНЕ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Myriad Pro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4" name="Google Shape;240;p46"/>
              <p:cNvSpPr txBox="1">
                <a:spLocks/>
              </p:cNvSpPr>
              <p:nvPr/>
            </p:nvSpPr>
            <p:spPr>
              <a:xfrm>
                <a:off x="5029200" y="2040731"/>
                <a:ext cx="2971800" cy="65733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71450" marR="0" lvl="0" indent="-1714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bg-BG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494"/>
                    </a:solidFill>
                    <a:effectLst/>
                    <a:uLnTx/>
                    <a:uFillTx/>
                    <a:latin typeface="Myriad Pro" pitchFamily="34" charset="0"/>
                    <a:ea typeface="+mn-ea"/>
                    <a:cs typeface="+mn-cs"/>
                  </a:rPr>
                  <a:t>Създаване на стратегия за привличане на инвестиции</a:t>
                </a:r>
              </a:p>
              <a:p>
                <a:pPr marL="171450" marR="0" lvl="0" indent="-1714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bg-BG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494"/>
                    </a:solidFill>
                    <a:effectLst/>
                    <a:uLnTx/>
                    <a:uFillTx/>
                    <a:latin typeface="Myriad Pro" pitchFamily="34" charset="0"/>
                    <a:ea typeface="+mn-ea"/>
                    <a:cs typeface="+mn-cs"/>
                  </a:rPr>
                  <a:t>Консултация за алтернативно финансиране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Myriad Pro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55" name="Google Shape;187;p40"/>
              <p:cNvCxnSpPr/>
              <p:nvPr/>
            </p:nvCxnSpPr>
            <p:spPr>
              <a:xfrm>
                <a:off x="5105400" y="2040731"/>
                <a:ext cx="1295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4494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rgbClr val="FFFFFF">
                    <a:alpha val="50000"/>
                  </a:srgbClr>
                </a:outerShdw>
              </a:effectLst>
            </p:spPr>
          </p:cxnSp>
          <p:cxnSp>
            <p:nvCxnSpPr>
              <p:cNvPr id="56" name="Google Shape;187;p40"/>
              <p:cNvCxnSpPr/>
              <p:nvPr/>
            </p:nvCxnSpPr>
            <p:spPr>
              <a:xfrm>
                <a:off x="6400800" y="2040731"/>
                <a:ext cx="495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AD84C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rgbClr val="FFFFFF">
                    <a:alpha val="50000"/>
                  </a:srgbClr>
                </a:outerShdw>
              </a:effectLst>
            </p:spPr>
          </p:cxnSp>
        </p:grpSp>
      </p:grpSp>
      <p:cxnSp>
        <p:nvCxnSpPr>
          <p:cNvPr id="63" name="Google Shape;187;p40"/>
          <p:cNvCxnSpPr/>
          <p:nvPr/>
        </p:nvCxnSpPr>
        <p:spPr>
          <a:xfrm>
            <a:off x="4419600" y="3136691"/>
            <a:ext cx="1543050" cy="0"/>
          </a:xfrm>
          <a:prstGeom prst="straightConnector1">
            <a:avLst/>
          </a:prstGeom>
          <a:noFill/>
          <a:ln w="9525" cap="flat" cmpd="sng">
            <a:solidFill>
              <a:srgbClr val="00449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grpSp>
        <p:nvGrpSpPr>
          <p:cNvPr id="186" name="Group 185"/>
          <p:cNvGrpSpPr/>
          <p:nvPr/>
        </p:nvGrpSpPr>
        <p:grpSpPr>
          <a:xfrm>
            <a:off x="4419600" y="3617972"/>
            <a:ext cx="1543050" cy="584530"/>
            <a:chOff x="3733800" y="3336131"/>
            <a:chExt cx="1828800" cy="762000"/>
          </a:xfrm>
        </p:grpSpPr>
        <p:cxnSp>
          <p:nvCxnSpPr>
            <p:cNvPr id="173" name="Google Shape;187;p40"/>
            <p:cNvCxnSpPr/>
            <p:nvPr/>
          </p:nvCxnSpPr>
          <p:spPr>
            <a:xfrm>
              <a:off x="3733800" y="3336131"/>
              <a:ext cx="685800" cy="762000"/>
            </a:xfrm>
            <a:prstGeom prst="straightConnector1">
              <a:avLst/>
            </a:prstGeom>
            <a:noFill/>
            <a:ln w="9525" cap="flat" cmpd="sng">
              <a:solidFill>
                <a:srgbClr val="00449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FFFFFF">
                  <a:alpha val="50000"/>
                </a:srgbClr>
              </a:outerShdw>
            </a:effectLst>
          </p:spPr>
        </p:cxnSp>
        <p:cxnSp>
          <p:nvCxnSpPr>
            <p:cNvPr id="184" name="Google Shape;187;p40"/>
            <p:cNvCxnSpPr/>
            <p:nvPr/>
          </p:nvCxnSpPr>
          <p:spPr>
            <a:xfrm>
              <a:off x="4419600" y="4098131"/>
              <a:ext cx="1143000" cy="0"/>
            </a:xfrm>
            <a:prstGeom prst="straightConnector1">
              <a:avLst/>
            </a:prstGeom>
            <a:noFill/>
            <a:ln w="9525" cap="flat" cmpd="sng">
              <a:solidFill>
                <a:srgbClr val="00449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FFFFFF">
                  <a:alpha val="50000"/>
                </a:srgbClr>
              </a:outerShdw>
            </a:effectLst>
          </p:spPr>
        </p:cxnSp>
      </p:grpSp>
      <p:grpSp>
        <p:nvGrpSpPr>
          <p:cNvPr id="187" name="Group 186"/>
          <p:cNvGrpSpPr/>
          <p:nvPr/>
        </p:nvGrpSpPr>
        <p:grpSpPr>
          <a:xfrm flipV="1">
            <a:off x="4419600" y="2068902"/>
            <a:ext cx="1543050" cy="584530"/>
            <a:chOff x="3733800" y="3336131"/>
            <a:chExt cx="1828800" cy="762000"/>
          </a:xfrm>
        </p:grpSpPr>
        <p:cxnSp>
          <p:nvCxnSpPr>
            <p:cNvPr id="188" name="Google Shape;187;p40"/>
            <p:cNvCxnSpPr/>
            <p:nvPr/>
          </p:nvCxnSpPr>
          <p:spPr>
            <a:xfrm>
              <a:off x="3733800" y="3336131"/>
              <a:ext cx="685800" cy="762000"/>
            </a:xfrm>
            <a:prstGeom prst="straightConnector1">
              <a:avLst/>
            </a:prstGeom>
            <a:noFill/>
            <a:ln w="9525" cap="flat" cmpd="sng">
              <a:solidFill>
                <a:srgbClr val="00449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FFFFFF">
                  <a:alpha val="50000"/>
                </a:srgbClr>
              </a:outerShdw>
            </a:effectLst>
          </p:spPr>
        </p:cxnSp>
        <p:cxnSp>
          <p:nvCxnSpPr>
            <p:cNvPr id="189" name="Google Shape;187;p40"/>
            <p:cNvCxnSpPr/>
            <p:nvPr/>
          </p:nvCxnSpPr>
          <p:spPr>
            <a:xfrm>
              <a:off x="4419600" y="4098131"/>
              <a:ext cx="1143000" cy="0"/>
            </a:xfrm>
            <a:prstGeom prst="straightConnector1">
              <a:avLst/>
            </a:prstGeom>
            <a:noFill/>
            <a:ln w="9525" cap="flat" cmpd="sng">
              <a:solidFill>
                <a:srgbClr val="00449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FFFFFF">
                  <a:alpha val="50000"/>
                </a:srgbClr>
              </a:outerShdw>
            </a:effectLst>
          </p:spPr>
        </p:cxnSp>
      </p:grpSp>
      <p:pic>
        <p:nvPicPr>
          <p:cNvPr id="39" name="Picture 17">
            <a:extLst>
              <a:ext uri="{FF2B5EF4-FFF2-40B4-BE49-F238E27FC236}">
                <a16:creationId xmlns:a16="http://schemas.microsoft.com/office/drawing/2014/main" id="{8A079756-787A-47B0-B8D3-5B8C90A47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89534"/>
            <a:ext cx="11229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783194B-A08A-4871-ACA7-47DACC9CAB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434"/>
          <a:stretch/>
        </p:blipFill>
        <p:spPr>
          <a:xfrm>
            <a:off x="228600" y="1936294"/>
            <a:ext cx="4091528" cy="241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57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0F6EDD43-3B30-4092-8981-2516FF819547}"/>
              </a:ext>
            </a:extLst>
          </p:cNvPr>
          <p:cNvSpPr/>
          <p:nvPr/>
        </p:nvSpPr>
        <p:spPr>
          <a:xfrm>
            <a:off x="0" y="-10190"/>
            <a:ext cx="4343400" cy="5148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" y="288131"/>
            <a:ext cx="3886200" cy="990600"/>
          </a:xfrm>
        </p:spPr>
        <p:txBody>
          <a:bodyPr>
            <a:noAutofit/>
          </a:bodyPr>
          <a:lstStyle/>
          <a:p>
            <a:pPr algn="l">
              <a:lnSpc>
                <a:spcPts val="3700"/>
              </a:lnSpc>
            </a:pPr>
            <a:r>
              <a:rPr lang="bg-BG" sz="4000" dirty="0">
                <a:solidFill>
                  <a:srgbClr val="004494"/>
                </a:solidFill>
                <a:latin typeface="Myriad Pro" pitchFamily="34" charset="0"/>
              </a:rPr>
              <a:t>Как може да си партнираме?</a:t>
            </a:r>
            <a:endParaRPr lang="en-US" sz="4000" dirty="0">
              <a:solidFill>
                <a:srgbClr val="004494"/>
              </a:solidFill>
              <a:latin typeface="Myriad Pro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304800" y="1278731"/>
            <a:ext cx="2895600" cy="45719"/>
            <a:chOff x="2057400" y="1126331"/>
            <a:chExt cx="3962400" cy="45719"/>
          </a:xfrm>
        </p:grpSpPr>
        <p:sp>
          <p:nvSpPr>
            <p:cNvPr id="10" name="Rectangle 9"/>
            <p:cNvSpPr/>
            <p:nvPr/>
          </p:nvSpPr>
          <p:spPr>
            <a:xfrm>
              <a:off x="2057400" y="1126331"/>
              <a:ext cx="3657600" cy="45719"/>
            </a:xfrm>
            <a:prstGeom prst="rect">
              <a:avLst/>
            </a:prstGeom>
            <a:solidFill>
              <a:srgbClr val="004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53000" y="1126331"/>
              <a:ext cx="1066800" cy="45719"/>
            </a:xfrm>
            <a:prstGeom prst="rect">
              <a:avLst/>
            </a:prstGeom>
            <a:solidFill>
              <a:srgbClr val="FAD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DE2C39E2-BA61-4F13-9C29-1849078D5E4F}"/>
              </a:ext>
            </a:extLst>
          </p:cNvPr>
          <p:cNvSpPr txBox="1"/>
          <p:nvPr/>
        </p:nvSpPr>
        <p:spPr>
          <a:xfrm>
            <a:off x="-1" y="1495210"/>
            <a:ext cx="3733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1" i="0" u="none" strike="noStrike" kern="1200" cap="none" spc="3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yriad Pro" pitchFamily="34" charset="0"/>
                <a:ea typeface="Lato" panose="020F0502020204030203" pitchFamily="34" charset="0"/>
                <a:cs typeface="Lato" panose="020F0502020204030203" pitchFamily="34" charset="0"/>
              </a:rPr>
              <a:t>Кой може да се възползва от нашите услуги</a:t>
            </a:r>
            <a:r>
              <a:rPr kumimoji="0" lang="en-US" sz="1200" b="1" i="0" u="none" strike="noStrike" kern="1200" cap="none" spc="3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yriad Pro" pitchFamily="34" charset="0"/>
                <a:ea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737B0B0-14E7-463F-85F1-DDECF9EDD927}"/>
              </a:ext>
            </a:extLst>
          </p:cNvPr>
          <p:cNvSpPr txBox="1"/>
          <p:nvPr/>
        </p:nvSpPr>
        <p:spPr>
          <a:xfrm>
            <a:off x="-1" y="1929747"/>
            <a:ext cx="3376265" cy="31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1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yriad Pro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МСП и/или публични организации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Myriad Pro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E34213C-AD72-468B-B528-FEBC6B5732F6}"/>
              </a:ext>
            </a:extLst>
          </p:cNvPr>
          <p:cNvSpPr/>
          <p:nvPr/>
        </p:nvSpPr>
        <p:spPr>
          <a:xfrm>
            <a:off x="4087277" y="1422603"/>
            <a:ext cx="512245" cy="512246"/>
          </a:xfrm>
          <a:prstGeom prst="ellipse">
            <a:avLst/>
          </a:prstGeom>
          <a:solidFill>
            <a:srgbClr val="FAD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E2C39E2-BA61-4F13-9C29-1849078D5E4F}"/>
              </a:ext>
            </a:extLst>
          </p:cNvPr>
          <p:cNvSpPr txBox="1"/>
          <p:nvPr/>
        </p:nvSpPr>
        <p:spPr>
          <a:xfrm>
            <a:off x="1153998" y="2752995"/>
            <a:ext cx="2549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400" b="1" spc="30" dirty="0">
                <a:solidFill>
                  <a:srgbClr val="034EA2"/>
                </a:solidFill>
                <a:latin typeface="Myriad Pro" pitchFamily="34" charset="0"/>
                <a:ea typeface="Lato" panose="020F0502020204030203" pitchFamily="34" charset="0"/>
                <a:cs typeface="Lato" panose="020F0502020204030203" pitchFamily="34" charset="0"/>
              </a:rPr>
              <a:t>Какво може да получите</a:t>
            </a:r>
            <a:r>
              <a:rPr kumimoji="0" lang="en-US" sz="1400" b="1" i="0" u="none" strike="noStrike" kern="1200" cap="none" spc="3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yriad Pro" pitchFamily="34" charset="0"/>
                <a:ea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737B0B0-14E7-463F-85F1-DDECF9EDD927}"/>
              </a:ext>
            </a:extLst>
          </p:cNvPr>
          <p:cNvSpPr txBox="1"/>
          <p:nvPr/>
        </p:nvSpPr>
        <p:spPr>
          <a:xfrm>
            <a:off x="152401" y="3175682"/>
            <a:ext cx="2209799" cy="1076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11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yriad Pro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Обучения </a:t>
            </a:r>
          </a:p>
          <a:p>
            <a:pPr marL="171450" marR="0" lvl="0" indent="-1714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bg-BG" sz="1100" dirty="0">
                <a:solidFill>
                  <a:srgbClr val="034EA2"/>
                </a:solidFill>
                <a:latin typeface="Myriad Pro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Технически услуги</a:t>
            </a:r>
          </a:p>
          <a:p>
            <a:pPr marL="171450" marR="0" lvl="0" indent="-1714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bg-BG" sz="1100" dirty="0">
                <a:solidFill>
                  <a:srgbClr val="034EA2"/>
                </a:solidFill>
                <a:latin typeface="Myriad Pro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Финансови консултации</a:t>
            </a:r>
          </a:p>
          <a:p>
            <a:pPr marL="171450" marR="0" lvl="0" indent="-1714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bg-BG" sz="1100" dirty="0">
                <a:solidFill>
                  <a:srgbClr val="034EA2"/>
                </a:solidFill>
                <a:latin typeface="Myriad Pro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Мрежа от</a:t>
            </a:r>
            <a:r>
              <a:rPr kumimoji="0" lang="bg-BG" sz="11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yriad Pro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партньори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Myriad Pro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E34213C-AD72-468B-B528-FEBC6B5732F6}"/>
              </a:ext>
            </a:extLst>
          </p:cNvPr>
          <p:cNvSpPr/>
          <p:nvPr/>
        </p:nvSpPr>
        <p:spPr>
          <a:xfrm>
            <a:off x="4108432" y="2622463"/>
            <a:ext cx="512245" cy="512246"/>
          </a:xfrm>
          <a:prstGeom prst="ellipse">
            <a:avLst/>
          </a:prstGeom>
          <a:solidFill>
            <a:srgbClr val="FAD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E2C39E2-BA61-4F13-9C29-1849078D5E4F}"/>
              </a:ext>
            </a:extLst>
          </p:cNvPr>
          <p:cNvSpPr txBox="1"/>
          <p:nvPr/>
        </p:nvSpPr>
        <p:spPr>
          <a:xfrm>
            <a:off x="2930901" y="4137017"/>
            <a:ext cx="650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3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yriad Pro" pitchFamily="34" charset="0"/>
                <a:ea typeface="Lato" panose="020F0502020204030203" pitchFamily="34" charset="0"/>
                <a:cs typeface="Lato" panose="020F0502020204030203" pitchFamily="34" charset="0"/>
              </a:rPr>
              <a:t>Как</a:t>
            </a:r>
            <a:r>
              <a:rPr kumimoji="0" lang="bg-BG" sz="1600" b="0" i="0" u="none" strike="noStrike" kern="1200" cap="none" spc="3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yriad Pro" pitchFamily="34" charset="0"/>
                <a:ea typeface="Lato" panose="020F0502020204030203" pitchFamily="34" charset="0"/>
                <a:cs typeface="Lato" panose="020F0502020204030203" pitchFamily="34" charset="0"/>
              </a:rPr>
              <a:t>?</a:t>
            </a:r>
            <a:endParaRPr kumimoji="0" lang="en-US" sz="1600" b="0" i="0" u="none" strike="noStrike" kern="1200" cap="none" spc="3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Myriad Pro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737B0B0-14E7-463F-85F1-DDECF9EDD927}"/>
              </a:ext>
            </a:extLst>
          </p:cNvPr>
          <p:cNvSpPr txBox="1"/>
          <p:nvPr/>
        </p:nvSpPr>
        <p:spPr>
          <a:xfrm>
            <a:off x="304800" y="4400920"/>
            <a:ext cx="3657601" cy="568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1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yriad Pro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Свържете с нас и ние ще предложим най-добрите пакети от услуги за Вашата организация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Myriad Pro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E34213C-AD72-468B-B528-FEBC6B5732F6}"/>
              </a:ext>
            </a:extLst>
          </p:cNvPr>
          <p:cNvSpPr/>
          <p:nvPr/>
        </p:nvSpPr>
        <p:spPr>
          <a:xfrm>
            <a:off x="4099381" y="4219448"/>
            <a:ext cx="512245" cy="512246"/>
          </a:xfrm>
          <a:prstGeom prst="ellipse">
            <a:avLst/>
          </a:prstGeom>
          <a:solidFill>
            <a:srgbClr val="FAD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</a:p>
        </p:txBody>
      </p:sp>
      <p:pic>
        <p:nvPicPr>
          <p:cNvPr id="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1" y="319416"/>
            <a:ext cx="1600199" cy="44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78506"/>
            <a:ext cx="1752600" cy="2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583531"/>
            <a:ext cx="2263206" cy="2765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135731"/>
            <a:ext cx="1066800" cy="7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>
            <a:normAutofit/>
          </a:bodyPr>
          <a:lstStyle/>
          <a:p>
            <a:pPr algn="l"/>
            <a:r>
              <a:rPr lang="bg-BG" sz="4000" dirty="0">
                <a:solidFill>
                  <a:schemeClr val="bg1"/>
                </a:solidFill>
                <a:latin typeface="Myriad Pro" pitchFamily="34" charset="0"/>
              </a:rPr>
              <a:t>Свържете се с нас</a:t>
            </a:r>
            <a:endParaRPr lang="en-US" sz="4000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570472"/>
            <a:ext cx="1524000" cy="41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448" y="3594764"/>
            <a:ext cx="3715148" cy="150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869531"/>
            <a:ext cx="914400" cy="111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4654049"/>
            <a:ext cx="1531734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4800" y="4450849"/>
            <a:ext cx="867367" cy="60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0100F-0E83-D4D6-43A3-9A82121174DC}"/>
              </a:ext>
            </a:extLst>
          </p:cNvPr>
          <p:cNvSpPr txBox="1">
            <a:spLocks/>
          </p:cNvSpPr>
          <p:nvPr/>
        </p:nvSpPr>
        <p:spPr>
          <a:xfrm>
            <a:off x="4305473" y="798401"/>
            <a:ext cx="6168737" cy="3062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g-BG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www.dihtrakia.org </a:t>
            </a:r>
            <a:b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bg-BG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office@dihtrakia.org</a:t>
            </a:r>
            <a:br>
              <a:rPr lang="bg-B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g-B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+359 2 970 48 40</a:t>
            </a:r>
            <a:br>
              <a:rPr lang="bg-B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+359 882 393 275 </a:t>
            </a:r>
          </a:p>
        </p:txBody>
      </p:sp>
      <p:pic>
        <p:nvPicPr>
          <p:cNvPr id="3" name="Графика 2" descr="Internet with solid fill">
            <a:extLst>
              <a:ext uri="{FF2B5EF4-FFF2-40B4-BE49-F238E27FC236}">
                <a16:creationId xmlns:a16="http://schemas.microsoft.com/office/drawing/2014/main" id="{C26FEE0F-DAF0-4EF2-76BB-30B045F8F0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53000" y="1023532"/>
            <a:ext cx="914400" cy="914400"/>
          </a:xfrm>
          <a:prstGeom prst="rect">
            <a:avLst/>
          </a:prstGeom>
        </p:spPr>
      </p:pic>
      <p:pic>
        <p:nvPicPr>
          <p:cNvPr id="5" name="Графика 4" descr="Email with solid fill">
            <a:extLst>
              <a:ext uri="{FF2B5EF4-FFF2-40B4-BE49-F238E27FC236}">
                <a16:creationId xmlns:a16="http://schemas.microsoft.com/office/drawing/2014/main" id="{84D29658-A192-2775-C1E8-BDBB746C37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55076" y="1960423"/>
            <a:ext cx="812324" cy="812324"/>
          </a:xfrm>
          <a:prstGeom prst="rect">
            <a:avLst/>
          </a:prstGeom>
        </p:spPr>
      </p:pic>
      <p:pic>
        <p:nvPicPr>
          <p:cNvPr id="6" name="Графика 5" descr="Speaker phone with solid fill">
            <a:extLst>
              <a:ext uri="{FF2B5EF4-FFF2-40B4-BE49-F238E27FC236}">
                <a16:creationId xmlns:a16="http://schemas.microsoft.com/office/drawing/2014/main" id="{07424A8A-1AA7-76B0-CABA-C406AD523A3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63886" y="2984182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9715" y="-1"/>
            <a:ext cx="1334286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>
            <a:normAutofit/>
          </a:bodyPr>
          <a:lstStyle/>
          <a:p>
            <a:r>
              <a:rPr lang="bg-BG" sz="4800" dirty="0">
                <a:solidFill>
                  <a:srgbClr val="004494"/>
                </a:solidFill>
                <a:latin typeface="Myriad Pro" pitchFamily="34" charset="0"/>
              </a:rPr>
              <a:t>Предизвикателството</a:t>
            </a:r>
            <a:endParaRPr lang="en-US" sz="4800" dirty="0">
              <a:solidFill>
                <a:srgbClr val="004494"/>
              </a:solidFill>
              <a:latin typeface="Myriad Pro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590800" y="1050131"/>
            <a:ext cx="3962400" cy="45719"/>
            <a:chOff x="2057400" y="1126331"/>
            <a:chExt cx="3962400" cy="45719"/>
          </a:xfrm>
        </p:grpSpPr>
        <p:sp>
          <p:nvSpPr>
            <p:cNvPr id="20" name="Rectangle 19"/>
            <p:cNvSpPr/>
            <p:nvPr/>
          </p:nvSpPr>
          <p:spPr>
            <a:xfrm>
              <a:off x="2057400" y="1126331"/>
              <a:ext cx="3657600" cy="45719"/>
            </a:xfrm>
            <a:prstGeom prst="rect">
              <a:avLst/>
            </a:prstGeom>
            <a:solidFill>
              <a:srgbClr val="004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953000" y="1126331"/>
              <a:ext cx="1066800" cy="45719"/>
            </a:xfrm>
            <a:prstGeom prst="rect">
              <a:avLst/>
            </a:prstGeom>
            <a:solidFill>
              <a:srgbClr val="FAD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600200" y="2035011"/>
            <a:ext cx="1981200" cy="1627431"/>
            <a:chOff x="600000" y="1943020"/>
            <a:chExt cx="2067000" cy="1697911"/>
          </a:xfrm>
        </p:grpSpPr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53590" y="1943020"/>
              <a:ext cx="559820" cy="706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0" name="Google Shape;239;p46"/>
            <p:cNvSpPr txBox="1">
              <a:spLocks/>
            </p:cNvSpPr>
            <p:nvPr/>
          </p:nvSpPr>
          <p:spPr>
            <a:xfrm>
              <a:off x="600000" y="2421731"/>
              <a:ext cx="2067000" cy="548400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lvl="0" algn="ctr"/>
              <a:r>
                <a:rPr lang="bg-BG" sz="1400" b="1" dirty="0">
                  <a:solidFill>
                    <a:srgbClr val="004494"/>
                  </a:solidFill>
                  <a:latin typeface="Myriad Pro" pitchFamily="34" charset="0"/>
                  <a:ea typeface="+mj-ea"/>
                  <a:cs typeface="+mj-cs"/>
                </a:rPr>
                <a:t>Услуги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endParaRPr>
            </a:p>
          </p:txBody>
        </p:sp>
        <p:sp>
          <p:nvSpPr>
            <p:cNvPr id="41" name="Google Shape;240;p46"/>
            <p:cNvSpPr txBox="1">
              <a:spLocks/>
            </p:cNvSpPr>
            <p:nvPr/>
          </p:nvSpPr>
          <p:spPr>
            <a:xfrm>
              <a:off x="600000" y="2955131"/>
              <a:ext cx="2067000" cy="685800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bg-BG" sz="1000" dirty="0">
                  <a:solidFill>
                    <a:srgbClr val="004494"/>
                  </a:solidFill>
                  <a:latin typeface="Myriad Pro" pitchFamily="34" charset="0"/>
                </a:rPr>
                <a:t>Критични за обществото</a:t>
              </a:r>
            </a:p>
            <a:p>
              <a:pPr lvl="0" algn="ctr"/>
              <a:r>
                <a:rPr kumimoji="0" lang="bg-BG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Myriad Pro" pitchFamily="34" charset="0"/>
                </a:rPr>
                <a:t>Срокове </a:t>
              </a:r>
              <a:r>
                <a:rPr lang="bg-BG" sz="1000" dirty="0">
                  <a:solidFill>
                    <a:srgbClr val="004494"/>
                  </a:solidFill>
                  <a:latin typeface="Myriad Pro" pitchFamily="34" charset="0"/>
                </a:rPr>
                <a:t>по закон</a:t>
              </a:r>
            </a:p>
            <a:p>
              <a:pPr lvl="0" algn="ctr"/>
              <a:r>
                <a:rPr kumimoji="0" lang="bg-BG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Myriad Pro" pitchFamily="34" charset="0"/>
                </a:rPr>
                <a:t>Репутацията се гради трудно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Myriad Pro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619500" y="2035011"/>
            <a:ext cx="1981200" cy="1627431"/>
            <a:chOff x="600000" y="1943020"/>
            <a:chExt cx="2067000" cy="1697911"/>
          </a:xfrm>
        </p:grpSpPr>
        <p:pic>
          <p:nvPicPr>
            <p:cNvPr id="45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53590" y="1943020"/>
              <a:ext cx="559820" cy="706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6" name="Google Shape;239;p46"/>
            <p:cNvSpPr txBox="1">
              <a:spLocks/>
            </p:cNvSpPr>
            <p:nvPr/>
          </p:nvSpPr>
          <p:spPr>
            <a:xfrm>
              <a:off x="600000" y="2421731"/>
              <a:ext cx="2067000" cy="548400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lvl="0" algn="ctr"/>
              <a:r>
                <a:rPr kumimoji="0" lang="bg-BG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Myriad Pro" pitchFamily="34" charset="0"/>
                  <a:ea typeface="+mj-ea"/>
                  <a:cs typeface="+mj-cs"/>
                </a:rPr>
                <a:t>Програми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endParaRPr>
            </a:p>
          </p:txBody>
        </p:sp>
        <p:sp>
          <p:nvSpPr>
            <p:cNvPr id="47" name="Google Shape;240;p46"/>
            <p:cNvSpPr txBox="1">
              <a:spLocks/>
            </p:cNvSpPr>
            <p:nvPr/>
          </p:nvSpPr>
          <p:spPr>
            <a:xfrm>
              <a:off x="600000" y="2955131"/>
              <a:ext cx="2067000" cy="685800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bg-BG" sz="1000" dirty="0">
                  <a:solidFill>
                    <a:srgbClr val="004494"/>
                  </a:solidFill>
                  <a:latin typeface="Myriad Pro" pitchFamily="34" charset="0"/>
                </a:rPr>
                <a:t>Данни на население и бизнес</a:t>
              </a:r>
            </a:p>
            <a:p>
              <a:pPr lvl="0" algn="ctr"/>
              <a:r>
                <a:rPr kumimoji="0" lang="bg-BG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Myriad Pro" pitchFamily="34" charset="0"/>
                </a:rPr>
                <a:t>Зависимост от доставчици</a:t>
              </a:r>
            </a:p>
            <a:p>
              <a:pPr lvl="0" algn="ctr"/>
              <a:r>
                <a:rPr lang="bg-BG" sz="1000" dirty="0">
                  <a:solidFill>
                    <a:srgbClr val="004494"/>
                  </a:solidFill>
                  <a:latin typeface="Myriad Pro" pitchFamily="34" charset="0"/>
                </a:rPr>
                <a:t>Не винаги последните версии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Myriad Pro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638800" y="2035011"/>
            <a:ext cx="1981200" cy="1627431"/>
            <a:chOff x="600000" y="1943020"/>
            <a:chExt cx="2067000" cy="1697911"/>
          </a:xfrm>
        </p:grpSpPr>
        <p:pic>
          <p:nvPicPr>
            <p:cNvPr id="49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53590" y="1943020"/>
              <a:ext cx="559820" cy="706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0" name="Google Shape;239;p46"/>
            <p:cNvSpPr txBox="1">
              <a:spLocks/>
            </p:cNvSpPr>
            <p:nvPr/>
          </p:nvSpPr>
          <p:spPr>
            <a:xfrm>
              <a:off x="600000" y="2421731"/>
              <a:ext cx="2067000" cy="548400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lvl="0" algn="ctr"/>
              <a:r>
                <a:rPr lang="bg-BG" sz="1400" b="1" dirty="0">
                  <a:solidFill>
                    <a:srgbClr val="004494"/>
                  </a:solidFill>
                  <a:latin typeface="Myriad Pro" pitchFamily="34" charset="0"/>
                  <a:ea typeface="+mj-ea"/>
                  <a:cs typeface="+mj-cs"/>
                </a:rPr>
                <a:t>Инфраструктура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endParaRPr>
            </a:p>
          </p:txBody>
        </p:sp>
        <p:sp>
          <p:nvSpPr>
            <p:cNvPr id="51" name="Google Shape;240;p46"/>
            <p:cNvSpPr txBox="1">
              <a:spLocks/>
            </p:cNvSpPr>
            <p:nvPr/>
          </p:nvSpPr>
          <p:spPr>
            <a:xfrm>
              <a:off x="600000" y="2955131"/>
              <a:ext cx="2067000" cy="685800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kumimoji="0" lang="bg-BG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Myriad Pro" pitchFamily="34" charset="0"/>
                </a:rPr>
                <a:t>Резервиране</a:t>
              </a:r>
              <a:endParaRPr lang="bg-BG" sz="1000" dirty="0">
                <a:solidFill>
                  <a:srgbClr val="004494"/>
                </a:solidFill>
                <a:latin typeface="Myriad Pro" pitchFamily="34" charset="0"/>
              </a:endParaRPr>
            </a:p>
            <a:p>
              <a:pPr lvl="0" algn="ctr"/>
              <a:r>
                <a:rPr lang="bg-BG" sz="1000" dirty="0">
                  <a:solidFill>
                    <a:srgbClr val="004494"/>
                  </a:solidFill>
                  <a:latin typeface="Myriad Pro" pitchFamily="34" charset="0"/>
                </a:rPr>
                <a:t>Поддръжка</a:t>
              </a:r>
            </a:p>
            <a:p>
              <a:pPr lvl="0" algn="ctr"/>
              <a:r>
                <a:rPr kumimoji="0" lang="bg-BG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Myriad Pro" pitchFamily="34" charset="0"/>
                </a:rPr>
                <a:t>Целесъобразност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Myriad Pro" pitchFamily="34" charset="0"/>
              </a:endParaRPr>
            </a:p>
          </p:txBody>
        </p:sp>
      </p:grpSp>
      <p:pic>
        <p:nvPicPr>
          <p:cNvPr id="5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1" y="2111316"/>
            <a:ext cx="381000" cy="38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2116931"/>
            <a:ext cx="473765" cy="3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2087012"/>
            <a:ext cx="302952" cy="41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Google Shape;240;p46"/>
          <p:cNvSpPr txBox="1">
            <a:spLocks/>
          </p:cNvSpPr>
          <p:nvPr/>
        </p:nvSpPr>
        <p:spPr>
          <a:xfrm>
            <a:off x="0" y="1202532"/>
            <a:ext cx="91440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bg-BG" sz="1000" dirty="0">
                <a:solidFill>
                  <a:srgbClr val="004494"/>
                </a:solidFill>
                <a:latin typeface="Myriad Pro" pitchFamily="34" charset="0"/>
              </a:rPr>
              <a:t>Киберсигурността е неразделна част от ежедневието на държавната администрация. Тя поставя в </a:t>
            </a:r>
            <a:r>
              <a:rPr lang="bg-BG" sz="1000" dirty="0" err="1">
                <a:solidFill>
                  <a:srgbClr val="004494"/>
                </a:solidFill>
                <a:latin typeface="Myriad Pro" pitchFamily="34" charset="0"/>
              </a:rPr>
              <a:t>рикс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Myriad Pro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2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259931"/>
            <a:ext cx="4724400" cy="192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>
            <a:normAutofit/>
          </a:bodyPr>
          <a:lstStyle/>
          <a:p>
            <a:r>
              <a:rPr lang="bg-BG" sz="4800" dirty="0">
                <a:solidFill>
                  <a:srgbClr val="004494"/>
                </a:solidFill>
                <a:latin typeface="Myriad Pro" pitchFamily="34" charset="0"/>
              </a:rPr>
              <a:t>Закон за Киберсигурност</a:t>
            </a:r>
            <a:endParaRPr lang="en-US" sz="4800" dirty="0">
              <a:solidFill>
                <a:srgbClr val="004494"/>
              </a:solidFill>
              <a:latin typeface="Myriad Pro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90800" y="1050131"/>
            <a:ext cx="3962400" cy="45719"/>
            <a:chOff x="2057400" y="1126331"/>
            <a:chExt cx="3962400" cy="45719"/>
          </a:xfrm>
        </p:grpSpPr>
        <p:sp>
          <p:nvSpPr>
            <p:cNvPr id="10" name="Rectangle 9"/>
            <p:cNvSpPr/>
            <p:nvPr/>
          </p:nvSpPr>
          <p:spPr>
            <a:xfrm>
              <a:off x="2057400" y="1126331"/>
              <a:ext cx="3657600" cy="45719"/>
            </a:xfrm>
            <a:prstGeom prst="rect">
              <a:avLst/>
            </a:prstGeom>
            <a:solidFill>
              <a:srgbClr val="004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53000" y="1126331"/>
              <a:ext cx="1066800" cy="45719"/>
            </a:xfrm>
            <a:prstGeom prst="rect">
              <a:avLst/>
            </a:prstGeom>
            <a:solidFill>
              <a:srgbClr val="FAD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Google Shape;240;p46"/>
          <p:cNvSpPr txBox="1">
            <a:spLocks/>
          </p:cNvSpPr>
          <p:nvPr/>
        </p:nvSpPr>
        <p:spPr>
          <a:xfrm>
            <a:off x="0" y="1126331"/>
            <a:ext cx="91440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bg-BG" sz="1000" dirty="0">
                <a:solidFill>
                  <a:srgbClr val="004494"/>
                </a:solidFill>
                <a:latin typeface="Myriad Pro" pitchFamily="34" charset="0"/>
              </a:rPr>
              <a:t>Всички са чували за наредбата за Минимални изисквания за мрежова  информационен сигурност, но какво е важно да знаете от Закона</a:t>
            </a:r>
            <a:r>
              <a:rPr lang="en-US" sz="1000" dirty="0">
                <a:solidFill>
                  <a:srgbClr val="004494"/>
                </a:solidFill>
                <a:latin typeface="Myriad Pro" pitchFamily="34" charset="0"/>
              </a:rPr>
              <a:t>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Myriad Pro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998244" y="1659731"/>
            <a:ext cx="3536156" cy="895103"/>
            <a:chOff x="4495800" y="1583531"/>
            <a:chExt cx="4191000" cy="1166867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4495800" y="1583531"/>
              <a:ext cx="1219200" cy="533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Myriad Pro" pitchFamily="34" charset="0"/>
                  <a:ea typeface="+mj-ea"/>
                  <a:cs typeface="+mj-cs"/>
                </a:rPr>
                <a:t>01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5715000" y="1812131"/>
              <a:ext cx="2971800" cy="938267"/>
              <a:chOff x="5029200" y="1735931"/>
              <a:chExt cx="2971800" cy="938267"/>
            </a:xfrm>
          </p:grpSpPr>
          <p:sp>
            <p:nvSpPr>
              <p:cNvPr id="16" name="Title 1"/>
              <p:cNvSpPr txBox="1">
                <a:spLocks/>
              </p:cNvSpPr>
              <p:nvPr/>
            </p:nvSpPr>
            <p:spPr>
              <a:xfrm>
                <a:off x="5029200" y="1735931"/>
                <a:ext cx="1600200" cy="3048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62500" lnSpcReduction="20000"/>
              </a:bodyPr>
              <a:lstStyle/>
              <a:p>
                <a:pPr lvl="0">
                  <a:spcBef>
                    <a:spcPct val="0"/>
                  </a:spcBef>
                </a:pPr>
                <a:r>
                  <a:rPr lang="bg-BG" sz="1600" b="1" dirty="0">
                    <a:solidFill>
                      <a:srgbClr val="004494"/>
                    </a:solidFill>
                    <a:latin typeface="Myriad Pro" pitchFamily="34" charset="0"/>
                    <a:ea typeface="+mj-ea"/>
                    <a:cs typeface="+mj-cs"/>
                  </a:rPr>
                  <a:t>Киберсигурност е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Myriad Pro" pitchFamily="34" charset="0"/>
                  <a:ea typeface="+mj-ea"/>
                  <a:cs typeface="+mj-cs"/>
                </a:endParaRPr>
              </a:p>
            </p:txBody>
          </p:sp>
          <p:sp>
            <p:nvSpPr>
              <p:cNvPr id="21" name="Google Shape;240;p46"/>
              <p:cNvSpPr txBox="1">
                <a:spLocks/>
              </p:cNvSpPr>
              <p:nvPr/>
            </p:nvSpPr>
            <p:spPr>
              <a:xfrm>
                <a:off x="5029200" y="2016865"/>
                <a:ext cx="2971800" cy="65733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 algn="just"/>
                <a:r>
                  <a:rPr lang="bg-BG" sz="1000" dirty="0">
                    <a:solidFill>
                      <a:srgbClr val="004494"/>
                    </a:solidFill>
                    <a:latin typeface="Myriad Pro" pitchFamily="34" charset="0"/>
                  </a:rPr>
                  <a:t>състояние на обществото и държавата в което киберпространството е защитено от заплахи</a:t>
                </a:r>
              </a:p>
            </p:txBody>
          </p:sp>
          <p:cxnSp>
            <p:nvCxnSpPr>
              <p:cNvPr id="23" name="Google Shape;187;p40"/>
              <p:cNvCxnSpPr/>
              <p:nvPr/>
            </p:nvCxnSpPr>
            <p:spPr>
              <a:xfrm>
                <a:off x="5105400" y="2040731"/>
                <a:ext cx="1295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4494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rgbClr val="FFFFFF">
                    <a:alpha val="50000"/>
                  </a:srgbClr>
                </a:outerShdw>
              </a:effectLst>
            </p:spPr>
          </p:cxnSp>
          <p:cxnSp>
            <p:nvCxnSpPr>
              <p:cNvPr id="27" name="Google Shape;187;p40"/>
              <p:cNvCxnSpPr/>
              <p:nvPr/>
            </p:nvCxnSpPr>
            <p:spPr>
              <a:xfrm>
                <a:off x="6400800" y="2040731"/>
                <a:ext cx="495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AD84C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rgbClr val="FFFFFF">
                    <a:alpha val="50000"/>
                  </a:srgbClr>
                </a:outerShdw>
              </a:effectLst>
            </p:spPr>
          </p:cxnSp>
        </p:grpSp>
      </p:grpSp>
      <p:grpSp>
        <p:nvGrpSpPr>
          <p:cNvPr id="43" name="Group 42"/>
          <p:cNvGrpSpPr/>
          <p:nvPr/>
        </p:nvGrpSpPr>
        <p:grpSpPr>
          <a:xfrm>
            <a:off x="4998244" y="2727520"/>
            <a:ext cx="3840956" cy="913411"/>
            <a:chOff x="4495800" y="1583531"/>
            <a:chExt cx="4552244" cy="1190733"/>
          </a:xfrm>
        </p:grpSpPr>
        <p:sp>
          <p:nvSpPr>
            <p:cNvPr id="44" name="Title 1"/>
            <p:cNvSpPr txBox="1">
              <a:spLocks/>
            </p:cNvSpPr>
            <p:nvPr/>
          </p:nvSpPr>
          <p:spPr>
            <a:xfrm>
              <a:off x="4495800" y="1583531"/>
              <a:ext cx="1219200" cy="533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Myriad Pro" pitchFamily="34" charset="0"/>
                  <a:ea typeface="+mj-ea"/>
                  <a:cs typeface="+mj-cs"/>
                </a:rPr>
                <a:t>02</a:t>
              </a:r>
            </a:p>
          </p:txBody>
        </p:sp>
        <p:grpSp>
          <p:nvGrpSpPr>
            <p:cNvPr id="45" name="Group 30"/>
            <p:cNvGrpSpPr/>
            <p:nvPr/>
          </p:nvGrpSpPr>
          <p:grpSpPr>
            <a:xfrm>
              <a:off x="5715000" y="1812131"/>
              <a:ext cx="3333044" cy="962133"/>
              <a:chOff x="5029200" y="1735931"/>
              <a:chExt cx="3333044" cy="962133"/>
            </a:xfrm>
          </p:grpSpPr>
          <p:sp>
            <p:nvSpPr>
              <p:cNvPr id="46" name="Title 1"/>
              <p:cNvSpPr txBox="1">
                <a:spLocks/>
              </p:cNvSpPr>
              <p:nvPr/>
            </p:nvSpPr>
            <p:spPr>
              <a:xfrm>
                <a:off x="5029200" y="1735931"/>
                <a:ext cx="1600200" cy="3048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70000" lnSpcReduction="20000"/>
              </a:bodyPr>
              <a:lstStyle/>
              <a:p>
                <a:pPr lvl="0">
                  <a:spcBef>
                    <a:spcPct val="0"/>
                  </a:spcBef>
                </a:pPr>
                <a:r>
                  <a:rPr lang="bg-BG" sz="1600" b="1" dirty="0">
                    <a:solidFill>
                      <a:srgbClr val="004494"/>
                    </a:solidFill>
                    <a:latin typeface="Myriad Pro" pitchFamily="34" charset="0"/>
                    <a:ea typeface="+mj-ea"/>
                    <a:cs typeface="+mj-cs"/>
                  </a:rPr>
                  <a:t>Мерките са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Myriad Pro" pitchFamily="34" charset="0"/>
                  <a:ea typeface="+mj-ea"/>
                  <a:cs typeface="+mj-cs"/>
                </a:endParaRPr>
              </a:p>
            </p:txBody>
          </p:sp>
          <p:sp>
            <p:nvSpPr>
              <p:cNvPr id="47" name="Google Shape;240;p46"/>
              <p:cNvSpPr txBox="1">
                <a:spLocks/>
              </p:cNvSpPr>
              <p:nvPr/>
            </p:nvSpPr>
            <p:spPr>
              <a:xfrm>
                <a:off x="5029200" y="2040731"/>
                <a:ext cx="3333044" cy="65733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bg-BG" sz="1000" dirty="0">
                    <a:solidFill>
                      <a:srgbClr val="004494"/>
                    </a:solidFill>
                    <a:latin typeface="Myriad Pro" pitchFamily="34" charset="0"/>
                  </a:rPr>
                  <a:t>организационни, технологични и технически и се прилагат в съответствие със спецификата на субектите по чл. 4, ал. 1 и пропорционално на заплахите</a:t>
                </a:r>
              </a:p>
            </p:txBody>
          </p:sp>
          <p:cxnSp>
            <p:nvCxnSpPr>
              <p:cNvPr id="48" name="Google Shape;187;p40"/>
              <p:cNvCxnSpPr/>
              <p:nvPr/>
            </p:nvCxnSpPr>
            <p:spPr>
              <a:xfrm>
                <a:off x="5105400" y="2040731"/>
                <a:ext cx="1295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4494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rgbClr val="FFFFFF">
                    <a:alpha val="50000"/>
                  </a:srgbClr>
                </a:outerShdw>
              </a:effectLst>
            </p:spPr>
          </p:cxnSp>
          <p:cxnSp>
            <p:nvCxnSpPr>
              <p:cNvPr id="49" name="Google Shape;187;p40"/>
              <p:cNvCxnSpPr/>
              <p:nvPr/>
            </p:nvCxnSpPr>
            <p:spPr>
              <a:xfrm>
                <a:off x="6400800" y="2040731"/>
                <a:ext cx="495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AD84C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rgbClr val="FFFFFF">
                    <a:alpha val="50000"/>
                  </a:srgbClr>
                </a:outerShdw>
              </a:effectLst>
            </p:spPr>
          </p:cxnSp>
        </p:grpSp>
      </p:grpSp>
      <p:grpSp>
        <p:nvGrpSpPr>
          <p:cNvPr id="50" name="Group 49"/>
          <p:cNvGrpSpPr/>
          <p:nvPr/>
        </p:nvGrpSpPr>
        <p:grpSpPr>
          <a:xfrm>
            <a:off x="4998244" y="3793331"/>
            <a:ext cx="3536156" cy="913411"/>
            <a:chOff x="4495800" y="1583531"/>
            <a:chExt cx="4191000" cy="1190733"/>
          </a:xfrm>
        </p:grpSpPr>
        <p:sp>
          <p:nvSpPr>
            <p:cNvPr id="51" name="Title 1"/>
            <p:cNvSpPr txBox="1">
              <a:spLocks/>
            </p:cNvSpPr>
            <p:nvPr/>
          </p:nvSpPr>
          <p:spPr>
            <a:xfrm>
              <a:off x="4495800" y="1583531"/>
              <a:ext cx="1219200" cy="533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Myriad Pro" pitchFamily="34" charset="0"/>
                  <a:ea typeface="+mj-ea"/>
                  <a:cs typeface="+mj-cs"/>
                </a:rPr>
                <a:t>03</a:t>
              </a:r>
            </a:p>
          </p:txBody>
        </p:sp>
        <p:grpSp>
          <p:nvGrpSpPr>
            <p:cNvPr id="52" name="Group 30"/>
            <p:cNvGrpSpPr/>
            <p:nvPr/>
          </p:nvGrpSpPr>
          <p:grpSpPr>
            <a:xfrm>
              <a:off x="5715000" y="1812131"/>
              <a:ext cx="2971800" cy="962133"/>
              <a:chOff x="5029200" y="1735931"/>
              <a:chExt cx="2971800" cy="962133"/>
            </a:xfrm>
          </p:grpSpPr>
          <p:sp>
            <p:nvSpPr>
              <p:cNvPr id="53" name="Title 1"/>
              <p:cNvSpPr txBox="1">
                <a:spLocks/>
              </p:cNvSpPr>
              <p:nvPr/>
            </p:nvSpPr>
            <p:spPr>
              <a:xfrm>
                <a:off x="5029200" y="1735931"/>
                <a:ext cx="1600200" cy="3048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70000" lnSpcReduction="20000"/>
              </a:bodyPr>
              <a:lstStyle/>
              <a:p>
                <a:pPr lvl="0">
                  <a:spcBef>
                    <a:spcPct val="0"/>
                  </a:spcBef>
                </a:pPr>
                <a:r>
                  <a:rPr lang="bg-BG" sz="1600" b="1" dirty="0">
                    <a:solidFill>
                      <a:srgbClr val="004494"/>
                    </a:solidFill>
                    <a:latin typeface="Myriad Pro" pitchFamily="34" charset="0"/>
                    <a:ea typeface="+mj-ea"/>
                    <a:cs typeface="+mj-cs"/>
                  </a:rPr>
                  <a:t>Глава трета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Myriad Pro" pitchFamily="34" charset="0"/>
                  <a:ea typeface="+mj-ea"/>
                  <a:cs typeface="+mj-cs"/>
                </a:endParaRPr>
              </a:p>
            </p:txBody>
          </p:sp>
          <p:sp>
            <p:nvSpPr>
              <p:cNvPr id="54" name="Google Shape;240;p46"/>
              <p:cNvSpPr txBox="1">
                <a:spLocks/>
              </p:cNvSpPr>
              <p:nvPr/>
            </p:nvSpPr>
            <p:spPr>
              <a:xfrm>
                <a:off x="5029200" y="2040731"/>
                <a:ext cx="2971800" cy="65733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 algn="just"/>
                <a:r>
                  <a:rPr lang="bg-BG" sz="1000" dirty="0">
                    <a:solidFill>
                      <a:srgbClr val="004494"/>
                    </a:solidFill>
                    <a:latin typeface="Myriad Pro" pitchFamily="34" charset="0"/>
                  </a:rPr>
                  <a:t>Наказание 1000-25 000 лева</a:t>
                </a:r>
              </a:p>
              <a:p>
                <a:pPr lvl="0" algn="just"/>
                <a:r>
                  <a:rPr lang="bg-BG" sz="1000" dirty="0">
                    <a:solidFill>
                      <a:srgbClr val="004494"/>
                    </a:solidFill>
                    <a:latin typeface="Myriad Pro" pitchFamily="34" charset="0"/>
                  </a:rPr>
                  <a:t>Отговорност на ръководителя</a:t>
                </a:r>
              </a:p>
              <a:p>
                <a:pPr lvl="0" algn="just"/>
                <a:r>
                  <a:rPr lang="bg-BG" sz="1000" dirty="0">
                    <a:solidFill>
                      <a:srgbClr val="004494"/>
                    </a:solidFill>
                    <a:latin typeface="Myriad Pro" pitchFamily="34" charset="0"/>
                  </a:rPr>
                  <a:t>Времето за реакция е от </a:t>
                </a:r>
                <a:r>
                  <a:rPr lang="bg-BG" sz="1000" dirty="0" err="1">
                    <a:solidFill>
                      <a:srgbClr val="004494"/>
                    </a:solidFill>
                    <a:latin typeface="Myriad Pro" pitchFamily="34" charset="0"/>
                  </a:rPr>
                  <a:t>значние</a:t>
                </a:r>
                <a:endParaRPr lang="en-US" sz="1000" dirty="0">
                  <a:solidFill>
                    <a:srgbClr val="004494"/>
                  </a:solidFill>
                  <a:latin typeface="Myriad Pro" pitchFamily="34" charset="0"/>
                </a:endParaRPr>
              </a:p>
            </p:txBody>
          </p:sp>
          <p:cxnSp>
            <p:nvCxnSpPr>
              <p:cNvPr id="55" name="Google Shape;187;p40"/>
              <p:cNvCxnSpPr/>
              <p:nvPr/>
            </p:nvCxnSpPr>
            <p:spPr>
              <a:xfrm>
                <a:off x="5105400" y="2040731"/>
                <a:ext cx="1295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4494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rgbClr val="FFFFFF">
                    <a:alpha val="50000"/>
                  </a:srgbClr>
                </a:outerShdw>
              </a:effectLst>
            </p:spPr>
          </p:cxnSp>
          <p:cxnSp>
            <p:nvCxnSpPr>
              <p:cNvPr id="56" name="Google Shape;187;p40"/>
              <p:cNvCxnSpPr/>
              <p:nvPr/>
            </p:nvCxnSpPr>
            <p:spPr>
              <a:xfrm>
                <a:off x="6400800" y="2040731"/>
                <a:ext cx="495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AD84C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rgbClr val="FFFFFF">
                    <a:alpha val="50000"/>
                  </a:srgbClr>
                </a:outerShdw>
              </a:effectLst>
            </p:spPr>
          </p:cxnSp>
        </p:grpSp>
      </p:grpSp>
      <p:cxnSp>
        <p:nvCxnSpPr>
          <p:cNvPr id="63" name="Google Shape;187;p40"/>
          <p:cNvCxnSpPr/>
          <p:nvPr/>
        </p:nvCxnSpPr>
        <p:spPr>
          <a:xfrm>
            <a:off x="4419600" y="3136691"/>
            <a:ext cx="1543050" cy="0"/>
          </a:xfrm>
          <a:prstGeom prst="straightConnector1">
            <a:avLst/>
          </a:prstGeom>
          <a:noFill/>
          <a:ln w="9525" cap="flat" cmpd="sng">
            <a:solidFill>
              <a:srgbClr val="00449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grpSp>
        <p:nvGrpSpPr>
          <p:cNvPr id="186" name="Group 185"/>
          <p:cNvGrpSpPr/>
          <p:nvPr/>
        </p:nvGrpSpPr>
        <p:grpSpPr>
          <a:xfrm>
            <a:off x="4419600" y="3617972"/>
            <a:ext cx="1543050" cy="584530"/>
            <a:chOff x="3733800" y="3336131"/>
            <a:chExt cx="1828800" cy="762000"/>
          </a:xfrm>
        </p:grpSpPr>
        <p:cxnSp>
          <p:nvCxnSpPr>
            <p:cNvPr id="173" name="Google Shape;187;p40"/>
            <p:cNvCxnSpPr/>
            <p:nvPr/>
          </p:nvCxnSpPr>
          <p:spPr>
            <a:xfrm>
              <a:off x="3733800" y="3336131"/>
              <a:ext cx="685800" cy="762000"/>
            </a:xfrm>
            <a:prstGeom prst="straightConnector1">
              <a:avLst/>
            </a:prstGeom>
            <a:noFill/>
            <a:ln w="9525" cap="flat" cmpd="sng">
              <a:solidFill>
                <a:srgbClr val="00449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FFFFFF">
                  <a:alpha val="50000"/>
                </a:srgbClr>
              </a:outerShdw>
            </a:effectLst>
          </p:spPr>
        </p:cxnSp>
        <p:cxnSp>
          <p:nvCxnSpPr>
            <p:cNvPr id="184" name="Google Shape;187;p40"/>
            <p:cNvCxnSpPr/>
            <p:nvPr/>
          </p:nvCxnSpPr>
          <p:spPr>
            <a:xfrm>
              <a:off x="4419600" y="4098131"/>
              <a:ext cx="1143000" cy="0"/>
            </a:xfrm>
            <a:prstGeom prst="straightConnector1">
              <a:avLst/>
            </a:prstGeom>
            <a:noFill/>
            <a:ln w="9525" cap="flat" cmpd="sng">
              <a:solidFill>
                <a:srgbClr val="00449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FFFFFF">
                  <a:alpha val="50000"/>
                </a:srgbClr>
              </a:outerShdw>
            </a:effectLst>
          </p:spPr>
        </p:cxnSp>
      </p:grpSp>
      <p:grpSp>
        <p:nvGrpSpPr>
          <p:cNvPr id="187" name="Group 186"/>
          <p:cNvGrpSpPr/>
          <p:nvPr/>
        </p:nvGrpSpPr>
        <p:grpSpPr>
          <a:xfrm flipV="1">
            <a:off x="4419600" y="2068902"/>
            <a:ext cx="1543050" cy="584530"/>
            <a:chOff x="3733800" y="3336131"/>
            <a:chExt cx="1828800" cy="762000"/>
          </a:xfrm>
        </p:grpSpPr>
        <p:cxnSp>
          <p:nvCxnSpPr>
            <p:cNvPr id="188" name="Google Shape;187;p40"/>
            <p:cNvCxnSpPr/>
            <p:nvPr/>
          </p:nvCxnSpPr>
          <p:spPr>
            <a:xfrm>
              <a:off x="3733800" y="3336131"/>
              <a:ext cx="685800" cy="762000"/>
            </a:xfrm>
            <a:prstGeom prst="straightConnector1">
              <a:avLst/>
            </a:prstGeom>
            <a:noFill/>
            <a:ln w="9525" cap="flat" cmpd="sng">
              <a:solidFill>
                <a:srgbClr val="00449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FFFFFF">
                  <a:alpha val="50000"/>
                </a:srgbClr>
              </a:outerShdw>
            </a:effectLst>
          </p:spPr>
        </p:cxnSp>
        <p:cxnSp>
          <p:nvCxnSpPr>
            <p:cNvPr id="189" name="Google Shape;187;p40"/>
            <p:cNvCxnSpPr/>
            <p:nvPr/>
          </p:nvCxnSpPr>
          <p:spPr>
            <a:xfrm>
              <a:off x="4419600" y="4098131"/>
              <a:ext cx="1143000" cy="0"/>
            </a:xfrm>
            <a:prstGeom prst="straightConnector1">
              <a:avLst/>
            </a:prstGeom>
            <a:noFill/>
            <a:ln w="9525" cap="flat" cmpd="sng">
              <a:solidFill>
                <a:srgbClr val="00449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FFFFFF">
                  <a:alpha val="50000"/>
                </a:srgbClr>
              </a:outerShdw>
            </a:effectLst>
          </p:spPr>
        </p:cxnSp>
      </p:grpSp>
      <p:pic>
        <p:nvPicPr>
          <p:cNvPr id="9412" name="Picture 1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16931"/>
            <a:ext cx="4190027" cy="215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7026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>
            <a:normAutofit/>
          </a:bodyPr>
          <a:lstStyle/>
          <a:p>
            <a:r>
              <a:rPr lang="bg-BG" sz="4800" dirty="0">
                <a:solidFill>
                  <a:srgbClr val="004494"/>
                </a:solidFill>
                <a:latin typeface="Myriad Pro" pitchFamily="34" charset="0"/>
              </a:rPr>
              <a:t>Какво предстои</a:t>
            </a:r>
            <a:endParaRPr lang="en-US" sz="4800" dirty="0">
              <a:solidFill>
                <a:srgbClr val="004494"/>
              </a:solidFill>
              <a:latin typeface="Myriad Pro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2590800" y="1050131"/>
            <a:ext cx="3962400" cy="45719"/>
            <a:chOff x="2057400" y="1126331"/>
            <a:chExt cx="3962400" cy="45719"/>
          </a:xfrm>
        </p:grpSpPr>
        <p:sp>
          <p:nvSpPr>
            <p:cNvPr id="10" name="Rectangle 9"/>
            <p:cNvSpPr/>
            <p:nvPr/>
          </p:nvSpPr>
          <p:spPr>
            <a:xfrm>
              <a:off x="2057400" y="1126331"/>
              <a:ext cx="3657600" cy="45719"/>
            </a:xfrm>
            <a:prstGeom prst="rect">
              <a:avLst/>
            </a:prstGeom>
            <a:solidFill>
              <a:srgbClr val="004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53000" y="1126331"/>
              <a:ext cx="1066800" cy="45719"/>
            </a:xfrm>
            <a:prstGeom prst="rect">
              <a:avLst/>
            </a:prstGeom>
            <a:solidFill>
              <a:srgbClr val="FAD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Google Shape;240;p46"/>
          <p:cNvSpPr txBox="1">
            <a:spLocks/>
          </p:cNvSpPr>
          <p:nvPr/>
        </p:nvSpPr>
        <p:spPr>
          <a:xfrm>
            <a:off x="0" y="1126331"/>
            <a:ext cx="91440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bg-BG" sz="1000" dirty="0">
                <a:solidFill>
                  <a:srgbClr val="004494"/>
                </a:solidFill>
                <a:latin typeface="Myriad Pro" pitchFamily="34" charset="0"/>
              </a:rPr>
              <a:t>Европа се променя защото има идентифицирана нужда. България е Европа.</a:t>
            </a:r>
          </a:p>
          <a:p>
            <a:pPr lvl="0" algn="ctr"/>
            <a:r>
              <a:rPr lang="bg-BG" sz="1000" dirty="0">
                <a:solidFill>
                  <a:srgbClr val="004494"/>
                </a:solidFill>
                <a:latin typeface="Myriad Pro" pitchFamily="34" charset="0"/>
              </a:rPr>
              <a:t>За успешна защита са нужни добри партньори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Myriad Pro" pitchFamily="34" charset="0"/>
            </a:endParaRPr>
          </a:p>
        </p:txBody>
      </p:sp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116931"/>
            <a:ext cx="681619" cy="68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6921" y="2116931"/>
            <a:ext cx="686079" cy="68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2921" y="2116931"/>
            <a:ext cx="686079" cy="68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2345531"/>
            <a:ext cx="1474157" cy="21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2843" y="2345531"/>
            <a:ext cx="1474157" cy="21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1" name="Group 60"/>
          <p:cNvGrpSpPr/>
          <p:nvPr/>
        </p:nvGrpSpPr>
        <p:grpSpPr>
          <a:xfrm>
            <a:off x="1849582" y="3336131"/>
            <a:ext cx="2570018" cy="738052"/>
            <a:chOff x="1447800" y="3336131"/>
            <a:chExt cx="2507456" cy="738052"/>
          </a:xfrm>
        </p:grpSpPr>
        <p:grpSp>
          <p:nvGrpSpPr>
            <p:cNvPr id="60" name="Group 59"/>
            <p:cNvGrpSpPr/>
            <p:nvPr/>
          </p:nvGrpSpPr>
          <p:grpSpPr>
            <a:xfrm>
              <a:off x="1447800" y="3336131"/>
              <a:ext cx="2507456" cy="738052"/>
              <a:chOff x="1447800" y="3336131"/>
              <a:chExt cx="2507456" cy="738052"/>
            </a:xfrm>
          </p:grpSpPr>
          <p:sp>
            <p:nvSpPr>
              <p:cNvPr id="50" name="Title 1"/>
              <p:cNvSpPr txBox="1">
                <a:spLocks/>
              </p:cNvSpPr>
              <p:nvPr/>
            </p:nvSpPr>
            <p:spPr>
              <a:xfrm>
                <a:off x="1938341" y="3336131"/>
                <a:ext cx="1497267" cy="2338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bg-BG" sz="1100" b="1" dirty="0">
                    <a:solidFill>
                      <a:srgbClr val="004494"/>
                    </a:solidFill>
                    <a:latin typeface="Myriad Pro" pitchFamily="34" charset="0"/>
                    <a:ea typeface="+mj-ea"/>
                    <a:cs typeface="+mj-cs"/>
                  </a:rPr>
                  <a:t>Промени в средата</a:t>
                </a: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Myriad Pro" pitchFamily="34" charset="0"/>
                  <a:ea typeface="+mj-ea"/>
                  <a:cs typeface="+mj-cs"/>
                </a:endParaRPr>
              </a:p>
            </p:txBody>
          </p:sp>
          <p:sp>
            <p:nvSpPr>
              <p:cNvPr id="52" name="Google Shape;240;p46"/>
              <p:cNvSpPr txBox="1">
                <a:spLocks/>
              </p:cNvSpPr>
              <p:nvPr/>
            </p:nvSpPr>
            <p:spPr>
              <a:xfrm>
                <a:off x="1447800" y="3569943"/>
                <a:ext cx="2507456" cy="50424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 algn="ctr"/>
                <a:r>
                  <a:rPr lang="bg-BG" sz="1000" dirty="0">
                    <a:solidFill>
                      <a:srgbClr val="004494"/>
                    </a:solidFill>
                    <a:latin typeface="Myriad Pro" pitchFamily="34" charset="0"/>
                  </a:rPr>
                  <a:t>Облачни услуги</a:t>
                </a:r>
              </a:p>
              <a:p>
                <a:pPr lvl="0" algn="ctr"/>
                <a:r>
                  <a:rPr lang="bg-BG" sz="1000" dirty="0">
                    <a:solidFill>
                      <a:srgbClr val="004494"/>
                    </a:solidFill>
                    <a:latin typeface="Myriad Pro" pitchFamily="34" charset="0"/>
                  </a:rPr>
                  <a:t>Изкуствен интелект</a:t>
                </a:r>
              </a:p>
              <a:p>
                <a:pPr lvl="0" algn="ctr"/>
                <a:r>
                  <a:rPr lang="bg-BG" sz="1000" dirty="0">
                    <a:solidFill>
                      <a:srgbClr val="004494"/>
                    </a:solidFill>
                    <a:latin typeface="Myriad Pro" pitchFamily="34" charset="0"/>
                  </a:rPr>
                  <a:t>Бърз интернет</a:t>
                </a:r>
              </a:p>
              <a:p>
                <a:pPr lvl="0" algn="ctr"/>
                <a:r>
                  <a:rPr lang="bg-BG" sz="1000" dirty="0">
                    <a:solidFill>
                      <a:srgbClr val="004494"/>
                    </a:solidFill>
                    <a:latin typeface="Myriad Pro" pitchFamily="34" charset="0"/>
                  </a:rPr>
                  <a:t>Липса на кадри</a:t>
                </a:r>
              </a:p>
              <a:p>
                <a:pPr lvl="0" algn="ctr"/>
                <a:endParaRPr lang="bg-BG" sz="1000" dirty="0">
                  <a:solidFill>
                    <a:srgbClr val="004494"/>
                  </a:solidFill>
                  <a:latin typeface="Myriad Pro" pitchFamily="34" charset="0"/>
                </a:endParaRPr>
              </a:p>
              <a:p>
                <a:pPr lvl="0" algn="ctr"/>
                <a:endParaRPr lang="en-US" sz="1000" dirty="0">
                  <a:solidFill>
                    <a:srgbClr val="004494"/>
                  </a:solidFill>
                  <a:latin typeface="Myriad Pro" pitchFamily="34" charset="0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1946077" y="3569943"/>
              <a:ext cx="1510902" cy="0"/>
              <a:chOff x="1512094" y="3569943"/>
              <a:chExt cx="1510902" cy="0"/>
            </a:xfrm>
          </p:grpSpPr>
          <p:cxnSp>
            <p:nvCxnSpPr>
              <p:cNvPr id="57" name="Google Shape;187;p40"/>
              <p:cNvCxnSpPr/>
              <p:nvPr/>
            </p:nvCxnSpPr>
            <p:spPr>
              <a:xfrm>
                <a:off x="1512094" y="3569943"/>
                <a:ext cx="1092994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4494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rgbClr val="FFFFFF">
                    <a:alpha val="50000"/>
                  </a:srgbClr>
                </a:outerShdw>
              </a:effectLst>
            </p:spPr>
          </p:cxnSp>
          <p:cxnSp>
            <p:nvCxnSpPr>
              <p:cNvPr id="58" name="Google Shape;187;p40"/>
              <p:cNvCxnSpPr/>
              <p:nvPr/>
            </p:nvCxnSpPr>
            <p:spPr>
              <a:xfrm>
                <a:off x="2605087" y="3569943"/>
                <a:ext cx="417909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AD84C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rgbClr val="FFFFFF">
                    <a:alpha val="50000"/>
                  </a:srgbClr>
                </a:outerShdw>
              </a:effectLst>
            </p:spPr>
          </p:cxnSp>
        </p:grpSp>
      </p:grpSp>
      <p:grpSp>
        <p:nvGrpSpPr>
          <p:cNvPr id="62" name="Group 61"/>
          <p:cNvGrpSpPr/>
          <p:nvPr/>
        </p:nvGrpSpPr>
        <p:grpSpPr>
          <a:xfrm>
            <a:off x="4883944" y="3336131"/>
            <a:ext cx="2507456" cy="738052"/>
            <a:chOff x="1447800" y="3336131"/>
            <a:chExt cx="2507456" cy="738052"/>
          </a:xfrm>
        </p:grpSpPr>
        <p:grpSp>
          <p:nvGrpSpPr>
            <p:cNvPr id="64" name="Group 59"/>
            <p:cNvGrpSpPr/>
            <p:nvPr/>
          </p:nvGrpSpPr>
          <p:grpSpPr>
            <a:xfrm>
              <a:off x="1447800" y="3336131"/>
              <a:ext cx="2507456" cy="738052"/>
              <a:chOff x="1447800" y="3336131"/>
              <a:chExt cx="2507456" cy="738052"/>
            </a:xfrm>
          </p:grpSpPr>
          <p:sp>
            <p:nvSpPr>
              <p:cNvPr id="68" name="Title 1"/>
              <p:cNvSpPr txBox="1">
                <a:spLocks/>
              </p:cNvSpPr>
              <p:nvPr/>
            </p:nvSpPr>
            <p:spPr>
              <a:xfrm>
                <a:off x="2026444" y="3336131"/>
                <a:ext cx="1350169" cy="2338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700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bg-BG" sz="1600" b="1" dirty="0">
                    <a:solidFill>
                      <a:srgbClr val="004494"/>
                    </a:solidFill>
                    <a:latin typeface="Myriad Pro" pitchFamily="34" charset="0"/>
                    <a:ea typeface="+mj-ea"/>
                    <a:cs typeface="+mj-cs"/>
                  </a:rPr>
                  <a:t>Регулации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Myriad Pro" pitchFamily="34" charset="0"/>
                  <a:ea typeface="+mj-ea"/>
                  <a:cs typeface="+mj-cs"/>
                </a:endParaRPr>
              </a:p>
            </p:txBody>
          </p:sp>
          <p:sp>
            <p:nvSpPr>
              <p:cNvPr id="69" name="Google Shape;240;p46"/>
              <p:cNvSpPr txBox="1">
                <a:spLocks/>
              </p:cNvSpPr>
              <p:nvPr/>
            </p:nvSpPr>
            <p:spPr>
              <a:xfrm>
                <a:off x="1447800" y="3569943"/>
                <a:ext cx="2507456" cy="50424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 algn="ctr"/>
                <a:r>
                  <a:rPr lang="en-US" sz="1000" dirty="0">
                    <a:solidFill>
                      <a:srgbClr val="004494"/>
                    </a:solidFill>
                    <a:latin typeface="Myriad Pro" pitchFamily="34" charset="0"/>
                  </a:rPr>
                  <a:t>ISO 27001:2022</a:t>
                </a:r>
              </a:p>
              <a:p>
                <a:pPr lvl="0" algn="ctr"/>
                <a:r>
                  <a:rPr lang="en-US" sz="1000" dirty="0">
                    <a:solidFill>
                      <a:srgbClr val="004494"/>
                    </a:solidFill>
                    <a:latin typeface="Myriad Pro" pitchFamily="34" charset="0"/>
                  </a:rPr>
                  <a:t>ENISA </a:t>
                </a:r>
                <a:r>
                  <a:rPr lang="bg-BG" sz="1000" dirty="0">
                    <a:solidFill>
                      <a:srgbClr val="004494"/>
                    </a:solidFill>
                    <a:latin typeface="Myriad Pro" pitchFamily="34" charset="0"/>
                  </a:rPr>
                  <a:t>МИС2</a:t>
                </a:r>
              </a:p>
              <a:p>
                <a:pPr lvl="0" algn="ctr"/>
                <a:r>
                  <a:rPr lang="en-US" sz="1000" dirty="0">
                    <a:solidFill>
                      <a:srgbClr val="004494"/>
                    </a:solidFill>
                    <a:latin typeface="Myriad Pro" pitchFamily="34" charset="0"/>
                  </a:rPr>
                  <a:t>Cyber Resilience Act</a:t>
                </a:r>
              </a:p>
              <a:p>
                <a:pPr lvl="0" algn="ctr"/>
                <a:r>
                  <a:rPr lang="bg-BG" sz="1000" dirty="0">
                    <a:solidFill>
                      <a:srgbClr val="004494"/>
                    </a:solidFill>
                    <a:latin typeface="Myriad Pro" pitchFamily="34" charset="0"/>
                  </a:rPr>
                  <a:t>Проверки на МИС - текущи</a:t>
                </a:r>
                <a:endParaRPr lang="en-US" sz="1000" dirty="0">
                  <a:solidFill>
                    <a:srgbClr val="004494"/>
                  </a:solidFill>
                  <a:latin typeface="Myriad Pro" pitchFamily="34" charset="0"/>
                </a:endParaRPr>
              </a:p>
            </p:txBody>
          </p:sp>
        </p:grpSp>
        <p:grpSp>
          <p:nvGrpSpPr>
            <p:cNvPr id="65" name="Group 58"/>
            <p:cNvGrpSpPr/>
            <p:nvPr/>
          </p:nvGrpSpPr>
          <p:grpSpPr>
            <a:xfrm>
              <a:off x="1946077" y="3569943"/>
              <a:ext cx="1510902" cy="0"/>
              <a:chOff x="1512094" y="3569943"/>
              <a:chExt cx="1510902" cy="0"/>
            </a:xfrm>
          </p:grpSpPr>
          <p:cxnSp>
            <p:nvCxnSpPr>
              <p:cNvPr id="66" name="Google Shape;187;p40"/>
              <p:cNvCxnSpPr/>
              <p:nvPr/>
            </p:nvCxnSpPr>
            <p:spPr>
              <a:xfrm>
                <a:off x="1512094" y="3569943"/>
                <a:ext cx="1092994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4494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rgbClr val="FFFFFF">
                    <a:alpha val="50000"/>
                  </a:srgbClr>
                </a:outerShdw>
              </a:effectLst>
            </p:spPr>
          </p:cxnSp>
          <p:cxnSp>
            <p:nvCxnSpPr>
              <p:cNvPr id="67" name="Google Shape;187;p40"/>
              <p:cNvCxnSpPr/>
              <p:nvPr/>
            </p:nvCxnSpPr>
            <p:spPr>
              <a:xfrm>
                <a:off x="2605087" y="3569943"/>
                <a:ext cx="417909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AD84C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rgbClr val="FFFFFF">
                    <a:alpha val="50000"/>
                  </a:srgbClr>
                </a:outerShdw>
              </a:effectLst>
            </p:spPr>
          </p:cxnSp>
        </p:grpSp>
      </p:grpSp>
      <p:pic>
        <p:nvPicPr>
          <p:cNvPr id="72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09715" y="-1"/>
            <a:ext cx="1334286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>
            <a:normAutofit/>
          </a:bodyPr>
          <a:lstStyle/>
          <a:p>
            <a:r>
              <a:rPr lang="bg-BG" sz="4800" dirty="0">
                <a:solidFill>
                  <a:srgbClr val="004494"/>
                </a:solidFill>
                <a:latin typeface="Myriad Pro" pitchFamily="34" charset="0"/>
              </a:rPr>
              <a:t>Какво ще направим заедно</a:t>
            </a:r>
            <a:endParaRPr lang="en-US" sz="4800" dirty="0">
              <a:solidFill>
                <a:srgbClr val="004494"/>
              </a:solidFill>
              <a:latin typeface="Myriad Pro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2590800" y="1050131"/>
            <a:ext cx="3962400" cy="45719"/>
            <a:chOff x="2057400" y="1126331"/>
            <a:chExt cx="3962400" cy="45719"/>
          </a:xfrm>
        </p:grpSpPr>
        <p:sp>
          <p:nvSpPr>
            <p:cNvPr id="10" name="Rectangle 9"/>
            <p:cNvSpPr/>
            <p:nvPr/>
          </p:nvSpPr>
          <p:spPr>
            <a:xfrm>
              <a:off x="2057400" y="1126331"/>
              <a:ext cx="3657600" cy="45719"/>
            </a:xfrm>
            <a:prstGeom prst="rect">
              <a:avLst/>
            </a:prstGeom>
            <a:solidFill>
              <a:srgbClr val="004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53000" y="1126331"/>
              <a:ext cx="1066800" cy="45719"/>
            </a:xfrm>
            <a:prstGeom prst="rect">
              <a:avLst/>
            </a:prstGeom>
            <a:solidFill>
              <a:srgbClr val="FAD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Google Shape;240;p46"/>
          <p:cNvSpPr txBox="1">
            <a:spLocks/>
          </p:cNvSpPr>
          <p:nvPr/>
        </p:nvSpPr>
        <p:spPr>
          <a:xfrm>
            <a:off x="0" y="1126331"/>
            <a:ext cx="91440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bg-BG" sz="1000" dirty="0">
                <a:solidFill>
                  <a:srgbClr val="004494"/>
                </a:solidFill>
                <a:latin typeface="Myriad Pro" pitchFamily="34" charset="0"/>
              </a:rPr>
              <a:t>ЦИХ „Тракия“ е единствения център в България създаден за да подпомогне бизнес и държавни структури</a:t>
            </a:r>
            <a:r>
              <a:rPr lang="en-US" sz="1000" dirty="0">
                <a:solidFill>
                  <a:srgbClr val="004494"/>
                </a:solidFill>
                <a:latin typeface="Myriad Pro" pitchFamily="34" charset="0"/>
              </a:rPr>
              <a:t>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Myriad Pro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4646"/>
            <a:ext cx="7315200" cy="197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6835" y="2554062"/>
            <a:ext cx="654915" cy="39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506319"/>
            <a:ext cx="522063" cy="48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462209"/>
            <a:ext cx="573957" cy="57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1" y="2450062"/>
            <a:ext cx="604736" cy="62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3" name="Group 32"/>
          <p:cNvGrpSpPr/>
          <p:nvPr/>
        </p:nvGrpSpPr>
        <p:grpSpPr>
          <a:xfrm>
            <a:off x="228600" y="4021931"/>
            <a:ext cx="2133600" cy="738052"/>
            <a:chOff x="228600" y="4098131"/>
            <a:chExt cx="2133600" cy="738052"/>
          </a:xfrm>
        </p:grpSpPr>
        <p:grpSp>
          <p:nvGrpSpPr>
            <p:cNvPr id="34" name="Group 59"/>
            <p:cNvGrpSpPr/>
            <p:nvPr/>
          </p:nvGrpSpPr>
          <p:grpSpPr>
            <a:xfrm>
              <a:off x="228600" y="4098131"/>
              <a:ext cx="2133600" cy="738052"/>
              <a:chOff x="1447800" y="3336131"/>
              <a:chExt cx="2133600" cy="738052"/>
            </a:xfrm>
          </p:grpSpPr>
          <p:sp>
            <p:nvSpPr>
              <p:cNvPr id="39" name="Title 1"/>
              <p:cNvSpPr txBox="1">
                <a:spLocks/>
              </p:cNvSpPr>
              <p:nvPr/>
            </p:nvSpPr>
            <p:spPr>
              <a:xfrm>
                <a:off x="1839516" y="3336131"/>
                <a:ext cx="1350169" cy="2338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700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bg-BG" sz="1600" b="1" dirty="0">
                    <a:solidFill>
                      <a:srgbClr val="004494"/>
                    </a:solidFill>
                    <a:latin typeface="Myriad Pro" pitchFamily="34" charset="0"/>
                    <a:ea typeface="+mj-ea"/>
                    <a:cs typeface="+mj-cs"/>
                  </a:rPr>
                  <a:t>Оценка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Myriad Pro" pitchFamily="34" charset="0"/>
                  <a:ea typeface="+mj-ea"/>
                  <a:cs typeface="+mj-cs"/>
                </a:endParaRPr>
              </a:p>
            </p:txBody>
          </p:sp>
          <p:sp>
            <p:nvSpPr>
              <p:cNvPr id="40" name="Google Shape;240;p46"/>
              <p:cNvSpPr txBox="1">
                <a:spLocks/>
              </p:cNvSpPr>
              <p:nvPr/>
            </p:nvSpPr>
            <p:spPr>
              <a:xfrm>
                <a:off x="1447800" y="3569943"/>
                <a:ext cx="2133600" cy="50424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 algn="ctr"/>
                <a:r>
                  <a:rPr lang="bg-BG" sz="800" dirty="0">
                    <a:solidFill>
                      <a:srgbClr val="004494"/>
                    </a:solidFill>
                    <a:latin typeface="Myriad Pro" pitchFamily="34" charset="0"/>
                  </a:rPr>
                  <a:t>Съвместна работа по оценка на текущото състояние, оценка на риска и идентифициране на нуждите</a:t>
                </a:r>
                <a:endParaRPr lang="en-US" sz="800" dirty="0">
                  <a:solidFill>
                    <a:srgbClr val="004494"/>
                  </a:solidFill>
                  <a:latin typeface="Myriad Pro" pitchFamily="34" charset="0"/>
                </a:endParaRPr>
              </a:p>
            </p:txBody>
          </p:sp>
        </p:grpSp>
        <p:cxnSp>
          <p:nvCxnSpPr>
            <p:cNvPr id="35" name="Google Shape;187;p40"/>
            <p:cNvCxnSpPr/>
            <p:nvPr/>
          </p:nvCxnSpPr>
          <p:spPr>
            <a:xfrm>
              <a:off x="1086446" y="4331943"/>
              <a:ext cx="417909" cy="0"/>
            </a:xfrm>
            <a:prstGeom prst="straightConnector1">
              <a:avLst/>
            </a:prstGeom>
            <a:noFill/>
            <a:ln w="9525" cap="flat" cmpd="sng">
              <a:solidFill>
                <a:srgbClr val="FAD84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FFFFFF">
                  <a:alpha val="50000"/>
                </a:srgbClr>
              </a:outerShdw>
            </a:effectLst>
          </p:spPr>
        </p:cxnSp>
      </p:grpSp>
      <p:grpSp>
        <p:nvGrpSpPr>
          <p:cNvPr id="42" name="Group 41"/>
          <p:cNvGrpSpPr/>
          <p:nvPr/>
        </p:nvGrpSpPr>
        <p:grpSpPr>
          <a:xfrm>
            <a:off x="2336800" y="4021931"/>
            <a:ext cx="2133600" cy="738052"/>
            <a:chOff x="228600" y="4098131"/>
            <a:chExt cx="2133600" cy="738052"/>
          </a:xfrm>
        </p:grpSpPr>
        <p:grpSp>
          <p:nvGrpSpPr>
            <p:cNvPr id="43" name="Group 59"/>
            <p:cNvGrpSpPr/>
            <p:nvPr/>
          </p:nvGrpSpPr>
          <p:grpSpPr>
            <a:xfrm>
              <a:off x="228600" y="4098131"/>
              <a:ext cx="2133600" cy="738052"/>
              <a:chOff x="1447800" y="3336131"/>
              <a:chExt cx="2133600" cy="738052"/>
            </a:xfrm>
          </p:grpSpPr>
          <p:sp>
            <p:nvSpPr>
              <p:cNvPr id="45" name="Title 1"/>
              <p:cNvSpPr txBox="1">
                <a:spLocks/>
              </p:cNvSpPr>
              <p:nvPr/>
            </p:nvSpPr>
            <p:spPr>
              <a:xfrm>
                <a:off x="1839516" y="3336131"/>
                <a:ext cx="1350169" cy="2338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6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bg-BG" sz="1600" b="1" dirty="0">
                    <a:solidFill>
                      <a:srgbClr val="004494"/>
                    </a:solidFill>
                    <a:latin typeface="Myriad Pro" pitchFamily="34" charset="0"/>
                    <a:ea typeface="+mj-ea"/>
                    <a:cs typeface="+mj-cs"/>
                  </a:rPr>
                  <a:t>Достъп до услуги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Myriad Pro" pitchFamily="34" charset="0"/>
                  <a:ea typeface="+mj-ea"/>
                  <a:cs typeface="+mj-cs"/>
                </a:endParaRPr>
              </a:p>
            </p:txBody>
          </p:sp>
          <p:sp>
            <p:nvSpPr>
              <p:cNvPr id="46" name="Google Shape;240;p46"/>
              <p:cNvSpPr txBox="1">
                <a:spLocks/>
              </p:cNvSpPr>
              <p:nvPr/>
            </p:nvSpPr>
            <p:spPr>
              <a:xfrm>
                <a:off x="1447800" y="3569943"/>
                <a:ext cx="2133600" cy="50424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 algn="ctr"/>
                <a:r>
                  <a:rPr lang="bg-BG" sz="800" dirty="0">
                    <a:solidFill>
                      <a:srgbClr val="004494"/>
                    </a:solidFill>
                    <a:latin typeface="Myriad Pro" pitchFamily="34" charset="0"/>
                  </a:rPr>
                  <a:t>Ние ще ви предоставим необходимото, като изпълним европейските цели. Но ще направим и повече, ще споделим знание</a:t>
                </a:r>
                <a:endParaRPr lang="en-US" sz="800" dirty="0">
                  <a:solidFill>
                    <a:srgbClr val="004494"/>
                  </a:solidFill>
                  <a:latin typeface="Myriad Pro" pitchFamily="34" charset="0"/>
                </a:endParaRPr>
              </a:p>
            </p:txBody>
          </p:sp>
        </p:grpSp>
        <p:cxnSp>
          <p:nvCxnSpPr>
            <p:cNvPr id="44" name="Google Shape;187;p40"/>
            <p:cNvCxnSpPr/>
            <p:nvPr/>
          </p:nvCxnSpPr>
          <p:spPr>
            <a:xfrm>
              <a:off x="1086446" y="4331943"/>
              <a:ext cx="417909" cy="0"/>
            </a:xfrm>
            <a:prstGeom prst="straightConnector1">
              <a:avLst/>
            </a:prstGeom>
            <a:noFill/>
            <a:ln w="9525" cap="flat" cmpd="sng">
              <a:solidFill>
                <a:srgbClr val="FAD84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FFFFFF">
                  <a:alpha val="50000"/>
                </a:srgbClr>
              </a:outerShdw>
            </a:effectLst>
          </p:spPr>
        </p:cxnSp>
      </p:grpSp>
      <p:grpSp>
        <p:nvGrpSpPr>
          <p:cNvPr id="47" name="Group 46"/>
          <p:cNvGrpSpPr/>
          <p:nvPr/>
        </p:nvGrpSpPr>
        <p:grpSpPr>
          <a:xfrm>
            <a:off x="4445000" y="4021931"/>
            <a:ext cx="2133600" cy="738052"/>
            <a:chOff x="228600" y="4098131"/>
            <a:chExt cx="2133600" cy="738052"/>
          </a:xfrm>
        </p:grpSpPr>
        <p:grpSp>
          <p:nvGrpSpPr>
            <p:cNvPr id="48" name="Group 59"/>
            <p:cNvGrpSpPr/>
            <p:nvPr/>
          </p:nvGrpSpPr>
          <p:grpSpPr>
            <a:xfrm>
              <a:off x="228600" y="4098131"/>
              <a:ext cx="2133600" cy="738052"/>
              <a:chOff x="1447800" y="3336131"/>
              <a:chExt cx="2133600" cy="738052"/>
            </a:xfrm>
          </p:grpSpPr>
          <p:sp>
            <p:nvSpPr>
              <p:cNvPr id="51" name="Title 1"/>
              <p:cNvSpPr txBox="1">
                <a:spLocks/>
              </p:cNvSpPr>
              <p:nvPr/>
            </p:nvSpPr>
            <p:spPr>
              <a:xfrm>
                <a:off x="1839516" y="3336131"/>
                <a:ext cx="1350169" cy="2338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700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kumimoji="0" lang="bg-BG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494"/>
                    </a:solidFill>
                    <a:effectLst/>
                    <a:uLnTx/>
                    <a:uFillTx/>
                    <a:latin typeface="Myriad Pro" pitchFamily="34" charset="0"/>
                    <a:ea typeface="+mj-ea"/>
                    <a:cs typeface="+mj-cs"/>
                  </a:rPr>
                  <a:t>Ефективност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Myriad Pro" pitchFamily="34" charset="0"/>
                  <a:ea typeface="+mj-ea"/>
                  <a:cs typeface="+mj-cs"/>
                </a:endParaRPr>
              </a:p>
            </p:txBody>
          </p:sp>
          <p:sp>
            <p:nvSpPr>
              <p:cNvPr id="53" name="Google Shape;240;p46"/>
              <p:cNvSpPr txBox="1">
                <a:spLocks/>
              </p:cNvSpPr>
              <p:nvPr/>
            </p:nvSpPr>
            <p:spPr>
              <a:xfrm>
                <a:off x="1447800" y="3569943"/>
                <a:ext cx="2133600" cy="50424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 algn="ctr"/>
                <a:r>
                  <a:rPr lang="bg-BG" sz="800" dirty="0">
                    <a:solidFill>
                      <a:srgbClr val="004494"/>
                    </a:solidFill>
                    <a:latin typeface="Myriad Pro" pitchFamily="34" charset="0"/>
                  </a:rPr>
                  <a:t>Ще следим ефективността и ще пренастройваме сътрудничеството за общ и по-голям успех</a:t>
                </a:r>
                <a:endParaRPr lang="en-US" sz="800" dirty="0">
                  <a:solidFill>
                    <a:srgbClr val="004494"/>
                  </a:solidFill>
                  <a:latin typeface="Myriad Pro" pitchFamily="34" charset="0"/>
                </a:endParaRPr>
              </a:p>
            </p:txBody>
          </p:sp>
        </p:grpSp>
        <p:cxnSp>
          <p:nvCxnSpPr>
            <p:cNvPr id="49" name="Google Shape;187;p40"/>
            <p:cNvCxnSpPr/>
            <p:nvPr/>
          </p:nvCxnSpPr>
          <p:spPr>
            <a:xfrm>
              <a:off x="1086446" y="4331943"/>
              <a:ext cx="417909" cy="0"/>
            </a:xfrm>
            <a:prstGeom prst="straightConnector1">
              <a:avLst/>
            </a:prstGeom>
            <a:noFill/>
            <a:ln w="9525" cap="flat" cmpd="sng">
              <a:solidFill>
                <a:srgbClr val="FAD84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FFFFFF">
                  <a:alpha val="50000"/>
                </a:srgbClr>
              </a:outerShdw>
            </a:effectLst>
          </p:spPr>
        </p:cxnSp>
      </p:grpSp>
      <p:grpSp>
        <p:nvGrpSpPr>
          <p:cNvPr id="54" name="Group 53"/>
          <p:cNvGrpSpPr/>
          <p:nvPr/>
        </p:nvGrpSpPr>
        <p:grpSpPr>
          <a:xfrm>
            <a:off x="6553200" y="4021931"/>
            <a:ext cx="2133600" cy="738052"/>
            <a:chOff x="228600" y="4098131"/>
            <a:chExt cx="2133600" cy="738052"/>
          </a:xfrm>
        </p:grpSpPr>
        <p:grpSp>
          <p:nvGrpSpPr>
            <p:cNvPr id="55" name="Group 59"/>
            <p:cNvGrpSpPr/>
            <p:nvPr/>
          </p:nvGrpSpPr>
          <p:grpSpPr>
            <a:xfrm>
              <a:off x="228600" y="4098131"/>
              <a:ext cx="2133600" cy="738052"/>
              <a:chOff x="1447800" y="3336131"/>
              <a:chExt cx="2133600" cy="738052"/>
            </a:xfrm>
          </p:grpSpPr>
          <p:sp>
            <p:nvSpPr>
              <p:cNvPr id="59" name="Title 1"/>
              <p:cNvSpPr txBox="1">
                <a:spLocks/>
              </p:cNvSpPr>
              <p:nvPr/>
            </p:nvSpPr>
            <p:spPr>
              <a:xfrm>
                <a:off x="1839516" y="3336131"/>
                <a:ext cx="1350169" cy="2338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700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bg-BG" sz="1600" b="1" dirty="0">
                    <a:solidFill>
                      <a:srgbClr val="004494"/>
                    </a:solidFill>
                    <a:latin typeface="Myriad Pro" pitchFamily="34" charset="0"/>
                    <a:ea typeface="+mj-ea"/>
                    <a:cs typeface="+mj-cs"/>
                  </a:rPr>
                  <a:t>Устойчивост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4494"/>
                  </a:solidFill>
                  <a:effectLst/>
                  <a:uLnTx/>
                  <a:uFillTx/>
                  <a:latin typeface="Myriad Pro" pitchFamily="34" charset="0"/>
                  <a:ea typeface="+mj-ea"/>
                  <a:cs typeface="+mj-cs"/>
                </a:endParaRPr>
              </a:p>
            </p:txBody>
          </p:sp>
          <p:sp>
            <p:nvSpPr>
              <p:cNvPr id="60" name="Google Shape;240;p46"/>
              <p:cNvSpPr txBox="1">
                <a:spLocks/>
              </p:cNvSpPr>
              <p:nvPr/>
            </p:nvSpPr>
            <p:spPr>
              <a:xfrm>
                <a:off x="1447800" y="3569943"/>
                <a:ext cx="2133600" cy="50424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 algn="ctr"/>
                <a:r>
                  <a:rPr lang="bg-BG" sz="800" dirty="0">
                    <a:solidFill>
                      <a:srgbClr val="004494"/>
                    </a:solidFill>
                    <a:latin typeface="Myriad Pro" pitchFamily="34" charset="0"/>
                  </a:rPr>
                  <a:t>Киберсигурност – устойчива, измерима, предвидима и за всеки.</a:t>
                </a:r>
              </a:p>
              <a:p>
                <a:pPr lvl="0" algn="ctr"/>
                <a:r>
                  <a:rPr lang="bg-BG" sz="800" dirty="0">
                    <a:solidFill>
                      <a:srgbClr val="004494"/>
                    </a:solidFill>
                    <a:latin typeface="Myriad Pro" pitchFamily="34" charset="0"/>
                  </a:rPr>
                  <a:t>Споделен риск. </a:t>
                </a:r>
                <a:endParaRPr lang="en-US" sz="800" dirty="0">
                  <a:solidFill>
                    <a:srgbClr val="004494"/>
                  </a:solidFill>
                  <a:latin typeface="Myriad Pro" pitchFamily="34" charset="0"/>
                </a:endParaRPr>
              </a:p>
            </p:txBody>
          </p:sp>
        </p:grpSp>
        <p:cxnSp>
          <p:nvCxnSpPr>
            <p:cNvPr id="56" name="Google Shape;187;p40"/>
            <p:cNvCxnSpPr/>
            <p:nvPr/>
          </p:nvCxnSpPr>
          <p:spPr>
            <a:xfrm>
              <a:off x="1086446" y="4331943"/>
              <a:ext cx="417909" cy="0"/>
            </a:xfrm>
            <a:prstGeom prst="straightConnector1">
              <a:avLst/>
            </a:prstGeom>
            <a:noFill/>
            <a:ln w="9525" cap="flat" cmpd="sng">
              <a:solidFill>
                <a:srgbClr val="FAD84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FFFFFF">
                  <a:alpha val="50000"/>
                </a:srgbClr>
              </a:outerShdw>
            </a:effectLst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0F6EDD43-3B30-4092-8981-2516FF819547}"/>
              </a:ext>
            </a:extLst>
          </p:cNvPr>
          <p:cNvSpPr/>
          <p:nvPr/>
        </p:nvSpPr>
        <p:spPr>
          <a:xfrm>
            <a:off x="0" y="0"/>
            <a:ext cx="3733800" cy="5148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88131"/>
            <a:ext cx="8229600" cy="996362"/>
          </a:xfrm>
        </p:spPr>
        <p:txBody>
          <a:bodyPr>
            <a:normAutofit/>
          </a:bodyPr>
          <a:lstStyle/>
          <a:p>
            <a:pPr algn="l">
              <a:lnSpc>
                <a:spcPts val="3700"/>
              </a:lnSpc>
            </a:pPr>
            <a:r>
              <a:rPr lang="bg-BG" sz="4800" dirty="0">
                <a:solidFill>
                  <a:srgbClr val="004494"/>
                </a:solidFill>
                <a:latin typeface="Myriad Pro" pitchFamily="34" charset="0"/>
              </a:rPr>
              <a:t>Три стъпки</a:t>
            </a:r>
            <a:endParaRPr lang="en-US" sz="4800" dirty="0">
              <a:solidFill>
                <a:srgbClr val="004494"/>
              </a:solidFill>
              <a:latin typeface="Myriad Pro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609600" y="1278731"/>
            <a:ext cx="2590800" cy="45719"/>
            <a:chOff x="2057400" y="1126331"/>
            <a:chExt cx="3962400" cy="45719"/>
          </a:xfrm>
        </p:grpSpPr>
        <p:sp>
          <p:nvSpPr>
            <p:cNvPr id="10" name="Rectangle 9"/>
            <p:cNvSpPr/>
            <p:nvPr/>
          </p:nvSpPr>
          <p:spPr>
            <a:xfrm>
              <a:off x="2057400" y="1126331"/>
              <a:ext cx="3657600" cy="45719"/>
            </a:xfrm>
            <a:prstGeom prst="rect">
              <a:avLst/>
            </a:prstGeom>
            <a:solidFill>
              <a:srgbClr val="004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53000" y="1126331"/>
              <a:ext cx="1066800" cy="45719"/>
            </a:xfrm>
            <a:prstGeom prst="rect">
              <a:avLst/>
            </a:prstGeom>
            <a:solidFill>
              <a:srgbClr val="FAD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DE2C39E2-BA61-4F13-9C29-1849078D5E4F}"/>
              </a:ext>
            </a:extLst>
          </p:cNvPr>
          <p:cNvSpPr txBox="1"/>
          <p:nvPr/>
        </p:nvSpPr>
        <p:spPr>
          <a:xfrm>
            <a:off x="2148422" y="1583531"/>
            <a:ext cx="1184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bg-BG" sz="1600" spc="30" dirty="0">
                <a:solidFill>
                  <a:srgbClr val="034EA2"/>
                </a:solidFill>
                <a:latin typeface="Myriad Pro" pitchFamily="34" charset="0"/>
                <a:ea typeface="Lato" panose="020F0502020204030203" pitchFamily="34" charset="0"/>
                <a:cs typeface="Lato" panose="020F0502020204030203" pitchFamily="34" charset="0"/>
              </a:rPr>
              <a:t>Обучения</a:t>
            </a:r>
            <a:r>
              <a:rPr lang="en-US" sz="1600" spc="30" dirty="0">
                <a:solidFill>
                  <a:srgbClr val="034EA2"/>
                </a:solidFill>
                <a:latin typeface="Myriad Pro" pitchFamily="34" charset="0"/>
                <a:ea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737B0B0-14E7-463F-85F1-DDECF9EDD927}"/>
              </a:ext>
            </a:extLst>
          </p:cNvPr>
          <p:cNvSpPr txBox="1"/>
          <p:nvPr/>
        </p:nvSpPr>
        <p:spPr>
          <a:xfrm>
            <a:off x="762002" y="1805824"/>
            <a:ext cx="2546514" cy="571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bg-BG" sz="1100" dirty="0">
                <a:solidFill>
                  <a:srgbClr val="034EA2"/>
                </a:solidFill>
                <a:latin typeface="Myriad Pro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Започнете с цифрова хигиена и обучете своите етични хакери</a:t>
            </a:r>
            <a:endParaRPr lang="en-US" sz="1100" dirty="0">
              <a:solidFill>
                <a:srgbClr val="034EA2"/>
              </a:solidFill>
              <a:latin typeface="Myriad Pro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E34213C-AD72-468B-B528-FEBC6B5732F6}"/>
              </a:ext>
            </a:extLst>
          </p:cNvPr>
          <p:cNvSpPr/>
          <p:nvPr/>
        </p:nvSpPr>
        <p:spPr>
          <a:xfrm>
            <a:off x="3483104" y="1735931"/>
            <a:ext cx="512245" cy="512246"/>
          </a:xfrm>
          <a:prstGeom prst="ellipse">
            <a:avLst/>
          </a:prstGeom>
          <a:solidFill>
            <a:srgbClr val="FAD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E2C39E2-BA61-4F13-9C29-1849078D5E4F}"/>
              </a:ext>
            </a:extLst>
          </p:cNvPr>
          <p:cNvSpPr txBox="1"/>
          <p:nvPr/>
        </p:nvSpPr>
        <p:spPr>
          <a:xfrm>
            <a:off x="635449" y="2767159"/>
            <a:ext cx="2740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bg-BG" sz="1600" spc="30" dirty="0">
                <a:solidFill>
                  <a:srgbClr val="034EA2"/>
                </a:solidFill>
                <a:latin typeface="Myriad Pro" pitchFamily="34" charset="0"/>
                <a:ea typeface="Lato" panose="020F0502020204030203" pitchFamily="34" charset="0"/>
                <a:cs typeface="Lato" panose="020F0502020204030203" pitchFamily="34" charset="0"/>
              </a:rPr>
              <a:t>НМИМИС и </a:t>
            </a:r>
            <a:r>
              <a:rPr lang="en-US" sz="1600" spc="30" dirty="0">
                <a:solidFill>
                  <a:srgbClr val="034EA2"/>
                </a:solidFill>
                <a:latin typeface="Myriad Pro" pitchFamily="34" charset="0"/>
                <a:ea typeface="Lato" panose="020F0502020204030203" pitchFamily="34" charset="0"/>
                <a:cs typeface="Lato" panose="020F0502020204030203" pitchFamily="34" charset="0"/>
              </a:rPr>
              <a:t>ISO 27001:2022?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737B0B0-14E7-463F-85F1-DDECF9EDD927}"/>
              </a:ext>
            </a:extLst>
          </p:cNvPr>
          <p:cNvSpPr txBox="1"/>
          <p:nvPr/>
        </p:nvSpPr>
        <p:spPr>
          <a:xfrm>
            <a:off x="762001" y="2989452"/>
            <a:ext cx="2590058" cy="825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bg-BG" sz="1100" dirty="0">
                <a:solidFill>
                  <a:srgbClr val="034EA2"/>
                </a:solidFill>
                <a:latin typeface="Myriad Pro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Стандарта се промени и промени наредбата. Време за новите 8 контроли.</a:t>
            </a:r>
            <a:endParaRPr lang="en-US" sz="1100" dirty="0">
              <a:solidFill>
                <a:srgbClr val="034EA2"/>
              </a:solidFill>
              <a:latin typeface="Myriad Pro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E34213C-AD72-468B-B528-FEBC6B5732F6}"/>
              </a:ext>
            </a:extLst>
          </p:cNvPr>
          <p:cNvSpPr/>
          <p:nvPr/>
        </p:nvSpPr>
        <p:spPr>
          <a:xfrm>
            <a:off x="3462071" y="2992257"/>
            <a:ext cx="512245" cy="512246"/>
          </a:xfrm>
          <a:prstGeom prst="ellipse">
            <a:avLst/>
          </a:prstGeom>
          <a:solidFill>
            <a:srgbClr val="FAD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E2C39E2-BA61-4F13-9C29-1849078D5E4F}"/>
              </a:ext>
            </a:extLst>
          </p:cNvPr>
          <p:cNvSpPr txBox="1"/>
          <p:nvPr/>
        </p:nvSpPr>
        <p:spPr>
          <a:xfrm>
            <a:off x="58596" y="3950787"/>
            <a:ext cx="32944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bg-BG" sz="1600" spc="30" dirty="0">
                <a:solidFill>
                  <a:srgbClr val="034EA2"/>
                </a:solidFill>
                <a:latin typeface="Myriad Pro" pitchFamily="34" charset="0"/>
                <a:ea typeface="Lato" panose="020F0502020204030203" pitchFamily="34" charset="0"/>
                <a:cs typeface="Lato" panose="020F0502020204030203" pitchFamily="34" charset="0"/>
              </a:rPr>
              <a:t>Оценихте ли вашите доставчици</a:t>
            </a:r>
            <a:r>
              <a:rPr lang="en-US" sz="1600" spc="30" dirty="0">
                <a:solidFill>
                  <a:srgbClr val="034EA2"/>
                </a:solidFill>
                <a:latin typeface="Myriad Pro" pitchFamily="34" charset="0"/>
                <a:ea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737B0B0-14E7-463F-85F1-DDECF9EDD927}"/>
              </a:ext>
            </a:extLst>
          </p:cNvPr>
          <p:cNvSpPr txBox="1"/>
          <p:nvPr/>
        </p:nvSpPr>
        <p:spPr>
          <a:xfrm>
            <a:off x="762002" y="4173080"/>
            <a:ext cx="2566882" cy="825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bg-BG" sz="1100" dirty="0">
                <a:solidFill>
                  <a:srgbClr val="034EA2"/>
                </a:solidFill>
                <a:latin typeface="Myriad Pro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Веригата за доставки е риск. Имате ли устройства, които са ненадеждни? А доставчици?</a:t>
            </a:r>
            <a:endParaRPr lang="en-US" sz="1100" dirty="0">
              <a:solidFill>
                <a:srgbClr val="034EA2"/>
              </a:solidFill>
              <a:latin typeface="Myriad Pro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E34213C-AD72-468B-B528-FEBC6B5732F6}"/>
              </a:ext>
            </a:extLst>
          </p:cNvPr>
          <p:cNvSpPr/>
          <p:nvPr/>
        </p:nvSpPr>
        <p:spPr>
          <a:xfrm>
            <a:off x="3462071" y="4093238"/>
            <a:ext cx="512245" cy="512246"/>
          </a:xfrm>
          <a:prstGeom prst="ellipse">
            <a:avLst/>
          </a:prstGeom>
          <a:solidFill>
            <a:srgbClr val="FAD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</a:p>
        </p:txBody>
      </p:sp>
      <p:pic>
        <p:nvPicPr>
          <p:cNvPr id="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1" y="319416"/>
            <a:ext cx="1600199" cy="44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78506"/>
            <a:ext cx="1752600" cy="2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583531"/>
            <a:ext cx="2263206" cy="2765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135731"/>
            <a:ext cx="1066800" cy="7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A6AB59-7EA6-DFC2-1156-582E95C7BC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5914" y1="50707" x2="15914" y2="50707"/>
                        <a14:foregroundMark x1="33400" y1="52893" x2="33400" y2="52893"/>
                        <a14:foregroundMark x1="51800" y1="53408" x2="51800" y2="53408"/>
                        <a14:foregroundMark x1="67400" y1="50450" x2="67400" y2="504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6424" y="615052"/>
            <a:ext cx="1462984" cy="9751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Users\g.dimitrova\Desktop\hub-trakia\pics\DIH-pic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7866" y="1797986"/>
            <a:ext cx="4277534" cy="2851404"/>
          </a:xfrm>
          <a:prstGeom prst="rect">
            <a:avLst/>
          </a:prstGeom>
          <a:noFill/>
        </p:spPr>
      </p:pic>
      <p:pic>
        <p:nvPicPr>
          <p:cNvPr id="30726" name="Picture 6" descr="C:\Users\g.dimitrova\Desktop\hub-trakia\pics\DIH-pic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466" y="1804875"/>
            <a:ext cx="4267200" cy="2844515"/>
          </a:xfrm>
          <a:prstGeom prst="rect">
            <a:avLst/>
          </a:prstGeom>
          <a:noFill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050131"/>
            <a:ext cx="1905000" cy="189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>
            <a:noAutofit/>
          </a:bodyPr>
          <a:lstStyle/>
          <a:p>
            <a:r>
              <a:rPr lang="bg-BG" dirty="0">
                <a:solidFill>
                  <a:srgbClr val="004494"/>
                </a:solidFill>
                <a:latin typeface="Myriad Pro" pitchFamily="34" charset="0"/>
              </a:rPr>
              <a:t>И последна тема за размисъл</a:t>
            </a:r>
            <a:endParaRPr lang="en-US" dirty="0">
              <a:solidFill>
                <a:srgbClr val="004494"/>
              </a:solidFill>
              <a:latin typeface="Myriad Pro" pitchFamily="34" charset="0"/>
            </a:endParaRPr>
          </a:p>
        </p:txBody>
      </p:sp>
      <p:grpSp>
        <p:nvGrpSpPr>
          <p:cNvPr id="5" name="Group 8"/>
          <p:cNvGrpSpPr/>
          <p:nvPr/>
        </p:nvGrpSpPr>
        <p:grpSpPr>
          <a:xfrm>
            <a:off x="2580466" y="1367947"/>
            <a:ext cx="3962400" cy="45719"/>
            <a:chOff x="2057400" y="1126331"/>
            <a:chExt cx="3962400" cy="45719"/>
          </a:xfrm>
        </p:grpSpPr>
        <p:sp>
          <p:nvSpPr>
            <p:cNvPr id="6" name="Rectangle 5"/>
            <p:cNvSpPr/>
            <p:nvPr/>
          </p:nvSpPr>
          <p:spPr>
            <a:xfrm>
              <a:off x="2057400" y="1126331"/>
              <a:ext cx="3657600" cy="45719"/>
            </a:xfrm>
            <a:prstGeom prst="rect">
              <a:avLst/>
            </a:prstGeom>
            <a:solidFill>
              <a:srgbClr val="004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953000" y="1126331"/>
              <a:ext cx="1066800" cy="45719"/>
            </a:xfrm>
            <a:prstGeom prst="rect">
              <a:avLst/>
            </a:prstGeom>
            <a:solidFill>
              <a:srgbClr val="FAD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Google Shape;240;p46"/>
          <p:cNvSpPr txBox="1">
            <a:spLocks/>
          </p:cNvSpPr>
          <p:nvPr/>
        </p:nvSpPr>
        <p:spPr>
          <a:xfrm>
            <a:off x="-10334" y="1340786"/>
            <a:ext cx="91440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bg-BG" sz="1000" dirty="0">
                <a:solidFill>
                  <a:srgbClr val="004494"/>
                </a:solidFill>
                <a:latin typeface="Myriad Pro" pitchFamily="34" charset="0"/>
              </a:rPr>
              <a:t>Използвате ли облачни системи? Използвате ли държавния облак? Предимства и ползи!</a:t>
            </a:r>
          </a:p>
          <a:p>
            <a:pPr lvl="0" algn="ctr"/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Myriad Pro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94;p41"/>
          <p:cNvSpPr txBox="1">
            <a:spLocks/>
          </p:cNvSpPr>
          <p:nvPr/>
        </p:nvSpPr>
        <p:spPr>
          <a:xfrm>
            <a:off x="2438400" y="2574131"/>
            <a:ext cx="6019500" cy="1752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8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БЛАГОДАРЯ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940973"/>
            <a:ext cx="1380336" cy="169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126331"/>
            <a:ext cx="720432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0F6EDD43-3B30-4092-8981-2516FF819547}"/>
              </a:ext>
            </a:extLst>
          </p:cNvPr>
          <p:cNvSpPr/>
          <p:nvPr/>
        </p:nvSpPr>
        <p:spPr>
          <a:xfrm>
            <a:off x="0" y="0"/>
            <a:ext cx="3505200" cy="5148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88131"/>
            <a:ext cx="2819400" cy="838201"/>
          </a:xfrm>
        </p:spPr>
        <p:txBody>
          <a:bodyPr>
            <a:normAutofit fontScale="90000"/>
          </a:bodyPr>
          <a:lstStyle/>
          <a:p>
            <a:pPr algn="l">
              <a:lnSpc>
                <a:spcPts val="3700"/>
              </a:lnSpc>
            </a:pPr>
            <a:r>
              <a:rPr lang="bg-BG" sz="4800" dirty="0">
                <a:solidFill>
                  <a:srgbClr val="004494"/>
                </a:solidFill>
                <a:latin typeface="Myriad Pro" pitchFamily="34" charset="0"/>
              </a:rPr>
              <a:t>Кои сме ние?</a:t>
            </a:r>
            <a:endParaRPr lang="en-US" sz="4800" dirty="0">
              <a:solidFill>
                <a:srgbClr val="004494"/>
              </a:solidFill>
              <a:latin typeface="Myriad Pro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609600" y="1278731"/>
            <a:ext cx="2590800" cy="45719"/>
            <a:chOff x="2057400" y="1126331"/>
            <a:chExt cx="3962400" cy="45719"/>
          </a:xfrm>
        </p:grpSpPr>
        <p:sp>
          <p:nvSpPr>
            <p:cNvPr id="10" name="Rectangle 9"/>
            <p:cNvSpPr/>
            <p:nvPr/>
          </p:nvSpPr>
          <p:spPr>
            <a:xfrm>
              <a:off x="2057400" y="1126331"/>
              <a:ext cx="3657600" cy="45719"/>
            </a:xfrm>
            <a:prstGeom prst="rect">
              <a:avLst/>
            </a:prstGeom>
            <a:solidFill>
              <a:srgbClr val="004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53000" y="1126331"/>
              <a:ext cx="1066800" cy="45719"/>
            </a:xfrm>
            <a:prstGeom prst="rect">
              <a:avLst/>
            </a:prstGeom>
            <a:solidFill>
              <a:srgbClr val="FAD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7" name="Google Shape;240;p46"/>
          <p:cNvSpPr txBox="1">
            <a:spLocks/>
          </p:cNvSpPr>
          <p:nvPr/>
        </p:nvSpPr>
        <p:spPr>
          <a:xfrm>
            <a:off x="304800" y="1414463"/>
            <a:ext cx="3124200" cy="35980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Европейски цифров иновационен хъб „Тракия“ (ЕЦИХ Тракия) е инициатива на Съюза за стопанска инициатива, Българска асоциация по киберсигурност, Община Пловдив, Пловдивски университет „Паисий Хилендарски“ и ИИКТ- БАН.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bg-BG" sz="1200" dirty="0">
                <a:solidFill>
                  <a:srgbClr val="004494"/>
                </a:solidFill>
                <a:latin typeface="Myriad Pro" pitchFamily="34" charset="0"/>
              </a:rPr>
            </a:br>
            <a:r>
              <a:rPr lang="bg-BG" sz="1200" dirty="0">
                <a:solidFill>
                  <a:srgbClr val="004494"/>
                </a:solidFill>
                <a:latin typeface="Myriad Pro" pitchFamily="34" charset="0"/>
              </a:rPr>
              <a:t>Целта е да се предоставят услуги, консултиране и тестване на цифровите системи на малки и средни предприятия (МСП) и публични организации.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bg-BG" sz="12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</a:br>
            <a:r>
              <a:rPr kumimoji="0" lang="bg-BG" sz="12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ЕЦИХ Тракия е част от мрежата на Европейските цифрови иновационни хъбове, като е най-високо оценената българска инициатива и една от малкото в Европа стриктно фокусирани в сферата на киберсигурността.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  <p:pic>
        <p:nvPicPr>
          <p:cNvPr id="3" name="Picture 27">
            <a:extLst>
              <a:ext uri="{FF2B5EF4-FFF2-40B4-BE49-F238E27FC236}">
                <a16:creationId xmlns:a16="http://schemas.microsoft.com/office/drawing/2014/main" id="{4B9B3F80-14FF-6B62-9B87-239B2F871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38096"/>
            <a:ext cx="2962397" cy="1176471"/>
          </a:xfrm>
          <a:prstGeom prst="rect">
            <a:avLst/>
          </a:prstGeom>
        </p:spPr>
      </p:pic>
      <p:pic>
        <p:nvPicPr>
          <p:cNvPr id="4" name="Picture 29">
            <a:extLst>
              <a:ext uri="{FF2B5EF4-FFF2-40B4-BE49-F238E27FC236}">
                <a16:creationId xmlns:a16="http://schemas.microsoft.com/office/drawing/2014/main" id="{A59B1039-E599-CB59-83A6-B2A365B92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092" y="3955004"/>
            <a:ext cx="2308508" cy="884405"/>
          </a:xfrm>
          <a:prstGeom prst="rect">
            <a:avLst/>
          </a:prstGeom>
        </p:spPr>
      </p:pic>
      <p:pic>
        <p:nvPicPr>
          <p:cNvPr id="5" name="Picture 227">
            <a:extLst>
              <a:ext uri="{FF2B5EF4-FFF2-40B4-BE49-F238E27FC236}">
                <a16:creationId xmlns:a16="http://schemas.microsoft.com/office/drawing/2014/main" id="{48D2A978-B0EA-A81C-7774-FCC74F908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191" y="2003081"/>
            <a:ext cx="2022422" cy="1142099"/>
          </a:xfrm>
          <a:prstGeom prst="rect">
            <a:avLst/>
          </a:prstGeom>
        </p:spPr>
      </p:pic>
      <p:pic>
        <p:nvPicPr>
          <p:cNvPr id="6" name="Picture 229">
            <a:extLst>
              <a:ext uri="{FF2B5EF4-FFF2-40B4-BE49-F238E27FC236}">
                <a16:creationId xmlns:a16="http://schemas.microsoft.com/office/drawing/2014/main" id="{2DEF7F96-3B6F-14E8-7972-F9161DF212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391"/>
          <a:stretch/>
        </p:blipFill>
        <p:spPr>
          <a:xfrm>
            <a:off x="6517092" y="2064386"/>
            <a:ext cx="2514600" cy="1019488"/>
          </a:xfrm>
          <a:prstGeom prst="rect">
            <a:avLst/>
          </a:prstGeom>
        </p:spPr>
      </p:pic>
      <p:pic>
        <p:nvPicPr>
          <p:cNvPr id="7" name="Picture 231">
            <a:extLst>
              <a:ext uri="{FF2B5EF4-FFF2-40B4-BE49-F238E27FC236}">
                <a16:creationId xmlns:a16="http://schemas.microsoft.com/office/drawing/2014/main" id="{5E24D5BD-CBBC-CC72-F68F-545945E014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379" y="3564732"/>
            <a:ext cx="1832026" cy="12746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855</Words>
  <Application>Microsoft Macintosh PowerPoint</Application>
  <PresentationFormat>Custom</PresentationFormat>
  <Paragraphs>136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Lato</vt:lpstr>
      <vt:lpstr>Myriad Pro</vt:lpstr>
      <vt:lpstr>Times New Roman</vt:lpstr>
      <vt:lpstr>Wingdings</vt:lpstr>
      <vt:lpstr>Office Theme</vt:lpstr>
      <vt:lpstr>PowerPoint Presentation</vt:lpstr>
      <vt:lpstr>Предизвикателството</vt:lpstr>
      <vt:lpstr>Закон за Киберсигурност</vt:lpstr>
      <vt:lpstr>Какво предстои</vt:lpstr>
      <vt:lpstr>Какво ще направим заедно</vt:lpstr>
      <vt:lpstr>Три стъпки</vt:lpstr>
      <vt:lpstr>И последна тема за размисъл</vt:lpstr>
      <vt:lpstr>PowerPoint Presentation</vt:lpstr>
      <vt:lpstr>Кои сме ние?</vt:lpstr>
      <vt:lpstr>Как можем да Ви помогнем?</vt:lpstr>
      <vt:lpstr>Обучения</vt:lpstr>
      <vt:lpstr>Технически услуги</vt:lpstr>
      <vt:lpstr>ДОСТЪП ДО ФИНАНСИРАНЕ</vt:lpstr>
      <vt:lpstr>Как може да си партнираме?</vt:lpstr>
      <vt:lpstr>Свържете се с нас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g.dimitrova</dc:creator>
  <cp:lastModifiedBy>Stanislava Sokolova</cp:lastModifiedBy>
  <cp:revision>76</cp:revision>
  <dcterms:created xsi:type="dcterms:W3CDTF">2023-05-22T06:41:23Z</dcterms:created>
  <dcterms:modified xsi:type="dcterms:W3CDTF">2023-08-07T10:55:36Z</dcterms:modified>
</cp:coreProperties>
</file>