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548" r:id="rId2"/>
    <p:sldId id="577" r:id="rId3"/>
    <p:sldId id="613" r:id="rId4"/>
    <p:sldId id="610" r:id="rId5"/>
    <p:sldId id="612" r:id="rId6"/>
    <p:sldId id="616" r:id="rId7"/>
    <p:sldId id="553" r:id="rId8"/>
    <p:sldId id="555" r:id="rId9"/>
    <p:sldId id="604" r:id="rId10"/>
    <p:sldId id="556" r:id="rId11"/>
    <p:sldId id="558" r:id="rId12"/>
    <p:sldId id="551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333333"/>
    <a:srgbClr val="919191"/>
    <a:srgbClr val="AEAEAE"/>
    <a:srgbClr val="00A0DF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Iren\&#1044;&#1080;&#1076;&#1080;\2023\&#1055;&#1088;&#1077;&#1079;&#1077;&#1085;&#1090;&#1072;&#1094;&#1080;&#1080;\07\&#1050;&#1080;&#1073;&#1077;&#1088;&#1089;&#1080;&#1075;&#1091;&#1088;&#1085;&#1086;&#1089;&#1090;\&#1082;&#1080;&#1073;&#1077;&#1088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02994036205808"/>
          <c:y val="4.555360631734505E-2"/>
          <c:w val="0.33916763209358686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FD-4FBA-B47A-8ED65FA55CB3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FD-4FBA-B47A-8ED65FA55CB3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FD-4FBA-B47A-8ED65FA55CB3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FD-4FBA-B47A-8ED65FA55CB3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FD-4FBA-B47A-8ED65FA55CB3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FD-4FBA-B47A-8ED65FA55CB3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FD-4FBA-B47A-8ED65FA55CB3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FD-4FBA-B47A-8ED65FA55CB3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FD-4FBA-B47A-8ED65FA55CB3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FD-4FBA-B47A-8ED65FA55CB3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FD-4FBA-B47A-8ED65FA55CB3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9FD-4FBA-B47A-8ED65FA55CB3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9FD-4FBA-B47A-8ED65FA55CB3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9FD-4FBA-B47A-8ED65FA55CB3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9FD-4FBA-B47A-8ED65FA55CB3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9FD-4FBA-B47A-8ED65FA55CB3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9FD-4FBA-B47A-8ED65FA55CB3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9FD-4FBA-B47A-8ED65FA55CB3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9FD-4FBA-B47A-8ED65FA55C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'5'!$C$3:$C$8</c:f>
              <c:strCache>
                <c:ptCount val="6"/>
                <c:pt idx="0">
                  <c:v>Много висока</c:v>
                </c:pt>
                <c:pt idx="1">
                  <c:v>Висока</c:v>
                </c:pt>
                <c:pt idx="2">
                  <c:v>Умерена</c:v>
                </c:pt>
                <c:pt idx="3">
                  <c:v>Ниска</c:v>
                </c:pt>
                <c:pt idx="4">
                  <c:v>Много ниска</c:v>
                </c:pt>
                <c:pt idx="5">
                  <c:v>Не знам/ Не мога да преценя</c:v>
                </c:pt>
              </c:strCache>
            </c:strRef>
          </c:cat>
          <c:val>
            <c:numRef>
              <c:f>'5'!$D$3:$D$8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0.11</c:v>
                </c:pt>
                <c:pt idx="4">
                  <c:v>0.01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9FD-4FBA-B47A-8ED65FA55C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02994036205808"/>
          <c:y val="4.555360631734505E-2"/>
          <c:w val="0.33916763209358686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1-4B1A-BD3C-BAC4754096FD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1-4B1A-BD3C-BAC4754096FD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A1-4B1A-BD3C-BAC4754096FD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A1-4B1A-BD3C-BAC4754096FD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A1-4B1A-BD3C-BAC4754096FD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A1-4B1A-BD3C-BAC4754096FD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A1-4B1A-BD3C-BAC4754096FD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A1-4B1A-BD3C-BAC4754096FD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A1-4B1A-BD3C-BAC4754096FD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1A1-4B1A-BD3C-BAC4754096FD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1A1-4B1A-BD3C-BAC4754096FD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1A1-4B1A-BD3C-BAC4754096FD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1A1-4B1A-BD3C-BAC4754096FD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1A1-4B1A-BD3C-BAC4754096FD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1A1-4B1A-BD3C-BAC4754096FD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1A1-4B1A-BD3C-BAC4754096FD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1A1-4B1A-BD3C-BAC4754096FD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1A1-4B1A-BD3C-BAC4754096FD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1A1-4B1A-BD3C-BAC4754096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'3'!$D$4:$D$7</c:f>
              <c:strCache>
                <c:ptCount val="4"/>
                <c:pt idx="0">
                  <c:v>По-скоро осведомен/а</c:v>
                </c:pt>
                <c:pt idx="1">
                  <c:v>По-скоро неосведомен/а</c:v>
                </c:pt>
                <c:pt idx="2">
                  <c:v>Напълно неосведомен/а</c:v>
                </c:pt>
                <c:pt idx="3">
                  <c:v>Не знам/ Не мога да преценя</c:v>
                </c:pt>
              </c:strCache>
            </c:strRef>
          </c:cat>
          <c:val>
            <c:numRef>
              <c:f>'3'!$E$4:$E$7</c:f>
              <c:numCache>
                <c:formatCode>0%</c:formatCode>
                <c:ptCount val="4"/>
                <c:pt idx="0">
                  <c:v>0.3</c:v>
                </c:pt>
                <c:pt idx="1">
                  <c:v>0.42</c:v>
                </c:pt>
                <c:pt idx="2">
                  <c:v>0.22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1A1-4B1A-BD3C-BAC475409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02994036205808"/>
          <c:y val="4.555360631734505E-2"/>
          <c:w val="0.33916763209358686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C-42DB-A393-F4BABF314E12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C-42DB-A393-F4BABF314E12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C-42DB-A393-F4BABF314E12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C-42DB-A393-F4BABF314E12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EC-42DB-A393-F4BABF314E12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EC-42DB-A393-F4BABF314E12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EC-42DB-A393-F4BABF314E12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EC-42DB-A393-F4BABF314E12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FEC-42DB-A393-F4BABF314E12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FEC-42DB-A393-F4BABF314E12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FEC-42DB-A393-F4BABF314E12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FEC-42DB-A393-F4BABF314E12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FEC-42DB-A393-F4BABF314E12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FEC-42DB-A393-F4BABF314E12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FEC-42DB-A393-F4BABF314E12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FEC-42DB-A393-F4BABF314E12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FEC-42DB-A393-F4BABF314E12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FEC-42DB-A393-F4BABF314E12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FEC-42DB-A393-F4BABF314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'4'!$D$4:$D$8</c:f>
              <c:strCache>
                <c:ptCount val="5"/>
                <c:pt idx="0">
                  <c:v>Напълно осведомен/а</c:v>
                </c:pt>
                <c:pt idx="1">
                  <c:v>По-скоро осведомен/а</c:v>
                </c:pt>
                <c:pt idx="2">
                  <c:v>По-скоро неосведомен/а</c:v>
                </c:pt>
                <c:pt idx="3">
                  <c:v>Напълно неосведомен/а</c:v>
                </c:pt>
                <c:pt idx="4">
                  <c:v>Не знам/ Не мога да преценя</c:v>
                </c:pt>
              </c:strCache>
            </c:strRef>
          </c:cat>
          <c:val>
            <c:numRef>
              <c:f>'4'!$E$4:$E$8</c:f>
              <c:numCache>
                <c:formatCode>0%</c:formatCode>
                <c:ptCount val="5"/>
                <c:pt idx="0">
                  <c:v>0.03</c:v>
                </c:pt>
                <c:pt idx="1">
                  <c:v>0.26</c:v>
                </c:pt>
                <c:pt idx="2">
                  <c:v>0.36</c:v>
                </c:pt>
                <c:pt idx="3">
                  <c:v>0.3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DFEC-42DB-A393-F4BABF314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59-457B-A8D7-167AD4A4D65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9-457B-A8D7-167AD4A4D65B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9-457B-A8D7-167AD4A4D65B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9-457B-A8D7-167AD4A4D65B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59-457B-A8D7-167AD4A4D65B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59-457B-A8D7-167AD4A4D65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'8'!$E$4:$E$6</c:f>
              <c:strCache>
                <c:ptCount val="3"/>
                <c:pt idx="0">
                  <c:v>Случва ми се</c:v>
                </c:pt>
                <c:pt idx="1">
                  <c:v>Не ми се случва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'8'!$F$4:$F$6</c:f>
              <c:numCache>
                <c:formatCode>0%</c:formatCode>
                <c:ptCount val="3"/>
                <c:pt idx="0">
                  <c:v>0.41</c:v>
                </c:pt>
                <c:pt idx="1">
                  <c:v>0.54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59-457B-A8D7-167AD4A4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28547833333333333"/>
          <c:w val="0.37399557694177116"/>
          <c:h val="0.4646247222222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3-47C7-934C-930567C9D8B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3-47C7-934C-930567C9D8BB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3-47C7-934C-930567C9D8BB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3-47C7-934C-930567C9D8BB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C3-47C7-934C-930567C9D8BB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C3-47C7-934C-930567C9D8B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'10'!$B$4:$B$6</c:f>
              <c:strCache>
                <c:ptCount val="3"/>
                <c:pt idx="0">
                  <c:v>Бих отделил/а</c:v>
                </c:pt>
                <c:pt idx="1">
                  <c:v>Не бих отделил/а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'10'!$C$4:$C$6</c:f>
              <c:numCache>
                <c:formatCode>0%</c:formatCode>
                <c:ptCount val="3"/>
                <c:pt idx="0">
                  <c:v>0.53</c:v>
                </c:pt>
                <c:pt idx="1">
                  <c:v>0.28999999999999998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C3-47C7-934C-930567C9D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28547833333333333"/>
          <c:w val="0.37399557694177116"/>
          <c:h val="0.4646247222222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02994036205808"/>
          <c:y val="4.555360631734505E-2"/>
          <c:w val="0.33916763209358686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8D-49E2-A44A-EB31D12882D8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8D-49E2-A44A-EB31D12882D8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8D-49E2-A44A-EB31D12882D8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8D-49E2-A44A-EB31D12882D8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8D-49E2-A44A-EB31D12882D8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8D-49E2-A44A-EB31D12882D8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8D-49E2-A44A-EB31D12882D8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8D-49E2-A44A-EB31D12882D8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8D-49E2-A44A-EB31D12882D8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8D-49E2-A44A-EB31D12882D8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8D-49E2-A44A-EB31D12882D8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8D-49E2-A44A-EB31D12882D8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8D-49E2-A44A-EB31D12882D8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48D-49E2-A44A-EB31D12882D8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48D-49E2-A44A-EB31D12882D8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48D-49E2-A44A-EB31D12882D8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48D-49E2-A44A-EB31D12882D8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48D-49E2-A44A-EB31D12882D8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48D-49E2-A44A-EB31D12882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'11'!$C$4:$C$9</c:f>
              <c:strCache>
                <c:ptCount val="6"/>
                <c:pt idx="0">
                  <c:v>Отговорните институции</c:v>
                </c:pt>
                <c:pt idx="1">
                  <c:v>Приятел/ познат</c:v>
                </c:pt>
                <c:pt idx="2">
                  <c:v>Ще потърся съвет онлайн</c:v>
                </c:pt>
                <c:pt idx="3">
                  <c:v>Не бих се обърнал/а към никого</c:v>
                </c:pt>
                <c:pt idx="4">
                  <c:v>Друго</c:v>
                </c:pt>
                <c:pt idx="5">
                  <c:v>Не знам/ Не мога да преценя</c:v>
                </c:pt>
              </c:strCache>
            </c:strRef>
          </c:cat>
          <c:val>
            <c:numRef>
              <c:f>'11'!$D$4:$D$9</c:f>
              <c:numCache>
                <c:formatCode>0%</c:formatCode>
                <c:ptCount val="6"/>
                <c:pt idx="0">
                  <c:v>0.34</c:v>
                </c:pt>
                <c:pt idx="1">
                  <c:v>0.3</c:v>
                </c:pt>
                <c:pt idx="2">
                  <c:v>0.1</c:v>
                </c:pt>
                <c:pt idx="3">
                  <c:v>0.06</c:v>
                </c:pt>
                <c:pt idx="4">
                  <c:v>0.01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48D-49E2-A44A-EB31D1288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16362885194909"/>
          <c:y val="7.2916666666666671E-2"/>
          <c:w val="0.29166666666666669"/>
          <c:h val="0.87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B-4CC3-A2A0-73F91BCE6BC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B-4CC3-A2A0-73F91BCE6BC0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B-4CC3-A2A0-73F91BCE6BC0}"/>
              </c:ext>
            </c:extLst>
          </c:dPt>
          <c:dPt>
            <c:idx val="3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B-4CC3-A2A0-73F91BCE6BC0}"/>
              </c:ext>
            </c:extLst>
          </c:dPt>
          <c:dPt>
            <c:idx val="4"/>
            <c:bubble3D val="0"/>
            <c:spPr>
              <a:solidFill>
                <a:schemeClr val="accent4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B-4CC3-A2A0-73F91BCE6BC0}"/>
              </c:ext>
            </c:extLst>
          </c:dPt>
          <c:dPt>
            <c:idx val="5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FB-4CC3-A2A0-73F91BCE6BC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'12'!$C$4:$C$6</c:f>
              <c:strCache>
                <c:ptCount val="3"/>
                <c:pt idx="0">
                  <c:v>Запознат/а съм</c:v>
                </c:pt>
                <c:pt idx="1">
                  <c:v>Не съм запознат/а</c:v>
                </c:pt>
                <c:pt idx="2">
                  <c:v>Не знам/ Не мога да преценя</c:v>
                </c:pt>
              </c:strCache>
            </c:strRef>
          </c:cat>
          <c:val>
            <c:numRef>
              <c:f>'12'!$D$4:$D$6</c:f>
              <c:numCache>
                <c:formatCode>0%</c:formatCode>
                <c:ptCount val="3"/>
                <c:pt idx="0">
                  <c:v>0.24</c:v>
                </c:pt>
                <c:pt idx="1">
                  <c:v>0.69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FB-4CC3-A2A0-73F91BCE6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95103042675217"/>
          <c:y val="0.28547833333333333"/>
          <c:w val="0.37399557694177116"/>
          <c:h val="0.4646247222222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 Condensed" pitchFamily="2" charset="0"/>
              <a:ea typeface="Roboto Condensed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02994036205808"/>
          <c:y val="4.555360631734505E-2"/>
          <c:w val="0.33916763209358686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E-43BB-93F7-C491BD51F593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6E-43BB-93F7-C491BD51F593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6E-43BB-93F7-C491BD51F593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6E-43BB-93F7-C491BD51F593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6E-43BB-93F7-C491BD51F593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6E-43BB-93F7-C491BD51F593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6E-43BB-93F7-C491BD51F593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6E-43BB-93F7-C491BD51F593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6E-43BB-93F7-C491BD51F593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6E-43BB-93F7-C491BD51F593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16E-43BB-93F7-C491BD51F593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16E-43BB-93F7-C491BD51F593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16E-43BB-93F7-C491BD51F593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16E-43BB-93F7-C491BD51F593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16E-43BB-93F7-C491BD51F593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16E-43BB-93F7-C491BD51F593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16E-43BB-93F7-C491BD51F593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16E-43BB-93F7-C491BD51F593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16E-43BB-93F7-C491BD51F5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'13'!$C$4:$C$9</c:f>
              <c:strCache>
                <c:ptCount val="6"/>
                <c:pt idx="0">
                  <c:v>Родителите</c:v>
                </c:pt>
                <c:pt idx="1">
                  <c:v>Държавата</c:v>
                </c:pt>
                <c:pt idx="2">
                  <c:v>Доставчиците на цифрови технологии</c:v>
                </c:pt>
                <c:pt idx="3">
                  <c:v>Образователната система</c:v>
                </c:pt>
                <c:pt idx="4">
                  <c:v>Самите деца</c:v>
                </c:pt>
                <c:pt idx="5">
                  <c:v>Не знам/ Не мога да преценя</c:v>
                </c:pt>
              </c:strCache>
            </c:strRef>
          </c:cat>
          <c:val>
            <c:numRef>
              <c:f>'13'!$D$4:$D$9</c:f>
              <c:numCache>
                <c:formatCode>0%</c:formatCode>
                <c:ptCount val="6"/>
                <c:pt idx="0">
                  <c:v>0.48</c:v>
                </c:pt>
                <c:pt idx="1">
                  <c:v>0.17</c:v>
                </c:pt>
                <c:pt idx="2">
                  <c:v>0.15</c:v>
                </c:pt>
                <c:pt idx="3">
                  <c:v>0.08</c:v>
                </c:pt>
                <c:pt idx="4">
                  <c:v>0.03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16E-43BB-93F7-C491BD51F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0701994917496"/>
          <c:y val="4.555360631734505E-2"/>
          <c:w val="0.28112742959623865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17-4ED7-B40F-3C8AB240C98C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17-4ED7-B40F-3C8AB240C98C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17-4ED7-B40F-3C8AB240C98C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17-4ED7-B40F-3C8AB240C98C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17-4ED7-B40F-3C8AB240C98C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17-4ED7-B40F-3C8AB240C98C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17-4ED7-B40F-3C8AB240C98C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17-4ED7-B40F-3C8AB240C98C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17-4ED7-B40F-3C8AB240C98C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17-4ED7-B40F-3C8AB240C98C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17-4ED7-B40F-3C8AB240C98C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17-4ED7-B40F-3C8AB240C98C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17-4ED7-B40F-3C8AB240C98C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17-4ED7-B40F-3C8AB240C98C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17-4ED7-B40F-3C8AB240C98C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17-4ED7-B40F-3C8AB240C98C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17-4ED7-B40F-3C8AB240C98C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17-4ED7-B40F-3C8AB240C98C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17-4ED7-B40F-3C8AB240C9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'14'!$D$4:$D$8</c:f>
              <c:strCache>
                <c:ptCount val="5"/>
                <c:pt idx="0">
                  <c:v>По-добро образование и информираност на гражданите</c:v>
                </c:pt>
                <c:pt idx="1">
                  <c:v>Строги закони и ефективно налагане на санкции</c:v>
                </c:pt>
                <c:pt idx="2">
                  <c:v>Увеличаване на инвестициите в киберсигурността на национално ниво</c:v>
                </c:pt>
                <c:pt idx="3">
                  <c:v>Подобряване на сътрудничеството между институциите, бизнеса и обществото по този въпрос</c:v>
                </c:pt>
                <c:pt idx="4">
                  <c:v>Не знам/ Не мога да преценя</c:v>
                </c:pt>
              </c:strCache>
            </c:strRef>
          </c:cat>
          <c:val>
            <c:numRef>
              <c:f>'14'!$E$4:$E$8</c:f>
              <c:numCache>
                <c:formatCode>0%</c:formatCode>
                <c:ptCount val="5"/>
                <c:pt idx="0">
                  <c:v>0.25</c:v>
                </c:pt>
                <c:pt idx="1">
                  <c:v>0.39</c:v>
                </c:pt>
                <c:pt idx="2">
                  <c:v>0.12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C717-4ED7-B40F-3C8AB240C9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en-US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GB" b="0" dirty="0"/>
          </a:p>
        </p:txBody>
      </p:sp>
      <p:sp>
        <p:nvSpPr>
          <p:cNvPr id="3" name="Rounded Rectangle 13"/>
          <p:cNvSpPr>
            <a:spLocks noChangeArrowheads="1"/>
          </p:cNvSpPr>
          <p:nvPr userDrawn="1"/>
        </p:nvSpPr>
        <p:spPr bwMode="auto"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4" name="Rounded Rectangle 12"/>
          <p:cNvSpPr>
            <a:spLocks noChangeArrowheads="1"/>
          </p:cNvSpPr>
          <p:nvPr userDrawn="1"/>
        </p:nvSpPr>
        <p:spPr bwMode="auto">
          <a:xfrm rot="5400000">
            <a:off x="2140744" y="388144"/>
            <a:ext cx="273050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5" name="Rounded Rectangle 17"/>
          <p:cNvSpPr>
            <a:spLocks noChangeArrowheads="1"/>
          </p:cNvSpPr>
          <p:nvPr userDrawn="1"/>
        </p:nvSpPr>
        <p:spPr bwMode="auto">
          <a:xfrm rot="16200000">
            <a:off x="2911475" y="1500188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6" name="Rounded Rectangle 10"/>
          <p:cNvSpPr>
            <a:spLocks noChangeArrowheads="1"/>
          </p:cNvSpPr>
          <p:nvPr userDrawn="1"/>
        </p:nvSpPr>
        <p:spPr bwMode="auto">
          <a:xfrm rot="16200000">
            <a:off x="-135731" y="2326481"/>
            <a:ext cx="271462" cy="159702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7" name="Rounded Rectangle 16"/>
          <p:cNvSpPr>
            <a:spLocks noChangeArrowheads="1"/>
          </p:cNvSpPr>
          <p:nvPr userDrawn="1"/>
        </p:nvSpPr>
        <p:spPr bwMode="auto">
          <a:xfrm rot="16200000">
            <a:off x="2911475" y="5516563"/>
            <a:ext cx="273050" cy="5016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8" name="Rounded Rectangle 14"/>
          <p:cNvSpPr>
            <a:spLocks noChangeArrowheads="1"/>
          </p:cNvSpPr>
          <p:nvPr userDrawn="1"/>
        </p:nvSpPr>
        <p:spPr bwMode="auto">
          <a:xfrm rot="16200000">
            <a:off x="1196101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85413" y="6086475"/>
            <a:ext cx="16462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/>
          <p:nvPr userDrawn="1"/>
        </p:nvSpPr>
        <p:spPr>
          <a:xfrm>
            <a:off x="3048000" y="0"/>
            <a:ext cx="10285413" cy="6858000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157538"/>
            <a:ext cx="1654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1"/>
          <p:cNvSpPr/>
          <p:nvPr userDrawn="1"/>
        </p:nvSpPr>
        <p:spPr>
          <a:xfrm rot="16200000">
            <a:off x="110648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6" name="Rounded Rectangle 22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7" name="Rounded Rectangle 23"/>
          <p:cNvSpPr/>
          <p:nvPr userDrawn="1"/>
        </p:nvSpPr>
        <p:spPr>
          <a:xfrm rot="16200000">
            <a:off x="11065670" y="211931"/>
            <a:ext cx="271462" cy="4921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8" name="Rounded Rectangle 24"/>
          <p:cNvSpPr/>
          <p:nvPr userDrawn="1"/>
        </p:nvSpPr>
        <p:spPr>
          <a:xfrm rot="16200000">
            <a:off x="10258425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25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26"/>
          <p:cNvSpPr/>
          <p:nvPr userDrawn="1"/>
        </p:nvSpPr>
        <p:spPr>
          <a:xfrm rot="5400000">
            <a:off x="29114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27"/>
          <p:cNvSpPr/>
          <p:nvPr userDrawn="1"/>
        </p:nvSpPr>
        <p:spPr>
          <a:xfrm rot="16200000">
            <a:off x="5265738" y="620713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28"/>
          <p:cNvSpPr/>
          <p:nvPr userDrawn="1"/>
        </p:nvSpPr>
        <p:spPr>
          <a:xfrm rot="5400000">
            <a:off x="10819606" y="200819"/>
            <a:ext cx="271463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9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30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31"/>
          <p:cNvSpPr/>
          <p:nvPr userDrawn="1"/>
        </p:nvSpPr>
        <p:spPr>
          <a:xfrm rot="5400000">
            <a:off x="-136525" y="695325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4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17838" y="-260350"/>
            <a:ext cx="9271000" cy="92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 userDrawn="1"/>
        </p:nvSpPr>
        <p:spPr>
          <a:xfrm>
            <a:off x="3048000" y="-201613"/>
            <a:ext cx="9144000" cy="7245351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4" name="Rectangle 29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5" name="Заглавие 1"/>
          <p:cNvSpPr txBox="1">
            <a:spLocks/>
          </p:cNvSpPr>
          <p:nvPr userDrawn="1"/>
        </p:nvSpPr>
        <p:spPr>
          <a:xfrm>
            <a:off x="2809875" y="2301875"/>
            <a:ext cx="2736850" cy="27495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Адрес:</a:t>
            </a:r>
            <a:br>
              <a:rPr lang="en-GB" dirty="0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endParaRPr lang="en-GB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  <a:p>
            <a:pPr algn="r">
              <a:defRPr/>
            </a:pP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Телефон: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Имейл адрес: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Сайт:</a:t>
            </a:r>
            <a:endParaRPr lang="en-US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</p:txBody>
      </p:sp>
      <p:sp>
        <p:nvSpPr>
          <p:cNvPr id="6" name="Подзаглавие 2"/>
          <p:cNvSpPr txBox="1">
            <a:spLocks/>
          </p:cNvSpPr>
          <p:nvPr userDrawn="1"/>
        </p:nvSpPr>
        <p:spPr>
          <a:xfrm>
            <a:off x="5618163" y="2301875"/>
            <a:ext cx="5916612" cy="2749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0">
                <a:solidFill>
                  <a:schemeClr val="bg1"/>
                </a:solidFill>
              </a:rPr>
              <a:t>ул.  </a:t>
            </a:r>
            <a:r>
              <a:rPr lang="en-US" b="0" dirty="0">
                <a:solidFill>
                  <a:schemeClr val="bg1"/>
                </a:solidFill>
              </a:rPr>
              <a:t>'</a:t>
            </a:r>
            <a:r>
              <a:rPr lang="ru-RU" b="0">
                <a:solidFill>
                  <a:schemeClr val="bg1"/>
                </a:solidFill>
              </a:rPr>
              <a:t>Николай Хайтов</a:t>
            </a:r>
            <a:r>
              <a:rPr lang="en-US" b="0" dirty="0">
                <a:solidFill>
                  <a:schemeClr val="bg1"/>
                </a:solidFill>
              </a:rPr>
              <a:t>'</a:t>
            </a:r>
            <a:r>
              <a:rPr lang="ru-RU" b="0">
                <a:solidFill>
                  <a:schemeClr val="bg1"/>
                </a:solidFill>
              </a:rPr>
              <a:t> №</a:t>
            </a:r>
            <a:r>
              <a:rPr lang="de-DE" b="0">
                <a:solidFill>
                  <a:schemeClr val="bg1"/>
                </a:solidFill>
              </a:rPr>
              <a:t> </a:t>
            </a:r>
            <a:r>
              <a:rPr lang="ru-RU" b="0">
                <a:solidFill>
                  <a:schemeClr val="bg1"/>
                </a:solidFill>
              </a:rPr>
              <a:t>2Г, ет. </a:t>
            </a:r>
            <a:r>
              <a:rPr lang="bg-BG" b="0" dirty="0">
                <a:solidFill>
                  <a:schemeClr val="bg1"/>
                </a:solidFill>
              </a:rPr>
              <a:t>2, офис 2</a:t>
            </a:r>
            <a:br>
              <a:rPr lang="bg-BG" b="0" dirty="0">
                <a:solidFill>
                  <a:schemeClr val="bg1"/>
                </a:solidFill>
              </a:rPr>
            </a:br>
            <a:r>
              <a:rPr lang="en-GB" b="0" dirty="0">
                <a:solidFill>
                  <a:schemeClr val="bg1"/>
                </a:solidFill>
              </a:rPr>
              <a:t>1113 </a:t>
            </a:r>
            <a:r>
              <a:rPr lang="ru-RU" b="0">
                <a:solidFill>
                  <a:schemeClr val="bg1"/>
                </a:solidFill>
              </a:rPr>
              <a:t>София</a:t>
            </a:r>
            <a:br>
              <a:rPr lang="ru-RU" b="0">
                <a:solidFill>
                  <a:schemeClr val="bg1"/>
                </a:solidFill>
              </a:rPr>
            </a:br>
            <a:br>
              <a:rPr lang="ru-RU" b="0">
                <a:solidFill>
                  <a:schemeClr val="bg1"/>
                </a:solidFill>
              </a:rPr>
            </a:br>
            <a:r>
              <a:rPr lang="ru-RU" b="0">
                <a:solidFill>
                  <a:schemeClr val="bg1"/>
                </a:solidFill>
              </a:rPr>
              <a:t>+359 886 31 76 73</a:t>
            </a:r>
            <a:br>
              <a:rPr lang="ru-RU" b="0">
                <a:solidFill>
                  <a:schemeClr val="bg1"/>
                </a:solidFill>
              </a:rPr>
            </a:br>
            <a:br>
              <a:rPr lang="ru-RU" b="0">
                <a:solidFill>
                  <a:schemeClr val="bg1"/>
                </a:solidFill>
              </a:rPr>
            </a:br>
            <a:r>
              <a:rPr lang="ru-RU" b="0">
                <a:solidFill>
                  <a:schemeClr val="bg1"/>
                </a:solidFill>
              </a:rPr>
              <a:t>office@rctrend.bg</a:t>
            </a:r>
            <a:br>
              <a:rPr lang="ru-RU" b="0">
                <a:solidFill>
                  <a:schemeClr val="bg1"/>
                </a:solidFill>
              </a:rPr>
            </a:br>
            <a:br>
              <a:rPr lang="ru-RU" b="0">
                <a:solidFill>
                  <a:schemeClr val="bg1"/>
                </a:solidFill>
              </a:rPr>
            </a:br>
            <a:r>
              <a:rPr lang="ru-RU" b="0">
                <a:solidFill>
                  <a:schemeClr val="bg1"/>
                </a:solidFill>
              </a:rPr>
              <a:t>www.rctrend.bg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1200" y="3157538"/>
            <a:ext cx="16462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5"/>
          <p:cNvSpPr/>
          <p:nvPr userDrawn="1"/>
        </p:nvSpPr>
        <p:spPr>
          <a:xfrm rot="16200000">
            <a:off x="102266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16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17"/>
          <p:cNvSpPr/>
          <p:nvPr userDrawn="1"/>
        </p:nvSpPr>
        <p:spPr>
          <a:xfrm rot="16200000">
            <a:off x="4683920" y="-340519"/>
            <a:ext cx="271462" cy="15970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18"/>
          <p:cNvSpPr/>
          <p:nvPr userDrawn="1"/>
        </p:nvSpPr>
        <p:spPr>
          <a:xfrm rot="16200000">
            <a:off x="11303000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19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0"/>
          <p:cNvSpPr/>
          <p:nvPr userDrawn="1"/>
        </p:nvSpPr>
        <p:spPr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21"/>
          <p:cNvSpPr/>
          <p:nvPr userDrawn="1"/>
        </p:nvSpPr>
        <p:spPr>
          <a:xfrm rot="16200000">
            <a:off x="8204200" y="5373688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22"/>
          <p:cNvSpPr/>
          <p:nvPr userDrawn="1"/>
        </p:nvSpPr>
        <p:spPr>
          <a:xfrm rot="5400000">
            <a:off x="9127332" y="4441031"/>
            <a:ext cx="271462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6" name="Rounded Rectangle 23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7" name="Rounded Rectangle 24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8" name="Rounded Rectangle 25"/>
          <p:cNvSpPr/>
          <p:nvPr userDrawn="1"/>
        </p:nvSpPr>
        <p:spPr>
          <a:xfrm rot="5400000">
            <a:off x="-136525" y="5448300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1"/>
          <p:cNvSpPr txBox="1">
            <a:spLocks/>
          </p:cNvSpPr>
          <p:nvPr/>
        </p:nvSpPr>
        <p:spPr bwMode="auto">
          <a:xfrm>
            <a:off x="3587750" y="3058504"/>
            <a:ext cx="85232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g-BG" sz="25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НАГЛАСИ НА БЪЛГАРИТЕ СПРЯМО ПРОБЛЕМИТЕ НА КИБЕРСИГУРНОСТТА</a:t>
            </a:r>
          </a:p>
        </p:txBody>
      </p:sp>
      <p:sp>
        <p:nvSpPr>
          <p:cNvPr id="5122" name="Text Placeholder 2"/>
          <p:cNvSpPr txBox="1">
            <a:spLocks/>
          </p:cNvSpPr>
          <p:nvPr/>
        </p:nvSpPr>
        <p:spPr bwMode="auto">
          <a:xfrm>
            <a:off x="3587750" y="4235450"/>
            <a:ext cx="4043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bg-BG" sz="2600" b="0" dirty="0">
                <a:solidFill>
                  <a:srgbClr val="FFFFFF"/>
                </a:solidFill>
                <a:latin typeface="Roboto Condensed Light" pitchFamily="2" charset="0"/>
              </a:rPr>
              <a:t>Юли 2023</a:t>
            </a:r>
            <a:endParaRPr lang="en-GB" sz="2600" b="0" dirty="0">
              <a:latin typeface="Roboto Condense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9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261938" y="1193800"/>
            <a:ext cx="2689225" cy="14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dirty="0">
                <a:solidFill>
                  <a:srgbClr val="FFFFFF"/>
                </a:solidFill>
              </a:rPr>
              <a:t>Според Вас лично кой в най-голяма степен носи отговорност за сигурността на децата в киберпространството?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1266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7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61938" y="6237288"/>
            <a:ext cx="2655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1001 респондента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Q3/ 2</a:t>
            </a:r>
            <a:endParaRPr lang="en-GB">
              <a:solidFill>
                <a:srgbClr val="00A0D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332331"/>
              </p:ext>
            </p:extLst>
          </p:nvPr>
        </p:nvGraphicFramePr>
        <p:xfrm>
          <a:off x="4241074" y="1097281"/>
          <a:ext cx="7219405" cy="433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93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i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i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i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512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i="0" dirty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 i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i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solidFill>
                  <a:srgbClr val="00A0DF"/>
                </a:solidFill>
              </a:rPr>
              <a:t>Q60</a:t>
            </a:r>
            <a:endParaRPr lang="en-GB" b="1" i="0">
              <a:solidFill>
                <a:srgbClr val="00A0D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1938" y="6237288"/>
            <a:ext cx="2655887" cy="3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bg-BG" altLang="en-US" sz="1600" b="0" dirty="0">
                <a:solidFill>
                  <a:srgbClr val="FFFFFF"/>
                </a:solidFill>
              </a:rPr>
              <a:t>База:  1001 респондента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1150" y="1090297"/>
            <a:ext cx="2606675" cy="17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dirty="0">
                <a:solidFill>
                  <a:srgbClr val="FFFFFF"/>
                </a:solidFill>
              </a:rPr>
              <a:t>Кое от изброените в най-голяма степен според Вас ще подобри превенцията на киберпрестъпленията в България?</a:t>
            </a:r>
            <a:endParaRPr lang="en-GB" altLang="en-US" b="1" i="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08634"/>
              </p:ext>
            </p:extLst>
          </p:nvPr>
        </p:nvGraphicFramePr>
        <p:xfrm>
          <a:off x="3622767" y="740230"/>
          <a:ext cx="8011884" cy="501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32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7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371475" y="1249363"/>
            <a:ext cx="2447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2400" dirty="0">
                <a:solidFill>
                  <a:srgbClr val="FFFFFF"/>
                </a:solidFill>
              </a:rPr>
              <a:t>Паспорт и методология </a:t>
            </a:r>
            <a:br>
              <a:rPr lang="bg-BG" altLang="en-US" sz="2400" dirty="0">
                <a:solidFill>
                  <a:srgbClr val="FFFFFF"/>
                </a:solidFill>
              </a:rPr>
            </a:br>
            <a:r>
              <a:rPr lang="bg-BG" altLang="en-US" sz="2400" dirty="0">
                <a:solidFill>
                  <a:srgbClr val="FFFFFF"/>
                </a:solidFill>
              </a:rPr>
              <a:t>на изследването</a:t>
            </a:r>
            <a:endParaRPr lang="en-GB" alt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617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09677"/>
              </p:ext>
            </p:extLst>
          </p:nvPr>
        </p:nvGraphicFramePr>
        <p:xfrm>
          <a:off x="3352800" y="773113"/>
          <a:ext cx="8569325" cy="5213473"/>
        </p:xfrm>
        <a:graphic>
          <a:graphicData uri="http://schemas.openxmlformats.org/drawingml/2006/table">
            <a:tbl>
              <a:tblPr/>
              <a:tblGrid>
                <a:gridCol w="37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5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Реализация на изследването: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„Тренд“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3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Възложител: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Съюз за стопанска инициатива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Обем на извадката: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10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01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е</a:t>
                      </a:r>
                      <a:r>
                        <a:rPr kumimoji="0" lang="bg-BG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фективни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интервюта с респонденти </a:t>
                      </a:r>
                      <a:b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</a:b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на възраст 18+ г.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3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Представителност: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За пълнолетното население на страната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6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Метод на регистрация: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Пряко </a:t>
                      </a:r>
                      <a:r>
                        <a:rPr kumimoji="0" lang="bg-BG" alt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полустандартизирано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интервю „лице в лице“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46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Период на провеждане: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04</a:t>
                      </a:r>
                      <a:r>
                        <a:rPr kumimoji="0" lang="en-GB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–</a:t>
                      </a:r>
                      <a:r>
                        <a:rPr kumimoji="0" lang="bg-BG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11 юли 2023 г.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33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Максимално допустима стохастична грешка:</a:t>
                      </a: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± 3.1%</a:t>
                      </a:r>
                      <a:endParaRPr kumimoji="0" lang="en-GB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228600" y="1217177"/>
            <a:ext cx="2689225" cy="1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Вие лично как оценявате заплахата от киберпрестъпления в България?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1938" y="6117367"/>
            <a:ext cx="265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856 респондента</a:t>
            </a:r>
          </a:p>
          <a:p>
            <a:r>
              <a:rPr lang="bg-BG" altLang="en-US" sz="1600" b="0" dirty="0">
                <a:solidFill>
                  <a:srgbClr val="FFFFFF"/>
                </a:solidFill>
              </a:rPr>
              <a:t>ползващи Интернет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067318"/>
              </p:ext>
            </p:extLst>
          </p:nvPr>
        </p:nvGraphicFramePr>
        <p:xfrm>
          <a:off x="4542018" y="1817865"/>
          <a:ext cx="64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4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228600" y="1217177"/>
            <a:ext cx="2689225" cy="9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Как бихте оценили Вашата осведоменост по темата киберсигурност?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1938" y="6117367"/>
            <a:ext cx="265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856 респондента</a:t>
            </a:r>
          </a:p>
          <a:p>
            <a:r>
              <a:rPr lang="bg-BG" altLang="en-US" sz="1600" b="0" dirty="0">
                <a:solidFill>
                  <a:srgbClr val="FFFFFF"/>
                </a:solidFill>
              </a:rPr>
              <a:t>ползващи Интернет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327943"/>
              </p:ext>
            </p:extLst>
          </p:nvPr>
        </p:nvGraphicFramePr>
        <p:xfrm>
          <a:off x="4723074" y="1097280"/>
          <a:ext cx="6728698" cy="418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93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245268" y="1091900"/>
            <a:ext cx="2689225" cy="176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Как бихте оценили Вашата осведоменост за различните видове киберзаплахи, например фишинг, малвертайзинг и други?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1938" y="6117367"/>
            <a:ext cx="265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856 респондента</a:t>
            </a:r>
          </a:p>
          <a:p>
            <a:r>
              <a:rPr lang="bg-BG" altLang="en-US" sz="1600" b="0" dirty="0">
                <a:solidFill>
                  <a:srgbClr val="FFFFFF"/>
                </a:solidFill>
              </a:rPr>
              <a:t>ползващи Интернет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638226"/>
              </p:ext>
            </p:extLst>
          </p:nvPr>
        </p:nvGraphicFramePr>
        <p:xfrm>
          <a:off x="4644708" y="1673425"/>
          <a:ext cx="64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63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2237" y="1122063"/>
            <a:ext cx="2689225" cy="176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Случва ли Ви се или не Ви се случва да споделяте в Интернет лична информация, напр. пълно име, адрес, телефонен номер?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41027"/>
              </p:ext>
            </p:extLst>
          </p:nvPr>
        </p:nvGraphicFramePr>
        <p:xfrm>
          <a:off x="3596640" y="1262743"/>
          <a:ext cx="7863840" cy="46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1938" y="6117367"/>
            <a:ext cx="265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856 респондента</a:t>
            </a:r>
          </a:p>
          <a:p>
            <a:r>
              <a:rPr lang="bg-BG" altLang="en-US" sz="1600" b="0" dirty="0">
                <a:solidFill>
                  <a:srgbClr val="FFFFFF"/>
                </a:solidFill>
              </a:rPr>
              <a:t>ползващи Интернет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2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7" y="1120460"/>
            <a:ext cx="2655887" cy="17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dirty="0">
                <a:solidFill>
                  <a:srgbClr val="FFFFFF"/>
                </a:solidFill>
              </a:rPr>
              <a:t>Вие лично бихте ли или не бихте отделили време и усилия, за да подобрите Вашата осведоменост по темата киберсигурност?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61938" y="6237288"/>
            <a:ext cx="265588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bg-BG" altLang="en-US" sz="1600" b="0" dirty="0">
                <a:solidFill>
                  <a:srgbClr val="FFFFFF"/>
                </a:solidFill>
              </a:rPr>
              <a:t>База:  1001 респондента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377742"/>
              </p:ext>
            </p:extLst>
          </p:nvPr>
        </p:nvGraphicFramePr>
        <p:xfrm>
          <a:off x="3648891" y="931817"/>
          <a:ext cx="743712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73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261938" y="1032589"/>
            <a:ext cx="268922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en-US" sz="1700" dirty="0">
                <a:solidFill>
                  <a:srgbClr val="FFFFFF"/>
                </a:solidFill>
              </a:rPr>
              <a:t>Към кого бихте се обърнали в случай на киберпрестъпление спрямо Вас - напр. хакване, кражба на самоличност, злоупотреба с лични данни?</a:t>
            </a:r>
            <a:endParaRPr lang="en-GB" altLang="en-US" sz="1700" dirty="0">
              <a:solidFill>
                <a:srgbClr val="FFFFFF"/>
              </a:solidFill>
            </a:endParaRPr>
          </a:p>
        </p:txBody>
      </p:sp>
      <p:sp>
        <p:nvSpPr>
          <p:cNvPr id="10242" name="Text Placeholder 5"/>
          <p:cNvSpPr txBox="1">
            <a:spLocks/>
          </p:cNvSpPr>
          <p:nvPr/>
        </p:nvSpPr>
        <p:spPr bwMode="auto">
          <a:xfrm>
            <a:off x="261938" y="3346450"/>
            <a:ext cx="26558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Въпрос с предварително зададени опции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3" name="Text Placeholder 5"/>
          <p:cNvSpPr txBox="1">
            <a:spLocks/>
          </p:cNvSpPr>
          <p:nvPr/>
        </p:nvSpPr>
        <p:spPr bwMode="auto">
          <a:xfrm>
            <a:off x="261938" y="4187825"/>
            <a:ext cx="26558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61938" y="6237288"/>
            <a:ext cx="2655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1600" b="0" dirty="0">
                <a:solidFill>
                  <a:srgbClr val="FFFFFF"/>
                </a:solidFill>
              </a:rPr>
              <a:t>База:  1001 респондента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738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</a:t>
            </a:r>
            <a:r>
              <a:rPr lang="bg-BG">
                <a:solidFill>
                  <a:srgbClr val="00A0DF"/>
                </a:solidFill>
              </a:rPr>
              <a:t>3</a:t>
            </a:r>
            <a:r>
              <a:rPr lang="en-US">
                <a:solidFill>
                  <a:srgbClr val="00A0DF"/>
                </a:solidFill>
              </a:rPr>
              <a:t>/ 1</a:t>
            </a:r>
            <a:endParaRPr lang="en-GB">
              <a:solidFill>
                <a:srgbClr val="00A0D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42233"/>
              </p:ext>
            </p:extLst>
          </p:nvPr>
        </p:nvGraphicFramePr>
        <p:xfrm>
          <a:off x="4214949" y="1105989"/>
          <a:ext cx="7053942" cy="477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261937" y="1120460"/>
            <a:ext cx="2655887" cy="14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altLang="en-US" dirty="0">
                <a:solidFill>
                  <a:srgbClr val="FFFFFF"/>
                </a:solidFill>
              </a:rPr>
              <a:t>Вие лично запознати ли сте или не сте запознати с това кои институции в България отговарят за киберсигурността?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194" name="Text Placeholder 5"/>
          <p:cNvSpPr txBox="1">
            <a:spLocks/>
          </p:cNvSpPr>
          <p:nvPr/>
        </p:nvSpPr>
        <p:spPr bwMode="auto">
          <a:xfrm>
            <a:off x="261938" y="3406775"/>
            <a:ext cx="21939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ru-RU" sz="1600" b="0">
                <a:solidFill>
                  <a:srgbClr val="FFFFFF"/>
                </a:solidFill>
                <a:latin typeface="Roboto Condensed Light" pitchFamily="2" charset="0"/>
              </a:rPr>
              <a:t>Спонтанен отговор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5" name="Text Placeholder 5"/>
          <p:cNvSpPr txBox="1">
            <a:spLocks/>
          </p:cNvSpPr>
          <p:nvPr/>
        </p:nvSpPr>
        <p:spPr bwMode="auto">
          <a:xfrm>
            <a:off x="261938" y="40544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61938" y="6237288"/>
            <a:ext cx="265588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bg-BG" altLang="en-US" sz="1600" b="0" dirty="0">
                <a:solidFill>
                  <a:srgbClr val="FFFFFF"/>
                </a:solidFill>
              </a:rPr>
              <a:t>База:  1001 респондента</a:t>
            </a:r>
            <a:endParaRPr lang="en-GB" altLang="en-US" sz="1600" b="0" dirty="0">
              <a:solidFill>
                <a:srgbClr val="FFFFFF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Q1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17091"/>
              </p:ext>
            </p:extLst>
          </p:nvPr>
        </p:nvGraphicFramePr>
        <p:xfrm>
          <a:off x="3640183" y="1097279"/>
          <a:ext cx="7498080" cy="464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24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rend">
    <a:dk1>
      <a:srgbClr val="3F3F3F"/>
    </a:dk1>
    <a:lt1>
      <a:srgbClr val="FFFFFF"/>
    </a:lt1>
    <a:dk2>
      <a:srgbClr val="3F3F3F"/>
    </a:dk2>
    <a:lt2>
      <a:srgbClr val="FFFFFF"/>
    </a:lt2>
    <a:accent1>
      <a:srgbClr val="00A0DF"/>
    </a:accent1>
    <a:accent2>
      <a:srgbClr val="6BC4E8"/>
    </a:accent2>
    <a:accent3>
      <a:srgbClr val="FFB600"/>
    </a:accent3>
    <a:accent4>
      <a:srgbClr val="FF6C37"/>
    </a:accent4>
    <a:accent5>
      <a:srgbClr val="A2D45E"/>
    </a:accent5>
    <a:accent6>
      <a:srgbClr val="913B8E"/>
    </a:accent6>
    <a:hlink>
      <a:srgbClr val="0563C1"/>
    </a:hlink>
    <a:folHlink>
      <a:srgbClr val="954F72"/>
    </a:folHlink>
  </a:clrScheme>
  <a:fontScheme name="Custom 6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60708</TotalTime>
  <Words>364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Roboto Condensed Light</vt:lpstr>
      <vt:lpstr>Arial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 Tzenkova</dc:creator>
  <cp:lastModifiedBy>Originalni textove</cp:lastModifiedBy>
  <cp:revision>557</cp:revision>
  <dcterms:created xsi:type="dcterms:W3CDTF">2021-01-17T22:34:19Z</dcterms:created>
  <dcterms:modified xsi:type="dcterms:W3CDTF">2023-07-25T13:40:45Z</dcterms:modified>
</cp:coreProperties>
</file>