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  <p:sldMasterId id="2147483697" r:id="rId3"/>
    <p:sldMasterId id="2147483769" r:id="rId4"/>
  </p:sldMasterIdLst>
  <p:notesMasterIdLst>
    <p:notesMasterId r:id="rId27"/>
  </p:notesMasterIdLst>
  <p:sldIdLst>
    <p:sldId id="363" r:id="rId5"/>
    <p:sldId id="345" r:id="rId6"/>
    <p:sldId id="388" r:id="rId7"/>
    <p:sldId id="349" r:id="rId8"/>
    <p:sldId id="350" r:id="rId9"/>
    <p:sldId id="400" r:id="rId10"/>
    <p:sldId id="389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403" r:id="rId20"/>
    <p:sldId id="352" r:id="rId21"/>
    <p:sldId id="383" r:id="rId22"/>
    <p:sldId id="401" r:id="rId23"/>
    <p:sldId id="367" r:id="rId24"/>
    <p:sldId id="368" r:id="rId25"/>
    <p:sldId id="402" r:id="rId26"/>
  </p:sldIdLst>
  <p:sldSz cx="16175038" cy="12131675"/>
  <p:notesSz cx="6858000" cy="9144000"/>
  <p:embeddedFontLs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68">
          <p15:clr>
            <a:srgbClr val="9AA0A6"/>
          </p15:clr>
        </p15:guide>
        <p15:guide id="2" pos="3821">
          <p15:clr>
            <a:srgbClr val="A4A3A4"/>
          </p15:clr>
        </p15:guide>
        <p15:guide id="3" orient="horz" pos="7101">
          <p15:clr>
            <a:srgbClr val="A4A3A4"/>
          </p15:clr>
        </p15:guide>
        <p15:guide id="4" pos="509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ioLVUf/F1q5v4Cu2XBq5YeHan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B5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92588F-5675-43CB-9DD0-B1206C635666}">
  <a:tblStyle styleId="{A892588F-5675-43CB-9DD0-B1206C6356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24" y="84"/>
      </p:cViewPr>
      <p:guideLst>
        <p:guide orient="horz" pos="9468"/>
        <p:guide pos="3821"/>
        <p:guide orient="horz" pos="7101"/>
        <p:guide pos="5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80" Type="http://customschemas.google.com/relationships/presentationmetadata" Target="meta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582F7-0992-4BB0-8A9A-A394C4387DA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0A88FBEF-3213-45ED-89BB-36D6AAA69BCE}">
      <dgm:prSet custT="1"/>
      <dgm:spPr/>
      <dgm:t>
        <a:bodyPr/>
        <a:lstStyle/>
        <a:p>
          <a:pPr algn="just"/>
          <a:r>
            <a:rPr lang="ru-RU" sz="3200" b="1" dirty="0" smtClean="0">
              <a:latin typeface="Calibri" pitchFamily="34" charset="0"/>
            </a:rPr>
            <a:t>СТРУКТУРИТЕ НА КНСБ	</a:t>
          </a:r>
          <a:endParaRPr lang="bg-BG" sz="3200" b="1" dirty="0">
            <a:latin typeface="Calibri" pitchFamily="34" charset="0"/>
          </a:endParaRPr>
        </a:p>
      </dgm:t>
    </dgm:pt>
    <dgm:pt modelId="{1F626A0D-D9FF-4E0E-A81D-4EC55A751889}" type="parTrans" cxnId="{688F76AA-E9C4-44B2-BC51-8136EFADA439}">
      <dgm:prSet/>
      <dgm:spPr/>
      <dgm:t>
        <a:bodyPr/>
        <a:lstStyle/>
        <a:p>
          <a:endParaRPr lang="bg-BG"/>
        </a:p>
      </dgm:t>
    </dgm:pt>
    <dgm:pt modelId="{0E72D556-23F1-4BCE-803C-83CBF4FF6B5D}" type="sibTrans" cxnId="{688F76AA-E9C4-44B2-BC51-8136EFADA439}">
      <dgm:prSet/>
      <dgm:spPr/>
      <dgm:t>
        <a:bodyPr/>
        <a:lstStyle/>
        <a:p>
          <a:endParaRPr lang="bg-BG"/>
        </a:p>
      </dgm:t>
    </dgm:pt>
    <dgm:pt modelId="{071C10C6-85C6-4427-9382-FF6524EF8352}">
      <dgm:prSet custT="1"/>
      <dgm:spPr/>
      <dgm:t>
        <a:bodyPr/>
        <a:lstStyle/>
        <a:p>
          <a:pPr algn="just"/>
          <a:r>
            <a:rPr lang="bg-BG" sz="3200" b="1" dirty="0" smtClean="0">
              <a:latin typeface="Calibri" pitchFamily="34" charset="0"/>
            </a:rPr>
            <a:t>СИГНАЛИ ОТ РАБОТЕЩИ</a:t>
          </a:r>
          <a:endParaRPr lang="bg-BG" sz="3200" b="1" dirty="0">
            <a:latin typeface="Calibri" pitchFamily="34" charset="0"/>
          </a:endParaRPr>
        </a:p>
      </dgm:t>
    </dgm:pt>
    <dgm:pt modelId="{3153B7B0-E770-45B0-B9C1-783AFE07C6EA}" type="parTrans" cxnId="{796B402A-DE1D-4900-970C-8D02D5EE08DC}">
      <dgm:prSet/>
      <dgm:spPr/>
      <dgm:t>
        <a:bodyPr/>
        <a:lstStyle/>
        <a:p>
          <a:endParaRPr lang="bg-BG"/>
        </a:p>
      </dgm:t>
    </dgm:pt>
    <dgm:pt modelId="{B30D5F5B-B82E-4766-9D80-6B44A61216A4}" type="sibTrans" cxnId="{796B402A-DE1D-4900-970C-8D02D5EE08DC}">
      <dgm:prSet/>
      <dgm:spPr/>
      <dgm:t>
        <a:bodyPr/>
        <a:lstStyle/>
        <a:p>
          <a:endParaRPr lang="bg-BG"/>
        </a:p>
      </dgm:t>
    </dgm:pt>
    <dgm:pt modelId="{72134CB7-AA23-4623-BF37-F290C66EDAAB}">
      <dgm:prSet custT="1"/>
      <dgm:spPr/>
      <dgm:t>
        <a:bodyPr/>
        <a:lstStyle/>
        <a:p>
          <a:pPr algn="just"/>
          <a:r>
            <a:rPr lang="en-US" sz="3200" b="1" dirty="0" smtClean="0">
              <a:latin typeface="Calibri" pitchFamily="34" charset="0"/>
            </a:rPr>
            <a:t>VOX KNSB</a:t>
          </a:r>
          <a:endParaRPr lang="bg-BG" sz="3200" b="1" dirty="0">
            <a:latin typeface="Calibri" pitchFamily="34" charset="0"/>
          </a:endParaRPr>
        </a:p>
      </dgm:t>
    </dgm:pt>
    <dgm:pt modelId="{7ABA833C-219F-4ECD-AB31-E5ADD2C8F9A5}" type="parTrans" cxnId="{B901FED8-9B86-4858-A6EA-38872160BD7B}">
      <dgm:prSet/>
      <dgm:spPr/>
      <dgm:t>
        <a:bodyPr/>
        <a:lstStyle/>
        <a:p>
          <a:endParaRPr lang="bg-BG"/>
        </a:p>
      </dgm:t>
    </dgm:pt>
    <dgm:pt modelId="{28907CE7-9F7D-4CF3-8696-545E2BB8BC5E}" type="sibTrans" cxnId="{B901FED8-9B86-4858-A6EA-38872160BD7B}">
      <dgm:prSet/>
      <dgm:spPr/>
      <dgm:t>
        <a:bodyPr/>
        <a:lstStyle/>
        <a:p>
          <a:endParaRPr lang="bg-BG"/>
        </a:p>
      </dgm:t>
    </dgm:pt>
    <dgm:pt modelId="{710469E5-8D19-41DD-95BC-8B05825D889D}">
      <dgm:prSet custT="1"/>
      <dgm:spPr/>
      <dgm:t>
        <a:bodyPr/>
        <a:lstStyle/>
        <a:p>
          <a:pPr algn="just"/>
          <a:r>
            <a:rPr lang="ru-RU" sz="3200" b="1" dirty="0" smtClean="0">
              <a:latin typeface="Calibri" pitchFamily="34" charset="0"/>
            </a:rPr>
            <a:t>ГЛАВНА ИНСПЕКЦИЯ ПО ТРУДА</a:t>
          </a:r>
          <a:endParaRPr lang="bg-BG" sz="3200" b="1" dirty="0">
            <a:latin typeface="Calibri" pitchFamily="34" charset="0"/>
          </a:endParaRPr>
        </a:p>
      </dgm:t>
    </dgm:pt>
    <dgm:pt modelId="{2AE827E9-35DB-43B1-A57A-6649946B7F79}" type="parTrans" cxnId="{89C6375B-6ACC-4A11-A908-C350C151F780}">
      <dgm:prSet/>
      <dgm:spPr/>
      <dgm:t>
        <a:bodyPr/>
        <a:lstStyle/>
        <a:p>
          <a:endParaRPr lang="bg-BG"/>
        </a:p>
      </dgm:t>
    </dgm:pt>
    <dgm:pt modelId="{37AE15DC-CC34-4B22-A711-3CAD346F7956}" type="sibTrans" cxnId="{89C6375B-6ACC-4A11-A908-C350C151F780}">
      <dgm:prSet/>
      <dgm:spPr/>
      <dgm:t>
        <a:bodyPr/>
        <a:lstStyle/>
        <a:p>
          <a:endParaRPr lang="bg-BG"/>
        </a:p>
      </dgm:t>
    </dgm:pt>
    <dgm:pt modelId="{40E46D48-5BC6-4E01-85E0-7C66EE4F1884}">
      <dgm:prSet custT="1"/>
      <dgm:spPr/>
      <dgm:t>
        <a:bodyPr/>
        <a:lstStyle/>
        <a:p>
          <a:pPr algn="just"/>
          <a:r>
            <a:rPr lang="bg-BG" sz="3200" b="1" dirty="0" smtClean="0">
              <a:latin typeface="Calibri" pitchFamily="34" charset="0"/>
            </a:rPr>
            <a:t>СИСТЕМА НА КНСБ ЗА СИГНАЛИ И ЧАТБОТ</a:t>
          </a:r>
          <a:endParaRPr lang="bg-BG" sz="3200" b="1" dirty="0">
            <a:latin typeface="Calibri" pitchFamily="34" charset="0"/>
          </a:endParaRPr>
        </a:p>
      </dgm:t>
    </dgm:pt>
    <dgm:pt modelId="{21541D14-B0E4-4F55-BA6C-C5F8D79F2D5E}" type="parTrans" cxnId="{3EC8573C-5F61-44F5-96C5-D60E766C4474}">
      <dgm:prSet/>
      <dgm:spPr/>
      <dgm:t>
        <a:bodyPr/>
        <a:lstStyle/>
        <a:p>
          <a:endParaRPr lang="bg-BG"/>
        </a:p>
      </dgm:t>
    </dgm:pt>
    <dgm:pt modelId="{FFC0B503-59E3-4ED7-B530-CFF2ABC4E462}" type="sibTrans" cxnId="{3EC8573C-5F61-44F5-96C5-D60E766C4474}">
      <dgm:prSet/>
      <dgm:spPr/>
      <dgm:t>
        <a:bodyPr/>
        <a:lstStyle/>
        <a:p>
          <a:endParaRPr lang="bg-BG"/>
        </a:p>
      </dgm:t>
    </dgm:pt>
    <dgm:pt modelId="{2BD22130-ECF6-44ED-A14C-6A030D2E2C8D}">
      <dgm:prSet custT="1"/>
      <dgm:spPr/>
      <dgm:t>
        <a:bodyPr/>
        <a:lstStyle/>
        <a:p>
          <a:pPr algn="just"/>
          <a:r>
            <a:rPr lang="bg-BG" sz="3200" b="1" dirty="0" smtClean="0">
              <a:latin typeface="Calibri" pitchFamily="34" charset="0"/>
            </a:rPr>
            <a:t>МЕДИИ И СОЦИАЛНИ МРЕЖИ</a:t>
          </a:r>
          <a:endParaRPr lang="bg-BG" sz="3200" b="1" dirty="0">
            <a:latin typeface="Calibri" pitchFamily="34" charset="0"/>
          </a:endParaRPr>
        </a:p>
      </dgm:t>
    </dgm:pt>
    <dgm:pt modelId="{7A031D01-8AD1-4C38-B2F4-2AA27E1FF55D}" type="parTrans" cxnId="{1E3E991E-E381-48F2-9221-19B32DE02E43}">
      <dgm:prSet/>
      <dgm:spPr/>
      <dgm:t>
        <a:bodyPr/>
        <a:lstStyle/>
        <a:p>
          <a:endParaRPr lang="bg-BG"/>
        </a:p>
      </dgm:t>
    </dgm:pt>
    <dgm:pt modelId="{BD270721-CAB5-4BAC-BCF1-EECF13CE4083}" type="sibTrans" cxnId="{1E3E991E-E381-48F2-9221-19B32DE02E43}">
      <dgm:prSet/>
      <dgm:spPr/>
      <dgm:t>
        <a:bodyPr/>
        <a:lstStyle/>
        <a:p>
          <a:endParaRPr lang="bg-BG"/>
        </a:p>
      </dgm:t>
    </dgm:pt>
    <dgm:pt modelId="{DAB88E92-A050-439E-8B2C-88DB069D4DF6}" type="pres">
      <dgm:prSet presAssocID="{501582F7-0992-4BB0-8A9A-A394C4387D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EDBFFAE-2D66-4998-9977-26E5D1917F72}" type="pres">
      <dgm:prSet presAssocID="{0A88FBEF-3213-45ED-89BB-36D6AAA69BCE}" presName="parentText" presStyleLbl="node1" presStyleIdx="0" presStyleCnt="6" custLinFactY="98694" custLinFactNeighborX="-1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9224D33-7BC7-4218-9C8B-5F96D3AC7E30}" type="pres">
      <dgm:prSet presAssocID="{0E72D556-23F1-4BCE-803C-83CBF4FF6B5D}" presName="spacer" presStyleCnt="0"/>
      <dgm:spPr/>
      <dgm:t>
        <a:bodyPr/>
        <a:lstStyle/>
        <a:p>
          <a:endParaRPr lang="bg-BG"/>
        </a:p>
      </dgm:t>
    </dgm:pt>
    <dgm:pt modelId="{74E5B4CE-1EE5-4DB6-9DC0-74B5350806AD}" type="pres">
      <dgm:prSet presAssocID="{071C10C6-85C6-4427-9382-FF6524EF8352}" presName="parentText" presStyleLbl="node1" presStyleIdx="1" presStyleCnt="6" custLinFactY="95192" custLinFactNeighborX="-3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F9EE3E-ED86-47AD-BC3B-25C6E75EDEFB}" type="pres">
      <dgm:prSet presAssocID="{B30D5F5B-B82E-4766-9D80-6B44A61216A4}" presName="spacer" presStyleCnt="0"/>
      <dgm:spPr/>
      <dgm:t>
        <a:bodyPr/>
        <a:lstStyle/>
        <a:p>
          <a:endParaRPr lang="bg-BG"/>
        </a:p>
      </dgm:t>
    </dgm:pt>
    <dgm:pt modelId="{55C9C0AD-F963-4753-9C2E-D2D3704FFDAF}" type="pres">
      <dgm:prSet presAssocID="{72134CB7-AA23-4623-BF37-F290C66EDAAB}" presName="parentText" presStyleLbl="node1" presStyleIdx="2" presStyleCnt="6" custLinFactY="92401" custLinFactNeighborX="-1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6158B1C-57A5-4F87-8F49-C41316B3AA16}" type="pres">
      <dgm:prSet presAssocID="{28907CE7-9F7D-4CF3-8696-545E2BB8BC5E}" presName="spacer" presStyleCnt="0"/>
      <dgm:spPr/>
      <dgm:t>
        <a:bodyPr/>
        <a:lstStyle/>
        <a:p>
          <a:endParaRPr lang="bg-BG"/>
        </a:p>
      </dgm:t>
    </dgm:pt>
    <dgm:pt modelId="{8F1BF9A0-4984-4745-8BCF-6CBAC38A3AA7}" type="pres">
      <dgm:prSet presAssocID="{710469E5-8D19-41DD-95BC-8B05825D889D}" presName="parentText" presStyleLbl="node1" presStyleIdx="3" presStyleCnt="6" custLinFactY="-300000" custLinFactNeighborX="1161" custLinFactNeighborY="-347032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DF010DC-3058-46BD-A818-A2BC4906BB9C}" type="pres">
      <dgm:prSet presAssocID="{37AE15DC-CC34-4B22-A711-3CAD346F7956}" presName="spacer" presStyleCnt="0"/>
      <dgm:spPr/>
      <dgm:t>
        <a:bodyPr/>
        <a:lstStyle/>
        <a:p>
          <a:endParaRPr lang="bg-BG"/>
        </a:p>
      </dgm:t>
    </dgm:pt>
    <dgm:pt modelId="{CDD697FF-7B4C-4C04-9C15-1D0E9FE2A78A}" type="pres">
      <dgm:prSet presAssocID="{40E46D48-5BC6-4E01-85E0-7C66EE4F1884}" presName="parentText" presStyleLbl="node1" presStyleIdx="4" presStyleCnt="6" custLinFactNeighborX="222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9E4AB4B-EA15-46FB-8626-768B5685FC9F}" type="pres">
      <dgm:prSet presAssocID="{FFC0B503-59E3-4ED7-B530-CFF2ABC4E462}" presName="spacer" presStyleCnt="0"/>
      <dgm:spPr/>
      <dgm:t>
        <a:bodyPr/>
        <a:lstStyle/>
        <a:p>
          <a:endParaRPr lang="bg-BG"/>
        </a:p>
      </dgm:t>
    </dgm:pt>
    <dgm:pt modelId="{12FF4F4C-D48C-4329-A1D1-6C506380375F}" type="pres">
      <dgm:prSet presAssocID="{2BD22130-ECF6-44ED-A14C-6A030D2E2C8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D899543-CB09-45CE-82D6-DD8244E66916}" type="presOf" srcId="{071C10C6-85C6-4427-9382-FF6524EF8352}" destId="{74E5B4CE-1EE5-4DB6-9DC0-74B5350806AD}" srcOrd="0" destOrd="0" presId="urn:microsoft.com/office/officeart/2005/8/layout/vList2"/>
    <dgm:cxn modelId="{2B1D989A-F104-4DE4-9FD4-5E9E26E2E946}" type="presOf" srcId="{501582F7-0992-4BB0-8A9A-A394C4387DA3}" destId="{DAB88E92-A050-439E-8B2C-88DB069D4DF6}" srcOrd="0" destOrd="0" presId="urn:microsoft.com/office/officeart/2005/8/layout/vList2"/>
    <dgm:cxn modelId="{463AFF75-7BEB-4CCC-8E89-2F42D66B7EF9}" type="presOf" srcId="{72134CB7-AA23-4623-BF37-F290C66EDAAB}" destId="{55C9C0AD-F963-4753-9C2E-D2D3704FFDAF}" srcOrd="0" destOrd="0" presId="urn:microsoft.com/office/officeart/2005/8/layout/vList2"/>
    <dgm:cxn modelId="{3EC8573C-5F61-44F5-96C5-D60E766C4474}" srcId="{501582F7-0992-4BB0-8A9A-A394C4387DA3}" destId="{40E46D48-5BC6-4E01-85E0-7C66EE4F1884}" srcOrd="4" destOrd="0" parTransId="{21541D14-B0E4-4F55-BA6C-C5F8D79F2D5E}" sibTransId="{FFC0B503-59E3-4ED7-B530-CFF2ABC4E462}"/>
    <dgm:cxn modelId="{688F76AA-E9C4-44B2-BC51-8136EFADA439}" srcId="{501582F7-0992-4BB0-8A9A-A394C4387DA3}" destId="{0A88FBEF-3213-45ED-89BB-36D6AAA69BCE}" srcOrd="0" destOrd="0" parTransId="{1F626A0D-D9FF-4E0E-A81D-4EC55A751889}" sibTransId="{0E72D556-23F1-4BCE-803C-83CBF4FF6B5D}"/>
    <dgm:cxn modelId="{796B402A-DE1D-4900-970C-8D02D5EE08DC}" srcId="{501582F7-0992-4BB0-8A9A-A394C4387DA3}" destId="{071C10C6-85C6-4427-9382-FF6524EF8352}" srcOrd="1" destOrd="0" parTransId="{3153B7B0-E770-45B0-B9C1-783AFE07C6EA}" sibTransId="{B30D5F5B-B82E-4766-9D80-6B44A61216A4}"/>
    <dgm:cxn modelId="{A88E8E85-A152-4C3C-9DA3-D45DFCA8697F}" type="presOf" srcId="{0A88FBEF-3213-45ED-89BB-36D6AAA69BCE}" destId="{CEDBFFAE-2D66-4998-9977-26E5D1917F72}" srcOrd="0" destOrd="0" presId="urn:microsoft.com/office/officeart/2005/8/layout/vList2"/>
    <dgm:cxn modelId="{89C6375B-6ACC-4A11-A908-C350C151F780}" srcId="{501582F7-0992-4BB0-8A9A-A394C4387DA3}" destId="{710469E5-8D19-41DD-95BC-8B05825D889D}" srcOrd="3" destOrd="0" parTransId="{2AE827E9-35DB-43B1-A57A-6649946B7F79}" sibTransId="{37AE15DC-CC34-4B22-A711-3CAD346F7956}"/>
    <dgm:cxn modelId="{DD2B1BB1-5E13-4276-A9BC-9944C368D69D}" type="presOf" srcId="{2BD22130-ECF6-44ED-A14C-6A030D2E2C8D}" destId="{12FF4F4C-D48C-4329-A1D1-6C506380375F}" srcOrd="0" destOrd="0" presId="urn:microsoft.com/office/officeart/2005/8/layout/vList2"/>
    <dgm:cxn modelId="{1E3E991E-E381-48F2-9221-19B32DE02E43}" srcId="{501582F7-0992-4BB0-8A9A-A394C4387DA3}" destId="{2BD22130-ECF6-44ED-A14C-6A030D2E2C8D}" srcOrd="5" destOrd="0" parTransId="{7A031D01-8AD1-4C38-B2F4-2AA27E1FF55D}" sibTransId="{BD270721-CAB5-4BAC-BCF1-EECF13CE4083}"/>
    <dgm:cxn modelId="{B901FED8-9B86-4858-A6EA-38872160BD7B}" srcId="{501582F7-0992-4BB0-8A9A-A394C4387DA3}" destId="{72134CB7-AA23-4623-BF37-F290C66EDAAB}" srcOrd="2" destOrd="0" parTransId="{7ABA833C-219F-4ECD-AB31-E5ADD2C8F9A5}" sibTransId="{28907CE7-9F7D-4CF3-8696-545E2BB8BC5E}"/>
    <dgm:cxn modelId="{C6BE7469-55F4-495A-B234-3F20C7490367}" type="presOf" srcId="{40E46D48-5BC6-4E01-85E0-7C66EE4F1884}" destId="{CDD697FF-7B4C-4C04-9C15-1D0E9FE2A78A}" srcOrd="0" destOrd="0" presId="urn:microsoft.com/office/officeart/2005/8/layout/vList2"/>
    <dgm:cxn modelId="{5F9E728B-75BA-4451-8B02-EA381639C18A}" type="presOf" srcId="{710469E5-8D19-41DD-95BC-8B05825D889D}" destId="{8F1BF9A0-4984-4745-8BCF-6CBAC38A3AA7}" srcOrd="0" destOrd="0" presId="urn:microsoft.com/office/officeart/2005/8/layout/vList2"/>
    <dgm:cxn modelId="{9B80ECD9-54A2-40A1-92B9-33A33B6ED74D}" type="presParOf" srcId="{DAB88E92-A050-439E-8B2C-88DB069D4DF6}" destId="{CEDBFFAE-2D66-4998-9977-26E5D1917F72}" srcOrd="0" destOrd="0" presId="urn:microsoft.com/office/officeart/2005/8/layout/vList2"/>
    <dgm:cxn modelId="{68F37FCE-FE6F-464A-B65C-68C830BBA70C}" type="presParOf" srcId="{DAB88E92-A050-439E-8B2C-88DB069D4DF6}" destId="{09224D33-7BC7-4218-9C8B-5F96D3AC7E30}" srcOrd="1" destOrd="0" presId="urn:microsoft.com/office/officeart/2005/8/layout/vList2"/>
    <dgm:cxn modelId="{86FA49A7-DB05-4E19-9489-D1538009B8A9}" type="presParOf" srcId="{DAB88E92-A050-439E-8B2C-88DB069D4DF6}" destId="{74E5B4CE-1EE5-4DB6-9DC0-74B5350806AD}" srcOrd="2" destOrd="0" presId="urn:microsoft.com/office/officeart/2005/8/layout/vList2"/>
    <dgm:cxn modelId="{DF1013F7-1100-46C2-87BE-CE0036219E22}" type="presParOf" srcId="{DAB88E92-A050-439E-8B2C-88DB069D4DF6}" destId="{E7F9EE3E-ED86-47AD-BC3B-25C6E75EDEFB}" srcOrd="3" destOrd="0" presId="urn:microsoft.com/office/officeart/2005/8/layout/vList2"/>
    <dgm:cxn modelId="{90E4748F-6F7B-4335-9B17-3F4C7E1BF231}" type="presParOf" srcId="{DAB88E92-A050-439E-8B2C-88DB069D4DF6}" destId="{55C9C0AD-F963-4753-9C2E-D2D3704FFDAF}" srcOrd="4" destOrd="0" presId="urn:microsoft.com/office/officeart/2005/8/layout/vList2"/>
    <dgm:cxn modelId="{F3657A61-A798-499E-9C3F-CD9516DC6B41}" type="presParOf" srcId="{DAB88E92-A050-439E-8B2C-88DB069D4DF6}" destId="{B6158B1C-57A5-4F87-8F49-C41316B3AA16}" srcOrd="5" destOrd="0" presId="urn:microsoft.com/office/officeart/2005/8/layout/vList2"/>
    <dgm:cxn modelId="{DD4971B5-69F7-4082-B7CF-B4D605B56F06}" type="presParOf" srcId="{DAB88E92-A050-439E-8B2C-88DB069D4DF6}" destId="{8F1BF9A0-4984-4745-8BCF-6CBAC38A3AA7}" srcOrd="6" destOrd="0" presId="urn:microsoft.com/office/officeart/2005/8/layout/vList2"/>
    <dgm:cxn modelId="{CFA03D32-D429-42F8-A087-A64E63A8ABB4}" type="presParOf" srcId="{DAB88E92-A050-439E-8B2C-88DB069D4DF6}" destId="{4DF010DC-3058-46BD-A818-A2BC4906BB9C}" srcOrd="7" destOrd="0" presId="urn:microsoft.com/office/officeart/2005/8/layout/vList2"/>
    <dgm:cxn modelId="{31804C00-6E02-477A-89D0-DC3803EC683E}" type="presParOf" srcId="{DAB88E92-A050-439E-8B2C-88DB069D4DF6}" destId="{CDD697FF-7B4C-4C04-9C15-1D0E9FE2A78A}" srcOrd="8" destOrd="0" presId="urn:microsoft.com/office/officeart/2005/8/layout/vList2"/>
    <dgm:cxn modelId="{BBB3B81A-A655-41B1-B4BA-22CDD4DBCCF3}" type="presParOf" srcId="{DAB88E92-A050-439E-8B2C-88DB069D4DF6}" destId="{09E4AB4B-EA15-46FB-8626-768B5685FC9F}" srcOrd="9" destOrd="0" presId="urn:microsoft.com/office/officeart/2005/8/layout/vList2"/>
    <dgm:cxn modelId="{99D6CF67-F5CD-458E-A56C-ED5FFD13DB38}" type="presParOf" srcId="{DAB88E92-A050-439E-8B2C-88DB069D4DF6}" destId="{12FF4F4C-D48C-4329-A1D1-6C50638037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BFFAE-2D66-4998-9977-26E5D1917F72}">
      <dsp:nvSpPr>
        <dsp:cNvPr id="0" name=""/>
        <dsp:cNvSpPr/>
      </dsp:nvSpPr>
      <dsp:spPr>
        <a:xfrm>
          <a:off x="0" y="1321428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libri" pitchFamily="34" charset="0"/>
            </a:rPr>
            <a:t>СТРУКТУРИТЕ НА КНСБ	</a:t>
          </a:r>
          <a:endParaRPr lang="bg-BG" sz="3200" b="1" kern="1200" dirty="0">
            <a:latin typeface="Calibri" pitchFamily="34" charset="0"/>
          </a:endParaRPr>
        </a:p>
      </dsp:txBody>
      <dsp:txXfrm>
        <a:off x="54830" y="1376258"/>
        <a:ext cx="7955928" cy="1013540"/>
      </dsp:txXfrm>
    </dsp:sp>
    <dsp:sp modelId="{74E5B4CE-1EE5-4DB6-9DC0-74B5350806AD}">
      <dsp:nvSpPr>
        <dsp:cNvPr id="0" name=""/>
        <dsp:cNvSpPr/>
      </dsp:nvSpPr>
      <dsp:spPr>
        <a:xfrm>
          <a:off x="0" y="2578093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latin typeface="Calibri" pitchFamily="34" charset="0"/>
            </a:rPr>
            <a:t>СИГНАЛИ ОТ РАБОТЕЩИ</a:t>
          </a:r>
          <a:endParaRPr lang="bg-BG" sz="3200" b="1" kern="1200" dirty="0">
            <a:latin typeface="Calibri" pitchFamily="34" charset="0"/>
          </a:endParaRPr>
        </a:p>
      </dsp:txBody>
      <dsp:txXfrm>
        <a:off x="54830" y="2632923"/>
        <a:ext cx="7955928" cy="1013540"/>
      </dsp:txXfrm>
    </dsp:sp>
    <dsp:sp modelId="{55C9C0AD-F963-4753-9C2E-D2D3704FFDAF}">
      <dsp:nvSpPr>
        <dsp:cNvPr id="0" name=""/>
        <dsp:cNvSpPr/>
      </dsp:nvSpPr>
      <dsp:spPr>
        <a:xfrm>
          <a:off x="0" y="3842745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itchFamily="34" charset="0"/>
            </a:rPr>
            <a:t>VOX KNSB</a:t>
          </a:r>
          <a:endParaRPr lang="bg-BG" sz="3200" b="1" kern="1200" dirty="0">
            <a:latin typeface="Calibri" pitchFamily="34" charset="0"/>
          </a:endParaRPr>
        </a:p>
      </dsp:txBody>
      <dsp:txXfrm>
        <a:off x="54830" y="3897575"/>
        <a:ext cx="7955928" cy="1013540"/>
      </dsp:txXfrm>
    </dsp:sp>
    <dsp:sp modelId="{8F1BF9A0-4984-4745-8BCF-6CBAC38A3AA7}">
      <dsp:nvSpPr>
        <dsp:cNvPr id="0" name=""/>
        <dsp:cNvSpPr/>
      </dsp:nvSpPr>
      <dsp:spPr>
        <a:xfrm>
          <a:off x="0" y="0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libri" pitchFamily="34" charset="0"/>
            </a:rPr>
            <a:t>ГЛАВНА ИНСПЕКЦИЯ ПО ТРУДА</a:t>
          </a:r>
          <a:endParaRPr lang="bg-BG" sz="3200" b="1" kern="1200" dirty="0">
            <a:latin typeface="Calibri" pitchFamily="34" charset="0"/>
          </a:endParaRPr>
        </a:p>
      </dsp:txBody>
      <dsp:txXfrm>
        <a:off x="54830" y="54830"/>
        <a:ext cx="7955928" cy="1013540"/>
      </dsp:txXfrm>
    </dsp:sp>
    <dsp:sp modelId="{CDD697FF-7B4C-4C04-9C15-1D0E9FE2A78A}">
      <dsp:nvSpPr>
        <dsp:cNvPr id="0" name=""/>
        <dsp:cNvSpPr/>
      </dsp:nvSpPr>
      <dsp:spPr>
        <a:xfrm>
          <a:off x="0" y="5224097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latin typeface="Calibri" pitchFamily="34" charset="0"/>
            </a:rPr>
            <a:t>СИСТЕМА НА КНСБ ЗА СИГНАЛИ И ЧАТБОТ</a:t>
          </a:r>
          <a:endParaRPr lang="bg-BG" sz="3200" b="1" kern="1200" dirty="0">
            <a:latin typeface="Calibri" pitchFamily="34" charset="0"/>
          </a:endParaRPr>
        </a:p>
      </dsp:txBody>
      <dsp:txXfrm>
        <a:off x="54830" y="5278927"/>
        <a:ext cx="7955928" cy="1013540"/>
      </dsp:txXfrm>
    </dsp:sp>
    <dsp:sp modelId="{12FF4F4C-D48C-4329-A1D1-6C506380375F}">
      <dsp:nvSpPr>
        <dsp:cNvPr id="0" name=""/>
        <dsp:cNvSpPr/>
      </dsp:nvSpPr>
      <dsp:spPr>
        <a:xfrm>
          <a:off x="0" y="6520097"/>
          <a:ext cx="8065588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latin typeface="Calibri" pitchFamily="34" charset="0"/>
            </a:rPr>
            <a:t>МЕДИИ И СОЦИАЛНИ МРЕЖИ</a:t>
          </a:r>
          <a:endParaRPr lang="bg-BG" sz="3200" b="1" kern="1200" dirty="0">
            <a:latin typeface="Calibri" pitchFamily="34" charset="0"/>
          </a:endParaRPr>
        </a:p>
      </dsp:txBody>
      <dsp:txXfrm>
        <a:off x="54830" y="6574927"/>
        <a:ext cx="7955928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761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55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91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12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4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02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9221ad77f_0_1102"/>
          <p:cNvSpPr txBox="1">
            <a:spLocks noGrp="1"/>
          </p:cNvSpPr>
          <p:nvPr>
            <p:ph type="ctrTitle"/>
          </p:nvPr>
        </p:nvSpPr>
        <p:spPr>
          <a:xfrm>
            <a:off x="551397" y="1756187"/>
            <a:ext cx="15072307" cy="4841258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1" name="Google Shape;11;gc9221ad77f_0_1102"/>
          <p:cNvSpPr txBox="1">
            <a:spLocks noGrp="1"/>
          </p:cNvSpPr>
          <p:nvPr>
            <p:ph type="subTitle" idx="1"/>
          </p:nvPr>
        </p:nvSpPr>
        <p:spPr>
          <a:xfrm>
            <a:off x="551383" y="6684682"/>
            <a:ext cx="15072307" cy="1869361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9pPr>
          </a:lstStyle>
          <a:p>
            <a:endParaRPr/>
          </a:p>
        </p:txBody>
      </p:sp>
      <p:sp>
        <p:nvSpPr>
          <p:cNvPr id="12" name="Google Shape;12;gc9221ad77f_0_1102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9221ad77f_0_1137"/>
          <p:cNvSpPr txBox="1">
            <a:spLocks noGrp="1"/>
          </p:cNvSpPr>
          <p:nvPr>
            <p:ph type="title" hasCustomPrompt="1"/>
          </p:nvPr>
        </p:nvSpPr>
        <p:spPr>
          <a:xfrm>
            <a:off x="551383" y="2608950"/>
            <a:ext cx="15072307" cy="4631102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9pPr>
          </a:lstStyle>
          <a:p>
            <a:r>
              <a:t>xx%</a:t>
            </a:r>
          </a:p>
        </p:txBody>
      </p:sp>
      <p:sp>
        <p:nvSpPr>
          <p:cNvPr id="46" name="Google Shape;46;gc9221ad77f_0_1137"/>
          <p:cNvSpPr txBox="1">
            <a:spLocks noGrp="1"/>
          </p:cNvSpPr>
          <p:nvPr>
            <p:ph type="body" idx="1"/>
          </p:nvPr>
        </p:nvSpPr>
        <p:spPr>
          <a:xfrm>
            <a:off x="551383" y="7434966"/>
            <a:ext cx="15072307" cy="306819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9221ad77f_0_1137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c9221ad77f_0_1143"/>
          <p:cNvGrpSpPr/>
          <p:nvPr/>
        </p:nvGrpSpPr>
        <p:grpSpPr>
          <a:xfrm>
            <a:off x="-2800" y="0"/>
            <a:ext cx="16177407" cy="12136805"/>
            <a:chOff x="-1588" y="0"/>
            <a:chExt cx="9145588" cy="6860798"/>
          </a:xfrm>
        </p:grpSpPr>
        <p:sp>
          <p:nvSpPr>
            <p:cNvPr id="52" name="Google Shape;52;gc9221ad77f_0_1143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09" r="-16989"/>
              </a:stretch>
            </a:blip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gc9221ad77f_0_11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gc9221ad77f_0_114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gc9221ad77f_0_114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gc9221ad77f_0_114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gc9221ad77f_0_114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gc9221ad77f_0_1143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c9221ad77f_0_1143"/>
            <p:cNvSpPr/>
            <p:nvPr/>
          </p:nvSpPr>
          <p:spPr>
            <a:xfrm rot="-5400000">
              <a:off x="2852609" y="1765594"/>
              <a:ext cx="5995995" cy="3326810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0" name="Google Shape;60;gc9221ad77f_0_1143"/>
            <p:cNvSpPr/>
            <p:nvPr/>
          </p:nvSpPr>
          <p:spPr>
            <a:xfrm rot="-5912384">
              <a:off x="3074562" y="1458379"/>
              <a:ext cx="2377686" cy="317742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gc9221ad77f_0_114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2" name="Google Shape;62;gc9221ad77f_0_1143"/>
          <p:cNvSpPr txBox="1">
            <a:spLocks noGrp="1"/>
          </p:cNvSpPr>
          <p:nvPr>
            <p:ph type="title"/>
          </p:nvPr>
        </p:nvSpPr>
        <p:spPr>
          <a:xfrm>
            <a:off x="1532667" y="2443650"/>
            <a:ext cx="5283826" cy="278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  <a:defRPr sz="30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9221ad77f_0_1143"/>
          <p:cNvSpPr>
            <a:spLocks noGrp="1"/>
          </p:cNvSpPr>
          <p:nvPr>
            <p:ph type="pic" idx="2"/>
          </p:nvPr>
        </p:nvSpPr>
        <p:spPr>
          <a:xfrm>
            <a:off x="8354475" y="2336469"/>
            <a:ext cx="4937439" cy="745876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148398" tIns="74175" rIns="148398" bIns="74175" anchor="t" anchorCtr="0">
            <a:noAutofit/>
          </a:bodyPr>
          <a:lstStyle>
            <a:lvl1pPr marR="0" lvl="0" algn="ctr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gc9221ad77f_0_1143"/>
          <p:cNvSpPr txBox="1">
            <a:spLocks noGrp="1"/>
          </p:cNvSpPr>
          <p:nvPr>
            <p:ph type="body" idx="1"/>
          </p:nvPr>
        </p:nvSpPr>
        <p:spPr>
          <a:xfrm>
            <a:off x="1532667" y="5459249"/>
            <a:ext cx="5283826" cy="43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t" anchorCtr="0">
            <a:normAutofit/>
          </a:bodyPr>
          <a:lstStyle>
            <a:lvl1pPr marL="457045" lvl="0" indent="-228524" algn="l" rtl="0">
              <a:spcBef>
                <a:spcPts val="1199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EE52A4"/>
                </a:solidFill>
              </a:defRPr>
            </a:lvl1pPr>
            <a:lvl2pPr marL="914088" lvl="1" indent="-228524" algn="l" rtl="0">
              <a:spcBef>
                <a:spcPts val="1199"/>
              </a:spcBef>
              <a:spcAft>
                <a:spcPts val="0"/>
              </a:spcAft>
              <a:buSzPts val="1200"/>
              <a:buNone/>
              <a:defRPr sz="1400"/>
            </a:lvl2pPr>
            <a:lvl3pPr marL="1371133" lvl="2" indent="-228524" algn="l" rtl="0">
              <a:spcBef>
                <a:spcPts val="1199"/>
              </a:spcBef>
              <a:spcAft>
                <a:spcPts val="0"/>
              </a:spcAft>
              <a:buSzPts val="1000"/>
              <a:buNone/>
              <a:defRPr sz="1200"/>
            </a:lvl3pPr>
            <a:lvl4pPr marL="1828178" lvl="3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4pPr>
            <a:lvl5pPr marL="2285215" lvl="4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5pPr>
            <a:lvl6pPr marL="2742264" lvl="5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6pPr>
            <a:lvl7pPr marL="3199303" lvl="6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7pPr>
            <a:lvl8pPr marL="3656348" lvl="7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8pPr>
            <a:lvl9pPr marL="4113393" lvl="8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gc9221ad77f_0_1143"/>
          <p:cNvSpPr txBox="1">
            <a:spLocks noGrp="1"/>
          </p:cNvSpPr>
          <p:nvPr>
            <p:ph type="dt" idx="10"/>
          </p:nvPr>
        </p:nvSpPr>
        <p:spPr>
          <a:xfrm>
            <a:off x="13398617" y="11260441"/>
            <a:ext cx="1752344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c9221ad77f_0_1143"/>
          <p:cNvSpPr txBox="1">
            <a:spLocks noGrp="1"/>
          </p:cNvSpPr>
          <p:nvPr>
            <p:ph type="ftr" idx="11"/>
          </p:nvPr>
        </p:nvSpPr>
        <p:spPr>
          <a:xfrm>
            <a:off x="1045158" y="11260437"/>
            <a:ext cx="6827776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c9221ad77f_0_1143"/>
          <p:cNvSpPr/>
          <p:nvPr/>
        </p:nvSpPr>
        <p:spPr>
          <a:xfrm>
            <a:off x="13701453" y="0"/>
            <a:ext cx="1213160" cy="1944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148398" tIns="148398" rIns="148398" bIns="1483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c9221ad77f_0_1143"/>
          <p:cNvSpPr txBox="1">
            <a:spLocks noGrp="1"/>
          </p:cNvSpPr>
          <p:nvPr>
            <p:ph type="sldNum" idx="12"/>
          </p:nvPr>
        </p:nvSpPr>
        <p:spPr>
          <a:xfrm>
            <a:off x="13582888" y="523143"/>
            <a:ext cx="1399954" cy="13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128" y="3768694"/>
            <a:ext cx="13748782" cy="26004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257" y="6874616"/>
            <a:ext cx="11322527" cy="31003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0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4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17" y="7795736"/>
            <a:ext cx="13748782" cy="240948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17" y="5141933"/>
            <a:ext cx="13748782" cy="2653803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0846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61693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539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38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23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0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592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6771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9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52" y="2830736"/>
            <a:ext cx="7143975" cy="8006345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5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2311" y="2830736"/>
            <a:ext cx="7143975" cy="8006345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5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715588"/>
            <a:ext cx="7146784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465" indent="0">
              <a:buNone/>
              <a:defRPr sz="3500" b="1"/>
            </a:lvl2pPr>
            <a:lvl3pPr marL="1616930" indent="0">
              <a:buNone/>
              <a:defRPr sz="3400" b="1"/>
            </a:lvl3pPr>
            <a:lvl4pPr marL="2425392" indent="0">
              <a:buNone/>
              <a:defRPr sz="2800" b="1"/>
            </a:lvl4pPr>
            <a:lvl5pPr marL="3233859" indent="0">
              <a:buNone/>
              <a:defRPr sz="2800" b="1"/>
            </a:lvl5pPr>
            <a:lvl6pPr marL="4042322" indent="0">
              <a:buNone/>
              <a:defRPr sz="2800" b="1"/>
            </a:lvl6pPr>
            <a:lvl7pPr marL="4850787" indent="0">
              <a:buNone/>
              <a:defRPr sz="2800" b="1"/>
            </a:lvl7pPr>
            <a:lvl8pPr marL="5659251" indent="0">
              <a:buNone/>
              <a:defRPr sz="2800" b="1"/>
            </a:lvl8pPr>
            <a:lvl9pPr marL="6467718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752" y="3847314"/>
            <a:ext cx="7146784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16705" y="2715588"/>
            <a:ext cx="7149591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465" indent="0">
              <a:buNone/>
              <a:defRPr sz="3500" b="1"/>
            </a:lvl2pPr>
            <a:lvl3pPr marL="1616930" indent="0">
              <a:buNone/>
              <a:defRPr sz="3400" b="1"/>
            </a:lvl3pPr>
            <a:lvl4pPr marL="2425392" indent="0">
              <a:buNone/>
              <a:defRPr sz="2800" b="1"/>
            </a:lvl4pPr>
            <a:lvl5pPr marL="3233859" indent="0">
              <a:buNone/>
              <a:defRPr sz="2800" b="1"/>
            </a:lvl5pPr>
            <a:lvl6pPr marL="4042322" indent="0">
              <a:buNone/>
              <a:defRPr sz="2800" b="1"/>
            </a:lvl6pPr>
            <a:lvl7pPr marL="4850787" indent="0">
              <a:buNone/>
              <a:defRPr sz="2800" b="1"/>
            </a:lvl7pPr>
            <a:lvl8pPr marL="5659251" indent="0">
              <a:buNone/>
              <a:defRPr sz="2800" b="1"/>
            </a:lvl8pPr>
            <a:lvl9pPr marL="6467718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16705" y="3847314"/>
            <a:ext cx="7149591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9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56" y="483020"/>
            <a:ext cx="5321476" cy="205564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990" y="483032"/>
            <a:ext cx="9042296" cy="10354049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756" y="2538671"/>
            <a:ext cx="5321476" cy="8298404"/>
          </a:xfrm>
        </p:spPr>
        <p:txBody>
          <a:bodyPr/>
          <a:lstStyle>
            <a:lvl1pPr marL="0" indent="0">
              <a:buNone/>
              <a:defRPr sz="2500"/>
            </a:lvl1pPr>
            <a:lvl2pPr marL="808465" indent="0">
              <a:buNone/>
              <a:defRPr sz="2100"/>
            </a:lvl2pPr>
            <a:lvl3pPr marL="1616930" indent="0">
              <a:buNone/>
              <a:defRPr sz="1800"/>
            </a:lvl3pPr>
            <a:lvl4pPr marL="2425392" indent="0">
              <a:buNone/>
              <a:defRPr sz="1600"/>
            </a:lvl4pPr>
            <a:lvl5pPr marL="3233859" indent="0">
              <a:buNone/>
              <a:defRPr sz="1600"/>
            </a:lvl5pPr>
            <a:lvl6pPr marL="4042322" indent="0">
              <a:buNone/>
              <a:defRPr sz="1600"/>
            </a:lvl6pPr>
            <a:lvl7pPr marL="4850787" indent="0">
              <a:buNone/>
              <a:defRPr sz="1600"/>
            </a:lvl7pPr>
            <a:lvl8pPr marL="5659251" indent="0">
              <a:buNone/>
              <a:defRPr sz="1600"/>
            </a:lvl8pPr>
            <a:lvl9pPr marL="646771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c9221ad77f_0_1106"/>
          <p:cNvSpPr txBox="1">
            <a:spLocks noGrp="1"/>
          </p:cNvSpPr>
          <p:nvPr>
            <p:ph type="title"/>
          </p:nvPr>
        </p:nvSpPr>
        <p:spPr>
          <a:xfrm>
            <a:off x="551383" y="5073084"/>
            <a:ext cx="15072307" cy="1985464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100"/>
            </a:lvl9pPr>
          </a:lstStyle>
          <a:p>
            <a:endParaRPr/>
          </a:p>
        </p:txBody>
      </p:sp>
      <p:sp>
        <p:nvSpPr>
          <p:cNvPr id="15" name="Google Shape;15;gc9221ad77f_0_1106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422" y="8492174"/>
            <a:ext cx="9705023" cy="1002549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0422" y="1083988"/>
            <a:ext cx="9705023" cy="7279005"/>
          </a:xfrm>
        </p:spPr>
        <p:txBody>
          <a:bodyPr/>
          <a:lstStyle>
            <a:lvl1pPr marL="0" indent="0">
              <a:buNone/>
              <a:defRPr sz="5700"/>
            </a:lvl1pPr>
            <a:lvl2pPr marL="808465" indent="0">
              <a:buNone/>
              <a:defRPr sz="5100"/>
            </a:lvl2pPr>
            <a:lvl3pPr marL="1616930" indent="0">
              <a:buNone/>
              <a:defRPr sz="4200"/>
            </a:lvl3pPr>
            <a:lvl4pPr marL="2425392" indent="0">
              <a:buNone/>
              <a:defRPr sz="3500"/>
            </a:lvl4pPr>
            <a:lvl5pPr marL="3233859" indent="0">
              <a:buNone/>
              <a:defRPr sz="3500"/>
            </a:lvl5pPr>
            <a:lvl6pPr marL="4042322" indent="0">
              <a:buNone/>
              <a:defRPr sz="3500"/>
            </a:lvl6pPr>
            <a:lvl7pPr marL="4850787" indent="0">
              <a:buNone/>
              <a:defRPr sz="3500"/>
            </a:lvl7pPr>
            <a:lvl8pPr marL="5659251" indent="0">
              <a:buNone/>
              <a:defRPr sz="3500"/>
            </a:lvl8pPr>
            <a:lvl9pPr marL="6467718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0422" y="9494722"/>
            <a:ext cx="9705023" cy="1423786"/>
          </a:xfrm>
        </p:spPr>
        <p:txBody>
          <a:bodyPr/>
          <a:lstStyle>
            <a:lvl1pPr marL="0" indent="0">
              <a:buNone/>
              <a:defRPr sz="2500"/>
            </a:lvl1pPr>
            <a:lvl2pPr marL="808465" indent="0">
              <a:buNone/>
              <a:defRPr sz="2100"/>
            </a:lvl2pPr>
            <a:lvl3pPr marL="1616930" indent="0">
              <a:buNone/>
              <a:defRPr sz="1800"/>
            </a:lvl3pPr>
            <a:lvl4pPr marL="2425392" indent="0">
              <a:buNone/>
              <a:defRPr sz="1600"/>
            </a:lvl4pPr>
            <a:lvl5pPr marL="3233859" indent="0">
              <a:buNone/>
              <a:defRPr sz="1600"/>
            </a:lvl5pPr>
            <a:lvl6pPr marL="4042322" indent="0">
              <a:buNone/>
              <a:defRPr sz="1600"/>
            </a:lvl6pPr>
            <a:lvl7pPr marL="4850787" indent="0">
              <a:buNone/>
              <a:defRPr sz="1600"/>
            </a:lvl7pPr>
            <a:lvl8pPr marL="5659251" indent="0">
              <a:buNone/>
              <a:defRPr sz="1600"/>
            </a:lvl8pPr>
            <a:lvl9pPr marL="646771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8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6902" y="485841"/>
            <a:ext cx="3639384" cy="103512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755" y="485841"/>
            <a:ext cx="10648567" cy="103512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9221ad77f_0_1102"/>
          <p:cNvSpPr txBox="1">
            <a:spLocks noGrp="1"/>
          </p:cNvSpPr>
          <p:nvPr>
            <p:ph type="ctrTitle"/>
          </p:nvPr>
        </p:nvSpPr>
        <p:spPr>
          <a:xfrm>
            <a:off x="551397" y="1756187"/>
            <a:ext cx="15072307" cy="4841258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11" name="Google Shape;11;gc9221ad77f_0_1102"/>
          <p:cNvSpPr txBox="1">
            <a:spLocks noGrp="1"/>
          </p:cNvSpPr>
          <p:nvPr>
            <p:ph type="subTitle" idx="1"/>
          </p:nvPr>
        </p:nvSpPr>
        <p:spPr>
          <a:xfrm>
            <a:off x="551383" y="6684682"/>
            <a:ext cx="15072307" cy="1869361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300"/>
            </a:lvl9pPr>
          </a:lstStyle>
          <a:p>
            <a:endParaRPr/>
          </a:p>
        </p:txBody>
      </p:sp>
      <p:sp>
        <p:nvSpPr>
          <p:cNvPr id="12" name="Google Shape;12;gc9221ad77f_0_1102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9221ad77f_0_1109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9221ad77f_0_1109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c9221ad77f_0_1109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0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9221ad77f_0_1113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9221ad77f_0_1113"/>
          <p:cNvSpPr txBox="1">
            <a:spLocks noGrp="1"/>
          </p:cNvSpPr>
          <p:nvPr>
            <p:ph type="body" idx="1"/>
          </p:nvPr>
        </p:nvSpPr>
        <p:spPr>
          <a:xfrm>
            <a:off x="551375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gc9221ad77f_0_1113"/>
          <p:cNvSpPr txBox="1">
            <a:spLocks noGrp="1"/>
          </p:cNvSpPr>
          <p:nvPr>
            <p:ph type="body" idx="2"/>
          </p:nvPr>
        </p:nvSpPr>
        <p:spPr>
          <a:xfrm>
            <a:off x="8548150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gc9221ad77f_0_1113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3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221ad77f_0_111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9221ad77f_0_111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2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9221ad77f_0_1121"/>
          <p:cNvSpPr txBox="1">
            <a:spLocks noGrp="1"/>
          </p:cNvSpPr>
          <p:nvPr>
            <p:ph type="title"/>
          </p:nvPr>
        </p:nvSpPr>
        <p:spPr>
          <a:xfrm>
            <a:off x="551373" y="1310469"/>
            <a:ext cx="4967039" cy="1782509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gc9221ad77f_0_1121"/>
          <p:cNvSpPr txBox="1">
            <a:spLocks noGrp="1"/>
          </p:cNvSpPr>
          <p:nvPr>
            <p:ph type="body" idx="1"/>
          </p:nvPr>
        </p:nvSpPr>
        <p:spPr>
          <a:xfrm>
            <a:off x="551373" y="3277567"/>
            <a:ext cx="4967039" cy="7499045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gc9221ad77f_0_1121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36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221ad77f_0_1125"/>
          <p:cNvSpPr txBox="1">
            <a:spLocks noGrp="1"/>
          </p:cNvSpPr>
          <p:nvPr>
            <p:ph type="title"/>
          </p:nvPr>
        </p:nvSpPr>
        <p:spPr>
          <a:xfrm>
            <a:off x="867215" y="1061743"/>
            <a:ext cx="11264032" cy="9648764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9pPr>
          </a:lstStyle>
          <a:p>
            <a:endParaRPr/>
          </a:p>
        </p:txBody>
      </p:sp>
      <p:sp>
        <p:nvSpPr>
          <p:cNvPr id="34" name="Google Shape;34;gc9221ad77f_0_1125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9221ad77f_0_1128"/>
          <p:cNvSpPr/>
          <p:nvPr/>
        </p:nvSpPr>
        <p:spPr>
          <a:xfrm>
            <a:off x="8087527" y="-286"/>
            <a:ext cx="8087337" cy="121317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6639" tIns="176639" rIns="176639" bIns="176639" anchor="ctr" anchorCtr="0">
            <a:noAutofit/>
          </a:bodyPr>
          <a:lstStyle/>
          <a:p>
            <a:endParaRPr/>
          </a:p>
        </p:txBody>
      </p:sp>
      <p:sp>
        <p:nvSpPr>
          <p:cNvPr id="37" name="Google Shape;37;gc9221ad77f_0_1128"/>
          <p:cNvSpPr txBox="1">
            <a:spLocks noGrp="1"/>
          </p:cNvSpPr>
          <p:nvPr>
            <p:ph type="title"/>
          </p:nvPr>
        </p:nvSpPr>
        <p:spPr>
          <a:xfrm>
            <a:off x="469659" y="2908618"/>
            <a:ext cx="7155765" cy="3496164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8" name="Google Shape;38;gc9221ad77f_0_1128"/>
          <p:cNvSpPr txBox="1">
            <a:spLocks noGrp="1"/>
          </p:cNvSpPr>
          <p:nvPr>
            <p:ph type="subTitle" idx="1"/>
          </p:nvPr>
        </p:nvSpPr>
        <p:spPr>
          <a:xfrm>
            <a:off x="469659" y="6611445"/>
            <a:ext cx="7155765" cy="291316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c9221ad77f_0_1128"/>
          <p:cNvSpPr txBox="1">
            <a:spLocks noGrp="1"/>
          </p:cNvSpPr>
          <p:nvPr>
            <p:ph type="body" idx="2"/>
          </p:nvPr>
        </p:nvSpPr>
        <p:spPr>
          <a:xfrm>
            <a:off x="8737598" y="1707831"/>
            <a:ext cx="6787378" cy="8715436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c9221ad77f_0_112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9221ad77f_0_1109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9221ad77f_0_1109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c9221ad77f_0_1109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9221ad77f_0_1134"/>
          <p:cNvSpPr txBox="1">
            <a:spLocks noGrp="1"/>
          </p:cNvSpPr>
          <p:nvPr>
            <p:ph type="body" idx="1"/>
          </p:nvPr>
        </p:nvSpPr>
        <p:spPr>
          <a:xfrm>
            <a:off x="551377" y="9978404"/>
            <a:ext cx="10611253" cy="1427221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22852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c9221ad77f_0_1134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7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9221ad77f_0_1137"/>
          <p:cNvSpPr txBox="1">
            <a:spLocks noGrp="1"/>
          </p:cNvSpPr>
          <p:nvPr>
            <p:ph type="title" hasCustomPrompt="1"/>
          </p:nvPr>
        </p:nvSpPr>
        <p:spPr>
          <a:xfrm>
            <a:off x="551383" y="2608950"/>
            <a:ext cx="15072307" cy="4631102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200"/>
              <a:buNone/>
              <a:defRPr sz="23200"/>
            </a:lvl9pPr>
          </a:lstStyle>
          <a:p>
            <a:r>
              <a:t>xx%</a:t>
            </a:r>
          </a:p>
        </p:txBody>
      </p:sp>
      <p:sp>
        <p:nvSpPr>
          <p:cNvPr id="46" name="Google Shape;46;gc9221ad77f_0_1137"/>
          <p:cNvSpPr txBox="1">
            <a:spLocks noGrp="1"/>
          </p:cNvSpPr>
          <p:nvPr>
            <p:ph type="body" idx="1"/>
          </p:nvPr>
        </p:nvSpPr>
        <p:spPr>
          <a:xfrm>
            <a:off x="551383" y="7434966"/>
            <a:ext cx="15072307" cy="306819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450696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9221ad77f_0_1137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6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c9221ad77f_0_1143"/>
          <p:cNvGrpSpPr/>
          <p:nvPr/>
        </p:nvGrpSpPr>
        <p:grpSpPr>
          <a:xfrm>
            <a:off x="-2800" y="0"/>
            <a:ext cx="16177407" cy="12136805"/>
            <a:chOff x="-1588" y="0"/>
            <a:chExt cx="9145588" cy="6860798"/>
          </a:xfrm>
        </p:grpSpPr>
        <p:sp>
          <p:nvSpPr>
            <p:cNvPr id="52" name="Google Shape;52;gc9221ad77f_0_1143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09" r="-16989"/>
              </a:stretch>
            </a:blip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gc9221ad77f_0_11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gc9221ad77f_0_114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gc9221ad77f_0_114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gc9221ad77f_0_114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gc9221ad77f_0_114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gc9221ad77f_0_1143"/>
            <p:cNvSpPr/>
            <p:nvPr/>
          </p:nvSpPr>
          <p:spPr>
            <a:xfrm>
              <a:off x="5283673" y="402165"/>
              <a:ext cx="3465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gc9221ad77f_0_1143"/>
            <p:cNvSpPr/>
            <p:nvPr/>
          </p:nvSpPr>
          <p:spPr>
            <a:xfrm rot="-5400000">
              <a:off x="2852609" y="1765594"/>
              <a:ext cx="5995995" cy="3326810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0" name="Google Shape;60;gc9221ad77f_0_1143"/>
            <p:cNvSpPr/>
            <p:nvPr/>
          </p:nvSpPr>
          <p:spPr>
            <a:xfrm rot="-5912384">
              <a:off x="3074562" y="1458379"/>
              <a:ext cx="2377686" cy="317742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148450" tIns="148450" rIns="148450" bIns="148450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gc9221ad77f_0_114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2" name="Google Shape;62;gc9221ad77f_0_1143"/>
          <p:cNvSpPr txBox="1">
            <a:spLocks noGrp="1"/>
          </p:cNvSpPr>
          <p:nvPr>
            <p:ph type="title"/>
          </p:nvPr>
        </p:nvSpPr>
        <p:spPr>
          <a:xfrm>
            <a:off x="1532667" y="2443650"/>
            <a:ext cx="5283826" cy="278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entury Gothic"/>
              <a:buNone/>
              <a:defRPr sz="30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9221ad77f_0_1143"/>
          <p:cNvSpPr>
            <a:spLocks noGrp="1"/>
          </p:cNvSpPr>
          <p:nvPr>
            <p:ph type="pic" idx="2"/>
          </p:nvPr>
        </p:nvSpPr>
        <p:spPr>
          <a:xfrm>
            <a:off x="8354475" y="2336469"/>
            <a:ext cx="4937439" cy="745876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148398" tIns="74175" rIns="148398" bIns="74175" anchor="t" anchorCtr="0">
            <a:noAutofit/>
          </a:bodyPr>
          <a:lstStyle>
            <a:lvl1pPr marR="0" lvl="0" algn="ctr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19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gc9221ad77f_0_1143"/>
          <p:cNvSpPr txBox="1">
            <a:spLocks noGrp="1"/>
          </p:cNvSpPr>
          <p:nvPr>
            <p:ph type="body" idx="1"/>
          </p:nvPr>
        </p:nvSpPr>
        <p:spPr>
          <a:xfrm>
            <a:off x="1532667" y="5459249"/>
            <a:ext cx="5283826" cy="43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t" anchorCtr="0">
            <a:normAutofit/>
          </a:bodyPr>
          <a:lstStyle>
            <a:lvl1pPr marL="457045" lvl="0" indent="-228524" algn="l" rtl="0">
              <a:spcBef>
                <a:spcPts val="1199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EE52A4"/>
                </a:solidFill>
              </a:defRPr>
            </a:lvl1pPr>
            <a:lvl2pPr marL="914088" lvl="1" indent="-228524" algn="l" rtl="0">
              <a:spcBef>
                <a:spcPts val="1199"/>
              </a:spcBef>
              <a:spcAft>
                <a:spcPts val="0"/>
              </a:spcAft>
              <a:buSzPts val="1200"/>
              <a:buNone/>
              <a:defRPr sz="1400"/>
            </a:lvl2pPr>
            <a:lvl3pPr marL="1371133" lvl="2" indent="-228524" algn="l" rtl="0">
              <a:spcBef>
                <a:spcPts val="1199"/>
              </a:spcBef>
              <a:spcAft>
                <a:spcPts val="0"/>
              </a:spcAft>
              <a:buSzPts val="1000"/>
              <a:buNone/>
              <a:defRPr sz="1200"/>
            </a:lvl3pPr>
            <a:lvl4pPr marL="1828178" lvl="3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4pPr>
            <a:lvl5pPr marL="2285215" lvl="4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5pPr>
            <a:lvl6pPr marL="2742264" lvl="5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6pPr>
            <a:lvl7pPr marL="3199303" lvl="6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7pPr>
            <a:lvl8pPr marL="3656348" lvl="7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8pPr>
            <a:lvl9pPr marL="4113393" lvl="8" indent="-228524" algn="l" rtl="0">
              <a:spcBef>
                <a:spcPts val="1199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gc9221ad77f_0_1143"/>
          <p:cNvSpPr txBox="1">
            <a:spLocks noGrp="1"/>
          </p:cNvSpPr>
          <p:nvPr>
            <p:ph type="dt" idx="10"/>
          </p:nvPr>
        </p:nvSpPr>
        <p:spPr>
          <a:xfrm>
            <a:off x="13398617" y="11260441"/>
            <a:ext cx="1752344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c9221ad77f_0_1143"/>
          <p:cNvSpPr txBox="1">
            <a:spLocks noGrp="1"/>
          </p:cNvSpPr>
          <p:nvPr>
            <p:ph type="ftr" idx="11"/>
          </p:nvPr>
        </p:nvSpPr>
        <p:spPr>
          <a:xfrm>
            <a:off x="1045158" y="11260437"/>
            <a:ext cx="6827776" cy="4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c9221ad77f_0_1143"/>
          <p:cNvSpPr/>
          <p:nvPr/>
        </p:nvSpPr>
        <p:spPr>
          <a:xfrm>
            <a:off x="13701453" y="0"/>
            <a:ext cx="1213160" cy="1944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148398" tIns="148398" rIns="148398" bIns="148398" anchor="ctr" anchorCtr="0">
            <a:noAutofit/>
          </a:bodyPr>
          <a:lstStyle/>
          <a:p>
            <a:endParaRPr/>
          </a:p>
        </p:txBody>
      </p:sp>
      <p:sp>
        <p:nvSpPr>
          <p:cNvPr id="68" name="Google Shape;68;gc9221ad77f_0_1143"/>
          <p:cNvSpPr txBox="1">
            <a:spLocks noGrp="1"/>
          </p:cNvSpPr>
          <p:nvPr>
            <p:ph type="sldNum" idx="12"/>
          </p:nvPr>
        </p:nvSpPr>
        <p:spPr>
          <a:xfrm>
            <a:off x="13582888" y="523143"/>
            <a:ext cx="1399954" cy="13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8398" tIns="74175" rIns="148398" bIns="741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3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bg-BG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77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128" y="3768690"/>
            <a:ext cx="13748782" cy="26004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257" y="6874616"/>
            <a:ext cx="11322527" cy="31003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3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86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17" y="7795733"/>
            <a:ext cx="13748782" cy="240948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17" y="5141929"/>
            <a:ext cx="13748782" cy="2653803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086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172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258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344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430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516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60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688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67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52" y="2830732"/>
            <a:ext cx="7143975" cy="8006345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2311" y="2830732"/>
            <a:ext cx="7143975" cy="8006345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52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715588"/>
            <a:ext cx="7146784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607" indent="0">
              <a:buNone/>
              <a:defRPr sz="3500" b="1"/>
            </a:lvl2pPr>
            <a:lvl3pPr marL="1617220" indent="0">
              <a:buNone/>
              <a:defRPr sz="3200" b="1"/>
            </a:lvl3pPr>
            <a:lvl4pPr marL="2425827" indent="0">
              <a:buNone/>
              <a:defRPr sz="2800" b="1"/>
            </a:lvl4pPr>
            <a:lvl5pPr marL="3234435" indent="0">
              <a:buNone/>
              <a:defRPr sz="2800" b="1"/>
            </a:lvl5pPr>
            <a:lvl6pPr marL="4043046" indent="0">
              <a:buNone/>
              <a:defRPr sz="2800" b="1"/>
            </a:lvl6pPr>
            <a:lvl7pPr marL="4851654" indent="0">
              <a:buNone/>
              <a:defRPr sz="2800" b="1"/>
            </a:lvl7pPr>
            <a:lvl8pPr marL="5660268" indent="0">
              <a:buNone/>
              <a:defRPr sz="2800" b="1"/>
            </a:lvl8pPr>
            <a:lvl9pPr marL="6468874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752" y="3847314"/>
            <a:ext cx="7146784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16703" y="2715588"/>
            <a:ext cx="7149591" cy="113172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607" indent="0">
              <a:buNone/>
              <a:defRPr sz="3500" b="1"/>
            </a:lvl2pPr>
            <a:lvl3pPr marL="1617220" indent="0">
              <a:buNone/>
              <a:defRPr sz="3200" b="1"/>
            </a:lvl3pPr>
            <a:lvl4pPr marL="2425827" indent="0">
              <a:buNone/>
              <a:defRPr sz="2800" b="1"/>
            </a:lvl4pPr>
            <a:lvl5pPr marL="3234435" indent="0">
              <a:buNone/>
              <a:defRPr sz="2800" b="1"/>
            </a:lvl5pPr>
            <a:lvl6pPr marL="4043046" indent="0">
              <a:buNone/>
              <a:defRPr sz="2800" b="1"/>
            </a:lvl6pPr>
            <a:lvl7pPr marL="4851654" indent="0">
              <a:buNone/>
              <a:defRPr sz="2800" b="1"/>
            </a:lvl7pPr>
            <a:lvl8pPr marL="5660268" indent="0">
              <a:buNone/>
              <a:defRPr sz="2800" b="1"/>
            </a:lvl8pPr>
            <a:lvl9pPr marL="6468874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16703" y="3847314"/>
            <a:ext cx="7149591" cy="6989755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1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6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2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9221ad77f_0_1113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9221ad77f_0_1113"/>
          <p:cNvSpPr txBox="1">
            <a:spLocks noGrp="1"/>
          </p:cNvSpPr>
          <p:nvPr>
            <p:ph type="body" idx="1"/>
          </p:nvPr>
        </p:nvSpPr>
        <p:spPr>
          <a:xfrm>
            <a:off x="551375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gc9221ad77f_0_1113"/>
          <p:cNvSpPr txBox="1">
            <a:spLocks noGrp="1"/>
          </p:cNvSpPr>
          <p:nvPr>
            <p:ph type="body" idx="2"/>
          </p:nvPr>
        </p:nvSpPr>
        <p:spPr>
          <a:xfrm>
            <a:off x="8548150" y="2718274"/>
            <a:ext cx="7075369" cy="8057964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gc9221ad77f_0_1113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56" y="483020"/>
            <a:ext cx="5321476" cy="205564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990" y="483028"/>
            <a:ext cx="9042296" cy="1035404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756" y="2538671"/>
            <a:ext cx="5321476" cy="8298404"/>
          </a:xfrm>
        </p:spPr>
        <p:txBody>
          <a:bodyPr/>
          <a:lstStyle>
            <a:lvl1pPr marL="0" indent="0">
              <a:buNone/>
              <a:defRPr sz="2500"/>
            </a:lvl1pPr>
            <a:lvl2pPr marL="808607" indent="0">
              <a:buNone/>
              <a:defRPr sz="2100"/>
            </a:lvl2pPr>
            <a:lvl3pPr marL="1617220" indent="0">
              <a:buNone/>
              <a:defRPr sz="1800"/>
            </a:lvl3pPr>
            <a:lvl4pPr marL="2425827" indent="0">
              <a:buNone/>
              <a:defRPr sz="1600"/>
            </a:lvl4pPr>
            <a:lvl5pPr marL="3234435" indent="0">
              <a:buNone/>
              <a:defRPr sz="1600"/>
            </a:lvl5pPr>
            <a:lvl6pPr marL="4043046" indent="0">
              <a:buNone/>
              <a:defRPr sz="1600"/>
            </a:lvl6pPr>
            <a:lvl7pPr marL="4851654" indent="0">
              <a:buNone/>
              <a:defRPr sz="1600"/>
            </a:lvl7pPr>
            <a:lvl8pPr marL="5660268" indent="0">
              <a:buNone/>
              <a:defRPr sz="1600"/>
            </a:lvl8pPr>
            <a:lvl9pPr marL="646887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9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422" y="8492174"/>
            <a:ext cx="9705023" cy="1002549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0422" y="1083988"/>
            <a:ext cx="9705023" cy="7279005"/>
          </a:xfrm>
        </p:spPr>
        <p:txBody>
          <a:bodyPr/>
          <a:lstStyle>
            <a:lvl1pPr marL="0" indent="0">
              <a:buNone/>
              <a:defRPr sz="5700"/>
            </a:lvl1pPr>
            <a:lvl2pPr marL="808607" indent="0">
              <a:buNone/>
              <a:defRPr sz="5000"/>
            </a:lvl2pPr>
            <a:lvl3pPr marL="1617220" indent="0">
              <a:buNone/>
              <a:defRPr sz="4200"/>
            </a:lvl3pPr>
            <a:lvl4pPr marL="2425827" indent="0">
              <a:buNone/>
              <a:defRPr sz="3500"/>
            </a:lvl4pPr>
            <a:lvl5pPr marL="3234435" indent="0">
              <a:buNone/>
              <a:defRPr sz="3500"/>
            </a:lvl5pPr>
            <a:lvl6pPr marL="4043046" indent="0">
              <a:buNone/>
              <a:defRPr sz="3500"/>
            </a:lvl6pPr>
            <a:lvl7pPr marL="4851654" indent="0">
              <a:buNone/>
              <a:defRPr sz="3500"/>
            </a:lvl7pPr>
            <a:lvl8pPr marL="5660268" indent="0">
              <a:buNone/>
              <a:defRPr sz="3500"/>
            </a:lvl8pPr>
            <a:lvl9pPr marL="6468874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0422" y="9494722"/>
            <a:ext cx="9705023" cy="1423786"/>
          </a:xfrm>
        </p:spPr>
        <p:txBody>
          <a:bodyPr/>
          <a:lstStyle>
            <a:lvl1pPr marL="0" indent="0">
              <a:buNone/>
              <a:defRPr sz="2500"/>
            </a:lvl1pPr>
            <a:lvl2pPr marL="808607" indent="0">
              <a:buNone/>
              <a:defRPr sz="2100"/>
            </a:lvl2pPr>
            <a:lvl3pPr marL="1617220" indent="0">
              <a:buNone/>
              <a:defRPr sz="1800"/>
            </a:lvl3pPr>
            <a:lvl4pPr marL="2425827" indent="0">
              <a:buNone/>
              <a:defRPr sz="1600"/>
            </a:lvl4pPr>
            <a:lvl5pPr marL="3234435" indent="0">
              <a:buNone/>
              <a:defRPr sz="1600"/>
            </a:lvl5pPr>
            <a:lvl6pPr marL="4043046" indent="0">
              <a:buNone/>
              <a:defRPr sz="1600"/>
            </a:lvl6pPr>
            <a:lvl7pPr marL="4851654" indent="0">
              <a:buNone/>
              <a:defRPr sz="1600"/>
            </a:lvl7pPr>
            <a:lvl8pPr marL="5660268" indent="0">
              <a:buNone/>
              <a:defRPr sz="1600"/>
            </a:lvl8pPr>
            <a:lvl9pPr marL="646887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46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6902" y="485838"/>
            <a:ext cx="3639384" cy="103512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752" y="485838"/>
            <a:ext cx="10648567" cy="103512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6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221ad77f_0_111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9221ad77f_0_111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9221ad77f_0_1121"/>
          <p:cNvSpPr txBox="1">
            <a:spLocks noGrp="1"/>
          </p:cNvSpPr>
          <p:nvPr>
            <p:ph type="title"/>
          </p:nvPr>
        </p:nvSpPr>
        <p:spPr>
          <a:xfrm>
            <a:off x="551373" y="1310469"/>
            <a:ext cx="4967039" cy="1782509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gc9221ad77f_0_1121"/>
          <p:cNvSpPr txBox="1">
            <a:spLocks noGrp="1"/>
          </p:cNvSpPr>
          <p:nvPr>
            <p:ph type="body" idx="1"/>
          </p:nvPr>
        </p:nvSpPr>
        <p:spPr>
          <a:xfrm>
            <a:off x="551373" y="3277567"/>
            <a:ext cx="4967039" cy="7499045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045" lvl="0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1pPr>
            <a:lvl2pPr marL="914088" lvl="1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2pPr>
            <a:lvl3pPr marL="1371133" lvl="2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3pPr>
            <a:lvl4pPr marL="1828178" lvl="3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4pPr>
            <a:lvl5pPr marL="2285215" lvl="4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5pPr>
            <a:lvl6pPr marL="2742264" lvl="5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6pPr>
            <a:lvl7pPr marL="3199303" lvl="6" indent="-37452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100"/>
            </a:lvl7pPr>
            <a:lvl8pPr marL="3656348" lvl="7" indent="-37452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100"/>
            </a:lvl8pPr>
            <a:lvl9pPr marL="4113393" lvl="8" indent="-37452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gc9221ad77f_0_1121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221ad77f_0_1125"/>
          <p:cNvSpPr txBox="1">
            <a:spLocks noGrp="1"/>
          </p:cNvSpPr>
          <p:nvPr>
            <p:ph type="title"/>
          </p:nvPr>
        </p:nvSpPr>
        <p:spPr>
          <a:xfrm>
            <a:off x="867215" y="1061743"/>
            <a:ext cx="11264032" cy="9648764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 sz="9400"/>
            </a:lvl9pPr>
          </a:lstStyle>
          <a:p>
            <a:endParaRPr/>
          </a:p>
        </p:txBody>
      </p:sp>
      <p:sp>
        <p:nvSpPr>
          <p:cNvPr id="34" name="Google Shape;34;gc9221ad77f_0_1125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9221ad77f_0_1128"/>
          <p:cNvSpPr/>
          <p:nvPr/>
        </p:nvSpPr>
        <p:spPr>
          <a:xfrm>
            <a:off x="8087527" y="-286"/>
            <a:ext cx="8087337" cy="121317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6639" tIns="176639" rIns="176639" bIns="17663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c9221ad77f_0_1128"/>
          <p:cNvSpPr txBox="1">
            <a:spLocks noGrp="1"/>
          </p:cNvSpPr>
          <p:nvPr>
            <p:ph type="title"/>
          </p:nvPr>
        </p:nvSpPr>
        <p:spPr>
          <a:xfrm>
            <a:off x="469659" y="2908618"/>
            <a:ext cx="7155765" cy="3496164"/>
          </a:xfrm>
          <a:prstGeom prst="rect">
            <a:avLst/>
          </a:prstGeom>
        </p:spPr>
        <p:txBody>
          <a:bodyPr spcFirstLastPara="1" wrap="square" lIns="176639" tIns="176639" rIns="176639" bIns="176639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38" name="Google Shape;38;gc9221ad77f_0_1128"/>
          <p:cNvSpPr txBox="1">
            <a:spLocks noGrp="1"/>
          </p:cNvSpPr>
          <p:nvPr>
            <p:ph type="subTitle" idx="1"/>
          </p:nvPr>
        </p:nvSpPr>
        <p:spPr>
          <a:xfrm>
            <a:off x="469659" y="6611445"/>
            <a:ext cx="7155765" cy="2913169"/>
          </a:xfrm>
          <a:prstGeom prst="rect">
            <a:avLst/>
          </a:prstGeom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gc9221ad77f_0_1128"/>
          <p:cNvSpPr txBox="1">
            <a:spLocks noGrp="1"/>
          </p:cNvSpPr>
          <p:nvPr>
            <p:ph type="body" idx="2"/>
          </p:nvPr>
        </p:nvSpPr>
        <p:spPr>
          <a:xfrm>
            <a:off x="8737598" y="1707831"/>
            <a:ext cx="6787378" cy="8715436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450696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088" lvl="1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133" lvl="2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178" lvl="3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5215" lvl="4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2264" lvl="5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199303" lvl="6" indent="-399915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6348" lvl="7" indent="-399915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3393" lvl="8" indent="-399915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c9221ad77f_0_112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9221ad77f_0_1134"/>
          <p:cNvSpPr txBox="1">
            <a:spLocks noGrp="1"/>
          </p:cNvSpPr>
          <p:nvPr>
            <p:ph type="body" idx="1"/>
          </p:nvPr>
        </p:nvSpPr>
        <p:spPr>
          <a:xfrm>
            <a:off x="551377" y="9978404"/>
            <a:ext cx="10611253" cy="1427221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marL="457045" lvl="0" indent="-22852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c9221ad77f_0_1134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221ad77f_0_109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221ad77f_0_1098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c9221ad77f_0_109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752" y="485829"/>
            <a:ext cx="14557534" cy="2021946"/>
          </a:xfrm>
          <a:prstGeom prst="rect">
            <a:avLst/>
          </a:prstGeom>
        </p:spPr>
        <p:txBody>
          <a:bodyPr vert="horz" lIns="161690" tIns="80846" rIns="161690" bIns="808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830736"/>
            <a:ext cx="14557534" cy="8006345"/>
          </a:xfrm>
          <a:prstGeom prst="rect">
            <a:avLst/>
          </a:prstGeom>
        </p:spPr>
        <p:txBody>
          <a:bodyPr vert="horz" lIns="161690" tIns="80846" rIns="161690" bIns="808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8752" y="11244277"/>
            <a:ext cx="3774176" cy="645899"/>
          </a:xfrm>
          <a:prstGeom prst="rect">
            <a:avLst/>
          </a:prstGeom>
        </p:spPr>
        <p:txBody>
          <a:bodyPr vert="horz" lIns="161690" tIns="80846" rIns="161690" bIns="8084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9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616930">
                <a:buClrTx/>
              </a:pPr>
              <a:t>6/19/2023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6473" y="11244277"/>
            <a:ext cx="5122095" cy="645899"/>
          </a:xfrm>
          <a:prstGeom prst="rect">
            <a:avLst/>
          </a:prstGeom>
        </p:spPr>
        <p:txBody>
          <a:bodyPr vert="horz" lIns="161690" tIns="80846" rIns="161690" bIns="8084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9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2110" y="11244277"/>
            <a:ext cx="3774176" cy="645899"/>
          </a:xfrm>
          <a:prstGeom prst="rect">
            <a:avLst/>
          </a:prstGeom>
        </p:spPr>
        <p:txBody>
          <a:bodyPr vert="horz" lIns="161690" tIns="80846" rIns="161690" bIns="8084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9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6169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616930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6349" indent="-606349" algn="l" defTabSz="161693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3757" indent="-505290" algn="l" defTabSz="1616930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21161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29628" indent="-404234" algn="l" defTabSz="161693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8091" indent="-404234" algn="l" defTabSz="1616930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46553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55022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63483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71947" indent="-404234" algn="l" defTabSz="16169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65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930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425392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233859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042322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4850787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659251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467718" algn="l" defTabSz="161693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221ad77f_0_1098"/>
          <p:cNvSpPr txBox="1">
            <a:spLocks noGrp="1"/>
          </p:cNvSpPr>
          <p:nvPr>
            <p:ph type="title"/>
          </p:nvPr>
        </p:nvSpPr>
        <p:spPr>
          <a:xfrm>
            <a:off x="551383" y="1049656"/>
            <a:ext cx="15072307" cy="135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221ad77f_0_1098"/>
          <p:cNvSpPr txBox="1">
            <a:spLocks noGrp="1"/>
          </p:cNvSpPr>
          <p:nvPr>
            <p:ph type="body" idx="1"/>
          </p:nvPr>
        </p:nvSpPr>
        <p:spPr>
          <a:xfrm>
            <a:off x="551383" y="2718274"/>
            <a:ext cx="15072307" cy="805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c9221ad77f_0_1098"/>
          <p:cNvSpPr txBox="1">
            <a:spLocks noGrp="1"/>
          </p:cNvSpPr>
          <p:nvPr>
            <p:ph type="sldNum" idx="12"/>
          </p:nvPr>
        </p:nvSpPr>
        <p:spPr>
          <a:xfrm>
            <a:off x="14987131" y="10998851"/>
            <a:ext cx="970768" cy="9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6639" tIns="176639" rIns="176639" bIns="176639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g-BG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3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752" y="485829"/>
            <a:ext cx="14557534" cy="2021946"/>
          </a:xfrm>
          <a:prstGeom prst="rect">
            <a:avLst/>
          </a:prstGeom>
        </p:spPr>
        <p:txBody>
          <a:bodyPr vert="horz" lIns="161720" tIns="80860" rIns="161720" bIns="80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752" y="2830732"/>
            <a:ext cx="14557534" cy="8006345"/>
          </a:xfrm>
          <a:prstGeom prst="rect">
            <a:avLst/>
          </a:prstGeom>
        </p:spPr>
        <p:txBody>
          <a:bodyPr vert="horz" lIns="161720" tIns="80860" rIns="161720" bIns="80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8752" y="11244274"/>
            <a:ext cx="3774176" cy="645899"/>
          </a:xfrm>
          <a:prstGeom prst="rect">
            <a:avLst/>
          </a:prstGeom>
        </p:spPr>
        <p:txBody>
          <a:bodyPr vert="horz" lIns="161720" tIns="80860" rIns="161720" bIns="808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22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617220">
                <a:buClrTx/>
              </a:pPr>
              <a:t>6/19/2023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6473" y="11244274"/>
            <a:ext cx="5122095" cy="645899"/>
          </a:xfrm>
          <a:prstGeom prst="rect">
            <a:avLst/>
          </a:prstGeom>
        </p:spPr>
        <p:txBody>
          <a:bodyPr vert="horz" lIns="161720" tIns="80860" rIns="161720" bIns="808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22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92110" y="11244274"/>
            <a:ext cx="3774176" cy="645899"/>
          </a:xfrm>
          <a:prstGeom prst="rect">
            <a:avLst/>
          </a:prstGeom>
        </p:spPr>
        <p:txBody>
          <a:bodyPr vert="horz" lIns="161720" tIns="80860" rIns="161720" bIns="808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22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61722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19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1617220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6457" indent="-606457" algn="l" defTabSz="161722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3992" indent="-505378" algn="l" defTabSz="161722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21522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30134" indent="-404307" algn="l" defTabSz="161722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8741" indent="-404307" algn="l" defTabSz="1617220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47349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55961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64568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73176" indent="-404307" algn="l" defTabSz="161722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8607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17220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25827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34435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3046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51654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60268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68874" algn="l" defTabSz="16172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896" y="673986"/>
            <a:ext cx="13748782" cy="1732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1685" tIns="80842" rIns="161685" bIns="80842">
            <a:spAutoFit/>
          </a:bodyPr>
          <a:lstStyle/>
          <a:p>
            <a:pPr algn="ctr" defTabSz="1616865">
              <a:buClrTx/>
            </a:pPr>
            <a:r>
              <a:rPr lang="ru-RU" sz="51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ГОДИШЕН ДОКЛАД ЗА НАРУШЕНИЯ НА ПРАВА, СВЪРЗАНИ С УПРАЖНЯВАНЕ ПРАВОТО НА ТРУД</a:t>
            </a:r>
            <a:endParaRPr lang="bg-BG" sz="5100" b="1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15809" y="10134735"/>
            <a:ext cx="2569593" cy="680529"/>
          </a:xfrm>
          <a:prstGeom prst="rect">
            <a:avLst/>
          </a:prstGeom>
        </p:spPr>
        <p:txBody>
          <a:bodyPr wrap="square" lIns="161685" tIns="80842" rIns="161685" bIns="80842">
            <a:spAutoFit/>
          </a:bodyPr>
          <a:lstStyle/>
          <a:p>
            <a:pPr defTabSz="1616865">
              <a:buClrTx/>
            </a:pPr>
            <a:r>
              <a:rPr lang="ru-RU" sz="34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2022 </a:t>
            </a:r>
            <a:r>
              <a:rPr lang="ru-RU" sz="34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Г.</a:t>
            </a:r>
            <a:endParaRPr lang="bg-BG" sz="34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37" y="2599657"/>
            <a:ext cx="7509840" cy="7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lh4.googleusercontent.com/VUaLhPinVdP67WA_TpZ-rYSb7sBa-0zwOnVI0yhenbpdL49T7SkYZBWqWGYug1R3L7XNfx6KnAYvCShuMiEhPwp1AGYibLKokGeu1KXZt0Jq_q67RXEoRbYOuX8s57edAUUmRgqIx4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12" y="3190047"/>
            <a:ext cx="6335223" cy="63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10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64869"/>
              </p:ext>
            </p:extLst>
          </p:nvPr>
        </p:nvGraphicFramePr>
        <p:xfrm>
          <a:off x="949569" y="808892"/>
          <a:ext cx="14313877" cy="1096213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264921"/>
                <a:gridCol w="1048956"/>
              </a:tblGrid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 smtClean="0">
                          <a:effectLst/>
                        </a:rPr>
                        <a:t>НАРУШЕНИЯ ВЪВ ВРЪЗКА С ИЗПОЛЗВАНЕ</a:t>
                      </a:r>
                      <a:r>
                        <a:rPr lang="bg-BG" sz="2800" baseline="0" dirty="0" smtClean="0">
                          <a:effectLst/>
                        </a:rPr>
                        <a:t> НА </a:t>
                      </a:r>
                      <a:r>
                        <a:rPr lang="bg-BG" sz="2800" dirty="0" smtClean="0">
                          <a:effectLst/>
                        </a:rPr>
                        <a:t>ОТПУСКИТЕ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 </a:t>
                      </a:r>
                      <a:r>
                        <a:rPr lang="bg-BG" sz="2800" dirty="0" smtClean="0">
                          <a:effectLst/>
                        </a:rPr>
                        <a:t>БР.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дава възможност да ползвам целия платен годишен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403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Задължават ме да използвам платен ми годишен отпуск през точно определен месец, без да има законово основание за това.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388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Възлагат ми работя по време на отпуск/болничен.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343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Принуждават ме да излизам в неплатен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255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разрешава отпуск по семейни причини.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197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позволява ползване на платен годишен отпуск, без да има производствени причини за отлагането.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177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на ненормиран работен ден, а не получавам допълнителен отпуск за това.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175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не ми разрешава да ползвам отпуск за синдикална дейност, договорен в колективен трудов договор.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172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Трудоустроен работник съм, а работодателят не ми осигурява ползване на не по-малко от 26 работни дни платен годишен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142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ме принуждава 4 часа да работя в офиса, а другите 4 часа ги отчита като отпуск.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101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3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11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18224"/>
              </p:ext>
            </p:extLst>
          </p:nvPr>
        </p:nvGraphicFramePr>
        <p:xfrm>
          <a:off x="949569" y="754212"/>
          <a:ext cx="14384216" cy="1049085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288286"/>
                <a:gridCol w="1095930"/>
              </a:tblGrid>
              <a:tr h="1909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НАРУШЕНИЯ ПРИ ПРЕКРАТЯВАНЕ НА ТРУДОВОТО ПРАВООТНОШЕНИЕ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 </a:t>
                      </a:r>
                      <a:r>
                        <a:rPr lang="bg-BG" sz="4000" dirty="0" smtClean="0">
                          <a:effectLst/>
                        </a:rPr>
                        <a:t>БР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5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Нямам достъп до трудовата си книжка и др. мои документи.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367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След прекратяване на трудовото правоотношение работодателят не ми изплати последната заплата или обезщетение.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265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9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След прекратяване на трудовото правоотношение </a:t>
                      </a:r>
                      <a:r>
                        <a:rPr lang="bg-BG" sz="4000" dirty="0" smtClean="0">
                          <a:effectLst/>
                        </a:rPr>
                        <a:t>работодателят </a:t>
                      </a:r>
                      <a:r>
                        <a:rPr lang="bg-BG" sz="4000" dirty="0">
                          <a:effectLst/>
                        </a:rPr>
                        <a:t>не ми върна или ми забави трудовата книжка.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221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60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 </a:t>
                      </a:r>
                      <a:r>
                        <a:rPr lang="bg-BG" sz="4000" dirty="0" smtClean="0">
                          <a:effectLst/>
                        </a:rPr>
                        <a:t>Прекратено </a:t>
                      </a:r>
                      <a:r>
                        <a:rPr lang="bg-BG" sz="4000" dirty="0">
                          <a:effectLst/>
                        </a:rPr>
                        <a:t>ми е трудово правоотношение устно, без да ми е връчена писмена заповед или писмено предизвестие.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203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5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12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4234"/>
              </p:ext>
            </p:extLst>
          </p:nvPr>
        </p:nvGraphicFramePr>
        <p:xfrm>
          <a:off x="984740" y="1178169"/>
          <a:ext cx="14331460" cy="946816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062253"/>
                <a:gridCol w="1269207"/>
              </a:tblGrid>
              <a:tr h="1121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 smtClean="0">
                          <a:effectLst/>
                        </a:rPr>
                        <a:t>НАРУШЕНИЯ НА ОСИГУРИТЕЛНИ</a:t>
                      </a:r>
                      <a:r>
                        <a:rPr lang="bg-BG" sz="3200" baseline="0" dirty="0" smtClean="0">
                          <a:effectLst/>
                        </a:rPr>
                        <a:t> ПРАВА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 </a:t>
                      </a:r>
                      <a:r>
                        <a:rPr lang="bg-BG" sz="3200" dirty="0" smtClean="0">
                          <a:effectLst/>
                        </a:rPr>
                        <a:t>БР.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2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Назначен съм на една длъжност, а работя друго.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398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не ми издава в срок документи за осигурителен стаж, доход или категория труд.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202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не ми издава безплатно документи за осигурителен стаж, доход или категория труд.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179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ми е определил правилно категорията труд.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177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6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ми внася осигурителни вноски в определените от закона размери и срокове.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158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7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ми плаща първите три дни от болничните.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153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5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13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66328"/>
              </p:ext>
            </p:extLst>
          </p:nvPr>
        </p:nvGraphicFramePr>
        <p:xfrm>
          <a:off x="1055077" y="720964"/>
          <a:ext cx="14208370" cy="1076056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288764"/>
                <a:gridCol w="919606"/>
              </a:tblGrid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 smtClean="0">
                          <a:effectLst/>
                        </a:rPr>
                        <a:t>НАРУШЕНИЯ ПРИ КОЛЕКТИВНО ТРУДОВО ДОГОВАРЯНЕ (КТД)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 </a:t>
                      </a:r>
                      <a:r>
                        <a:rPr lang="bg-BG" sz="3200" dirty="0" smtClean="0">
                          <a:effectLst/>
                        </a:rPr>
                        <a:t>БР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Отказ от страна на работодателя за договаряне в КТД на клаузи за по-високи работни заплати и/или допълнителни възнаграждения.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370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 Работодателят прилага клаузите в КТД спрямо нечленуващи в синдикална организация, страна по договора и/или неприсъединили се към КТД.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330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изпълнява договорености в КТД.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328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бави преговорите, с цел да не бъде сключен КТД.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299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предоставя на синдикалната организация поискана/необходима информация за водене на преговори за КТД.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238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1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Работодателят не започва преговори за сключване на КТД в едномесечен срок от поканата.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218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>
                          <a:effectLst/>
                        </a:rPr>
                        <a:t> Отказ от страна на работодателя да бъде вписан сключения КТД в регистъра на Инспекция по труда.</a:t>
                      </a:r>
                      <a:endParaRPr lang="bg-BG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>
                          <a:effectLst/>
                        </a:rPr>
                        <a:t>137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25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14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15596"/>
              </p:ext>
            </p:extLst>
          </p:nvPr>
        </p:nvGraphicFramePr>
        <p:xfrm>
          <a:off x="1441939" y="1037492"/>
          <a:ext cx="13118123" cy="992079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112261"/>
                <a:gridCol w="1005862"/>
              </a:tblGrid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 smtClean="0">
                          <a:effectLst/>
                        </a:rPr>
                        <a:t>НАРУШЕНИЯ НА СИНДИКАЛНИ ПРАВА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 </a:t>
                      </a:r>
                      <a:r>
                        <a:rPr lang="bg-BG" sz="3600" dirty="0" smtClean="0">
                          <a:effectLst/>
                        </a:rPr>
                        <a:t>БР.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Намеса на работодателя в дейността на синдикалната организация.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415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36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Натиск от страна на </a:t>
                      </a:r>
                      <a:r>
                        <a:rPr lang="bg-BG" sz="3600" dirty="0" smtClean="0">
                          <a:effectLst/>
                        </a:rPr>
                        <a:t>работодателя </a:t>
                      </a:r>
                      <a:r>
                        <a:rPr lang="bg-BG" sz="3600" dirty="0">
                          <a:effectLst/>
                        </a:rPr>
                        <a:t>върху синдикален </a:t>
                      </a:r>
                      <a:r>
                        <a:rPr lang="bg-BG" sz="3600" dirty="0" smtClean="0">
                          <a:effectLst/>
                        </a:rPr>
                        <a:t>лидер/работник/служител </a:t>
                      </a:r>
                      <a:r>
                        <a:rPr lang="bg-BG" sz="3600" dirty="0">
                          <a:effectLst/>
                        </a:rPr>
                        <a:t>по повод синдикалното му членство.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306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Действия от страна на работодателя, целящи закриване на синдикална организация.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241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2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Противопоставяне на работодателя срещу създаване на синдикална организация.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237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44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Дискриминация от работодател към работник/служител поради членството му в синдикат.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226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6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15</a:t>
            </a:fld>
            <a:endParaRPr lang="bg-B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11501"/>
              </p:ext>
            </p:extLst>
          </p:nvPr>
        </p:nvGraphicFramePr>
        <p:xfrm>
          <a:off x="861646" y="773720"/>
          <a:ext cx="14032523" cy="1060277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913651"/>
                <a:gridCol w="1118872"/>
              </a:tblGrid>
              <a:tr h="8505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НАРУШЕНИЯ НА ЗДРАВОСЛОВНИ И БЕЗОПАСНИ УСЛОВИЯ НА ТРУД (ЗБУТ) И ХИГИЕНА НА ТРУДА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 </a:t>
                      </a:r>
                      <a:r>
                        <a:rPr lang="bg-BG" sz="2400" dirty="0" smtClean="0">
                          <a:effectLst/>
                        </a:rPr>
                        <a:t>БР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Не получавам средства за закупуване на очила за работата с видеодисплей.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582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Работодателят не организира безплатни медицински прегледи.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580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5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Температурата/качеството на въздуха/шума на работа не съответстват на нормативните изисквания.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367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Не ми осигуряват консумативи за работа.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330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Работодателят не ми е предоставил работно облекло.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326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Работното ми облекло е некачествено/неподходящо.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311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Обиждат ме по време на работа.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311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 Не ми провеждат редовно инструктажи по ЗБУТ.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300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Работодателят не ми предоставя лични предпазни средства.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274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Работното ми място не отговаря на ергономичните изисквания.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242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Трудоустроен съм, а работата ми не е съобразена с предписанията от здравния орган.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126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5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>
                          <a:effectLst/>
                        </a:rPr>
                        <a:t> Работодателят не ме информира за опасностите при работа с опасни химични вещества и канцерогенни.</a:t>
                      </a:r>
                      <a:endParaRPr lang="bg-BG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113</a:t>
                      </a:r>
                      <a:endParaRPr lang="bg-BG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78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1" y="835193"/>
            <a:ext cx="15072307" cy="1116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НАРУШЕНИЯ </a:t>
            </a:r>
            <a:r>
              <a:rPr lang="ru-RU" sz="2800" b="1" dirty="0"/>
              <a:t>ОТНОСНО </a:t>
            </a:r>
            <a:r>
              <a:rPr lang="ru-RU" sz="2800" b="1" dirty="0" smtClean="0"/>
              <a:t>НАСИЛИЕ </a:t>
            </a:r>
            <a:r>
              <a:rPr lang="ru-RU" sz="2800" b="1" dirty="0"/>
              <a:t>И </a:t>
            </a:r>
            <a:r>
              <a:rPr lang="ru-RU" sz="2800" b="1" dirty="0" smtClean="0"/>
              <a:t>ТОРМОЗ </a:t>
            </a:r>
            <a:r>
              <a:rPr lang="ru-RU" sz="2800" b="1" dirty="0"/>
              <a:t>НА РАБОТНОТО МЯСТО </a:t>
            </a:r>
            <a:endParaRPr lang="bg-BG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16</a:t>
            </a:fld>
            <a:endParaRPr lang="bg-B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7279"/>
            <a:ext cx="13821506" cy="969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2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gc95ed49f42_0_2"/>
          <p:cNvSpPr txBox="1"/>
          <p:nvPr/>
        </p:nvSpPr>
        <p:spPr>
          <a:xfrm>
            <a:off x="1781121" y="1022921"/>
            <a:ext cx="12011248" cy="13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6" tIns="91396" rIns="91396" bIns="89970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ОБЛАСТНИ ГРАДОВЕ С НАЙ-МНОГО ПОДАДЕНИ СИГНАЛИ КЪМ КНСБ ПРЕЗ </a:t>
            </a:r>
            <a:r>
              <a:rPr lang="ru-RU" sz="3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2022 </a:t>
            </a:r>
            <a:r>
              <a:rPr lang="ru-RU" sz="3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48" y="4755753"/>
            <a:ext cx="4008245" cy="329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82639"/>
              </p:ext>
            </p:extLst>
          </p:nvPr>
        </p:nvGraphicFramePr>
        <p:xfrm>
          <a:off x="2637693" y="2901464"/>
          <a:ext cx="6013938" cy="7378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13938"/>
              </a:tblGrid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1. Габрово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2. Пловдив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3. Сливен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4. Русе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5. Шумен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6. Силистра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7. Бургас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8. Стара </a:t>
                      </a:r>
                      <a:r>
                        <a:rPr lang="bg-BG" sz="4800" b="1" u="none" strike="noStrike" dirty="0">
                          <a:effectLst/>
                        </a:rPr>
                        <a:t>Загора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9. Кюстендил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694592">
                <a:tc>
                  <a:txBody>
                    <a:bodyPr/>
                    <a:lstStyle/>
                    <a:p>
                      <a:pPr algn="l" fontAlgn="b"/>
                      <a:r>
                        <a:rPr lang="bg-BG" sz="4800" b="1" u="none" strike="noStrike" dirty="0" smtClean="0">
                          <a:effectLst/>
                        </a:rPr>
                        <a:t>10. София-град</a:t>
                      </a:r>
                      <a:endParaRPr lang="bg-BG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3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35448" y="3697272"/>
            <a:ext cx="5441901" cy="653341"/>
          </a:xfrm>
          <a:prstGeom prst="rect">
            <a:avLst/>
          </a:prstGeom>
        </p:spPr>
        <p:txBody>
          <a:bodyPr wrap="square" lIns="161713" tIns="80856" rIns="161713" bIns="80856">
            <a:spAutoFit/>
          </a:bodyPr>
          <a:lstStyle/>
          <a:p>
            <a:pPr defTabSz="1617153">
              <a:buClrTx/>
            </a:pPr>
            <a:r>
              <a:rPr lang="bg-BG" sz="3200" kern="120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213128" y="1078371"/>
            <a:ext cx="13883574" cy="16175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НАСТОЯВАНЕ </a:t>
            </a:r>
            <a:r>
              <a:rPr lang="ru-RU" sz="7200" b="1" dirty="0">
                <a:solidFill>
                  <a:schemeClr val="tx1"/>
                </a:solidFill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</a:rPr>
              <a:t>КНСБ</a:t>
            </a:r>
            <a:endParaRPr lang="bg-BG" sz="7200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0" y="3235113"/>
            <a:ext cx="2379988" cy="32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7" y="6450969"/>
            <a:ext cx="4448135" cy="444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78072" y="3235113"/>
            <a:ext cx="9927113" cy="84946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/>
              <a:t>Т</a:t>
            </a:r>
            <a:r>
              <a:rPr lang="ru-RU" sz="4800" b="1" dirty="0" smtClean="0">
                <a:latin typeface="+mn-lt"/>
              </a:rPr>
              <a:t>ранспониране на</a:t>
            </a:r>
          </a:p>
          <a:p>
            <a:endParaRPr lang="ru-RU" sz="4800" b="1" dirty="0">
              <a:latin typeface="+mn-lt"/>
            </a:endParaRPr>
          </a:p>
          <a:p>
            <a:r>
              <a:rPr lang="ru-RU" sz="4800" b="1" dirty="0" smtClean="0">
                <a:latin typeface="+mn-lt"/>
              </a:rPr>
              <a:t>ДИРЕКТИВА </a:t>
            </a:r>
            <a:endParaRPr lang="ru-RU" sz="4800" b="1" dirty="0">
              <a:latin typeface="+mn-lt"/>
            </a:endParaRPr>
          </a:p>
          <a:p>
            <a:r>
              <a:rPr lang="ru-RU" sz="4800" b="1" dirty="0">
                <a:latin typeface="+mn-lt"/>
              </a:rPr>
              <a:t>ОТНОСНО АДЕКВАТНИТЕ МИНИМАЛНИ РАБОТНИ ЗАПЛАТИ В </a:t>
            </a:r>
            <a:r>
              <a:rPr lang="ru-RU" sz="4800" b="1" dirty="0" smtClean="0">
                <a:latin typeface="+mn-lt"/>
              </a:rPr>
              <a:t>ЕС</a:t>
            </a:r>
            <a:endParaRPr lang="ru-RU" sz="4800" b="1" dirty="0"/>
          </a:p>
          <a:p>
            <a:r>
              <a:rPr lang="ru-RU" sz="4800" b="1" dirty="0" smtClean="0">
                <a:latin typeface="+mn-lt"/>
              </a:rPr>
              <a:t>И НАСЪРЧАВАНЕ </a:t>
            </a:r>
            <a:r>
              <a:rPr lang="ru-RU" sz="4800" b="1" dirty="0">
                <a:latin typeface="+mn-lt"/>
              </a:rPr>
              <a:t>НА КОЛЕКТИВНОТО ТРУДОВО </a:t>
            </a:r>
            <a:r>
              <a:rPr lang="ru-RU" sz="4800" b="1" dirty="0" smtClean="0">
                <a:latin typeface="+mn-lt"/>
              </a:rPr>
              <a:t>ДОГОВАРЯНЕ</a:t>
            </a:r>
            <a:r>
              <a:rPr lang="ru-RU" sz="4800" b="1" dirty="0" smtClean="0"/>
              <a:t> </a:t>
            </a:r>
          </a:p>
          <a:p>
            <a:endParaRPr lang="ru-RU" sz="4800" b="1" dirty="0"/>
          </a:p>
          <a:p>
            <a:r>
              <a:rPr lang="ru-RU" sz="6600" b="1" dirty="0" smtClean="0">
                <a:solidFill>
                  <a:schemeClr val="bg1"/>
                </a:solidFill>
              </a:rPr>
              <a:t>ДО КРАЯ НА 2023 Г.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35448" y="3697272"/>
            <a:ext cx="5441901" cy="653341"/>
          </a:xfrm>
          <a:prstGeom prst="rect">
            <a:avLst/>
          </a:prstGeom>
        </p:spPr>
        <p:txBody>
          <a:bodyPr wrap="square" lIns="161713" tIns="80856" rIns="161713" bIns="80856">
            <a:spAutoFit/>
          </a:bodyPr>
          <a:lstStyle/>
          <a:p>
            <a:pPr defTabSz="1617153">
              <a:buClrTx/>
            </a:pPr>
            <a:r>
              <a:rPr lang="bg-BG" sz="3200" kern="120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213128" y="1078371"/>
            <a:ext cx="13883574" cy="16175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НАСТОЯВАНЕ </a:t>
            </a:r>
            <a:r>
              <a:rPr lang="ru-RU" sz="7200" b="1" dirty="0">
                <a:solidFill>
                  <a:schemeClr val="tx1"/>
                </a:solidFill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</a:rPr>
              <a:t>КНСБ</a:t>
            </a:r>
            <a:endParaRPr lang="bg-BG" sz="7200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0" y="3235113"/>
            <a:ext cx="2379988" cy="32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7" y="6450969"/>
            <a:ext cx="4448135" cy="444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78072" y="3235113"/>
            <a:ext cx="9927113" cy="7201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dirty="0" smtClean="0"/>
              <a:t>НЕЗАБАВНО </a:t>
            </a:r>
          </a:p>
          <a:p>
            <a:endParaRPr lang="ru-RU" sz="6600" b="1" dirty="0" smtClean="0"/>
          </a:p>
          <a:p>
            <a:r>
              <a:rPr lang="ru-RU" sz="6600" b="1" dirty="0" smtClean="0"/>
              <a:t>КРИМИНАЛИЗИРАНЕ НА ДЕЯНИЯТА, НАСОЧЕНИ СРЕЩУ ПРАВОТО НА СДРУЖАВАНЕ В НАКАЗАТЕЛНИЯ КОДЕКС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02136379"/>
              </p:ext>
            </p:extLst>
          </p:nvPr>
        </p:nvGraphicFramePr>
        <p:xfrm>
          <a:off x="5959960" y="2927197"/>
          <a:ext cx="8065588" cy="768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18" y="4657835"/>
            <a:ext cx="3596004" cy="422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53540" y="764596"/>
            <a:ext cx="12588241" cy="1856684"/>
            <a:chOff x="0" y="40097"/>
            <a:chExt cx="8065588" cy="112320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40097"/>
              <a:ext cx="8065588" cy="1123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4830" y="40097"/>
              <a:ext cx="7955928" cy="106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bg-BG" sz="41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/>
              </a:r>
              <a:br>
                <a:rPr lang="bg-BG" sz="41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ru-RU" sz="5100" b="1" kern="120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ИЗТОЧНИЦИ НА ИНФОРМАЦИЯ ЗА ДОКЛАДА</a:t>
              </a:r>
              <a:r>
                <a:rPr lang="bg-BG" sz="41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/>
              </a:r>
              <a:br>
                <a:rPr lang="bg-BG" sz="41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endParaRPr lang="bg-BG" sz="41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1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8145" y="1238233"/>
            <a:ext cx="12836104" cy="784817"/>
          </a:xfrm>
          <a:prstGeom prst="rect">
            <a:avLst/>
          </a:prstGeom>
          <a:solidFill>
            <a:srgbClr val="7030A0"/>
          </a:solidFill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ЗАКЛЮЧЕНИЯ, ПРЕПОРЪКИ, ИЗВОДИ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619" y="2996228"/>
            <a:ext cx="14509630" cy="8371492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marL="571305" indent="-571305" algn="just">
              <a:buFont typeface="Wingdings" pitchFamily="2" charset="2"/>
              <a:buChar char="ü"/>
            </a:pPr>
            <a:endParaRPr lang="ru-RU" sz="2800" b="1" dirty="0" smtClean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 smtClean="0"/>
              <a:t>Да </a:t>
            </a:r>
            <a:r>
              <a:rPr lang="ru-RU" sz="3000" b="1" dirty="0"/>
              <a:t>се гарантира правото на сдружаване, включително и конституционното право на сдружаване на работниците и служителите в синдикални </a:t>
            </a:r>
            <a:r>
              <a:rPr lang="ru-RU" sz="3000" b="1" dirty="0" smtClean="0"/>
              <a:t>организации</a:t>
            </a:r>
            <a:r>
              <a:rPr lang="ru-RU" sz="3000" dirty="0"/>
              <a:t> </a:t>
            </a:r>
            <a:r>
              <a:rPr lang="ru-RU" sz="3000" b="1" dirty="0" smtClean="0"/>
              <a:t>и</a:t>
            </a:r>
            <a:r>
              <a:rPr lang="ru-RU" sz="3000" dirty="0" smtClean="0"/>
              <a:t> </a:t>
            </a:r>
            <a:r>
              <a:rPr lang="ru-RU" sz="3000" b="1" dirty="0"/>
              <a:t>з</a:t>
            </a:r>
            <a:r>
              <a:rPr lang="ru-RU" sz="3000" b="1" dirty="0" smtClean="0"/>
              <a:t>асилване на контрола на институции относно правото на </a:t>
            </a:r>
            <a:r>
              <a:rPr lang="ru-RU" sz="3000" b="1" dirty="0" smtClean="0"/>
              <a:t>сдружаване;</a:t>
            </a:r>
            <a:endParaRPr lang="ru-RU" sz="3000" b="1" dirty="0" smtClean="0"/>
          </a:p>
          <a:p>
            <a:pPr algn="just"/>
            <a:endParaRPr lang="ru-RU" sz="3000" dirty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/>
              <a:t>Криминализиране на </a:t>
            </a:r>
            <a:r>
              <a:rPr lang="ru-RU" sz="3000" b="1" dirty="0" smtClean="0"/>
              <a:t>деянията, </a:t>
            </a:r>
            <a:r>
              <a:rPr lang="ru-RU" sz="3000" b="1" dirty="0"/>
              <a:t>насочени срещу правото на сдружаване </a:t>
            </a:r>
            <a:r>
              <a:rPr lang="ru-RU" sz="3000" dirty="0" smtClean="0"/>
              <a:t>в </a:t>
            </a:r>
            <a:r>
              <a:rPr lang="ru-RU" sz="3000" dirty="0"/>
              <a:t>Наказателния </a:t>
            </a:r>
            <a:r>
              <a:rPr lang="ru-RU" sz="3000" dirty="0" smtClean="0"/>
              <a:t>кодекс;</a:t>
            </a:r>
            <a:endParaRPr lang="ru-RU" sz="3000" dirty="0"/>
          </a:p>
          <a:p>
            <a:pPr algn="just"/>
            <a:endParaRPr lang="ru-RU" sz="3000" dirty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/>
              <a:t>Изменения и допълнения в Закона за МВР, в Закона за съдебната </a:t>
            </a:r>
            <a:r>
              <a:rPr lang="ru-RU" sz="3000" b="1" dirty="0" smtClean="0"/>
              <a:t>власт, в Закона </a:t>
            </a:r>
            <a:r>
              <a:rPr lang="ru-RU" sz="3000" b="1" dirty="0"/>
              <a:t>за държавния </a:t>
            </a:r>
            <a:r>
              <a:rPr lang="ru-RU" sz="3000" b="1" dirty="0" smtClean="0"/>
              <a:t>служител, </a:t>
            </a:r>
            <a:r>
              <a:rPr lang="ru-RU" sz="3000" b="1" dirty="0" smtClean="0"/>
              <a:t>в Закона </a:t>
            </a:r>
            <a:r>
              <a:rPr lang="ru-RU" sz="3000" b="1" dirty="0" smtClean="0"/>
              <a:t>за обществените поръчки </a:t>
            </a:r>
            <a:r>
              <a:rPr lang="ru-RU" sz="3000" i="1" dirty="0" smtClean="0"/>
              <a:t>съгласно </a:t>
            </a:r>
            <a:r>
              <a:rPr lang="ru-RU" sz="3000" i="1" dirty="0"/>
              <a:t>изискванията на 87 Конвенция на МОТ</a:t>
            </a:r>
            <a:r>
              <a:rPr lang="ru-RU" sz="3000" i="1" dirty="0" smtClean="0"/>
              <a:t>;</a:t>
            </a:r>
          </a:p>
          <a:p>
            <a:pPr algn="just"/>
            <a:endParaRPr lang="ru-RU" sz="3000" i="1" dirty="0" smtClean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 smtClean="0"/>
              <a:t>Нов подход в законодателното </a:t>
            </a:r>
            <a:r>
              <a:rPr lang="ru-RU" sz="3000" b="1" dirty="0"/>
              <a:t>уреждане на правото на стачка, вкл. и за нов подход към разбирането за същността, значението и уреждането на колективните трудови спорове, </a:t>
            </a:r>
            <a:r>
              <a:rPr lang="ru-RU" sz="3000" dirty="0"/>
              <a:t>опрян на стандартите на МОТ и на развитите в последните стотина години практики и законодателна база в старите държави-членки на ЕС, а и извън ЕС регулации.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3" y="820359"/>
            <a:ext cx="1612181" cy="16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8145" y="1238233"/>
            <a:ext cx="12836104" cy="784817"/>
          </a:xfrm>
          <a:prstGeom prst="rect">
            <a:avLst/>
          </a:prstGeom>
          <a:solidFill>
            <a:srgbClr val="7030A0"/>
          </a:solidFill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</a:rPr>
              <a:t>ЗАКЛЮЧЕНИЯ, ПРЕПОРЪКИ, ИЗВОДИ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3" y="820359"/>
            <a:ext cx="1612181" cy="160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7213" y="2425542"/>
            <a:ext cx="14453079" cy="8863935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marL="571305" indent="-571305" algn="just">
              <a:buFont typeface="Wingdings" pitchFamily="2" charset="2"/>
              <a:buChar char="ü"/>
            </a:pPr>
            <a:r>
              <a:rPr lang="ru-RU" sz="3000" dirty="0"/>
              <a:t>Да се набележат </a:t>
            </a:r>
            <a:r>
              <a:rPr lang="ru-RU" sz="3000" b="1" dirty="0"/>
              <a:t>конкретни </a:t>
            </a:r>
            <a:r>
              <a:rPr lang="ru-RU" sz="3000" b="1" dirty="0" smtClean="0"/>
              <a:t>мерки (план за действие) </a:t>
            </a:r>
            <a:r>
              <a:rPr lang="ru-RU" sz="3000" b="1" dirty="0"/>
              <a:t>за изменения в националното </a:t>
            </a:r>
            <a:r>
              <a:rPr lang="ru-RU" sz="3000" b="1" dirty="0" smtClean="0"/>
              <a:t>законодателство за </a:t>
            </a:r>
            <a:r>
              <a:rPr lang="ru-RU" sz="3000" b="1" dirty="0"/>
              <a:t>развитие на колективното </a:t>
            </a:r>
            <a:r>
              <a:rPr lang="ru-RU" sz="3000" b="1" dirty="0" smtClean="0"/>
              <a:t>договаряне;</a:t>
            </a:r>
          </a:p>
          <a:p>
            <a:pPr marL="571305" indent="-571305" algn="just">
              <a:buFont typeface="Wingdings" pitchFamily="2" charset="2"/>
              <a:buChar char="ü"/>
            </a:pPr>
            <a:endParaRPr lang="ru-RU" sz="3000" b="1" dirty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dirty="0" smtClean="0"/>
              <a:t>Изработване </a:t>
            </a:r>
            <a:r>
              <a:rPr lang="ru-RU" sz="3000" dirty="0"/>
              <a:t>на </a:t>
            </a:r>
            <a:r>
              <a:rPr lang="ru-RU" sz="3000" b="1" dirty="0"/>
              <a:t>методика и инструментариум за изчисляване покритието с КТД и мониторинг на процеса на различните равнища на сключване на колективни трудови </a:t>
            </a:r>
            <a:r>
              <a:rPr lang="ru-RU" sz="3000" b="1" dirty="0" smtClean="0"/>
              <a:t>договори - </a:t>
            </a:r>
            <a:r>
              <a:rPr lang="ru-RU" sz="3000" dirty="0"/>
              <a:t>по предприятия, по общини, по сектори и икономически дейности и за страната като </a:t>
            </a:r>
            <a:r>
              <a:rPr lang="ru-RU" sz="3000" dirty="0" smtClean="0"/>
              <a:t>цяло;</a:t>
            </a:r>
          </a:p>
          <a:p>
            <a:pPr marL="571305" indent="-571305" algn="just">
              <a:buFont typeface="Wingdings" pitchFamily="2" charset="2"/>
              <a:buChar char="ü"/>
            </a:pPr>
            <a:endParaRPr lang="ru-RU" sz="3000" b="1" dirty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 smtClean="0"/>
              <a:t>Предприемане на мерки </a:t>
            </a:r>
            <a:r>
              <a:rPr lang="ru-RU" sz="3000" b="1" dirty="0"/>
              <a:t>за увеличаване обхват на  работниците и служителите </a:t>
            </a:r>
            <a:r>
              <a:rPr lang="ru-RU" sz="3000" dirty="0"/>
              <a:t>с действащи О/БКТД и КТД на равнище предприятие.</a:t>
            </a:r>
          </a:p>
          <a:p>
            <a:pPr lvl="0" algn="just"/>
            <a:endParaRPr lang="ru-RU" sz="3000" dirty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/>
              <a:t>Ратификация на Конвенция 151 на МОТ от 1978 г.  </a:t>
            </a:r>
            <a:r>
              <a:rPr lang="ru-RU" sz="3000" dirty="0"/>
              <a:t>за защита на правото на организация и процедури за определяне на условията на заетост в държавната администрация </a:t>
            </a:r>
            <a:r>
              <a:rPr lang="ru-RU" sz="3000" b="1" dirty="0"/>
              <a:t>и Конвенция 154 на МОТ от 1981 г. </a:t>
            </a:r>
            <a:r>
              <a:rPr lang="ru-RU" sz="3000" dirty="0"/>
              <a:t>за насърчаване на колективното трудово договаряне</a:t>
            </a:r>
          </a:p>
          <a:p>
            <a:pPr marL="571305" indent="-571305" algn="just">
              <a:buFont typeface="Wingdings" pitchFamily="2" charset="2"/>
              <a:buChar char="ü"/>
            </a:pPr>
            <a:endParaRPr lang="ru-RU" sz="3000" dirty="0"/>
          </a:p>
          <a:p>
            <a:pPr marL="571305" indent="-571305" algn="just">
              <a:buFont typeface="Wingdings" pitchFamily="2" charset="2"/>
              <a:buChar char="ü"/>
            </a:pPr>
            <a:r>
              <a:rPr lang="ru-RU" sz="3000" b="1" dirty="0"/>
              <a:t>Разширяване и обогатяване на предмета на колективното договаряне </a:t>
            </a:r>
            <a:r>
              <a:rPr lang="ru-RU" sz="3000" dirty="0"/>
              <a:t>в посока покритие на работещите </a:t>
            </a:r>
            <a:r>
              <a:rPr lang="ru-RU" sz="3000" dirty="0" smtClean="0"/>
              <a:t>под атипични </a:t>
            </a:r>
            <a:r>
              <a:rPr lang="ru-RU" sz="3000" dirty="0"/>
              <a:t>форми на </a:t>
            </a:r>
            <a:r>
              <a:rPr lang="ru-RU" sz="3000" dirty="0" smtClean="0"/>
              <a:t>заетост. </a:t>
            </a:r>
          </a:p>
        </p:txBody>
      </p:sp>
    </p:spTree>
    <p:extLst>
      <p:ext uri="{BB962C8B-B14F-4D97-AF65-F5344CB8AC3E}">
        <p14:creationId xmlns:p14="http://schemas.microsoft.com/office/powerpoint/2010/main" val="9201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896" y="673986"/>
            <a:ext cx="13748782" cy="1394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1685" tIns="80842" rIns="161685" bIns="80842">
            <a:spAutoFit/>
          </a:bodyPr>
          <a:lstStyle/>
          <a:p>
            <a:pPr algn="ctr" defTabSz="1616865">
              <a:buClrTx/>
            </a:pPr>
            <a:r>
              <a:rPr lang="ru-RU" sz="40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ГОДИШЕН ДОКЛАД ЗА НАРУШЕНИЯ НА ПРАВА, СВЪРЗАНИ С УПРАЖНЯВАНЕ ПРАВОТО НА ТРУД</a:t>
            </a:r>
            <a:endParaRPr lang="bg-BG" sz="4000" b="1" kern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31062" y="10134735"/>
            <a:ext cx="3554340" cy="1394369"/>
          </a:xfrm>
          <a:prstGeom prst="rect">
            <a:avLst/>
          </a:prstGeom>
        </p:spPr>
        <p:txBody>
          <a:bodyPr wrap="square" lIns="161685" tIns="80842" rIns="161685" bIns="80842">
            <a:spAutoFit/>
          </a:bodyPr>
          <a:lstStyle/>
          <a:p>
            <a:pPr defTabSz="1616865">
              <a:buClrTx/>
            </a:pPr>
            <a:r>
              <a:rPr lang="ru-RU" sz="80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КНСБ</a:t>
            </a:r>
            <a:endParaRPr lang="bg-BG" sz="8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37" y="2599657"/>
            <a:ext cx="7509840" cy="75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lh4.googleusercontent.com/VUaLhPinVdP67WA_TpZ-rYSb7sBa-0zwOnVI0yhenbpdL49T7SkYZBWqWGYug1R3L7XNfx6KnAYvCShuMiEhPwp1AGYibLKokGeu1KXZt0Jq_q67RXEoRbYOuX8s57edAUUmRgqIx4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12" y="3190047"/>
            <a:ext cx="6335223" cy="63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9" y="2830736"/>
            <a:ext cx="15647500" cy="80063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БРОЙ ИЗВЪРШЕНИ ПРОВЕРКИ – </a:t>
            </a:r>
            <a:r>
              <a:rPr lang="ru-RU" b="1" dirty="0"/>
              <a:t>42 396 бр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УСТАНОВЕНИ НАРУШЕНИЯ </a:t>
            </a:r>
            <a:r>
              <a:rPr lang="ru-RU" b="1" dirty="0"/>
              <a:t>– 191 200 бр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i="1" dirty="0" smtClean="0"/>
              <a:t>По </a:t>
            </a:r>
            <a:r>
              <a:rPr lang="ru-RU" b="1" i="1" dirty="0"/>
              <a:t>осъществяване на трудовите правоотношения – 93 954 бр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b="1" i="1" dirty="0"/>
          </a:p>
          <a:p>
            <a:r>
              <a:rPr lang="ru-RU" b="1" i="1" dirty="0" smtClean="0"/>
              <a:t>По </a:t>
            </a:r>
            <a:r>
              <a:rPr lang="ru-RU" b="1" i="1" dirty="0"/>
              <a:t>здравословни и безопасни условия на труд – 96 402 бр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b="1" i="1" dirty="0"/>
          </a:p>
          <a:p>
            <a:r>
              <a:rPr lang="ru-RU" b="1" i="1" dirty="0" smtClean="0"/>
              <a:t>Неизпълнени </a:t>
            </a:r>
            <a:r>
              <a:rPr lang="ru-RU" b="1" i="1" dirty="0"/>
              <a:t>предписания </a:t>
            </a:r>
            <a:r>
              <a:rPr lang="ru-RU" i="1" dirty="0"/>
              <a:t>– </a:t>
            </a:r>
            <a:r>
              <a:rPr lang="ru-RU" b="1" i="1" dirty="0"/>
              <a:t>1 172 бр. </a:t>
            </a:r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СУМА НА ВЛЕЗЛИТЕ В СИЛА НАКАЗАТЕЛНИ ПОСТАНОВЛЕНИЯ И ОДОБРЕНИ СПОРАЗУМЕНИЯ </a:t>
            </a:r>
            <a:r>
              <a:rPr lang="ru-RU" dirty="0" smtClean="0"/>
              <a:t>– </a:t>
            </a:r>
            <a:r>
              <a:rPr lang="ru-RU" b="1" dirty="0"/>
              <a:t>11 004 431 лв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900" b="1" dirty="0" smtClean="0"/>
              <a:t>ДАННИ </a:t>
            </a:r>
            <a:r>
              <a:rPr lang="ru-RU" sz="4900" b="1" dirty="0"/>
              <a:t>ОТ </a:t>
            </a:r>
            <a:r>
              <a:rPr lang="ru-RU" sz="4900" b="1" dirty="0" smtClean="0"/>
              <a:t>ИЗПЪЛНИТЕЛНА </a:t>
            </a:r>
            <a:r>
              <a:rPr lang="ru-RU" sz="4900" b="1" dirty="0"/>
              <a:t>АГЕНЦИЯ </a:t>
            </a:r>
            <a:br>
              <a:rPr lang="ru-RU" sz="4900" b="1" dirty="0"/>
            </a:br>
            <a:r>
              <a:rPr lang="ru-RU" sz="4900" b="1" dirty="0"/>
              <a:t>ГЛАВНА ИНСПЕКЦИЯ ПО ТРУДА </a:t>
            </a:r>
            <a:r>
              <a:rPr lang="ru-RU" sz="4900" b="1" dirty="0" smtClean="0"/>
              <a:t>ЗА 2022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84" y="798147"/>
            <a:ext cx="1610702" cy="161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3" y="580409"/>
            <a:ext cx="4397919" cy="43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6512" y="4956310"/>
            <a:ext cx="11266098" cy="315469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sz="5300" b="1" dirty="0"/>
              <a:t>ДАННИ ОТ СИГНАЛИ, ПОСТЪПИЛИ В СТРУКТУРИТЕ НА КНСБ ПРЕЗ </a:t>
            </a:r>
            <a:r>
              <a:rPr lang="ru-RU" sz="5300" b="1" dirty="0" smtClean="0"/>
              <a:t>2022 </a:t>
            </a:r>
            <a:r>
              <a:rPr lang="ru-RU" sz="5300" b="1" dirty="0"/>
              <a:t>Г.</a:t>
            </a:r>
          </a:p>
          <a:p>
            <a:pPr algn="ctr"/>
            <a:endParaRPr lang="ru-RU" sz="4100" b="1" dirty="0"/>
          </a:p>
        </p:txBody>
      </p:sp>
      <p:sp>
        <p:nvSpPr>
          <p:cNvPr id="4" name="Rectangle 3"/>
          <p:cNvSpPr/>
          <p:nvPr/>
        </p:nvSpPr>
        <p:spPr>
          <a:xfrm>
            <a:off x="6302557" y="9404638"/>
            <a:ext cx="5230859" cy="984855"/>
          </a:xfrm>
          <a:prstGeom prst="rect">
            <a:avLst/>
          </a:prstGeom>
        </p:spPr>
        <p:txBody>
          <a:bodyPr wrap="none" lIns="91410" tIns="45705" rIns="91410" bIns="45705">
            <a:spAutoFit/>
          </a:bodyPr>
          <a:lstStyle/>
          <a:p>
            <a:r>
              <a:rPr lang="bg-BG" sz="5800" b="1" u="sng" dirty="0"/>
              <a:t>19 </a:t>
            </a:r>
            <a:r>
              <a:rPr lang="bg-BG" sz="5800" b="1" u="sng" dirty="0" smtClean="0"/>
              <a:t>625 </a:t>
            </a:r>
            <a:r>
              <a:rPr lang="bg-BG" sz="4100" b="1" u="sng" dirty="0" smtClean="0"/>
              <a:t>СИГНАЛА</a:t>
            </a:r>
            <a:endParaRPr lang="bg-BG" sz="41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96" y="8908504"/>
            <a:ext cx="2057738" cy="169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1" y="283878"/>
            <a:ext cx="20605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7150" y="811547"/>
            <a:ext cx="5230859" cy="984855"/>
          </a:xfrm>
          <a:prstGeom prst="rect">
            <a:avLst/>
          </a:prstGeom>
        </p:spPr>
        <p:txBody>
          <a:bodyPr wrap="none" lIns="91410" tIns="45705" rIns="91410" bIns="45705">
            <a:spAutoFit/>
          </a:bodyPr>
          <a:lstStyle/>
          <a:p>
            <a:pPr lvl="0"/>
            <a:r>
              <a:rPr lang="bg-BG" sz="5800" b="1" u="sng" dirty="0"/>
              <a:t>19 </a:t>
            </a:r>
            <a:r>
              <a:rPr lang="bg-BG" sz="5800" b="1" u="sng" dirty="0" smtClean="0"/>
              <a:t>625 </a:t>
            </a:r>
            <a:r>
              <a:rPr lang="bg-BG" sz="4100" b="1" u="sng" dirty="0" smtClean="0"/>
              <a:t>СИГНАЛА</a:t>
            </a:r>
            <a:endParaRPr lang="bg-BG" sz="41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39735"/>
              </p:ext>
            </p:extLst>
          </p:nvPr>
        </p:nvGraphicFramePr>
        <p:xfrm>
          <a:off x="1318846" y="2567351"/>
          <a:ext cx="13786338" cy="935043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920729"/>
                <a:gridCol w="1865609"/>
              </a:tblGrid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НАРУШЕНИЯ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БРОЙ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4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Относно здравословни и безопасни условия на труд (ЗБУТ) и хигиена на труда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3862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По повод заплащането на труда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2940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Относно работното време и почивките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2455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Относно ползване на отпуски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2353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При започване на работа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2347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Относно колективно трудово договаряне (КТД)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1920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Относно спазването на синдикални права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1425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Относно осигурителните</a:t>
                      </a:r>
                      <a:r>
                        <a:rPr lang="bg-BG" sz="4000" baseline="0" dirty="0" smtClean="0">
                          <a:effectLst/>
                        </a:rPr>
                        <a:t> права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>
                          <a:effectLst/>
                        </a:rPr>
                        <a:t>1267</a:t>
                      </a:r>
                      <a:endParaRPr lang="bg-BG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 smtClean="0">
                          <a:effectLst/>
                        </a:rPr>
                        <a:t>При прекратяване на трудовото правоотношение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4000" dirty="0">
                          <a:effectLst/>
                        </a:rPr>
                        <a:t>1056</a:t>
                      </a:r>
                      <a:endParaRPr lang="bg-BG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89" y="283878"/>
            <a:ext cx="2127371" cy="2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6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87350"/>
              </p:ext>
            </p:extLst>
          </p:nvPr>
        </p:nvGraphicFramePr>
        <p:xfrm>
          <a:off x="492369" y="297225"/>
          <a:ext cx="15245862" cy="1174306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245862"/>
              </a:tblGrid>
              <a:tr h="768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 smtClean="0">
                          <a:effectLst/>
                        </a:rPr>
                        <a:t>ТОП 10 </a:t>
                      </a:r>
                      <a:r>
                        <a:rPr lang="bg-BG" sz="3600" dirty="0">
                          <a:effectLst/>
                        </a:rPr>
                        <a:t>НАРУШЕНИЯ НА ТРУДОВИТЕ ПРАВА В БЪЛГАРИЯ: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Възлагат ми работа, която не е свързана със задълженията ми по длъжностна характеристика.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Работодателят не организира безплатни медицински прегледи.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Не получавам допълнително възнаграждение за работата на отсъстващ колега, която аз извършвам.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2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Намеса на работодателя в дейността на синдикалната организация.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Работодателят не ми дава възможност да ползвам целия платен годишен отпуск.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Назначен съм на една длъжност, а работя друго.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Възлагат ми работа по време на отпуск/болничен, както и в почивните дни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Работя повече от 40 часа на седмица при петдневна работа седмица и не ми заплащат за положен извънреден труд.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Работодателят не изпълнява договорености в КТД.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Работодателят не ми е предоставил работно облекло и/или консумативи за работа.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2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7</a:t>
            </a:fld>
            <a:endParaRPr lang="bg-B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01207"/>
              </p:ext>
            </p:extLst>
          </p:nvPr>
        </p:nvGraphicFramePr>
        <p:xfrm>
          <a:off x="1406770" y="1195751"/>
          <a:ext cx="13821507" cy="9980567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493252"/>
                <a:gridCol w="1328255"/>
              </a:tblGrid>
              <a:tr h="126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 smtClean="0">
                          <a:effectLst/>
                        </a:rPr>
                        <a:t>НАРУШЕНИЯ</a:t>
                      </a:r>
                      <a:r>
                        <a:rPr lang="bg-BG" sz="3600" baseline="0" dirty="0" smtClean="0">
                          <a:effectLst/>
                        </a:rPr>
                        <a:t> </a:t>
                      </a:r>
                      <a:r>
                        <a:rPr lang="bg-BG" sz="3600" dirty="0" smtClean="0">
                          <a:effectLst/>
                        </a:rPr>
                        <a:t>ПРИ ЗАПОЧВАНЕ НА РАБОТА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 </a:t>
                      </a:r>
                      <a:r>
                        <a:rPr lang="bg-BG" sz="3600" dirty="0" smtClean="0">
                          <a:effectLst/>
                        </a:rPr>
                        <a:t>бр.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Възлагат ми работа, която не е свързана със задълженията ми по длъжностна характеристика.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612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Не ме запознаха с Правилника за вътрешния трудов ред.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415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Работя без да ми е връчена длъжностна характеристика.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399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Не ми връчиха копие от уведомлението за регистрация на сключения трудов договор в НАП.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290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Нямам сключен писмен трудов договор.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239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0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>
                          <a:effectLst/>
                        </a:rPr>
                        <a:t> Работя на изпитателен срок без сключен трудов договор.</a:t>
                      </a:r>
                      <a:endParaRPr lang="bg-BG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214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 Работя от разстояние без мое съгласие.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600" dirty="0">
                          <a:effectLst/>
                        </a:rPr>
                        <a:t>178</a:t>
                      </a:r>
                      <a:endParaRPr lang="bg-BG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6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8</a:t>
            </a:fld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2721"/>
              </p:ext>
            </p:extLst>
          </p:nvPr>
        </p:nvGraphicFramePr>
        <p:xfrm>
          <a:off x="956164" y="846990"/>
          <a:ext cx="14244882" cy="1041371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402820"/>
                <a:gridCol w="842062"/>
              </a:tblGrid>
              <a:tr h="98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3200" dirty="0" smtClean="0">
                          <a:effectLst/>
                        </a:rPr>
                        <a:t>НАРУШЕНИЯ ПО ПОВОД ЗАПЛАЩАНЕТО НА ТРУДА</a:t>
                      </a:r>
                      <a:endParaRPr lang="bg-BG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 </a:t>
                      </a:r>
                      <a:r>
                        <a:rPr lang="bg-BG" sz="2800" dirty="0" smtClean="0">
                          <a:effectLst/>
                        </a:rPr>
                        <a:t>БР.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получавам допълнително възнаграждение за работата на отсъстващ колега, която аз извършвам.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563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заплащат за положен извънреден труд.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380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заплащат за положен труд през почивни и празнични дни.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328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Бавят ми плащането на месечната заплата.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304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Не ми плащат командировъчните.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303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Налагат ми глоби/незаконни удръжки към заплатата.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240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ми заплащат за положен нощен труд.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196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Времето, изработено над часовете по график при работа на сумирано изчисляване на работното време, не ми се заплаща като извънреден труд.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186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Работодателят е въвел неизпълними норми, за да ми заплаща по-малко от минималната работна заплата за страната.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160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 Намаляват ми заплатата без мое съгласие.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156</a:t>
                      </a:r>
                      <a:endParaRPr lang="bg-BG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При работа на сумирано изчисляване на работното </a:t>
                      </a:r>
                      <a:r>
                        <a:rPr lang="bg-BG" sz="2800" dirty="0" smtClean="0">
                          <a:effectLst/>
                        </a:rPr>
                        <a:t>време </a:t>
                      </a:r>
                      <a:r>
                        <a:rPr lang="bg-BG" sz="2800" dirty="0">
                          <a:effectLst/>
                        </a:rPr>
                        <a:t>не ми превръщат нощния труд </a:t>
                      </a:r>
                      <a:r>
                        <a:rPr lang="bg-BG" sz="2800" dirty="0" smtClean="0">
                          <a:effectLst/>
                        </a:rPr>
                        <a:t>в </a:t>
                      </a:r>
                      <a:r>
                        <a:rPr lang="bg-BG" sz="2800" dirty="0">
                          <a:effectLst/>
                        </a:rPr>
                        <a:t>дневен и не ми го заплащат.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124</a:t>
                      </a:r>
                      <a:endParaRPr lang="bg-BG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6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bg-BG" smtClean="0"/>
              <a:pPr/>
              <a:t>9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40130"/>
              </p:ext>
            </p:extLst>
          </p:nvPr>
        </p:nvGraphicFramePr>
        <p:xfrm>
          <a:off x="527539" y="270597"/>
          <a:ext cx="15157940" cy="1158121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4043727"/>
                <a:gridCol w="1114213"/>
              </a:tblGrid>
              <a:tr h="79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 smtClean="0">
                          <a:effectLst/>
                        </a:rPr>
                        <a:t>НАРУШЕНИЯ, </a:t>
                      </a:r>
                      <a:r>
                        <a:rPr lang="bg-BG" sz="2800" dirty="0" smtClean="0">
                          <a:effectLst/>
                        </a:rPr>
                        <a:t>СВЪРЗАНИ</a:t>
                      </a:r>
                      <a:r>
                        <a:rPr lang="bg-BG" sz="2800" baseline="0" dirty="0" smtClean="0">
                          <a:effectLst/>
                        </a:rPr>
                        <a:t> С </a:t>
                      </a:r>
                      <a:r>
                        <a:rPr lang="bg-BG" sz="2800" dirty="0" smtClean="0">
                          <a:effectLst/>
                        </a:rPr>
                        <a:t>РАБОТНОТО ВРЕМЕ И ПОЧИВКИТЕ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 </a:t>
                      </a:r>
                      <a:r>
                        <a:rPr lang="bg-BG" sz="2400" dirty="0" smtClean="0">
                          <a:effectLst/>
                        </a:rPr>
                        <a:t>БР.</a:t>
                      </a:r>
                      <a:endParaRPr lang="bg-BG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Работя повече от 40 часа на седмица при петдневна работа седмица.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379</a:t>
                      </a:r>
                      <a:endParaRPr lang="bg-BG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Полагам извънреден труд без заповед на работодателя.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330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Работодателят не ми позволява да ползвам две физиологични почивки по 15 мин. дневно.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242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повече от 12 часа на ден.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200</a:t>
                      </a:r>
                      <a:endParaRPr lang="bg-BG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Почивам между две смени по-малко от 12 часа.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>
                          <a:effectLst/>
                        </a:rPr>
                        <a:t>194</a:t>
                      </a:r>
                      <a:endParaRPr lang="bg-BG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при сумирано изчисляване на работното време и често ме уведомяват за промяна на </a:t>
                      </a:r>
                      <a:r>
                        <a:rPr lang="bg-BG" sz="2800" dirty="0" smtClean="0">
                          <a:effectLst/>
                        </a:rPr>
                        <a:t>смените.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193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16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от разстояние и получавам задачи от работодателя по </a:t>
                      </a:r>
                      <a:r>
                        <a:rPr lang="bg-BG" sz="2800" noProof="1" smtClean="0">
                          <a:effectLst/>
                        </a:rPr>
                        <a:t>e-mail</a:t>
                      </a:r>
                      <a:r>
                        <a:rPr lang="bg-BG" sz="2800" dirty="0" smtClean="0">
                          <a:effectLst/>
                        </a:rPr>
                        <a:t>/телефон </a:t>
                      </a:r>
                      <a:r>
                        <a:rPr lang="bg-BG" sz="2800" dirty="0">
                          <a:effectLst/>
                        </a:rPr>
                        <a:t>и др. след изтичане на работното ми време.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191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89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Не ме запознават своевременно с утвърдения график за смените при работа на сумирано изчисляване на работното време.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187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Работодателят не ми позволява да ползвам обедната си </a:t>
                      </a:r>
                      <a:r>
                        <a:rPr lang="bg-BG" sz="2800" dirty="0" smtClean="0">
                          <a:effectLst/>
                        </a:rPr>
                        <a:t>почивка.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176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на сумирано изчисляване на работното време и почивам </a:t>
                      </a:r>
                      <a:r>
                        <a:rPr lang="bg-BG" sz="2800" dirty="0" smtClean="0">
                          <a:effectLst/>
                        </a:rPr>
                        <a:t>по-малко </a:t>
                      </a:r>
                      <a:r>
                        <a:rPr lang="bg-BG" sz="2800" dirty="0">
                          <a:effectLst/>
                        </a:rPr>
                        <a:t>от 24 часа седмично.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142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Работя на работно време с променливи граници и ми се нарушава </a:t>
                      </a:r>
                      <a:r>
                        <a:rPr lang="bg-BG" sz="2800" noProof="1" smtClean="0">
                          <a:effectLst/>
                        </a:rPr>
                        <a:t>междудневната</a:t>
                      </a:r>
                      <a:r>
                        <a:rPr lang="bg-BG" sz="2800" dirty="0" smtClean="0">
                          <a:effectLst/>
                        </a:rPr>
                        <a:t> </a:t>
                      </a:r>
                      <a:r>
                        <a:rPr lang="bg-BG" sz="2800" dirty="0">
                          <a:effectLst/>
                        </a:rPr>
                        <a:t>почивка от 12 часа.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124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89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 Майка съм на дете до 6 години и работодателят ме принуждава да давам нощни смени без мое съгласие.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800" dirty="0">
                          <a:effectLst/>
                        </a:rPr>
                        <a:t>97</a:t>
                      </a:r>
                      <a:endParaRPr lang="bg-BG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130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1834</Words>
  <Application>Microsoft Office PowerPoint</Application>
  <PresentationFormat>Custom</PresentationFormat>
  <Paragraphs>280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Century Gothic</vt:lpstr>
      <vt:lpstr>Noto Sans Symbols</vt:lpstr>
      <vt:lpstr>Calibri</vt:lpstr>
      <vt:lpstr>Times New Roman</vt:lpstr>
      <vt:lpstr>Wingdings</vt:lpstr>
      <vt:lpstr>Arial</vt:lpstr>
      <vt:lpstr>Simple Light</vt:lpstr>
      <vt:lpstr>Office Theme</vt:lpstr>
      <vt:lpstr>3_Simple Light</vt:lpstr>
      <vt:lpstr>4_Office Theme</vt:lpstr>
      <vt:lpstr>PowerPoint Presentation</vt:lpstr>
      <vt:lpstr>PowerPoint Presentation</vt:lpstr>
      <vt:lpstr>  ДАННИ ОТ ИЗПЪЛНИТЕЛНА АГЕНЦИЯ  ГЛАВНА ИНСПЕКЦИЯ ПО ТРУДА ЗА 2022 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НАРУШЕНИЯ ОТНОСНО НАСИЛИЕ И ТОРМОЗ НА РАБОТНОТО МЯСТО </vt:lpstr>
      <vt:lpstr>PowerPoint Presentation</vt:lpstr>
      <vt:lpstr>НАСТОЯВАНЕ НА КНСБ</vt:lpstr>
      <vt:lpstr>НАСТОЯВАНЕ НА КНСБ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Viara Ivanova</cp:lastModifiedBy>
  <cp:revision>180</cp:revision>
  <dcterms:created xsi:type="dcterms:W3CDTF">2021-03-19T20:10:36Z</dcterms:created>
  <dcterms:modified xsi:type="dcterms:W3CDTF">2023-06-19T13:51:18Z</dcterms:modified>
</cp:coreProperties>
</file>