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481"/>
    <a:srgbClr val="EF438D"/>
    <a:srgbClr val="934BC9"/>
    <a:srgbClr val="F264C3"/>
    <a:srgbClr val="B50F56"/>
    <a:srgbClr val="B50F7E"/>
    <a:srgbClr val="E8EEF8"/>
    <a:srgbClr val="FFE5F6"/>
    <a:srgbClr val="FFE1F5"/>
    <a:srgbClr val="FF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8952403828673"/>
          <c:y val="2.5848164882057802E-2"/>
          <c:w val="0.7011047596171327"/>
          <c:h val="0.9647554628533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34BC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1060009884339542"/>
                  <c:y val="3.52484226976120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81149650082562"/>
                      <c:h val="5.52915745158927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BCFC-4437-BFD9-2157CD1AE16E}"/>
                </c:ext>
              </c:extLst>
            </c:dLbl>
            <c:dLbl>
              <c:idx val="1"/>
              <c:layout>
                <c:manualLayout>
                  <c:x val="-0.14160757250065995"/>
                  <c:y val="4.69966634219230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68480597352642"/>
                      <c:h val="6.91204352409106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CFC-4437-BFD9-2157CD1AE16E}"/>
                </c:ext>
              </c:extLst>
            </c:dLbl>
            <c:dLbl>
              <c:idx val="2"/>
              <c:layout>
                <c:manualLayout>
                  <c:x val="-0.1694945883772674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FC-4437-BFD9-2157CD1AE16E}"/>
                </c:ext>
              </c:extLst>
            </c:dLbl>
            <c:dLbl>
              <c:idx val="3"/>
              <c:layout>
                <c:manualLayout>
                  <c:x val="-0.172852132594185"/>
                  <c:y val="-2.349833171096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FC-4437-BFD9-2157CD1AE16E}"/>
                </c:ext>
              </c:extLst>
            </c:dLbl>
            <c:dLbl>
              <c:idx val="4"/>
              <c:layout>
                <c:manualLayout>
                  <c:x val="-0.1659001482650931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FC-4437-BFD9-2157CD1AE16E}"/>
                </c:ext>
              </c:extLst>
            </c:dLbl>
            <c:dLbl>
              <c:idx val="5"/>
              <c:layout>
                <c:manualLayout>
                  <c:x val="-0.1504556322359241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FC-4437-BFD9-2157CD1AE16E}"/>
                </c:ext>
              </c:extLst>
            </c:dLbl>
            <c:dLbl>
              <c:idx val="6"/>
              <c:layout>
                <c:manualLayout>
                  <c:x val="-0.11202202360749708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FC-4437-BFD9-2157CD1AE16E}"/>
                </c:ext>
              </c:extLst>
            </c:dLbl>
            <c:dLbl>
              <c:idx val="7"/>
              <c:layout>
                <c:manualLayout>
                  <c:x val="-6.102741637440146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FC-4437-BFD9-2157CD1AE1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5001-7000 лв.</c:v>
                </c:pt>
                <c:pt idx="1">
                  <c:v>Над 7000 лв.</c:v>
                </c:pt>
                <c:pt idx="2">
                  <c:v>1301-1600</c:v>
                </c:pt>
                <c:pt idx="3">
                  <c:v>2001-3000 лв.</c:v>
                </c:pt>
                <c:pt idx="4">
                  <c:v>3001-5000 лв.</c:v>
                </c:pt>
                <c:pt idx="5">
                  <c:v>1001-1300 лв.</c:v>
                </c:pt>
                <c:pt idx="6">
                  <c:v>1601-2000 лв.</c:v>
                </c:pt>
                <c:pt idx="7">
                  <c:v>До 1000 лв.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0.03</c:v>
                </c:pt>
                <c:pt idx="1">
                  <c:v>7.0000000000000007E-2</c:v>
                </c:pt>
                <c:pt idx="2">
                  <c:v>0.12</c:v>
                </c:pt>
                <c:pt idx="3">
                  <c:v>0.12</c:v>
                </c:pt>
                <c:pt idx="4">
                  <c:v>0.15</c:v>
                </c:pt>
                <c:pt idx="5">
                  <c:v>0.16</c:v>
                </c:pt>
                <c:pt idx="6">
                  <c:v>0.17</c:v>
                </c:pt>
                <c:pt idx="7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C-4437-BFD9-2157CD1AE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2057423935"/>
        <c:axId val="2054404527"/>
      </c:barChart>
      <c:catAx>
        <c:axId val="205742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54404527"/>
        <c:crosses val="autoZero"/>
        <c:auto val="1"/>
        <c:lblAlgn val="ctr"/>
        <c:lblOffset val="100"/>
        <c:noMultiLvlLbl val="0"/>
      </c:catAx>
      <c:valAx>
        <c:axId val="20544045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5742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289829166195275"/>
          <c:y val="2.5848164882057802E-2"/>
          <c:w val="0.70710170833804731"/>
          <c:h val="0.91602913035763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34BC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5919598747973E-2"/>
                  <c:y val="-2.34975612797406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68480597352642"/>
                      <c:h val="8.348983986456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BCFC-4437-BFD9-2157CD1AE16E}"/>
                </c:ext>
              </c:extLst>
            </c:dLbl>
            <c:dLbl>
              <c:idx val="1"/>
              <c:layout>
                <c:manualLayout>
                  <c:x val="-0.13524818041256553"/>
                  <c:y val="-3.0454028804235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FC-4437-BFD9-2157CD1AE16E}"/>
                </c:ext>
              </c:extLst>
            </c:dLbl>
            <c:dLbl>
              <c:idx val="2"/>
              <c:layout>
                <c:manualLayout>
                  <c:x val="-0.18110766677980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FC-4437-BFD9-2157CD1AE16E}"/>
                </c:ext>
              </c:extLst>
            </c:dLbl>
            <c:dLbl>
              <c:idx val="3"/>
              <c:layout>
                <c:manualLayout>
                  <c:x val="-0.12351653656145115"/>
                  <c:y val="-9.5205523997603291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FC-4437-BFD9-2157CD1AE16E}"/>
                </c:ext>
              </c:extLst>
            </c:dLbl>
            <c:dLbl>
              <c:idx val="4"/>
              <c:layout>
                <c:manualLayout>
                  <c:x val="-8.4016442282309464E-2"/>
                  <c:y val="-6.47125547400853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FC-4437-BFD9-2157CD1AE1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Друго</c:v>
                </c:pt>
                <c:pt idx="1">
                  <c:v>0 лв.</c:v>
                </c:pt>
                <c:pt idx="2">
                  <c:v>150-300 лв.</c:v>
                </c:pt>
                <c:pt idx="3">
                  <c:v>80-150 лв.</c:v>
                </c:pt>
                <c:pt idx="4">
                  <c:v>40-80 лв.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0.02</c:v>
                </c:pt>
                <c:pt idx="1">
                  <c:v>0.08</c:v>
                </c:pt>
                <c:pt idx="2">
                  <c:v>0.21</c:v>
                </c:pt>
                <c:pt idx="3">
                  <c:v>0.33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C-4437-BFD9-2157CD1AE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2057423935"/>
        <c:axId val="2054404527"/>
      </c:barChart>
      <c:catAx>
        <c:axId val="205742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54404527"/>
        <c:crosses val="autoZero"/>
        <c:auto val="1"/>
        <c:lblAlgn val="ctr"/>
        <c:lblOffset val="100"/>
        <c:noMultiLvlLbl val="0"/>
      </c:catAx>
      <c:valAx>
        <c:axId val="20544045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5742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613779505405053"/>
          <c:y val="6.4919120938499067E-2"/>
          <c:w val="0.47764166235005173"/>
          <c:h val="0.9160291303576308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34BC9">
                <a:alpha val="97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A9222A3B-E657-48D4-8051-F3F0DD70D9EC}" type="VALUE">
                      <a:rPr lang="en-US" baseline="0" dirty="0"/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solidFill>
                    <a:srgbClr val="51248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89178386912281"/>
                      <c:h val="0.2016235408792204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C59-4747-ADAF-A4E3CDEE2E8C}"/>
                </c:ext>
              </c:extLst>
            </c:dLbl>
            <c:dLbl>
              <c:idx val="1"/>
              <c:layout>
                <c:manualLayout>
                  <c:x val="-8.4016442282309464E-2"/>
                  <c:y val="-6.471255474008535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90%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1-1C59-4747-ADAF-A4E3CDEE2E8C}"/>
                </c:ext>
              </c:extLst>
            </c:dLbl>
            <c:spPr>
              <a:noFill/>
              <a:ln>
                <a:solidFill>
                  <a:srgbClr val="51248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Не</c:v>
                </c:pt>
                <c:pt idx="1">
                  <c:v>Да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Sheet1!$C$3</c15:f>
                <c15:dlblRangeCache>
                  <c:ptCount val="1"/>
                </c15:dlblRangeCache>
              </c15:datalabelsRange>
            </c:ext>
            <c:ext xmlns:c16="http://schemas.microsoft.com/office/drawing/2014/chart" uri="{C3380CC4-5D6E-409C-BE32-E72D297353CC}">
              <c16:uniqueId val="{00000003-1C59-4747-ADAF-A4E3CDEE2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57423935"/>
        <c:axId val="2054404527"/>
      </c:barChart>
      <c:catAx>
        <c:axId val="205742393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54404527"/>
        <c:crosses val="autoZero"/>
        <c:auto val="1"/>
        <c:lblAlgn val="ctr"/>
        <c:lblOffset val="100"/>
        <c:noMultiLvlLbl val="0"/>
      </c:catAx>
      <c:valAx>
        <c:axId val="20544045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5742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90926575404461"/>
          <c:y val="7.6096909826520703E-2"/>
          <c:w val="0.70710170833804731"/>
          <c:h val="0.91602913035763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34BC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3524818041256553"/>
                  <c:y val="-3.0454028804235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1E-4588-A07E-8A8168F10050}"/>
                </c:ext>
              </c:extLst>
            </c:dLbl>
            <c:dLbl>
              <c:idx val="1"/>
              <c:layout>
                <c:manualLayout>
                  <c:x val="-0.18110766677980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1E-4588-A07E-8A8168F100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Непокрит риск</c:v>
                </c:pt>
                <c:pt idx="1">
                  <c:v>Не знам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1E-4588-A07E-8A8168F10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2057423935"/>
        <c:axId val="2054404527"/>
      </c:barChart>
      <c:catAx>
        <c:axId val="205742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54404527"/>
        <c:crosses val="autoZero"/>
        <c:auto val="1"/>
        <c:lblAlgn val="ctr"/>
        <c:lblOffset val="100"/>
        <c:noMultiLvlLbl val="0"/>
      </c:catAx>
      <c:valAx>
        <c:axId val="20544045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5742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235833764994832"/>
          <c:y val="2.5848164882057802E-2"/>
          <c:w val="0.47764166235005173"/>
          <c:h val="0.91602913035763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34BC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8110766677980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C5-49C1-ADD3-21D0C087D2BC}"/>
                </c:ext>
              </c:extLst>
            </c:dLbl>
            <c:dLbl>
              <c:idx val="1"/>
              <c:layout>
                <c:manualLayout>
                  <c:x val="-0.12351653656145115"/>
                  <c:y val="-9.5205523997603291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C5-49C1-ADD3-21D0C087D2BC}"/>
                </c:ext>
              </c:extLst>
            </c:dLbl>
            <c:dLbl>
              <c:idx val="2"/>
              <c:layout>
                <c:manualLayout>
                  <c:x val="-8.4016442282309464E-2"/>
                  <c:y val="-6.47125547400853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C5-49C1-ADD3-21D0C087D2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Трудно ми е да се ориентирам каква застраховка да избера</c:v>
                </c:pt>
                <c:pt idx="1">
                  <c:v>Не съм се замислял до момента</c:v>
                </c:pt>
                <c:pt idx="2">
                  <c:v>Не вярвам, че застрахователите ще платят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0.12</c:v>
                </c:pt>
                <c:pt idx="1">
                  <c:v>0.2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C5-49C1-ADD3-21D0C087D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2057423935"/>
        <c:axId val="2054404527"/>
      </c:barChart>
      <c:catAx>
        <c:axId val="205742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54404527"/>
        <c:crosses val="autoZero"/>
        <c:auto val="1"/>
        <c:lblAlgn val="ctr"/>
        <c:lblOffset val="100"/>
        <c:noMultiLvlLbl val="0"/>
      </c:catAx>
      <c:valAx>
        <c:axId val="205440452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5742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0.07619</cdr:x>
      <cdr:y>0.12504</cdr:y>
    </cdr:from>
    <cdr:to>
      <cdr:x>0.56525</cdr:x>
      <cdr:y>0.35238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D378F49-D096-7765-51CF-5502897CC537}"/>
            </a:ext>
          </a:extLst>
        </cdr:cNvPr>
        <cdr:cNvSpPr txBox="1"/>
      </cdr:nvSpPr>
      <cdr:spPr>
        <a:xfrm xmlns:a="http://schemas.openxmlformats.org/drawingml/2006/main">
          <a:off x="479322" y="188831"/>
          <a:ext cx="3076618" cy="3433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800" dirty="0">
              <a:latin typeface="SegoeUI"/>
            </a:rPr>
            <a:t>                                </a:t>
          </a:r>
          <a:r>
            <a:rPr lang="bg-BG" sz="18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rPr>
            <a:t>Да</a:t>
          </a:r>
          <a:endParaRPr lang="en-US" sz="1800" dirty="0">
            <a:solidFill>
              <a:schemeClr val="tx1">
                <a:lumMod val="75000"/>
                <a:lumOff val="25000"/>
              </a:schemeClr>
            </a:solidFill>
            <a:latin typeface="SegoeUI"/>
          </a:endParaRPr>
        </a:p>
        <a:p xmlns:a="http://schemas.openxmlformats.org/drawingml/2006/main">
          <a:endParaRPr lang="en-US" sz="1800" dirty="0">
            <a:solidFill>
              <a:schemeClr val="tx1">
                <a:lumMod val="75000"/>
                <a:lumOff val="25000"/>
              </a:schemeClr>
            </a:solidFill>
            <a:latin typeface="SegoeUI"/>
          </a:endParaRPr>
        </a:p>
      </cdr:txBody>
    </cdr:sp>
  </cdr:relSizeAnchor>
  <cdr:relSizeAnchor xmlns:cdr="http://schemas.openxmlformats.org/drawingml/2006/chartDrawing">
    <cdr:from>
      <cdr:x>0.38931</cdr:x>
      <cdr:y>0.57257</cdr:y>
    </cdr:from>
    <cdr:to>
      <cdr:x>0.94822</cdr:x>
      <cdr:y>0.81713</cdr:y>
    </cdr:to>
    <cdr:sp macro="" textlink="">
      <cdr:nvSpPr>
        <cdr:cNvPr id="3" name="TextBox 30">
          <a:extLst xmlns:a="http://schemas.openxmlformats.org/drawingml/2006/main">
            <a:ext uri="{FF2B5EF4-FFF2-40B4-BE49-F238E27FC236}">
              <a16:creationId xmlns:a16="http://schemas.microsoft.com/office/drawing/2014/main" id="{8466AAB2-3635-7ACB-6F22-49FCA1218996}"/>
            </a:ext>
          </a:extLst>
        </cdr:cNvPr>
        <cdr:cNvSpPr txBox="1"/>
      </cdr:nvSpPr>
      <cdr:spPr>
        <a:xfrm xmlns:a="http://schemas.openxmlformats.org/drawingml/2006/main">
          <a:off x="2449159" y="864666"/>
          <a:ext cx="351603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bg-BG" sz="18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rPr>
            <a:t>Не</a:t>
          </a:r>
          <a:endParaRPr lang="en-US" sz="1800" dirty="0">
            <a:solidFill>
              <a:schemeClr val="tx1">
                <a:lumMod val="75000"/>
                <a:lumOff val="25000"/>
              </a:schemeClr>
            </a:solidFill>
            <a:latin typeface="SegoeUI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C6631-A30C-D397-A2B5-92CB7E285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AD182-366F-C1A6-58A2-FB957F68C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49413-7E57-C9DF-273A-B8855C44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DE9F4-D8FB-19FF-3836-10D806C5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F567D-0C30-5891-D6DF-5BD7869C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0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C46D-2F06-7F53-030D-2F041E1D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E7EE0-E63A-0973-92B2-A96E9C8D4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A30CF-B8E8-F359-D8A7-93A3A577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D5BB9-107A-B869-3EBD-1398E76B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F99D3-7416-A51C-9308-31EE622FF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6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007F7-987F-23D7-C01B-EC4EACD69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C249D-E4E6-01C4-9FF6-99021F378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5C9E1-896C-62EE-5D8C-18DAF62B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3F100-A25B-750B-DBE0-0DB9E314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A2158-D21C-2E8C-B717-BEBB4A9C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6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2085-A291-04CF-B440-68FBD16D0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CBAE-3599-2614-87EF-E976D958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CE381-823B-A2B1-5540-47A9D429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90093-5788-4018-BFF4-890AC69A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674D7-69E6-A1CD-35EF-2B777522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0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91851-10AB-EC1C-DCDA-7964A937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AA641-250F-0D8C-555E-F8A16ABD9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90DCC-8341-5662-93A9-F1FD749F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2741C-0811-CFE7-3BF1-1349466A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16BA9-71B3-ED10-AE73-C682098C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5734-8130-8438-207A-FEF6EFE4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CCA06-4280-D884-04C9-85C8C5D2E5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36F5A-EBE3-C64A-3A3A-AEEF6BE8A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C7140-6989-D9A1-09F7-59B7CC59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5AD85-F9C8-9A32-54D6-633B345C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A2AA9-D0C4-4DDC-6BB1-F6A10E29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F7CE8-0E48-3CF2-FA1B-6D75FC6E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87154-115E-AEAF-E458-28B96CD7D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4894A-B79B-8FA5-5A35-BD4F0C94F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80097-9009-80CC-6740-73B0B5818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6FDD4-B4D6-B8CD-61AD-470342D640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DC231-D281-697D-9656-8D08ECC7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1A26C-A85B-1342-8174-E7D0C893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C9ECC3-18AB-B023-F188-2D7CF7D3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3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9017C-B5D2-67DC-E059-D132EA79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A974B-2441-C804-9A36-8E9B1C464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68C64-F641-5E7F-1D09-6D7F306E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B66C2-0B76-87DA-47D1-53CCF7D28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7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D95C12-6D51-4941-769F-443621B8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D5D2A5-C36F-6285-5ED2-C1E61774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09E17-DF07-4491-6376-09ED5CDA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5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E0169-E4CB-8E2E-2B61-2D7D5E3B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0D53-62E1-F896-9393-DC5032575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C469F-125B-4C57-8216-1DF79837B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31575-E98F-F70E-F389-B86447E9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8BECE-8944-6B14-2B5B-F8E51DA9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A3923-8B0B-0B05-74A6-E6A83CE2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7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317F-0153-2B54-A8F2-12D6EE0E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67361-2DA3-BFBA-4BF5-85AAAF16F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036E5-42F1-6F5A-DAE5-CCE6A370B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A1DC-4125-8EF8-CA8F-8D903FCE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F0A36-3686-B8BB-1820-2B1A3F2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1D5A6-FA10-105B-72E3-D14483AB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1A167-3254-174E-692E-1C6AC351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EDCD6-5716-CEFC-8AAF-7308ABC67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34EEE-0285-95D7-D94D-9EAA85B66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9C792-EE68-4F1C-B3C3-3FE15ED377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78166-6E7B-E026-850C-4C1A42B33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F9A8F-F23B-EA19-5DB0-700571B68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D7D4-B6DC-4A43-95C7-62AED1E16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8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1069-1D23-5702-BDF9-5FAB1D9F8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66" y="1092201"/>
            <a:ext cx="9373833" cy="2056737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>
                <a:solidFill>
                  <a:srgbClr val="502481"/>
                </a:solidFill>
                <a:latin typeface="Arial Narrow" panose="020B0606020202030204" pitchFamily="34" charset="0"/>
              </a:rPr>
              <a:t>Онлайн проучване за нагласите при ползване на застраховка „Домашно имущество“</a:t>
            </a:r>
            <a:endParaRPr lang="bg-BG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D9388-7411-C2F0-80D7-1108DC897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967" y="3905487"/>
            <a:ext cx="5871099" cy="1279486"/>
          </a:xfrm>
        </p:spPr>
        <p:txBody>
          <a:bodyPr>
            <a:normAutofit/>
          </a:bodyPr>
          <a:lstStyle/>
          <a:p>
            <a:pPr algn="l"/>
            <a:r>
              <a:rPr lang="bg-BG" sz="3600" dirty="0">
                <a:solidFill>
                  <a:srgbClr val="ED008B"/>
                </a:solidFill>
                <a:latin typeface="Century Gothic" panose="020B0502020202020204" pitchFamily="34" charset="0"/>
              </a:rPr>
              <a:t>Десислава Николова</a:t>
            </a:r>
          </a:p>
          <a:p>
            <a:pPr algn="l"/>
            <a:r>
              <a:rPr lang="en-US" dirty="0">
                <a:solidFill>
                  <a:srgbClr val="ED008B"/>
                </a:solidFill>
                <a:latin typeface="Century Gothic" panose="020B0502020202020204" pitchFamily="34" charset="0"/>
              </a:rPr>
              <a:t>MOITEPARI.BG</a:t>
            </a:r>
            <a:endParaRPr lang="bg-BG" dirty="0">
              <a:solidFill>
                <a:srgbClr val="ED008B"/>
              </a:solidFill>
              <a:latin typeface="Century Gothic" panose="020B0502020202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3733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77F757F-17C6-231B-8883-E75D523036A8}"/>
              </a:ext>
            </a:extLst>
          </p:cNvPr>
          <p:cNvGrpSpPr/>
          <p:nvPr/>
        </p:nvGrpSpPr>
        <p:grpSpPr>
          <a:xfrm>
            <a:off x="2102396" y="1982304"/>
            <a:ext cx="1209159" cy="1063674"/>
            <a:chOff x="4629666" y="1526983"/>
            <a:chExt cx="1420720" cy="1249780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C0032C18-8937-1884-0C03-29DC07AAC4A1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174C4E-3C98-FE09-9A1C-ADD8A93A7463}"/>
                </a:ext>
              </a:extLst>
            </p:cNvPr>
            <p:cNvSpPr txBox="1"/>
            <p:nvPr/>
          </p:nvSpPr>
          <p:spPr>
            <a:xfrm>
              <a:off x="4863439" y="1800731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41%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4C4C4D7-F2F8-673A-6171-FD795DE7A62A}"/>
              </a:ext>
            </a:extLst>
          </p:cNvPr>
          <p:cNvGrpSpPr/>
          <p:nvPr/>
        </p:nvGrpSpPr>
        <p:grpSpPr>
          <a:xfrm>
            <a:off x="705844" y="1884245"/>
            <a:ext cx="1474704" cy="1297269"/>
            <a:chOff x="4629666" y="1526983"/>
            <a:chExt cx="1420720" cy="1249780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203365D3-6AA0-9906-A19B-AC46BB99D700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6C57CC-94DA-C02A-0364-CA22752B29D8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54%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7DC2963-2196-C250-5CF1-F5205E886734}"/>
              </a:ext>
            </a:extLst>
          </p:cNvPr>
          <p:cNvSpPr txBox="1"/>
          <p:nvPr/>
        </p:nvSpPr>
        <p:spPr>
          <a:xfrm>
            <a:off x="103986" y="1172622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Пол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E0F97-204A-0A33-44A3-E5B2D33D505D}"/>
              </a:ext>
            </a:extLst>
          </p:cNvPr>
          <p:cNvSpPr txBox="1"/>
          <p:nvPr/>
        </p:nvSpPr>
        <p:spPr>
          <a:xfrm>
            <a:off x="3252276" y="2339857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Мъж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A34F06-A463-CCA2-1991-60ADC4E7C5AA}"/>
              </a:ext>
            </a:extLst>
          </p:cNvPr>
          <p:cNvSpPr txBox="1"/>
          <p:nvPr/>
        </p:nvSpPr>
        <p:spPr>
          <a:xfrm>
            <a:off x="61406" y="2351689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Жена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914364C-AABF-E47A-D279-FFFE8448511D}"/>
              </a:ext>
            </a:extLst>
          </p:cNvPr>
          <p:cNvGrpSpPr/>
          <p:nvPr/>
        </p:nvGrpSpPr>
        <p:grpSpPr>
          <a:xfrm>
            <a:off x="4972665" y="1722246"/>
            <a:ext cx="1209159" cy="1063674"/>
            <a:chOff x="4629666" y="1526983"/>
            <a:chExt cx="1420720" cy="1249780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E39C3B40-0408-7F07-C216-291C377C266B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A72169B-9563-6230-8EA9-4FA17EA8321F}"/>
                </a:ext>
              </a:extLst>
            </p:cNvPr>
            <p:cNvSpPr txBox="1"/>
            <p:nvPr/>
          </p:nvSpPr>
          <p:spPr>
            <a:xfrm>
              <a:off x="4863439" y="1800731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26%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F0B32E6-EDEE-9964-2BC5-B52DA811FDC1}"/>
              </a:ext>
            </a:extLst>
          </p:cNvPr>
          <p:cNvGrpSpPr/>
          <p:nvPr/>
        </p:nvGrpSpPr>
        <p:grpSpPr>
          <a:xfrm>
            <a:off x="6151626" y="1624073"/>
            <a:ext cx="1474704" cy="1297269"/>
            <a:chOff x="4629666" y="1526983"/>
            <a:chExt cx="1420720" cy="1249780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E2B7D382-DE5D-AA3F-132C-E6C9444A4131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DADEA78-C394-658D-03B5-DEAE37BF584D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32%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594F0C3-0EB1-5FBD-9A9A-21F9FDC84FF5}"/>
              </a:ext>
            </a:extLst>
          </p:cNvPr>
          <p:cNvSpPr txBox="1"/>
          <p:nvPr/>
        </p:nvSpPr>
        <p:spPr>
          <a:xfrm>
            <a:off x="4099212" y="1172622"/>
            <a:ext cx="1174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Възраст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4340A6-0310-F91C-B55A-6562DD80AF20}"/>
              </a:ext>
            </a:extLst>
          </p:cNvPr>
          <p:cNvSpPr txBox="1"/>
          <p:nvPr/>
        </p:nvSpPr>
        <p:spPr>
          <a:xfrm>
            <a:off x="4129242" y="2052682"/>
            <a:ext cx="880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35-44 г.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E91F09-CDAB-333E-273D-C8C9D0762089}"/>
              </a:ext>
            </a:extLst>
          </p:cNvPr>
          <p:cNvSpPr txBox="1"/>
          <p:nvPr/>
        </p:nvSpPr>
        <p:spPr>
          <a:xfrm>
            <a:off x="7535219" y="2081239"/>
            <a:ext cx="880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45-54 г.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8489147-1CB4-BCAD-19F5-14CF9248E2F8}"/>
              </a:ext>
            </a:extLst>
          </p:cNvPr>
          <p:cNvGrpSpPr/>
          <p:nvPr/>
        </p:nvGrpSpPr>
        <p:grpSpPr>
          <a:xfrm>
            <a:off x="5999879" y="3084479"/>
            <a:ext cx="821831" cy="722949"/>
            <a:chOff x="4629666" y="1510517"/>
            <a:chExt cx="1420720" cy="1249780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5B6AE0AC-3A0D-9577-2A74-46CB38F37700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ECE710B-FEE0-2BD6-5470-2E22B3444FC2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15%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5463F72-9035-6277-F0CD-B3D370FEDE1C}"/>
              </a:ext>
            </a:extLst>
          </p:cNvPr>
          <p:cNvSpPr txBox="1"/>
          <p:nvPr/>
        </p:nvSpPr>
        <p:spPr>
          <a:xfrm>
            <a:off x="5082509" y="3305787"/>
            <a:ext cx="880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25-34 г.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F279FD3-4CC7-7258-7ADD-84C9DB8026EE}"/>
              </a:ext>
            </a:extLst>
          </p:cNvPr>
          <p:cNvGrpSpPr/>
          <p:nvPr/>
        </p:nvGrpSpPr>
        <p:grpSpPr>
          <a:xfrm>
            <a:off x="6869464" y="3065005"/>
            <a:ext cx="821831" cy="722949"/>
            <a:chOff x="4629666" y="1510517"/>
            <a:chExt cx="1420720" cy="1249780"/>
          </a:xfrm>
        </p:grpSpPr>
        <p:sp>
          <p:nvSpPr>
            <p:cNvPr id="29" name="Hexagon 28">
              <a:extLst>
                <a:ext uri="{FF2B5EF4-FFF2-40B4-BE49-F238E27FC236}">
                  <a16:creationId xmlns:a16="http://schemas.microsoft.com/office/drawing/2014/main" id="{915405A8-7995-6DDD-C785-251E427F454E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840248-B342-04C3-A7EB-0D6B3CD90A18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15%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0CFBC2AC-6961-B89D-7AF1-8A39F4DE4DC0}"/>
              </a:ext>
            </a:extLst>
          </p:cNvPr>
          <p:cNvSpPr txBox="1"/>
          <p:nvPr/>
        </p:nvSpPr>
        <p:spPr>
          <a:xfrm>
            <a:off x="7658471" y="3246069"/>
            <a:ext cx="880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55-64 г.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996098E-D810-F356-8652-EA5FA2EE8A44}"/>
              </a:ext>
            </a:extLst>
          </p:cNvPr>
          <p:cNvGrpSpPr/>
          <p:nvPr/>
        </p:nvGrpSpPr>
        <p:grpSpPr>
          <a:xfrm>
            <a:off x="2960636" y="4034814"/>
            <a:ext cx="1209159" cy="1063674"/>
            <a:chOff x="4629666" y="1526983"/>
            <a:chExt cx="1420720" cy="1249780"/>
          </a:xfrm>
        </p:grpSpPr>
        <p:sp>
          <p:nvSpPr>
            <p:cNvPr id="41" name="Hexagon 40">
              <a:extLst>
                <a:ext uri="{FF2B5EF4-FFF2-40B4-BE49-F238E27FC236}">
                  <a16:creationId xmlns:a16="http://schemas.microsoft.com/office/drawing/2014/main" id="{782F832B-8548-B8A2-5EB1-B7B9143FEC09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2704F5A-E48A-DA37-E66F-5382F43D6B19}"/>
                </a:ext>
              </a:extLst>
            </p:cNvPr>
            <p:cNvSpPr txBox="1"/>
            <p:nvPr/>
          </p:nvSpPr>
          <p:spPr>
            <a:xfrm>
              <a:off x="4863439" y="1800731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D78FA4D-518C-A0DC-DAD7-06751AEA9899}"/>
              </a:ext>
            </a:extLst>
          </p:cNvPr>
          <p:cNvGrpSpPr/>
          <p:nvPr/>
        </p:nvGrpSpPr>
        <p:grpSpPr>
          <a:xfrm>
            <a:off x="1399405" y="3952596"/>
            <a:ext cx="1474704" cy="1297269"/>
            <a:chOff x="4629666" y="1526983"/>
            <a:chExt cx="1420720" cy="1249780"/>
          </a:xfrm>
        </p:grpSpPr>
        <p:sp>
          <p:nvSpPr>
            <p:cNvPr id="44" name="Hexagon 43">
              <a:extLst>
                <a:ext uri="{FF2B5EF4-FFF2-40B4-BE49-F238E27FC236}">
                  <a16:creationId xmlns:a16="http://schemas.microsoft.com/office/drawing/2014/main" id="{28CAFBB3-9D80-44A2-69B8-C207D73FA2E8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9CA7BAB-0DEB-627C-14C7-640EBBF6FC41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36%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0FBEB5A3-43D3-85DA-4962-DA0DF584B828}"/>
              </a:ext>
            </a:extLst>
          </p:cNvPr>
          <p:cNvSpPr txBox="1"/>
          <p:nvPr/>
        </p:nvSpPr>
        <p:spPr>
          <a:xfrm>
            <a:off x="200817" y="3645337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Живее в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3B28C1-9619-59A5-9AE6-726D01FA86D3}"/>
              </a:ext>
            </a:extLst>
          </p:cNvPr>
          <p:cNvSpPr txBox="1"/>
          <p:nvPr/>
        </p:nvSpPr>
        <p:spPr>
          <a:xfrm>
            <a:off x="500890" y="4403335"/>
            <a:ext cx="962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Столица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D1C4C2-C72C-6ED4-4513-A38E968D02B0}"/>
              </a:ext>
            </a:extLst>
          </p:cNvPr>
          <p:cNvSpPr txBox="1"/>
          <p:nvPr/>
        </p:nvSpPr>
        <p:spPr>
          <a:xfrm>
            <a:off x="4097020" y="4367438"/>
            <a:ext cx="2313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Град над 100 000 души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0A36AF9-F829-A926-3203-E6D7EC9CFABC}"/>
              </a:ext>
            </a:extLst>
          </p:cNvPr>
          <p:cNvGrpSpPr/>
          <p:nvPr/>
        </p:nvGrpSpPr>
        <p:grpSpPr>
          <a:xfrm>
            <a:off x="2537405" y="5221105"/>
            <a:ext cx="821831" cy="722949"/>
            <a:chOff x="4629666" y="1510517"/>
            <a:chExt cx="1420720" cy="1249780"/>
          </a:xfrm>
        </p:grpSpPr>
        <p:sp>
          <p:nvSpPr>
            <p:cNvPr id="50" name="Hexagon 49">
              <a:extLst>
                <a:ext uri="{FF2B5EF4-FFF2-40B4-BE49-F238E27FC236}">
                  <a16:creationId xmlns:a16="http://schemas.microsoft.com/office/drawing/2014/main" id="{BBF258AF-3307-3EDE-0FC3-21BAE8A9EB73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DB881C4-89F5-E0AF-3FD2-75AE4C85C2B7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16%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A1788225-45F4-22D9-7B9B-2CCE89D14D07}"/>
              </a:ext>
            </a:extLst>
          </p:cNvPr>
          <p:cNvSpPr txBox="1"/>
          <p:nvPr/>
        </p:nvSpPr>
        <p:spPr>
          <a:xfrm>
            <a:off x="-4487" y="5424819"/>
            <a:ext cx="261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Град 30 000-100 000 души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1D48EFD-829E-E57E-E843-56017C20966E}"/>
              </a:ext>
            </a:extLst>
          </p:cNvPr>
          <p:cNvGrpSpPr/>
          <p:nvPr/>
        </p:nvGrpSpPr>
        <p:grpSpPr>
          <a:xfrm>
            <a:off x="3372863" y="5422233"/>
            <a:ext cx="821831" cy="722949"/>
            <a:chOff x="4629666" y="1510517"/>
            <a:chExt cx="1420720" cy="1249780"/>
          </a:xfrm>
        </p:grpSpPr>
        <p:sp>
          <p:nvSpPr>
            <p:cNvPr id="54" name="Hexagon 53">
              <a:extLst>
                <a:ext uri="{FF2B5EF4-FFF2-40B4-BE49-F238E27FC236}">
                  <a16:creationId xmlns:a16="http://schemas.microsoft.com/office/drawing/2014/main" id="{73B03E77-C921-F857-C23A-6023FA023E9E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05719A8-1B53-DE0B-9CB7-A5BDE0F658FA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5BF583A-4904-2757-B2C5-0CE4B156C51B}"/>
              </a:ext>
            </a:extLst>
          </p:cNvPr>
          <p:cNvSpPr txBox="1"/>
          <p:nvPr/>
        </p:nvSpPr>
        <p:spPr>
          <a:xfrm>
            <a:off x="4155096" y="5584571"/>
            <a:ext cx="28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Град 10 000-30 000 души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D26841-A1F4-D2E3-F0F7-DC1A5457E9E7}"/>
              </a:ext>
            </a:extLst>
          </p:cNvPr>
          <p:cNvGrpSpPr/>
          <p:nvPr/>
        </p:nvGrpSpPr>
        <p:grpSpPr>
          <a:xfrm>
            <a:off x="3124946" y="6161711"/>
            <a:ext cx="699924" cy="613441"/>
            <a:chOff x="4629666" y="1510517"/>
            <a:chExt cx="1425974" cy="1249780"/>
          </a:xfrm>
        </p:grpSpPr>
        <p:sp>
          <p:nvSpPr>
            <p:cNvPr id="58" name="Hexagon 57">
              <a:extLst>
                <a:ext uri="{FF2B5EF4-FFF2-40B4-BE49-F238E27FC236}">
                  <a16:creationId xmlns:a16="http://schemas.microsoft.com/office/drawing/2014/main" id="{F9872B20-52C4-D1B6-4C2E-09017ACA4729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1F370BC-8719-5929-60F0-999EEB24FACC}"/>
                </a:ext>
              </a:extLst>
            </p:cNvPr>
            <p:cNvSpPr txBox="1"/>
            <p:nvPr/>
          </p:nvSpPr>
          <p:spPr>
            <a:xfrm>
              <a:off x="4731614" y="1800730"/>
              <a:ext cx="1324026" cy="689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11%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89C3D32C-A5D6-87CE-314A-0BD6361A6D60}"/>
              </a:ext>
            </a:extLst>
          </p:cNvPr>
          <p:cNvSpPr txBox="1"/>
          <p:nvPr/>
        </p:nvSpPr>
        <p:spPr>
          <a:xfrm>
            <a:off x="-4487" y="6276196"/>
            <a:ext cx="3192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Населено място до 10 000 души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41FBA863-3627-D1E2-E623-CD6FE6D7E408}"/>
              </a:ext>
            </a:extLst>
          </p:cNvPr>
          <p:cNvGraphicFramePr/>
          <p:nvPr/>
        </p:nvGraphicFramePr>
        <p:xfrm>
          <a:off x="8641890" y="1606923"/>
          <a:ext cx="3488704" cy="522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" name="TextBox 76">
            <a:extLst>
              <a:ext uri="{FF2B5EF4-FFF2-40B4-BE49-F238E27FC236}">
                <a16:creationId xmlns:a16="http://schemas.microsoft.com/office/drawing/2014/main" id="{8CC66FE8-6C7E-4382-3582-B6A6613FD31E}"/>
              </a:ext>
            </a:extLst>
          </p:cNvPr>
          <p:cNvSpPr txBox="1"/>
          <p:nvPr/>
        </p:nvSpPr>
        <p:spPr>
          <a:xfrm>
            <a:off x="8858400" y="1172622"/>
            <a:ext cx="1897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Брутен доход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38E47B2-6A45-551B-A4EB-20632EAA572F}"/>
              </a:ext>
            </a:extLst>
          </p:cNvPr>
          <p:cNvGrpSpPr/>
          <p:nvPr/>
        </p:nvGrpSpPr>
        <p:grpSpPr>
          <a:xfrm>
            <a:off x="4879475" y="6175900"/>
            <a:ext cx="2246675" cy="691625"/>
            <a:chOff x="4582800" y="6042501"/>
            <a:chExt cx="2246675" cy="69162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26F9A02-8DF6-ECE3-1CA9-683BE615C9EC}"/>
                </a:ext>
              </a:extLst>
            </p:cNvPr>
            <p:cNvSpPr/>
            <p:nvPr/>
          </p:nvSpPr>
          <p:spPr>
            <a:xfrm>
              <a:off x="4582800" y="6042501"/>
              <a:ext cx="2246675" cy="691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987214E-E24B-CE94-A6F8-DFE6B94D7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519" y="6139907"/>
              <a:ext cx="1528652" cy="4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26E5BCD-DCB1-32B1-2ED4-828BDC35DCF3}"/>
              </a:ext>
            </a:extLst>
          </p:cNvPr>
          <p:cNvSpPr txBox="1"/>
          <p:nvPr/>
        </p:nvSpPr>
        <p:spPr>
          <a:xfrm>
            <a:off x="-4487" y="154024"/>
            <a:ext cx="12196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ЗАСТРАХОВКИ „Домашно имущество“</a:t>
            </a:r>
          </a:p>
          <a:p>
            <a:pPr algn="ctr"/>
            <a:r>
              <a:rPr lang="bg-BG" dirty="0">
                <a:solidFill>
                  <a:srgbClr val="EF43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проучване</a:t>
            </a:r>
            <a:endParaRPr lang="en-US" dirty="0">
              <a:solidFill>
                <a:srgbClr val="EF43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4C4C4D7-F2F8-673A-6171-FD795DE7A62A}"/>
              </a:ext>
            </a:extLst>
          </p:cNvPr>
          <p:cNvGrpSpPr/>
          <p:nvPr/>
        </p:nvGrpSpPr>
        <p:grpSpPr>
          <a:xfrm>
            <a:off x="374149" y="1884245"/>
            <a:ext cx="1474704" cy="1297269"/>
            <a:chOff x="4629666" y="1526983"/>
            <a:chExt cx="1420720" cy="1249780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203365D3-6AA0-9906-A19B-AC46BB99D700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6C57CC-94DA-C02A-0364-CA22752B29D8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84%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7DC2963-2196-C250-5CF1-F5205E886734}"/>
              </a:ext>
            </a:extLst>
          </p:cNvPr>
          <p:cNvSpPr txBox="1"/>
          <p:nvPr/>
        </p:nvSpPr>
        <p:spPr>
          <a:xfrm>
            <a:off x="103986" y="1172622"/>
            <a:ext cx="4318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Имуществената застраховка защитава</a:t>
            </a:r>
          </a:p>
          <a:p>
            <a:r>
              <a:rPr lang="bg-BG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финансовата стабилност и собствеността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E0F97-204A-0A33-44A3-E5B2D33D505D}"/>
              </a:ext>
            </a:extLst>
          </p:cNvPr>
          <p:cNvSpPr txBox="1"/>
          <p:nvPr/>
        </p:nvSpPr>
        <p:spPr>
          <a:xfrm>
            <a:off x="2721658" y="2401482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A34F06-A463-CCA2-1991-60ADC4E7C5AA}"/>
              </a:ext>
            </a:extLst>
          </p:cNvPr>
          <p:cNvSpPr txBox="1"/>
          <p:nvPr/>
        </p:nvSpPr>
        <p:spPr>
          <a:xfrm>
            <a:off x="61406" y="2351689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41FBA863-3627-D1E2-E623-CD6FE6D7E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314745"/>
              </p:ext>
            </p:extLst>
          </p:nvPr>
        </p:nvGraphicFramePr>
        <p:xfrm>
          <a:off x="8877375" y="2690242"/>
          <a:ext cx="3314625" cy="4043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" name="TextBox 76">
            <a:extLst>
              <a:ext uri="{FF2B5EF4-FFF2-40B4-BE49-F238E27FC236}">
                <a16:creationId xmlns:a16="http://schemas.microsoft.com/office/drawing/2014/main" id="{8CC66FE8-6C7E-4382-3582-B6A6613FD31E}"/>
              </a:ext>
            </a:extLst>
          </p:cNvPr>
          <p:cNvSpPr txBox="1"/>
          <p:nvPr/>
        </p:nvSpPr>
        <p:spPr>
          <a:xfrm>
            <a:off x="9040035" y="1925869"/>
            <a:ext cx="2354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Годишна сума за</a:t>
            </a:r>
          </a:p>
          <a:p>
            <a:r>
              <a:rPr lang="bg-BG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38E47B2-6A45-551B-A4EB-20632EAA572F}"/>
              </a:ext>
            </a:extLst>
          </p:cNvPr>
          <p:cNvGrpSpPr/>
          <p:nvPr/>
        </p:nvGrpSpPr>
        <p:grpSpPr>
          <a:xfrm>
            <a:off x="4879475" y="6175900"/>
            <a:ext cx="2246675" cy="691625"/>
            <a:chOff x="4582800" y="6042501"/>
            <a:chExt cx="2246675" cy="69162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26F9A02-8DF6-ECE3-1CA9-683BE615C9EC}"/>
                </a:ext>
              </a:extLst>
            </p:cNvPr>
            <p:cNvSpPr/>
            <p:nvPr/>
          </p:nvSpPr>
          <p:spPr>
            <a:xfrm>
              <a:off x="4582800" y="6042501"/>
              <a:ext cx="2246675" cy="691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987214E-E24B-CE94-A6F8-DFE6B94D7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519" y="6139907"/>
              <a:ext cx="1528652" cy="4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26E5BCD-DCB1-32B1-2ED4-828BDC35DCF3}"/>
              </a:ext>
            </a:extLst>
          </p:cNvPr>
          <p:cNvSpPr txBox="1"/>
          <p:nvPr/>
        </p:nvSpPr>
        <p:spPr>
          <a:xfrm>
            <a:off x="-4487" y="154024"/>
            <a:ext cx="12196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ЗАСТРАХОВКИ „Домашно имущество“</a:t>
            </a:r>
          </a:p>
          <a:p>
            <a:pPr algn="ctr"/>
            <a:r>
              <a:rPr lang="bg-BG" dirty="0">
                <a:solidFill>
                  <a:srgbClr val="EF43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проучване</a:t>
            </a:r>
            <a:endParaRPr lang="en-US" dirty="0">
              <a:solidFill>
                <a:srgbClr val="EF43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A342F7-CBCC-505B-B3CF-8B7F76722C83}"/>
              </a:ext>
            </a:extLst>
          </p:cNvPr>
          <p:cNvGrpSpPr/>
          <p:nvPr/>
        </p:nvGrpSpPr>
        <p:grpSpPr>
          <a:xfrm>
            <a:off x="1930023" y="2208246"/>
            <a:ext cx="821831" cy="722949"/>
            <a:chOff x="4629666" y="1510517"/>
            <a:chExt cx="1420720" cy="124978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D5BDE46B-B757-1472-4C74-F85F9E1B0E82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00A84E1-65CB-0E4E-9C21-EC457A7D3D6E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16%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856E5CD-8D6A-4D60-FB3D-B3F3BA2815D1}"/>
              </a:ext>
            </a:extLst>
          </p:cNvPr>
          <p:cNvSpPr txBox="1"/>
          <p:nvPr/>
        </p:nvSpPr>
        <p:spPr>
          <a:xfrm>
            <a:off x="4471552" y="1172622"/>
            <a:ext cx="5129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На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какво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разчитате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за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справяне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с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щетите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при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природно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бедствие или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друго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събитие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?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763E7E5-574F-F1AB-3FE1-19F3A790D8EA}"/>
              </a:ext>
            </a:extLst>
          </p:cNvPr>
          <p:cNvSpPr txBox="1"/>
          <p:nvPr/>
        </p:nvSpPr>
        <p:spPr>
          <a:xfrm>
            <a:off x="5684724" y="4843888"/>
            <a:ext cx="1330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Нямам план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AC43EC-7EA9-91D6-87E5-54273B7B3DF2}"/>
              </a:ext>
            </a:extLst>
          </p:cNvPr>
          <p:cNvGrpSpPr/>
          <p:nvPr/>
        </p:nvGrpSpPr>
        <p:grpSpPr>
          <a:xfrm>
            <a:off x="5043088" y="4691819"/>
            <a:ext cx="699924" cy="613441"/>
            <a:chOff x="4629666" y="1510517"/>
            <a:chExt cx="1425974" cy="1249780"/>
          </a:xfrm>
        </p:grpSpPr>
        <p:sp>
          <p:nvSpPr>
            <p:cNvPr id="71" name="Hexagon 70">
              <a:extLst>
                <a:ext uri="{FF2B5EF4-FFF2-40B4-BE49-F238E27FC236}">
                  <a16:creationId xmlns:a16="http://schemas.microsoft.com/office/drawing/2014/main" id="{22187D8F-0A10-8C5C-7A62-3E56D57D160D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BD2FD3AE-51BE-2AAA-5219-E30882C4BA1F}"/>
                </a:ext>
              </a:extLst>
            </p:cNvPr>
            <p:cNvSpPr txBox="1"/>
            <p:nvPr/>
          </p:nvSpPr>
          <p:spPr>
            <a:xfrm>
              <a:off x="4731614" y="1800730"/>
              <a:ext cx="1324026" cy="689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13%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8713C0B-48AA-E89D-722F-D398C71E1417}"/>
              </a:ext>
            </a:extLst>
          </p:cNvPr>
          <p:cNvGrpSpPr/>
          <p:nvPr/>
        </p:nvGrpSpPr>
        <p:grpSpPr>
          <a:xfrm>
            <a:off x="5282916" y="3363795"/>
            <a:ext cx="1209159" cy="1063674"/>
            <a:chOff x="4629666" y="1526983"/>
            <a:chExt cx="1420720" cy="1249780"/>
          </a:xfrm>
        </p:grpSpPr>
        <p:sp>
          <p:nvSpPr>
            <p:cNvPr id="74" name="Hexagon 73">
              <a:extLst>
                <a:ext uri="{FF2B5EF4-FFF2-40B4-BE49-F238E27FC236}">
                  <a16:creationId xmlns:a16="http://schemas.microsoft.com/office/drawing/2014/main" id="{C23D4C67-C238-FBF4-0076-A5F42A6775F1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901DDD9-D3F7-2059-6445-D005D76D3B68}"/>
                </a:ext>
              </a:extLst>
            </p:cNvPr>
            <p:cNvSpPr txBox="1"/>
            <p:nvPr/>
          </p:nvSpPr>
          <p:spPr>
            <a:xfrm>
              <a:off x="4863439" y="1800731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15%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C428231-16F7-270E-5BD8-4FBEAF306DDC}"/>
              </a:ext>
            </a:extLst>
          </p:cNvPr>
          <p:cNvGrpSpPr/>
          <p:nvPr/>
        </p:nvGrpSpPr>
        <p:grpSpPr>
          <a:xfrm>
            <a:off x="4371065" y="2174810"/>
            <a:ext cx="1474704" cy="1297269"/>
            <a:chOff x="4629666" y="1526983"/>
            <a:chExt cx="1420720" cy="1249780"/>
          </a:xfrm>
        </p:grpSpPr>
        <p:sp>
          <p:nvSpPr>
            <p:cNvPr id="82" name="Hexagon 81">
              <a:extLst>
                <a:ext uri="{FF2B5EF4-FFF2-40B4-BE49-F238E27FC236}">
                  <a16:creationId xmlns:a16="http://schemas.microsoft.com/office/drawing/2014/main" id="{C01287BD-8720-763C-A8DE-E397AF781B9D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E6A5603-7FE6-057B-E610-DB65B7188158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61%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8F7661B1-3630-1AAC-E59D-FA65441BB4A8}"/>
              </a:ext>
            </a:extLst>
          </p:cNvPr>
          <p:cNvSpPr txBox="1"/>
          <p:nvPr/>
        </p:nvSpPr>
        <p:spPr>
          <a:xfrm>
            <a:off x="5778552" y="2308434"/>
            <a:ext cx="2438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/>
              <a:t>Обезщетение по</a:t>
            </a:r>
          </a:p>
          <a:p>
            <a:r>
              <a:rPr lang="bg-BG" sz="1600" dirty="0"/>
              <a:t>имуществена застраховка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E321AB7-8C9A-AF0C-6E04-E04380437F33}"/>
              </a:ext>
            </a:extLst>
          </p:cNvPr>
          <p:cNvSpPr txBox="1"/>
          <p:nvPr/>
        </p:nvSpPr>
        <p:spPr>
          <a:xfrm>
            <a:off x="6416791" y="3717187"/>
            <a:ext cx="2313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/>
              <a:t>Собствени спестявания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71BEEBD-E369-2972-F4BA-2284D8716215}"/>
              </a:ext>
            </a:extLst>
          </p:cNvPr>
          <p:cNvSpPr txBox="1"/>
          <p:nvPr/>
        </p:nvSpPr>
        <p:spPr>
          <a:xfrm>
            <a:off x="48485" y="3794332"/>
            <a:ext cx="4636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Считате ли се за достатъчно информиран/а,</a:t>
            </a:r>
          </a:p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 да изберете подходящата за Вас оферта?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3049214-13FD-A399-7C32-B05CEBE62776}"/>
              </a:ext>
            </a:extLst>
          </p:cNvPr>
          <p:cNvSpPr txBox="1"/>
          <p:nvPr/>
        </p:nvSpPr>
        <p:spPr>
          <a:xfrm>
            <a:off x="1589848" y="5652182"/>
            <a:ext cx="133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До известна</a:t>
            </a:r>
          </a:p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степен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F22A932-E026-7E9F-601E-7C8BB8350E7F}"/>
              </a:ext>
            </a:extLst>
          </p:cNvPr>
          <p:cNvGrpSpPr/>
          <p:nvPr/>
        </p:nvGrpSpPr>
        <p:grpSpPr>
          <a:xfrm>
            <a:off x="1711816" y="4562925"/>
            <a:ext cx="1062214" cy="934409"/>
            <a:chOff x="4629666" y="1510517"/>
            <a:chExt cx="1420720" cy="1249780"/>
          </a:xfrm>
        </p:grpSpPr>
        <p:sp>
          <p:nvSpPr>
            <p:cNvPr id="94" name="Hexagon 93">
              <a:extLst>
                <a:ext uri="{FF2B5EF4-FFF2-40B4-BE49-F238E27FC236}">
                  <a16:creationId xmlns:a16="http://schemas.microsoft.com/office/drawing/2014/main" id="{1EF8F3D8-05E0-36B2-EFE3-42987530DADD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6191D7E-B0EE-A843-D0D0-847E8E77A733}"/>
                </a:ext>
              </a:extLst>
            </p:cNvPr>
            <p:cNvSpPr txBox="1"/>
            <p:nvPr/>
          </p:nvSpPr>
          <p:spPr>
            <a:xfrm>
              <a:off x="4863440" y="1824714"/>
              <a:ext cx="1075765" cy="617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39%</a:t>
              </a:r>
              <a:endPara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600D917-C67B-B0CD-5CE2-BDDDA99C89C4}"/>
              </a:ext>
            </a:extLst>
          </p:cNvPr>
          <p:cNvGrpSpPr/>
          <p:nvPr/>
        </p:nvGrpSpPr>
        <p:grpSpPr>
          <a:xfrm>
            <a:off x="322945" y="4502567"/>
            <a:ext cx="1209159" cy="1063674"/>
            <a:chOff x="4629666" y="1526983"/>
            <a:chExt cx="1420720" cy="1249780"/>
          </a:xfrm>
        </p:grpSpPr>
        <p:sp>
          <p:nvSpPr>
            <p:cNvPr id="97" name="Hexagon 96">
              <a:extLst>
                <a:ext uri="{FF2B5EF4-FFF2-40B4-BE49-F238E27FC236}">
                  <a16:creationId xmlns:a16="http://schemas.microsoft.com/office/drawing/2014/main" id="{74075BB5-7EE8-53A6-5BB0-CC1F0820A962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D4784690-3118-82C5-536B-0F5843C77230}"/>
                </a:ext>
              </a:extLst>
            </p:cNvPr>
            <p:cNvSpPr txBox="1"/>
            <p:nvPr/>
          </p:nvSpPr>
          <p:spPr>
            <a:xfrm>
              <a:off x="4863439" y="1800731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43%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6780D745-ADB4-67D5-8EC4-7FD9A61CE7D2}"/>
              </a:ext>
            </a:extLst>
          </p:cNvPr>
          <p:cNvSpPr txBox="1"/>
          <p:nvPr/>
        </p:nvSpPr>
        <p:spPr>
          <a:xfrm>
            <a:off x="739199" y="5645022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C2926DD-984E-234D-96AC-C253BB362FE8}"/>
              </a:ext>
            </a:extLst>
          </p:cNvPr>
          <p:cNvSpPr txBox="1"/>
          <p:nvPr/>
        </p:nvSpPr>
        <p:spPr>
          <a:xfrm>
            <a:off x="3125271" y="5632118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FD23F83-F092-3CF6-D019-8BFB187E1584}"/>
              </a:ext>
            </a:extLst>
          </p:cNvPr>
          <p:cNvGrpSpPr/>
          <p:nvPr/>
        </p:nvGrpSpPr>
        <p:grpSpPr>
          <a:xfrm>
            <a:off x="2993397" y="4735551"/>
            <a:ext cx="699924" cy="613441"/>
            <a:chOff x="4629666" y="1510517"/>
            <a:chExt cx="1425974" cy="1249780"/>
          </a:xfrm>
        </p:grpSpPr>
        <p:sp>
          <p:nvSpPr>
            <p:cNvPr id="102" name="Hexagon 101">
              <a:extLst>
                <a:ext uri="{FF2B5EF4-FFF2-40B4-BE49-F238E27FC236}">
                  <a16:creationId xmlns:a16="http://schemas.microsoft.com/office/drawing/2014/main" id="{6869B44A-8F38-20C2-FB18-63012CEA60F2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170F70D-FB7C-1F6E-7FAD-10AE75CBE587}"/>
                </a:ext>
              </a:extLst>
            </p:cNvPr>
            <p:cNvSpPr txBox="1"/>
            <p:nvPr/>
          </p:nvSpPr>
          <p:spPr>
            <a:xfrm>
              <a:off x="4731614" y="1800730"/>
              <a:ext cx="1324026" cy="689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18%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23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1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4C4C4D7-F2F8-673A-6171-FD795DE7A62A}"/>
              </a:ext>
            </a:extLst>
          </p:cNvPr>
          <p:cNvGrpSpPr/>
          <p:nvPr/>
        </p:nvGrpSpPr>
        <p:grpSpPr>
          <a:xfrm>
            <a:off x="502919" y="2342543"/>
            <a:ext cx="1474704" cy="1297269"/>
            <a:chOff x="4629666" y="1526983"/>
            <a:chExt cx="1420720" cy="1249780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203365D3-6AA0-9906-A19B-AC46BB99D700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6C57CC-94DA-C02A-0364-CA22752B29D8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7</a:t>
              </a:r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7DC2963-2196-C250-5CF1-F5205E886734}"/>
              </a:ext>
            </a:extLst>
          </p:cNvPr>
          <p:cNvSpPr txBox="1"/>
          <p:nvPr/>
        </p:nvSpPr>
        <p:spPr>
          <a:xfrm>
            <a:off x="547729" y="666791"/>
            <a:ext cx="36920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Считате ли, че при покупката на Вашата застраховка Ви е била предоставена</a:t>
            </a: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достатъчна информация относно условията по нея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E0F97-204A-0A33-44A3-E5B2D33D505D}"/>
              </a:ext>
            </a:extLst>
          </p:cNvPr>
          <p:cNvSpPr txBox="1"/>
          <p:nvPr/>
        </p:nvSpPr>
        <p:spPr>
          <a:xfrm>
            <a:off x="1892425" y="3950722"/>
            <a:ext cx="1112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Донякъде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A34F06-A463-CCA2-1991-60ADC4E7C5AA}"/>
              </a:ext>
            </a:extLst>
          </p:cNvPr>
          <p:cNvSpPr txBox="1"/>
          <p:nvPr/>
        </p:nvSpPr>
        <p:spPr>
          <a:xfrm>
            <a:off x="1024507" y="3976314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38E47B2-6A45-551B-A4EB-20632EAA572F}"/>
              </a:ext>
            </a:extLst>
          </p:cNvPr>
          <p:cNvGrpSpPr/>
          <p:nvPr/>
        </p:nvGrpSpPr>
        <p:grpSpPr>
          <a:xfrm>
            <a:off x="4879475" y="6175900"/>
            <a:ext cx="2246675" cy="691625"/>
            <a:chOff x="4582800" y="6042501"/>
            <a:chExt cx="2246675" cy="69162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26F9A02-8DF6-ECE3-1CA9-683BE615C9EC}"/>
                </a:ext>
              </a:extLst>
            </p:cNvPr>
            <p:cNvSpPr/>
            <p:nvPr/>
          </p:nvSpPr>
          <p:spPr>
            <a:xfrm>
              <a:off x="4582800" y="6042501"/>
              <a:ext cx="2246675" cy="691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987214E-E24B-CE94-A6F8-DFE6B94D7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519" y="6139907"/>
              <a:ext cx="1528652" cy="4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26E5BCD-DCB1-32B1-2ED4-828BDC35DCF3}"/>
              </a:ext>
            </a:extLst>
          </p:cNvPr>
          <p:cNvSpPr txBox="1"/>
          <p:nvPr/>
        </p:nvSpPr>
        <p:spPr>
          <a:xfrm>
            <a:off x="-4487" y="154024"/>
            <a:ext cx="12196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ЗАСТРАХОВКИ „Домашно имущество“</a:t>
            </a:r>
          </a:p>
          <a:p>
            <a:pPr algn="ctr"/>
            <a:r>
              <a:rPr lang="bg-BG" dirty="0">
                <a:solidFill>
                  <a:srgbClr val="EF43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проучване</a:t>
            </a:r>
            <a:endParaRPr lang="en-US" dirty="0">
              <a:solidFill>
                <a:srgbClr val="EF43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A342F7-CBCC-505B-B3CF-8B7F76722C83}"/>
              </a:ext>
            </a:extLst>
          </p:cNvPr>
          <p:cNvGrpSpPr/>
          <p:nvPr/>
        </p:nvGrpSpPr>
        <p:grpSpPr>
          <a:xfrm>
            <a:off x="2017130" y="2674647"/>
            <a:ext cx="821831" cy="722949"/>
            <a:chOff x="4629666" y="1510517"/>
            <a:chExt cx="1420720" cy="124978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D5BDE46B-B757-1472-4C74-F85F9E1B0E82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00A84E1-65CB-0E4E-9C21-EC457A7D3D6E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22%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95976F9-7077-FBB4-8595-5268D3D46408}"/>
              </a:ext>
            </a:extLst>
          </p:cNvPr>
          <p:cNvGrpSpPr/>
          <p:nvPr/>
        </p:nvGrpSpPr>
        <p:grpSpPr>
          <a:xfrm>
            <a:off x="3059713" y="2729400"/>
            <a:ext cx="699924" cy="613441"/>
            <a:chOff x="4629666" y="1510517"/>
            <a:chExt cx="1425974" cy="1249780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3A1671EC-D9E8-F76A-EEF6-C673C03638FC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87873FF-E6B3-CAC9-572B-49829221A98D}"/>
                </a:ext>
              </a:extLst>
            </p:cNvPr>
            <p:cNvSpPr txBox="1"/>
            <p:nvPr/>
          </p:nvSpPr>
          <p:spPr>
            <a:xfrm>
              <a:off x="4731614" y="1800730"/>
              <a:ext cx="1324026" cy="689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B96356B-B09D-FAD2-6CA5-D7D0635A4514}"/>
              </a:ext>
            </a:extLst>
          </p:cNvPr>
          <p:cNvSpPr txBox="1"/>
          <p:nvPr/>
        </p:nvSpPr>
        <p:spPr>
          <a:xfrm>
            <a:off x="3186407" y="3966975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3D1E26-F05F-61FA-B452-5600FCB4097C}"/>
              </a:ext>
            </a:extLst>
          </p:cNvPr>
          <p:cNvSpPr txBox="1"/>
          <p:nvPr/>
        </p:nvSpPr>
        <p:spPr>
          <a:xfrm>
            <a:off x="4779434" y="1218066"/>
            <a:ext cx="6441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Завеждали ли сте претенция за обезщетение по Вашата имуществена</a:t>
            </a: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9C4A9E-7219-136C-DCF1-BE17735FE01A}"/>
              </a:ext>
            </a:extLst>
          </p:cNvPr>
          <p:cNvGrpSpPr/>
          <p:nvPr/>
        </p:nvGrpSpPr>
        <p:grpSpPr>
          <a:xfrm>
            <a:off x="8106659" y="2238179"/>
            <a:ext cx="1209159" cy="1063674"/>
            <a:chOff x="4629666" y="1526983"/>
            <a:chExt cx="1420720" cy="1249780"/>
          </a:xfrm>
        </p:grpSpPr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BBF03DDE-0FB5-1AA6-FBB4-F3030F8CF34C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B7B1040-A7B9-7859-1B8B-F5BF30BFF9C0}"/>
                </a:ext>
              </a:extLst>
            </p:cNvPr>
            <p:cNvSpPr txBox="1"/>
            <p:nvPr/>
          </p:nvSpPr>
          <p:spPr>
            <a:xfrm>
              <a:off x="4863439" y="1820628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45%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A5861F1-7E34-627A-94DC-D767D2D97F7B}"/>
              </a:ext>
            </a:extLst>
          </p:cNvPr>
          <p:cNvCxnSpPr>
            <a:cxnSpLocks/>
          </p:cNvCxnSpPr>
          <p:nvPr/>
        </p:nvCxnSpPr>
        <p:spPr>
          <a:xfrm>
            <a:off x="9009662" y="3196608"/>
            <a:ext cx="293701" cy="601144"/>
          </a:xfrm>
          <a:prstGeom prst="line">
            <a:avLst/>
          </a:prstGeom>
          <a:ln w="28575">
            <a:solidFill>
              <a:srgbClr val="5124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A7E519B-B65E-0FBE-1F7D-A722BDEEED22}"/>
              </a:ext>
            </a:extLst>
          </p:cNvPr>
          <p:cNvCxnSpPr>
            <a:cxnSpLocks/>
          </p:cNvCxnSpPr>
          <p:nvPr/>
        </p:nvCxnSpPr>
        <p:spPr>
          <a:xfrm flipV="1">
            <a:off x="2888636" y="3245994"/>
            <a:ext cx="3916833" cy="1354581"/>
          </a:xfrm>
          <a:prstGeom prst="line">
            <a:avLst/>
          </a:prstGeom>
          <a:ln w="28575">
            <a:solidFill>
              <a:srgbClr val="EF4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8DD2E86-69BA-1473-C72E-B4FC987ABEC0}"/>
              </a:ext>
            </a:extLst>
          </p:cNvPr>
          <p:cNvSpPr txBox="1"/>
          <p:nvPr/>
        </p:nvSpPr>
        <p:spPr>
          <a:xfrm>
            <a:off x="6716846" y="3797752"/>
            <a:ext cx="4639733" cy="523220"/>
          </a:xfrm>
          <a:prstGeom prst="rect">
            <a:avLst/>
          </a:prstGeom>
          <a:noFill/>
          <a:ln w="28575">
            <a:solidFill>
              <a:srgbClr val="51248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Каква е причината за отказа да бъде изплатено обезщетение?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27B99F-10FE-CFD5-A0AB-2CB3E818D35C}"/>
              </a:ext>
            </a:extLst>
          </p:cNvPr>
          <p:cNvSpPr txBox="1"/>
          <p:nvPr/>
        </p:nvSpPr>
        <p:spPr>
          <a:xfrm>
            <a:off x="5687174" y="2608149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66AAB2-3635-7ACB-6F22-49FCA1218996}"/>
              </a:ext>
            </a:extLst>
          </p:cNvPr>
          <p:cNvSpPr txBox="1"/>
          <p:nvPr/>
        </p:nvSpPr>
        <p:spPr>
          <a:xfrm>
            <a:off x="7685839" y="258043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F3B7977-20EA-51B3-60B8-7AE3C7DA0309}"/>
              </a:ext>
            </a:extLst>
          </p:cNvPr>
          <p:cNvSpPr txBox="1"/>
          <p:nvPr/>
        </p:nvSpPr>
        <p:spPr>
          <a:xfrm>
            <a:off x="866540" y="4592089"/>
            <a:ext cx="4639733" cy="307777"/>
          </a:xfrm>
          <a:prstGeom prst="rect">
            <a:avLst/>
          </a:prstGeom>
          <a:noFill/>
          <a:ln w="28575">
            <a:solidFill>
              <a:srgbClr val="EF438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Беше ли ви изплатено обезщетение?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11155C8-9AFC-42C8-C4B7-FF5AEEE08050}"/>
              </a:ext>
            </a:extLst>
          </p:cNvPr>
          <p:cNvGrpSpPr/>
          <p:nvPr/>
        </p:nvGrpSpPr>
        <p:grpSpPr>
          <a:xfrm>
            <a:off x="6146182" y="2159211"/>
            <a:ext cx="1675074" cy="1337969"/>
            <a:chOff x="4629666" y="1526983"/>
            <a:chExt cx="1420720" cy="1249780"/>
          </a:xfrm>
        </p:grpSpPr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272567C6-96AB-BCB5-3C19-81A154C1EE46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839FDCC-A9B8-B766-2FE3-2A372171B6ED}"/>
                </a:ext>
              </a:extLst>
            </p:cNvPr>
            <p:cNvSpPr txBox="1"/>
            <p:nvPr/>
          </p:nvSpPr>
          <p:spPr>
            <a:xfrm>
              <a:off x="4856113" y="1874142"/>
              <a:ext cx="1075764" cy="5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55%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A301DA2D-556E-62E5-8ECE-3DA52761CF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9634191"/>
              </p:ext>
            </p:extLst>
          </p:nvPr>
        </p:nvGraphicFramePr>
        <p:xfrm>
          <a:off x="-993124" y="5039308"/>
          <a:ext cx="6290966" cy="1510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B736913E-EB95-9F3F-55FA-2AFEF90DE2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5963979"/>
              </p:ext>
            </p:extLst>
          </p:nvPr>
        </p:nvGraphicFramePr>
        <p:xfrm>
          <a:off x="7048815" y="4097193"/>
          <a:ext cx="4509097" cy="276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1673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4C4C4D7-F2F8-673A-6171-FD795DE7A62A}"/>
              </a:ext>
            </a:extLst>
          </p:cNvPr>
          <p:cNvGrpSpPr/>
          <p:nvPr/>
        </p:nvGrpSpPr>
        <p:grpSpPr>
          <a:xfrm>
            <a:off x="408017" y="1884245"/>
            <a:ext cx="1474704" cy="1297269"/>
            <a:chOff x="4629666" y="1526983"/>
            <a:chExt cx="1420720" cy="1249780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203365D3-6AA0-9906-A19B-AC46BB99D700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6C57CC-94DA-C02A-0364-CA22752B29D8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83%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7DC2963-2196-C250-5CF1-F5205E886734}"/>
              </a:ext>
            </a:extLst>
          </p:cNvPr>
          <p:cNvSpPr txBox="1"/>
          <p:nvPr/>
        </p:nvSpPr>
        <p:spPr>
          <a:xfrm>
            <a:off x="151392" y="1179549"/>
            <a:ext cx="2574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Притежавате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ли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поне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едно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  <a:p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собствено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жилище?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E0F97-204A-0A33-44A3-E5B2D33D505D}"/>
              </a:ext>
            </a:extLst>
          </p:cNvPr>
          <p:cNvSpPr txBox="1"/>
          <p:nvPr/>
        </p:nvSpPr>
        <p:spPr>
          <a:xfrm>
            <a:off x="2721658" y="2401482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A34F06-A463-CCA2-1991-60ADC4E7C5AA}"/>
              </a:ext>
            </a:extLst>
          </p:cNvPr>
          <p:cNvSpPr txBox="1"/>
          <p:nvPr/>
        </p:nvSpPr>
        <p:spPr>
          <a:xfrm>
            <a:off x="61406" y="2351689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38E47B2-6A45-551B-A4EB-20632EAA572F}"/>
              </a:ext>
            </a:extLst>
          </p:cNvPr>
          <p:cNvGrpSpPr/>
          <p:nvPr/>
        </p:nvGrpSpPr>
        <p:grpSpPr>
          <a:xfrm>
            <a:off x="4879475" y="6175900"/>
            <a:ext cx="2246675" cy="691625"/>
            <a:chOff x="4582800" y="6042501"/>
            <a:chExt cx="2246675" cy="69162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26F9A02-8DF6-ECE3-1CA9-683BE615C9EC}"/>
                </a:ext>
              </a:extLst>
            </p:cNvPr>
            <p:cNvSpPr/>
            <p:nvPr/>
          </p:nvSpPr>
          <p:spPr>
            <a:xfrm>
              <a:off x="4582800" y="6042501"/>
              <a:ext cx="2246675" cy="691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987214E-E24B-CE94-A6F8-DFE6B94D7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519" y="6139907"/>
              <a:ext cx="1528652" cy="4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26E5BCD-DCB1-32B1-2ED4-828BDC35DCF3}"/>
              </a:ext>
            </a:extLst>
          </p:cNvPr>
          <p:cNvSpPr txBox="1"/>
          <p:nvPr/>
        </p:nvSpPr>
        <p:spPr>
          <a:xfrm>
            <a:off x="-4487" y="154024"/>
            <a:ext cx="12196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ЗАСТРАХОВКИ „Домашно имущество“</a:t>
            </a:r>
          </a:p>
          <a:p>
            <a:pPr algn="ctr"/>
            <a:r>
              <a:rPr lang="bg-BG" dirty="0">
                <a:solidFill>
                  <a:srgbClr val="EF43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проучване</a:t>
            </a:r>
            <a:endParaRPr lang="en-US" dirty="0">
              <a:solidFill>
                <a:srgbClr val="EF43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A342F7-CBCC-505B-B3CF-8B7F76722C83}"/>
              </a:ext>
            </a:extLst>
          </p:cNvPr>
          <p:cNvGrpSpPr/>
          <p:nvPr/>
        </p:nvGrpSpPr>
        <p:grpSpPr>
          <a:xfrm>
            <a:off x="1930023" y="2199779"/>
            <a:ext cx="821831" cy="722949"/>
            <a:chOff x="4629666" y="1495880"/>
            <a:chExt cx="1420720" cy="124978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D5BDE46B-B757-1472-4C74-F85F9E1B0E82}"/>
                </a:ext>
              </a:extLst>
            </p:cNvPr>
            <p:cNvSpPr/>
            <p:nvPr/>
          </p:nvSpPr>
          <p:spPr>
            <a:xfrm rot="1752256">
              <a:off x="4629666" y="1495880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00A84E1-65CB-0E4E-9C21-EC457A7D3D6E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17%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C10514D-4EC9-B425-4C95-54E5B90FE0B9}"/>
              </a:ext>
            </a:extLst>
          </p:cNvPr>
          <p:cNvGrpSpPr/>
          <p:nvPr/>
        </p:nvGrpSpPr>
        <p:grpSpPr>
          <a:xfrm>
            <a:off x="4689599" y="3056385"/>
            <a:ext cx="1474704" cy="1297269"/>
            <a:chOff x="4629666" y="1526983"/>
            <a:chExt cx="1420720" cy="1249780"/>
          </a:xfrm>
        </p:grpSpPr>
        <p:sp>
          <p:nvSpPr>
            <p:cNvPr id="31" name="Hexagon 30">
              <a:extLst>
                <a:ext uri="{FF2B5EF4-FFF2-40B4-BE49-F238E27FC236}">
                  <a16:creationId xmlns:a16="http://schemas.microsoft.com/office/drawing/2014/main" id="{AF9B487F-56BA-FC69-C612-E375707C5B65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C0C56EE-3992-7DA3-29CC-129F1E8390B3}"/>
                </a:ext>
              </a:extLst>
            </p:cNvPr>
            <p:cNvSpPr txBox="1"/>
            <p:nvPr/>
          </p:nvSpPr>
          <p:spPr>
            <a:xfrm>
              <a:off x="4856113" y="1874142"/>
              <a:ext cx="1075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88%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D21FE63C-B7E7-D787-9AE3-9A313ED2B551}"/>
              </a:ext>
            </a:extLst>
          </p:cNvPr>
          <p:cNvSpPr txBox="1"/>
          <p:nvPr/>
        </p:nvSpPr>
        <p:spPr>
          <a:xfrm>
            <a:off x="4204373" y="2351689"/>
            <a:ext cx="3323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По Ваша инициатива ли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сключихте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  <a:p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? 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17614E-8827-2CEA-C6FD-739D82218F8B}"/>
              </a:ext>
            </a:extLst>
          </p:cNvPr>
          <p:cNvSpPr txBox="1"/>
          <p:nvPr/>
        </p:nvSpPr>
        <p:spPr>
          <a:xfrm>
            <a:off x="7003240" y="3573622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0A27C55-5B90-FE25-B5C8-41CCD1FED513}"/>
              </a:ext>
            </a:extLst>
          </p:cNvPr>
          <p:cNvSpPr txBox="1"/>
          <p:nvPr/>
        </p:nvSpPr>
        <p:spPr>
          <a:xfrm>
            <a:off x="4342988" y="3523829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7B6BD9-1DA0-A8F8-077F-00D0DF5EDB8A}"/>
              </a:ext>
            </a:extLst>
          </p:cNvPr>
          <p:cNvGrpSpPr/>
          <p:nvPr/>
        </p:nvGrpSpPr>
        <p:grpSpPr>
          <a:xfrm>
            <a:off x="6211605" y="3363452"/>
            <a:ext cx="821831" cy="722949"/>
            <a:chOff x="4629666" y="1481243"/>
            <a:chExt cx="1420720" cy="1249780"/>
          </a:xfrm>
        </p:grpSpPr>
        <p:sp>
          <p:nvSpPr>
            <p:cNvPr id="37" name="Hexagon 36">
              <a:extLst>
                <a:ext uri="{FF2B5EF4-FFF2-40B4-BE49-F238E27FC236}">
                  <a16:creationId xmlns:a16="http://schemas.microsoft.com/office/drawing/2014/main" id="{FF601B2D-8501-673A-F0CB-391CF2E14D84}"/>
                </a:ext>
              </a:extLst>
            </p:cNvPr>
            <p:cNvSpPr/>
            <p:nvPr/>
          </p:nvSpPr>
          <p:spPr>
            <a:xfrm rot="1752256">
              <a:off x="4629666" y="148124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2937185-C0B7-032C-30AB-F8A33B3BC60B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4EA287BA-F478-DA72-6C03-D0C12F54B62C}"/>
              </a:ext>
            </a:extLst>
          </p:cNvPr>
          <p:cNvSpPr txBox="1"/>
          <p:nvPr/>
        </p:nvSpPr>
        <p:spPr>
          <a:xfrm>
            <a:off x="729069" y="4088159"/>
            <a:ext cx="317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Как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направихте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избор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на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Вашата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  <a:p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? 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CBC4D8-8DF7-A96A-94B2-74B6A70D3868}"/>
              </a:ext>
            </a:extLst>
          </p:cNvPr>
          <p:cNvSpPr txBox="1"/>
          <p:nvPr/>
        </p:nvSpPr>
        <p:spPr>
          <a:xfrm>
            <a:off x="1998643" y="6142791"/>
            <a:ext cx="973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Сравних</a:t>
            </a:r>
          </a:p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оферти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2B5B6F-D1EB-53A4-80BC-A725846E0810}"/>
              </a:ext>
            </a:extLst>
          </p:cNvPr>
          <p:cNvSpPr txBox="1"/>
          <p:nvPr/>
        </p:nvSpPr>
        <p:spPr>
          <a:xfrm>
            <a:off x="668074" y="6129159"/>
            <a:ext cx="1242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Препоръка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CA5C053-A11A-050D-816F-8ADD6267F70E}"/>
              </a:ext>
            </a:extLst>
          </p:cNvPr>
          <p:cNvGrpSpPr/>
          <p:nvPr/>
        </p:nvGrpSpPr>
        <p:grpSpPr>
          <a:xfrm>
            <a:off x="698043" y="4907739"/>
            <a:ext cx="1209159" cy="1063674"/>
            <a:chOff x="4629666" y="1526983"/>
            <a:chExt cx="1420720" cy="1249780"/>
          </a:xfrm>
        </p:grpSpPr>
        <p:sp>
          <p:nvSpPr>
            <p:cNvPr id="49" name="Hexagon 48">
              <a:extLst>
                <a:ext uri="{FF2B5EF4-FFF2-40B4-BE49-F238E27FC236}">
                  <a16:creationId xmlns:a16="http://schemas.microsoft.com/office/drawing/2014/main" id="{028ED179-B214-27E9-FE72-ACA2F3CD98B8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C3DA64B-25D8-65FA-54FC-6FD019E83A3E}"/>
                </a:ext>
              </a:extLst>
            </p:cNvPr>
            <p:cNvSpPr txBox="1"/>
            <p:nvPr/>
          </p:nvSpPr>
          <p:spPr>
            <a:xfrm>
              <a:off x="4863439" y="1820628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36%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5D8200C-D124-2F84-B765-38FD3A5F2050}"/>
              </a:ext>
            </a:extLst>
          </p:cNvPr>
          <p:cNvGrpSpPr/>
          <p:nvPr/>
        </p:nvGrpSpPr>
        <p:grpSpPr>
          <a:xfrm>
            <a:off x="2072779" y="5099273"/>
            <a:ext cx="821831" cy="722949"/>
            <a:chOff x="4629666" y="1481243"/>
            <a:chExt cx="1420720" cy="1249780"/>
          </a:xfrm>
        </p:grpSpPr>
        <p:sp>
          <p:nvSpPr>
            <p:cNvPr id="52" name="Hexagon 51">
              <a:extLst>
                <a:ext uri="{FF2B5EF4-FFF2-40B4-BE49-F238E27FC236}">
                  <a16:creationId xmlns:a16="http://schemas.microsoft.com/office/drawing/2014/main" id="{5997FB17-980B-9003-CF50-224F8DFBBCE9}"/>
                </a:ext>
              </a:extLst>
            </p:cNvPr>
            <p:cNvSpPr/>
            <p:nvPr/>
          </p:nvSpPr>
          <p:spPr>
            <a:xfrm rot="1752256">
              <a:off x="4629666" y="148124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8AC68E5-388C-C316-208A-3AEF3740ED8B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15%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02E0BBF-CC7F-CB8C-806E-D2A9449F44FB}"/>
              </a:ext>
            </a:extLst>
          </p:cNvPr>
          <p:cNvGrpSpPr/>
          <p:nvPr/>
        </p:nvGrpSpPr>
        <p:grpSpPr>
          <a:xfrm>
            <a:off x="3124130" y="5154026"/>
            <a:ext cx="699924" cy="613441"/>
            <a:chOff x="4629666" y="1510517"/>
            <a:chExt cx="1425974" cy="1249780"/>
          </a:xfrm>
        </p:grpSpPr>
        <p:sp>
          <p:nvSpPr>
            <p:cNvPr id="55" name="Hexagon 54">
              <a:extLst>
                <a:ext uri="{FF2B5EF4-FFF2-40B4-BE49-F238E27FC236}">
                  <a16:creationId xmlns:a16="http://schemas.microsoft.com/office/drawing/2014/main" id="{5B474318-89DF-ECF2-241F-286B5D3AABF1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6DEE36A-E0B0-F886-006D-4E57E921D584}"/>
                </a:ext>
              </a:extLst>
            </p:cNvPr>
            <p:cNvSpPr txBox="1"/>
            <p:nvPr/>
          </p:nvSpPr>
          <p:spPr>
            <a:xfrm>
              <a:off x="4731614" y="1800730"/>
              <a:ext cx="1324026" cy="689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31C5F913-D943-1E9A-5C0B-D28BE5FBB9D3}"/>
              </a:ext>
            </a:extLst>
          </p:cNvPr>
          <p:cNvSpPr txBox="1"/>
          <p:nvPr/>
        </p:nvSpPr>
        <p:spPr>
          <a:xfrm>
            <a:off x="3018750" y="6108047"/>
            <a:ext cx="9664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Реклама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9555FD7-A821-E955-B299-E8FC2952BF47}"/>
              </a:ext>
            </a:extLst>
          </p:cNvPr>
          <p:cNvSpPr txBox="1"/>
          <p:nvPr/>
        </p:nvSpPr>
        <p:spPr>
          <a:xfrm>
            <a:off x="8444031" y="1192655"/>
            <a:ext cx="331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каква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степен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сте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запознат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с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условията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по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Вашата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786B059-EDFA-C35D-2736-D0569BA3C2ED}"/>
              </a:ext>
            </a:extLst>
          </p:cNvPr>
          <p:cNvSpPr txBox="1"/>
          <p:nvPr/>
        </p:nvSpPr>
        <p:spPr>
          <a:xfrm>
            <a:off x="9654324" y="3234181"/>
            <a:ext cx="1112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Донякъде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9B8E84A-9770-7CE8-DA19-C59B3C92301D}"/>
              </a:ext>
            </a:extLst>
          </p:cNvPr>
          <p:cNvSpPr txBox="1"/>
          <p:nvPr/>
        </p:nvSpPr>
        <p:spPr>
          <a:xfrm>
            <a:off x="8494831" y="3220549"/>
            <a:ext cx="1021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Напълно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A8D2F9F-6E1E-5BBF-81F6-55E00B758001}"/>
              </a:ext>
            </a:extLst>
          </p:cNvPr>
          <p:cNvGrpSpPr/>
          <p:nvPr/>
        </p:nvGrpSpPr>
        <p:grpSpPr>
          <a:xfrm>
            <a:off x="8423198" y="1999129"/>
            <a:ext cx="1209159" cy="1063674"/>
            <a:chOff x="4629666" y="1526983"/>
            <a:chExt cx="1420720" cy="1249780"/>
          </a:xfrm>
        </p:grpSpPr>
        <p:sp>
          <p:nvSpPr>
            <p:cNvPr id="62" name="Hexagon 61">
              <a:extLst>
                <a:ext uri="{FF2B5EF4-FFF2-40B4-BE49-F238E27FC236}">
                  <a16:creationId xmlns:a16="http://schemas.microsoft.com/office/drawing/2014/main" id="{49A56A22-92FE-2885-1F80-18EE16E1AA21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BEBEF2-F2A6-0A5D-19E0-68A11BFDBB7B}"/>
                </a:ext>
              </a:extLst>
            </p:cNvPr>
            <p:cNvSpPr txBox="1"/>
            <p:nvPr/>
          </p:nvSpPr>
          <p:spPr>
            <a:xfrm>
              <a:off x="4863439" y="1820628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69%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C730307-6D03-4BAD-FB17-6BE0A83F3F81}"/>
              </a:ext>
            </a:extLst>
          </p:cNvPr>
          <p:cNvGrpSpPr/>
          <p:nvPr/>
        </p:nvGrpSpPr>
        <p:grpSpPr>
          <a:xfrm>
            <a:off x="9865670" y="2190663"/>
            <a:ext cx="821831" cy="722949"/>
            <a:chOff x="4629666" y="1481243"/>
            <a:chExt cx="1420720" cy="1249780"/>
          </a:xfrm>
        </p:grpSpPr>
        <p:sp>
          <p:nvSpPr>
            <p:cNvPr id="65" name="Hexagon 64">
              <a:extLst>
                <a:ext uri="{FF2B5EF4-FFF2-40B4-BE49-F238E27FC236}">
                  <a16:creationId xmlns:a16="http://schemas.microsoft.com/office/drawing/2014/main" id="{4518523D-05DF-4FF0-0715-9C4F8B62D767}"/>
                </a:ext>
              </a:extLst>
            </p:cNvPr>
            <p:cNvSpPr/>
            <p:nvPr/>
          </p:nvSpPr>
          <p:spPr>
            <a:xfrm rot="1752256">
              <a:off x="4629666" y="148124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39120FE-CAAA-4969-C468-69899D4C8561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30%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3A64B20F-6B2A-0ADC-CCB1-82247EC727C0}"/>
              </a:ext>
            </a:extLst>
          </p:cNvPr>
          <p:cNvSpPr txBox="1"/>
          <p:nvPr/>
        </p:nvSpPr>
        <p:spPr>
          <a:xfrm>
            <a:off x="10743905" y="3199437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 съм</a:t>
            </a:r>
          </a:p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запознат/а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E80BABF-8A18-E91A-0059-116DBAACDF80}"/>
              </a:ext>
            </a:extLst>
          </p:cNvPr>
          <p:cNvSpPr txBox="1"/>
          <p:nvPr/>
        </p:nvSpPr>
        <p:spPr>
          <a:xfrm>
            <a:off x="7816731" y="4232494"/>
            <a:ext cx="3707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При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покупката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на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застраховката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получихте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ли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достатъчно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информация?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85EFC87-C343-C204-E5CE-2D0DB20FEA26}"/>
              </a:ext>
            </a:extLst>
          </p:cNvPr>
          <p:cNvSpPr txBox="1"/>
          <p:nvPr/>
        </p:nvSpPr>
        <p:spPr>
          <a:xfrm>
            <a:off x="9290917" y="6284070"/>
            <a:ext cx="1112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Донякъде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B87FD9E-7036-0BCF-6EF8-B36E37F66D62}"/>
              </a:ext>
            </a:extLst>
          </p:cNvPr>
          <p:cNvSpPr txBox="1"/>
          <p:nvPr/>
        </p:nvSpPr>
        <p:spPr>
          <a:xfrm>
            <a:off x="8401210" y="6260388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6ED8C6F-4C67-2DA7-EBDF-944DA4B51EB1}"/>
              </a:ext>
            </a:extLst>
          </p:cNvPr>
          <p:cNvGrpSpPr/>
          <p:nvPr/>
        </p:nvGrpSpPr>
        <p:grpSpPr>
          <a:xfrm>
            <a:off x="7999377" y="5038968"/>
            <a:ext cx="1209159" cy="1063674"/>
            <a:chOff x="4629666" y="1526983"/>
            <a:chExt cx="1420720" cy="1249780"/>
          </a:xfrm>
        </p:grpSpPr>
        <p:sp>
          <p:nvSpPr>
            <p:cNvPr id="105" name="Hexagon 104">
              <a:extLst>
                <a:ext uri="{FF2B5EF4-FFF2-40B4-BE49-F238E27FC236}">
                  <a16:creationId xmlns:a16="http://schemas.microsoft.com/office/drawing/2014/main" id="{1F4D7C22-B0A8-DC51-1D70-605E6536D87C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EA412DB-5092-3A39-87CD-75E9E71A8D70}"/>
                </a:ext>
              </a:extLst>
            </p:cNvPr>
            <p:cNvSpPr txBox="1"/>
            <p:nvPr/>
          </p:nvSpPr>
          <p:spPr>
            <a:xfrm>
              <a:off x="4863439" y="1820628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74%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508F606-FEAB-9D75-E504-1BBA8C1B7823}"/>
              </a:ext>
            </a:extLst>
          </p:cNvPr>
          <p:cNvGrpSpPr/>
          <p:nvPr/>
        </p:nvGrpSpPr>
        <p:grpSpPr>
          <a:xfrm>
            <a:off x="9441849" y="5230502"/>
            <a:ext cx="821831" cy="722949"/>
            <a:chOff x="4629666" y="1481243"/>
            <a:chExt cx="1420720" cy="1249780"/>
          </a:xfrm>
        </p:grpSpPr>
        <p:sp>
          <p:nvSpPr>
            <p:cNvPr id="108" name="Hexagon 107">
              <a:extLst>
                <a:ext uri="{FF2B5EF4-FFF2-40B4-BE49-F238E27FC236}">
                  <a16:creationId xmlns:a16="http://schemas.microsoft.com/office/drawing/2014/main" id="{3FCB55A8-9A67-A764-9D95-BC5942B4BBA4}"/>
                </a:ext>
              </a:extLst>
            </p:cNvPr>
            <p:cNvSpPr/>
            <p:nvPr/>
          </p:nvSpPr>
          <p:spPr>
            <a:xfrm rot="1752256">
              <a:off x="4629666" y="148124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7A9A784-6412-360D-84B2-99A829C8C111}"/>
                </a:ext>
              </a:extLst>
            </p:cNvPr>
            <p:cNvSpPr txBox="1"/>
            <p:nvPr/>
          </p:nvSpPr>
          <p:spPr>
            <a:xfrm>
              <a:off x="4863440" y="1800732"/>
              <a:ext cx="1075765" cy="58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22%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EC24F58-4777-81F5-5509-8A34A0A67EE1}"/>
              </a:ext>
            </a:extLst>
          </p:cNvPr>
          <p:cNvGrpSpPr/>
          <p:nvPr/>
        </p:nvGrpSpPr>
        <p:grpSpPr>
          <a:xfrm>
            <a:off x="10614888" y="5415314"/>
            <a:ext cx="533137" cy="468991"/>
            <a:chOff x="4629666" y="1510517"/>
            <a:chExt cx="1420720" cy="1249780"/>
          </a:xfrm>
        </p:grpSpPr>
        <p:sp>
          <p:nvSpPr>
            <p:cNvPr id="111" name="Hexagon 110">
              <a:extLst>
                <a:ext uri="{FF2B5EF4-FFF2-40B4-BE49-F238E27FC236}">
                  <a16:creationId xmlns:a16="http://schemas.microsoft.com/office/drawing/2014/main" id="{099F92FF-6CAE-7099-C110-AB37A241B5C9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5C8B4A50-D98A-13CD-1008-716F29BD9371}"/>
                </a:ext>
              </a:extLst>
            </p:cNvPr>
            <p:cNvSpPr txBox="1"/>
            <p:nvPr/>
          </p:nvSpPr>
          <p:spPr>
            <a:xfrm>
              <a:off x="4709051" y="1687915"/>
              <a:ext cx="1324026" cy="902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6BA748AF-EC81-6F51-FC02-2B8CA981DCF5}"/>
              </a:ext>
            </a:extLst>
          </p:cNvPr>
          <p:cNvSpPr txBox="1"/>
          <p:nvPr/>
        </p:nvSpPr>
        <p:spPr>
          <a:xfrm>
            <a:off x="10678151" y="6281611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6C39ADB-1481-F033-E208-0E18B95D9AA9}"/>
              </a:ext>
            </a:extLst>
          </p:cNvPr>
          <p:cNvGrpSpPr/>
          <p:nvPr/>
        </p:nvGrpSpPr>
        <p:grpSpPr>
          <a:xfrm>
            <a:off x="10961988" y="2333746"/>
            <a:ext cx="533137" cy="468991"/>
            <a:chOff x="4629666" y="1510517"/>
            <a:chExt cx="1420720" cy="1249780"/>
          </a:xfrm>
        </p:grpSpPr>
        <p:sp>
          <p:nvSpPr>
            <p:cNvPr id="1024" name="Hexagon 1023">
              <a:extLst>
                <a:ext uri="{FF2B5EF4-FFF2-40B4-BE49-F238E27FC236}">
                  <a16:creationId xmlns:a16="http://schemas.microsoft.com/office/drawing/2014/main" id="{4A2986A9-A95B-63A2-FF8C-42841EA4C0BD}"/>
                </a:ext>
              </a:extLst>
            </p:cNvPr>
            <p:cNvSpPr/>
            <p:nvPr/>
          </p:nvSpPr>
          <p:spPr>
            <a:xfrm rot="1752256">
              <a:off x="4629666" y="1510517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934B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025" name="TextBox 1024">
              <a:extLst>
                <a:ext uri="{FF2B5EF4-FFF2-40B4-BE49-F238E27FC236}">
                  <a16:creationId xmlns:a16="http://schemas.microsoft.com/office/drawing/2014/main" id="{7227C668-46FC-2164-552F-D0B159CD532D}"/>
                </a:ext>
              </a:extLst>
            </p:cNvPr>
            <p:cNvSpPr txBox="1"/>
            <p:nvPr/>
          </p:nvSpPr>
          <p:spPr>
            <a:xfrm>
              <a:off x="4709051" y="1687915"/>
              <a:ext cx="1324026" cy="902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1%</a:t>
              </a:r>
              <a:endParaRPr lang="en-US" sz="9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965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>
            <a:extLst>
              <a:ext uri="{FF2B5EF4-FFF2-40B4-BE49-F238E27FC236}">
                <a16:creationId xmlns:a16="http://schemas.microsoft.com/office/drawing/2014/main" id="{438E47B2-6A45-551B-A4EB-20632EAA572F}"/>
              </a:ext>
            </a:extLst>
          </p:cNvPr>
          <p:cNvGrpSpPr/>
          <p:nvPr/>
        </p:nvGrpSpPr>
        <p:grpSpPr>
          <a:xfrm>
            <a:off x="4879475" y="6175900"/>
            <a:ext cx="2246675" cy="691625"/>
            <a:chOff x="4582800" y="6042501"/>
            <a:chExt cx="2246675" cy="69162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A26F9A02-8DF6-ECE3-1CA9-683BE615C9EC}"/>
                </a:ext>
              </a:extLst>
            </p:cNvPr>
            <p:cNvSpPr/>
            <p:nvPr/>
          </p:nvSpPr>
          <p:spPr>
            <a:xfrm>
              <a:off x="4582800" y="6042501"/>
              <a:ext cx="2246675" cy="691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987214E-E24B-CE94-A6F8-DFE6B94D7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1519" y="6139907"/>
              <a:ext cx="1528652" cy="496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26E5BCD-DCB1-32B1-2ED4-828BDC35DCF3}"/>
              </a:ext>
            </a:extLst>
          </p:cNvPr>
          <p:cNvSpPr txBox="1"/>
          <p:nvPr/>
        </p:nvSpPr>
        <p:spPr>
          <a:xfrm>
            <a:off x="-4487" y="154024"/>
            <a:ext cx="12196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ЗАСТРАХОВКИ „Домашно имущество“</a:t>
            </a:r>
          </a:p>
          <a:p>
            <a:pPr algn="ctr"/>
            <a:r>
              <a:rPr lang="bg-BG" dirty="0">
                <a:solidFill>
                  <a:srgbClr val="EF43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проучване</a:t>
            </a:r>
            <a:endParaRPr lang="en-US" dirty="0">
              <a:solidFill>
                <a:srgbClr val="EF43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2E69B6-049C-DBB7-390E-CCDCB3A2C131}"/>
              </a:ext>
            </a:extLst>
          </p:cNvPr>
          <p:cNvSpPr txBox="1"/>
          <p:nvPr/>
        </p:nvSpPr>
        <p:spPr>
          <a:xfrm>
            <a:off x="198603" y="1325567"/>
            <a:ext cx="805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Имате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ли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за свое жилище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към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момента?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7881B8-FCDB-3849-8D18-9F189A635315}"/>
              </a:ext>
            </a:extLst>
          </p:cNvPr>
          <p:cNvSpPr txBox="1"/>
          <p:nvPr/>
        </p:nvSpPr>
        <p:spPr>
          <a:xfrm>
            <a:off x="3430722" y="2219652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8C2A4D-B470-FD46-2AFD-791DA16EC03B}"/>
              </a:ext>
            </a:extLst>
          </p:cNvPr>
          <p:cNvSpPr txBox="1"/>
          <p:nvPr/>
        </p:nvSpPr>
        <p:spPr>
          <a:xfrm>
            <a:off x="609604" y="2169859"/>
            <a:ext cx="431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4BDBE1D-9628-6925-1C84-0B6AE4C580A7}"/>
              </a:ext>
            </a:extLst>
          </p:cNvPr>
          <p:cNvGrpSpPr/>
          <p:nvPr/>
        </p:nvGrpSpPr>
        <p:grpSpPr>
          <a:xfrm>
            <a:off x="977910" y="1793326"/>
            <a:ext cx="1319393" cy="1160645"/>
            <a:chOff x="4629666" y="1526983"/>
            <a:chExt cx="1420720" cy="1249780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14F32C6B-68CB-E05C-C1E8-204C6FB87EAA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EF4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690E6AA-DDC7-030B-9FB7-2AC4DF23BF9E}"/>
                </a:ext>
              </a:extLst>
            </p:cNvPr>
            <p:cNvSpPr txBox="1"/>
            <p:nvPr/>
          </p:nvSpPr>
          <p:spPr>
            <a:xfrm>
              <a:off x="4856113" y="1874142"/>
              <a:ext cx="1075764" cy="5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59%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14D2F7-8FA5-96DE-B7B7-5AEC675053C0}"/>
              </a:ext>
            </a:extLst>
          </p:cNvPr>
          <p:cNvGrpSpPr/>
          <p:nvPr/>
        </p:nvGrpSpPr>
        <p:grpSpPr>
          <a:xfrm>
            <a:off x="2308403" y="1860730"/>
            <a:ext cx="1209159" cy="1063674"/>
            <a:chOff x="4629666" y="1526983"/>
            <a:chExt cx="1420720" cy="1249780"/>
          </a:xfrm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38B4C536-7ADD-C5F0-11B8-C563D959C8AF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solidFill>
              <a:srgbClr val="5124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93F6063-A47D-D32A-8A62-3B3183BC637F}"/>
                </a:ext>
              </a:extLst>
            </p:cNvPr>
            <p:cNvSpPr txBox="1"/>
            <p:nvPr/>
          </p:nvSpPr>
          <p:spPr>
            <a:xfrm>
              <a:off x="4863439" y="1820628"/>
              <a:ext cx="1075765" cy="61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41%</a:t>
              </a:r>
              <a:endPara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E55AB3F-93B7-39A1-810D-A975417CB06F}"/>
              </a:ext>
            </a:extLst>
          </p:cNvPr>
          <p:cNvSpPr txBox="1"/>
          <p:nvPr/>
        </p:nvSpPr>
        <p:spPr>
          <a:xfrm>
            <a:off x="778613" y="3644987"/>
            <a:ext cx="5380924" cy="646331"/>
          </a:xfrm>
          <a:prstGeom prst="rect">
            <a:avLst/>
          </a:prstGeom>
          <a:noFill/>
          <a:ln w="28575">
            <a:solidFill>
              <a:srgbClr val="51248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Първите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3 по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важност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причини да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нямат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79DC988-2934-6C33-2777-533FFACB74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4227296"/>
              </p:ext>
            </p:extLst>
          </p:nvPr>
        </p:nvGraphicFramePr>
        <p:xfrm>
          <a:off x="206187" y="4342536"/>
          <a:ext cx="6364941" cy="215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4F6C3FC-E5ED-6C73-A95B-B12896B0104F}"/>
              </a:ext>
            </a:extLst>
          </p:cNvPr>
          <p:cNvSpPr txBox="1"/>
          <p:nvPr/>
        </p:nvSpPr>
        <p:spPr>
          <a:xfrm>
            <a:off x="6477000" y="2777270"/>
            <a:ext cx="4639733" cy="646331"/>
          </a:xfrm>
          <a:prstGeom prst="rect">
            <a:avLst/>
          </a:prstGeom>
          <a:noFill/>
          <a:ln w="28575">
            <a:solidFill>
              <a:srgbClr val="51248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Възнамерявате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ли да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сключите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имуществена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застраховка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UI"/>
              </a:rPr>
              <a:t>?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SegoeU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17B727-CDA8-12D3-B5EB-12736F78703F}"/>
              </a:ext>
            </a:extLst>
          </p:cNvPr>
          <p:cNvSpPr txBox="1"/>
          <p:nvPr/>
        </p:nvSpPr>
        <p:spPr>
          <a:xfrm>
            <a:off x="10361533" y="3969173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Не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818EBE-2F3D-254C-C500-29C3926562B0}"/>
              </a:ext>
            </a:extLst>
          </p:cNvPr>
          <p:cNvSpPr txBox="1"/>
          <p:nvPr/>
        </p:nvSpPr>
        <p:spPr>
          <a:xfrm>
            <a:off x="7108613" y="39905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>
                <a:solidFill>
                  <a:schemeClr val="tx1">
                    <a:lumMod val="75000"/>
                    <a:lumOff val="25000"/>
                  </a:schemeClr>
                </a:solidFill>
                <a:latin typeface="SegoeUI"/>
              </a:rPr>
              <a:t>Да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UI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06911CB-E161-1CA6-4F2A-3B5AF4BE3655}"/>
              </a:ext>
            </a:extLst>
          </p:cNvPr>
          <p:cNvGrpSpPr/>
          <p:nvPr/>
        </p:nvGrpSpPr>
        <p:grpSpPr>
          <a:xfrm>
            <a:off x="7598839" y="3583487"/>
            <a:ext cx="1319393" cy="1160645"/>
            <a:chOff x="4629666" y="1526983"/>
            <a:chExt cx="1420720" cy="1249780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6E1B57CD-7DCE-245E-3713-A9A42671AB28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noFill/>
            <a:ln w="28575">
              <a:solidFill>
                <a:srgbClr val="EF43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BE68ECC-8A96-E719-4262-7E106813A318}"/>
                </a:ext>
              </a:extLst>
            </p:cNvPr>
            <p:cNvSpPr txBox="1"/>
            <p:nvPr/>
          </p:nvSpPr>
          <p:spPr>
            <a:xfrm>
              <a:off x="4856113" y="1874142"/>
              <a:ext cx="1075764" cy="5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rgbClr val="EF438D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50%</a:t>
              </a:r>
              <a:endParaRPr lang="en-US" sz="1200" b="1" dirty="0">
                <a:solidFill>
                  <a:srgbClr val="EF438D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5D9152C-BC99-0D19-3321-48DD5A71CB4F}"/>
              </a:ext>
            </a:extLst>
          </p:cNvPr>
          <p:cNvCxnSpPr>
            <a:cxnSpLocks/>
            <a:stCxn id="28" idx="1"/>
          </p:cNvCxnSpPr>
          <p:nvPr/>
        </p:nvCxnSpPr>
        <p:spPr>
          <a:xfrm>
            <a:off x="2927196" y="3009798"/>
            <a:ext cx="283364" cy="646331"/>
          </a:xfrm>
          <a:prstGeom prst="line">
            <a:avLst/>
          </a:prstGeom>
          <a:ln w="28575">
            <a:solidFill>
              <a:srgbClr val="5124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76D2225-86DE-FE83-22D1-F1D376D879C9}"/>
              </a:ext>
            </a:extLst>
          </p:cNvPr>
          <p:cNvCxnSpPr>
            <a:cxnSpLocks/>
            <a:stCxn id="28" idx="0"/>
            <a:endCxn id="16" idx="1"/>
          </p:cNvCxnSpPr>
          <p:nvPr/>
        </p:nvCxnSpPr>
        <p:spPr>
          <a:xfrm>
            <a:off x="3440711" y="2687556"/>
            <a:ext cx="3036289" cy="412880"/>
          </a:xfrm>
          <a:prstGeom prst="line">
            <a:avLst/>
          </a:prstGeom>
          <a:ln w="28575">
            <a:solidFill>
              <a:srgbClr val="5124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A6729743-EF98-E85E-55D3-0A10A7CEB3A5}"/>
              </a:ext>
            </a:extLst>
          </p:cNvPr>
          <p:cNvGrpSpPr/>
          <p:nvPr/>
        </p:nvGrpSpPr>
        <p:grpSpPr>
          <a:xfrm>
            <a:off x="9002893" y="3589576"/>
            <a:ext cx="1319393" cy="1160645"/>
            <a:chOff x="4629666" y="1526983"/>
            <a:chExt cx="1420720" cy="1249780"/>
          </a:xfrm>
        </p:grpSpPr>
        <p:sp>
          <p:nvSpPr>
            <p:cNvPr id="73" name="Hexagon 72">
              <a:extLst>
                <a:ext uri="{FF2B5EF4-FFF2-40B4-BE49-F238E27FC236}">
                  <a16:creationId xmlns:a16="http://schemas.microsoft.com/office/drawing/2014/main" id="{FA9DBF5E-E5DD-5F95-F0E5-D7631F161161}"/>
                </a:ext>
              </a:extLst>
            </p:cNvPr>
            <p:cNvSpPr/>
            <p:nvPr/>
          </p:nvSpPr>
          <p:spPr>
            <a:xfrm rot="1752256">
              <a:off x="4629666" y="1526983"/>
              <a:ext cx="1420720" cy="1249780"/>
            </a:xfrm>
            <a:prstGeom prst="hexagon">
              <a:avLst>
                <a:gd name="adj" fmla="val 27359"/>
                <a:gd name="vf" fmla="val 115470"/>
              </a:avLst>
            </a:prstGeom>
            <a:noFill/>
            <a:ln w="28575">
              <a:solidFill>
                <a:srgbClr val="5124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94FC4DB-F3CD-FF30-6BC9-26C39E4A98CC}"/>
                </a:ext>
              </a:extLst>
            </p:cNvPr>
            <p:cNvSpPr txBox="1"/>
            <p:nvPr/>
          </p:nvSpPr>
          <p:spPr>
            <a:xfrm>
              <a:off x="4856113" y="1874142"/>
              <a:ext cx="1075764" cy="5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rgbClr val="51248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50%</a:t>
              </a:r>
              <a:endParaRPr lang="en-US" sz="1200" b="1" dirty="0">
                <a:solidFill>
                  <a:srgbClr val="51248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48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65000">
              <a:srgbClr val="FFE5F6"/>
            </a:gs>
            <a:gs pos="78000">
              <a:srgbClr val="E8EEF8"/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B8D6A29-17B8-7D51-8D8D-32C70BD747E5}"/>
              </a:ext>
            </a:extLst>
          </p:cNvPr>
          <p:cNvSpPr txBox="1">
            <a:spLocks/>
          </p:cNvSpPr>
          <p:nvPr/>
        </p:nvSpPr>
        <p:spPr>
          <a:xfrm>
            <a:off x="534695" y="3733800"/>
            <a:ext cx="9817845" cy="230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g-BG" b="1" dirty="0">
                <a:solidFill>
                  <a:srgbClr val="5E1351"/>
                </a:solidFill>
                <a:latin typeface="Century Gothic" panose="020B0502020202020204" pitchFamily="34" charset="0"/>
              </a:rPr>
              <a:t>ДЕСИСЛАВА</a:t>
            </a:r>
            <a:r>
              <a:rPr lang="bg-BG" b="1" dirty="0">
                <a:latin typeface="Century Gothic" panose="020B0502020202020204" pitchFamily="34" charset="0"/>
              </a:rPr>
              <a:t> </a:t>
            </a:r>
            <a:r>
              <a:rPr lang="bg-BG" b="1" dirty="0">
                <a:solidFill>
                  <a:srgbClr val="5E1351"/>
                </a:solidFill>
                <a:latin typeface="Century Gothic" panose="020B0502020202020204" pitchFamily="34" charset="0"/>
              </a:rPr>
              <a:t>НИКОЛОВА</a:t>
            </a:r>
            <a:r>
              <a:rPr lang="bg-BG" b="1" dirty="0">
                <a:latin typeface="Century Gothic" panose="020B0502020202020204" pitchFamily="34" charset="0"/>
              </a:rPr>
              <a:t> </a:t>
            </a:r>
          </a:p>
          <a:p>
            <a:pPr algn="l"/>
            <a:r>
              <a:rPr lang="bg-BG" dirty="0">
                <a:solidFill>
                  <a:srgbClr val="ED008B"/>
                </a:solidFill>
                <a:latin typeface="Century Gothic" panose="020B0502020202020204" pitchFamily="34" charset="0"/>
              </a:rPr>
              <a:t>Старши финансов анализатор </a:t>
            </a:r>
          </a:p>
          <a:p>
            <a:pPr algn="l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DESISLAVA@MOITEPARI.BG</a:t>
            </a:r>
          </a:p>
          <a:p>
            <a:pPr algn="l"/>
            <a:r>
              <a:rPr lang="en-US" dirty="0">
                <a:solidFill>
                  <a:srgbClr val="ED008B"/>
                </a:solidFill>
                <a:latin typeface="Century Gothic" panose="020B0502020202020204" pitchFamily="34" charset="0"/>
              </a:rPr>
              <a:t>+359 / 884 850 606</a:t>
            </a:r>
          </a:p>
        </p:txBody>
      </p:sp>
    </p:spTree>
    <p:extLst>
      <p:ext uri="{BB962C8B-B14F-4D97-AF65-F5344CB8AC3E}">
        <p14:creationId xmlns:p14="http://schemas.microsoft.com/office/powerpoint/2010/main" val="379601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413</Words>
  <Application>Microsoft Office PowerPoint</Application>
  <PresentationFormat>Widescreen</PresentationFormat>
  <Paragraphs>153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 Gothic</vt:lpstr>
      <vt:lpstr>Segoe UI</vt:lpstr>
      <vt:lpstr>SegoeUI</vt:lpstr>
      <vt:lpstr>Tahoma</vt:lpstr>
      <vt:lpstr>Office Theme</vt:lpstr>
      <vt:lpstr>Онлайн проучване за нагласите при ползване на застраховка „Домашно имущество“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Marketing MoitePari</dc:creator>
  <cp:lastModifiedBy>Rossitza Wartonick</cp:lastModifiedBy>
  <cp:revision>26</cp:revision>
  <dcterms:created xsi:type="dcterms:W3CDTF">2023-04-07T13:25:34Z</dcterms:created>
  <dcterms:modified xsi:type="dcterms:W3CDTF">2023-04-10T08:19:21Z</dcterms:modified>
</cp:coreProperties>
</file>