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8" r:id="rId2"/>
    <p:sldId id="310" r:id="rId3"/>
    <p:sldId id="312" r:id="rId4"/>
    <p:sldId id="316" r:id="rId5"/>
    <p:sldId id="313" r:id="rId6"/>
    <p:sldId id="315" r:id="rId7"/>
  </p:sldIdLst>
  <p:sldSz cx="9144000" cy="6858000" type="screen4x3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22D"/>
    <a:srgbClr val="2EA24A"/>
    <a:srgbClr val="BCE99B"/>
    <a:srgbClr val="DFF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bz-nas\OBSHTI%20DOCUMENTI\DEINOST\PR\&#1041;&#1080;&#1079;&#1085;&#1077;&#1089;-&#1079;&#1072;&#1082;&#1091;&#1089;&#1082;&#1080;\2023-04-11-&#1041;&#1080;&#1079;&#1085;&#1077;&#1089;%20&#1079;&#1072;&#1082;&#1091;&#1089;&#1082;&#1072;%20&#1080;&#1084;&#1091;&#1097;&#1077;&#1089;&#1090;&#1074;&#1077;&#1085;&#1086;\Protection%20gap%20EIOPA%20DANN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sz="1050" b="1" dirty="0"/>
              <a:t>Дял на загубите от природни бедствия, които са били застраховани за всички рискове по държави от ЕИП за периода 1980-2021г. (земетресение, горски пожари, наводнения и урагани) </a:t>
            </a:r>
          </a:p>
        </c:rich>
      </c:tx>
      <c:layout>
        <c:manualLayout>
          <c:xMode val="edge"/>
          <c:yMode val="edge"/>
          <c:x val="0.12342787075945807"/>
          <c:y val="2.169053974432223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9.9059279620645466E-2"/>
          <c:y val="0.18937007874015749"/>
          <c:w val="0.85921610285501515"/>
          <c:h val="0.60311014444872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'[Protection gap EIOPA DANNI.xlsx]Sheet1'!$B$2:$B$3</c:f>
              <c:strCache>
                <c:ptCount val="1"/>
                <c:pt idx="0">
                  <c:v>% на застраховано имущество</c:v>
                </c:pt>
              </c:strCache>
              <c:extLst/>
            </c:strRef>
          </c:tx>
          <c:spPr>
            <a:solidFill>
              <a:schemeClr val="accent6"/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E67-426B-A6F6-346BFF9B143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E67-426B-A6F6-346BFF9B143C}"/>
              </c:ext>
            </c:extLst>
          </c:dPt>
          <c:dPt>
            <c:idx val="16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E67-426B-A6F6-346BFF9B143C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E67-426B-A6F6-346BFF9B143C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/>
                      <a:t>22%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8E67-426B-A6F6-346BFF9B1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bg-BG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Sheet1!$A$4:$A$34</c:f>
              <c:strCache>
                <c:ptCount val="31"/>
                <c:pt idx="0">
                  <c:v>Унгария</c:v>
                </c:pt>
                <c:pt idx="1">
                  <c:v>Литва</c:v>
                </c:pt>
                <c:pt idx="2">
                  <c:v>България</c:v>
                </c:pt>
                <c:pt idx="3">
                  <c:v>Хърватия</c:v>
                </c:pt>
                <c:pt idx="4">
                  <c:v>Гърция</c:v>
                </c:pt>
                <c:pt idx="5">
                  <c:v>Румъния</c:v>
                </c:pt>
                <c:pt idx="6">
                  <c:v>Кипър</c:v>
                </c:pt>
                <c:pt idx="7">
                  <c:v>Италия</c:v>
                </c:pt>
                <c:pt idx="8">
                  <c:v>Латвия</c:v>
                </c:pt>
                <c:pt idx="9">
                  <c:v>Португалия</c:v>
                </c:pt>
                <c:pt idx="10">
                  <c:v>Словакия</c:v>
                </c:pt>
                <c:pt idx="11">
                  <c:v>Малта</c:v>
                </c:pt>
                <c:pt idx="12">
                  <c:v>Полша</c:v>
                </c:pt>
                <c:pt idx="13">
                  <c:v>Естония</c:v>
                </c:pt>
                <c:pt idx="14">
                  <c:v>Ирландия</c:v>
                </c:pt>
                <c:pt idx="15">
                  <c:v>Австрия</c:v>
                </c:pt>
                <c:pt idx="16">
                  <c:v>ЕЕА</c:v>
                </c:pt>
                <c:pt idx="17">
                  <c:v>Белгия</c:v>
                </c:pt>
                <c:pt idx="18">
                  <c:v>Испания</c:v>
                </c:pt>
                <c:pt idx="19">
                  <c:v>Финландия</c:v>
                </c:pt>
                <c:pt idx="20">
                  <c:v>Франция</c:v>
                </c:pt>
                <c:pt idx="21">
                  <c:v>Швеция</c:v>
                </c:pt>
                <c:pt idx="22">
                  <c:v>Чехия</c:v>
                </c:pt>
                <c:pt idx="23">
                  <c:v>Германия</c:v>
                </c:pt>
                <c:pt idx="24">
                  <c:v>Словения</c:v>
                </c:pt>
                <c:pt idx="25">
                  <c:v>Холандия</c:v>
                </c:pt>
                <c:pt idx="26">
                  <c:v>Люксембург</c:v>
                </c:pt>
                <c:pt idx="27">
                  <c:v>Дания</c:v>
                </c:pt>
                <c:pt idx="28">
                  <c:v>Норвегия</c:v>
                </c:pt>
                <c:pt idx="29">
                  <c:v>Лихтенщайн</c:v>
                </c:pt>
                <c:pt idx="30">
                  <c:v>Исландия</c:v>
                </c:pt>
              </c:strCache>
            </c:strRef>
          </c:cat>
          <c:val>
            <c:numRef>
              <c:f>Sheet1!$B$4:$B$34</c:f>
              <c:numCache>
                <c:formatCode>General</c:formatCode>
                <c:ptCount val="31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7</c:v>
                </c:pt>
                <c:pt idx="12">
                  <c:v>9</c:v>
                </c:pt>
                <c:pt idx="13">
                  <c:v>15</c:v>
                </c:pt>
                <c:pt idx="14">
                  <c:v>17</c:v>
                </c:pt>
                <c:pt idx="15">
                  <c:v>20</c:v>
                </c:pt>
                <c:pt idx="16">
                  <c:v>22</c:v>
                </c:pt>
                <c:pt idx="17">
                  <c:v>27</c:v>
                </c:pt>
                <c:pt idx="18">
                  <c:v>27</c:v>
                </c:pt>
                <c:pt idx="19">
                  <c:v>31</c:v>
                </c:pt>
                <c:pt idx="20">
                  <c:v>33</c:v>
                </c:pt>
                <c:pt idx="21">
                  <c:v>34</c:v>
                </c:pt>
                <c:pt idx="22">
                  <c:v>36</c:v>
                </c:pt>
                <c:pt idx="23">
                  <c:v>36</c:v>
                </c:pt>
                <c:pt idx="24">
                  <c:v>42</c:v>
                </c:pt>
                <c:pt idx="25">
                  <c:v>49</c:v>
                </c:pt>
                <c:pt idx="26">
                  <c:v>58</c:v>
                </c:pt>
                <c:pt idx="27">
                  <c:v>61</c:v>
                </c:pt>
                <c:pt idx="28">
                  <c:v>89</c:v>
                </c:pt>
                <c:pt idx="29">
                  <c:v>93</c:v>
                </c:pt>
                <c:pt idx="3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67-426B-A6F6-346BFF9B1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0451856"/>
        <c:axId val="228644672"/>
      </c:barChart>
      <c:catAx>
        <c:axId val="2080451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 b="1"/>
                  <a:t>Държава</a:t>
                </a:r>
                <a:endParaRPr lang="en-US" b="1"/>
              </a:p>
            </c:rich>
          </c:tx>
          <c:layout>
            <c:manualLayout>
              <c:xMode val="edge"/>
              <c:yMode val="edge"/>
              <c:x val="0.42915411825260369"/>
              <c:y val="0.937773938659765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28644672"/>
        <c:crosses val="autoZero"/>
        <c:auto val="1"/>
        <c:lblAlgn val="ctr"/>
        <c:lblOffset val="100"/>
        <c:noMultiLvlLbl val="0"/>
      </c:catAx>
      <c:valAx>
        <c:axId val="22864467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bg-BG" b="1"/>
                  <a:t>%</a:t>
                </a:r>
                <a:r>
                  <a:rPr lang="bg-BG" b="1" baseline="0"/>
                  <a:t> застраховано имущество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bg-BG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bg-BG"/>
          </a:p>
        </c:txPr>
        <c:crossAx val="208045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bg-BG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bg-BG" sz="1200" dirty="0"/>
              <a:t>Разпределение</a:t>
            </a:r>
            <a:r>
              <a:rPr lang="bg-BG" sz="1200" baseline="0" dirty="0"/>
              <a:t> на б</a:t>
            </a:r>
            <a:r>
              <a:rPr lang="bg-BG" sz="1200" dirty="0"/>
              <a:t>рутния премиен приход в Общо застраховане по държави в Европа - 2020г.</a:t>
            </a:r>
            <a:endParaRPr lang="en-US" sz="1200" dirty="0"/>
          </a:p>
        </c:rich>
      </c:tx>
      <c:layout>
        <c:manualLayout>
          <c:xMode val="edge"/>
          <c:yMode val="edge"/>
          <c:x val="0.13757671632298227"/>
          <c:y val="1.91442409490286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bg-BG"/>
        </a:p>
      </c:txPr>
    </c:title>
    <c:autoTitleDeleted val="0"/>
    <c:plotArea>
      <c:layout>
        <c:manualLayout>
          <c:layoutTarget val="inner"/>
          <c:xMode val="edge"/>
          <c:yMode val="edge"/>
          <c:x val="0.10263484667264693"/>
          <c:y val="0.19409368635437882"/>
          <c:w val="0.86571958370709989"/>
          <c:h val="0.550769761213656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Sheet1!$R$3</c:f>
              <c:strCache>
                <c:ptCount val="1"/>
                <c:pt idx="0">
                  <c:v>Автомобилно застраховане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Sheet1!$Q$4:$Q$32</c:f>
              <c:strCache>
                <c:ptCount val="29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GR</c:v>
                </c:pt>
                <c:pt idx="12">
                  <c:v>HR</c:v>
                </c:pt>
                <c:pt idx="13">
                  <c:v>HU</c:v>
                </c:pt>
                <c:pt idx="14">
                  <c:v>IT</c:v>
                </c:pt>
                <c:pt idx="15">
                  <c:v>LU</c:v>
                </c:pt>
                <c:pt idx="16">
                  <c:v>LV</c:v>
                </c:pt>
                <c:pt idx="17">
                  <c:v>MT</c:v>
                </c:pt>
                <c:pt idx="18">
                  <c:v>NL</c:v>
                </c:pt>
                <c:pt idx="19">
                  <c:v>NO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SE</c:v>
                </c:pt>
                <c:pt idx="24">
                  <c:v>SI</c:v>
                </c:pt>
                <c:pt idx="25">
                  <c:v>SK</c:v>
                </c:pt>
                <c:pt idx="26">
                  <c:v>TR</c:v>
                </c:pt>
                <c:pt idx="27">
                  <c:v>UK</c:v>
                </c:pt>
                <c:pt idx="28">
                  <c:v>Средно за Европа</c:v>
                </c:pt>
              </c:strCache>
            </c:strRef>
          </c:cat>
          <c:val>
            <c:numRef>
              <c:f>Sheet1!$R$4:$R$32</c:f>
              <c:numCache>
                <c:formatCode>0.00</c:formatCode>
                <c:ptCount val="29"/>
                <c:pt idx="0">
                  <c:v>47.861031890070002</c:v>
                </c:pt>
                <c:pt idx="1">
                  <c:v>49.31637766989747</c:v>
                </c:pt>
                <c:pt idx="2">
                  <c:v>83.878883484509871</c:v>
                </c:pt>
                <c:pt idx="3">
                  <c:v>48.665399880908595</c:v>
                </c:pt>
                <c:pt idx="4">
                  <c:v>57.874165658737624</c:v>
                </c:pt>
                <c:pt idx="5">
                  <c:v>48.319461423810559</c:v>
                </c:pt>
                <c:pt idx="6">
                  <c:v>42.875805216451191</c:v>
                </c:pt>
                <c:pt idx="7">
                  <c:v>62.611254910484142</c:v>
                </c:pt>
                <c:pt idx="8">
                  <c:v>54.798956118306592</c:v>
                </c:pt>
                <c:pt idx="9">
                  <c:v>55.67678145243778</c:v>
                </c:pt>
                <c:pt idx="10">
                  <c:v>48.778172069327027</c:v>
                </c:pt>
                <c:pt idx="11">
                  <c:v>65.890497168030208</c:v>
                </c:pt>
                <c:pt idx="12">
                  <c:v>66.35360026363486</c:v>
                </c:pt>
                <c:pt idx="13">
                  <c:v>59.010186052892109</c:v>
                </c:pt>
                <c:pt idx="14">
                  <c:v>59.450171821305844</c:v>
                </c:pt>
                <c:pt idx="15">
                  <c:v>14.967880291464995</c:v>
                </c:pt>
                <c:pt idx="16">
                  <c:v>64.75319926873857</c:v>
                </c:pt>
                <c:pt idx="17">
                  <c:v>64.008030662529663</c:v>
                </c:pt>
                <c:pt idx="18">
                  <c:v>53.311445714932638</c:v>
                </c:pt>
                <c:pt idx="19">
                  <c:v>49.336425467230534</c:v>
                </c:pt>
                <c:pt idx="20">
                  <c:v>69.774852582047757</c:v>
                </c:pt>
                <c:pt idx="21">
                  <c:v>63.198653198653197</c:v>
                </c:pt>
                <c:pt idx="22">
                  <c:v>79.303303303303309</c:v>
                </c:pt>
                <c:pt idx="23">
                  <c:v>42.803218957246585</c:v>
                </c:pt>
                <c:pt idx="24">
                  <c:v>62.63040838911391</c:v>
                </c:pt>
                <c:pt idx="25">
                  <c:v>68.381665107577177</c:v>
                </c:pt>
                <c:pt idx="26">
                  <c:v>70.724637681159408</c:v>
                </c:pt>
                <c:pt idx="27">
                  <c:v>33.670335737207139</c:v>
                </c:pt>
                <c:pt idx="28">
                  <c:v>47.732692623238798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2B-4FEA-81DB-43A90FC0276C}"/>
            </c:ext>
          </c:extLst>
        </c:ser>
        <c:ser>
          <c:idx val="1"/>
          <c:order val="1"/>
          <c:tx>
            <c:strRef>
              <c:f>Sheet1!$S$3</c:f>
              <c:strCache>
                <c:ptCount val="1"/>
                <c:pt idx="0">
                  <c:v>Имуществено застраховане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2.4173419762063278E-17"/>
                  <c:y val="-8.4860828241683645E-2"/>
                </c:manualLayout>
              </c:layout>
              <c:tx>
                <c:rich>
                  <a:bodyPr/>
                  <a:lstStyle/>
                  <a:p>
                    <a:fld id="{29326B6D-BAC0-4BC3-9DB9-B8D625503E79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02B-4FEA-81DB-43A90FC0276C}"/>
                </c:ext>
              </c:extLst>
            </c:dLbl>
            <c:dLbl>
              <c:idx val="28"/>
              <c:layout>
                <c:manualLayout>
                  <c:x val="-7.9113924050632917E-3"/>
                  <c:y val="-0.22403258655804481"/>
                </c:manualLayout>
              </c:layout>
              <c:tx>
                <c:rich>
                  <a:bodyPr/>
                  <a:lstStyle/>
                  <a:p>
                    <a:fld id="{5BDD1996-DBCE-40FC-8597-8FEC9F460577}" type="VALUE">
                      <a:rPr lang="en-US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02B-4FEA-81DB-43A90FC027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bg-BG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Sheet1!$Q$4:$Q$32</c:f>
              <c:strCache>
                <c:ptCount val="29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GR</c:v>
                </c:pt>
                <c:pt idx="12">
                  <c:v>HR</c:v>
                </c:pt>
                <c:pt idx="13">
                  <c:v>HU</c:v>
                </c:pt>
                <c:pt idx="14">
                  <c:v>IT</c:v>
                </c:pt>
                <c:pt idx="15">
                  <c:v>LU</c:v>
                </c:pt>
                <c:pt idx="16">
                  <c:v>LV</c:v>
                </c:pt>
                <c:pt idx="17">
                  <c:v>MT</c:v>
                </c:pt>
                <c:pt idx="18">
                  <c:v>NL</c:v>
                </c:pt>
                <c:pt idx="19">
                  <c:v>NO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SE</c:v>
                </c:pt>
                <c:pt idx="24">
                  <c:v>SI</c:v>
                </c:pt>
                <c:pt idx="25">
                  <c:v>SK</c:v>
                </c:pt>
                <c:pt idx="26">
                  <c:v>TR</c:v>
                </c:pt>
                <c:pt idx="27">
                  <c:v>UK</c:v>
                </c:pt>
                <c:pt idx="28">
                  <c:v>Средно за Европа</c:v>
                </c:pt>
              </c:strCache>
            </c:strRef>
          </c:cat>
          <c:val>
            <c:numRef>
              <c:f>Sheet1!$S$4:$S$32</c:f>
              <c:numCache>
                <c:formatCode>0.00</c:formatCode>
                <c:ptCount val="29"/>
                <c:pt idx="0">
                  <c:v>39.940368161783766</c:v>
                </c:pt>
                <c:pt idx="1">
                  <c:v>39.209034037624718</c:v>
                </c:pt>
                <c:pt idx="2">
                  <c:v>13.807458043030541</c:v>
                </c:pt>
                <c:pt idx="3">
                  <c:v>34.755108635346566</c:v>
                </c:pt>
                <c:pt idx="4">
                  <c:v>31.035255118039693</c:v>
                </c:pt>
                <c:pt idx="5">
                  <c:v>38.048666119605443</c:v>
                </c:pt>
                <c:pt idx="6">
                  <c:v>49.862606423712776</c:v>
                </c:pt>
                <c:pt idx="7">
                  <c:v>33.357822137040309</c:v>
                </c:pt>
                <c:pt idx="8">
                  <c:v>40.150782911270056</c:v>
                </c:pt>
                <c:pt idx="9">
                  <c:v>36.856460961472898</c:v>
                </c:pt>
                <c:pt idx="10">
                  <c:v>37.712212968580076</c:v>
                </c:pt>
                <c:pt idx="11">
                  <c:v>27.564505978602895</c:v>
                </c:pt>
                <c:pt idx="12">
                  <c:v>25.852694018783989</c:v>
                </c:pt>
                <c:pt idx="13">
                  <c:v>36.32105486717473</c:v>
                </c:pt>
                <c:pt idx="14">
                  <c:v>23.711340206185568</c:v>
                </c:pt>
                <c:pt idx="15">
                  <c:v>44.542028960366046</c:v>
                </c:pt>
                <c:pt idx="16">
                  <c:v>29.50639853747715</c:v>
                </c:pt>
                <c:pt idx="17">
                  <c:v>26.750623593113097</c:v>
                </c:pt>
                <c:pt idx="18">
                  <c:v>36.103249179214309</c:v>
                </c:pt>
                <c:pt idx="19">
                  <c:v>46.341083156315165</c:v>
                </c:pt>
                <c:pt idx="20">
                  <c:v>22.633867413187204</c:v>
                </c:pt>
                <c:pt idx="21">
                  <c:v>31.818181818181817</c:v>
                </c:pt>
                <c:pt idx="22">
                  <c:v>17.129129129129126</c:v>
                </c:pt>
                <c:pt idx="23">
                  <c:v>49.541272379354631</c:v>
                </c:pt>
                <c:pt idx="24">
                  <c:v>29.372642979166891</c:v>
                </c:pt>
                <c:pt idx="25">
                  <c:v>24.789522918615528</c:v>
                </c:pt>
                <c:pt idx="26">
                  <c:v>24.316123188405793</c:v>
                </c:pt>
                <c:pt idx="27">
                  <c:v>38.578723991580688</c:v>
                </c:pt>
                <c:pt idx="28">
                  <c:v>36.485014766900434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2B-4FEA-81DB-43A90FC0276C}"/>
            </c:ext>
          </c:extLst>
        </c:ser>
        <c:ser>
          <c:idx val="2"/>
          <c:order val="2"/>
          <c:tx>
            <c:strRef>
              <c:f>Sheet1!$T$3</c:f>
              <c:strCache>
                <c:ptCount val="1"/>
                <c:pt idx="0">
                  <c:v>Обща гражданска отговорност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strRef>
              <c:f>Sheet1!$Q$4:$Q$32</c:f>
              <c:strCache>
                <c:ptCount val="29"/>
                <c:pt idx="0">
                  <c:v>AT</c:v>
                </c:pt>
                <c:pt idx="1">
                  <c:v>BE</c:v>
                </c:pt>
                <c:pt idx="2">
                  <c:v>BG</c:v>
                </c:pt>
                <c:pt idx="3">
                  <c:v>CH</c:v>
                </c:pt>
                <c:pt idx="4">
                  <c:v>CZ</c:v>
                </c:pt>
                <c:pt idx="5">
                  <c:v>DE</c:v>
                </c:pt>
                <c:pt idx="6">
                  <c:v>DK</c:v>
                </c:pt>
                <c:pt idx="7">
                  <c:v>EE</c:v>
                </c:pt>
                <c:pt idx="8">
                  <c:v>ES</c:v>
                </c:pt>
                <c:pt idx="9">
                  <c:v>FI</c:v>
                </c:pt>
                <c:pt idx="10">
                  <c:v>FR</c:v>
                </c:pt>
                <c:pt idx="11">
                  <c:v>GR</c:v>
                </c:pt>
                <c:pt idx="12">
                  <c:v>HR</c:v>
                </c:pt>
                <c:pt idx="13">
                  <c:v>HU</c:v>
                </c:pt>
                <c:pt idx="14">
                  <c:v>IT</c:v>
                </c:pt>
                <c:pt idx="15">
                  <c:v>LU</c:v>
                </c:pt>
                <c:pt idx="16">
                  <c:v>LV</c:v>
                </c:pt>
                <c:pt idx="17">
                  <c:v>MT</c:v>
                </c:pt>
                <c:pt idx="18">
                  <c:v>NL</c:v>
                </c:pt>
                <c:pt idx="19">
                  <c:v>NO</c:v>
                </c:pt>
                <c:pt idx="20">
                  <c:v>PL</c:v>
                </c:pt>
                <c:pt idx="21">
                  <c:v>PT</c:v>
                </c:pt>
                <c:pt idx="22">
                  <c:v>RO</c:v>
                </c:pt>
                <c:pt idx="23">
                  <c:v>SE</c:v>
                </c:pt>
                <c:pt idx="24">
                  <c:v>SI</c:v>
                </c:pt>
                <c:pt idx="25">
                  <c:v>SK</c:v>
                </c:pt>
                <c:pt idx="26">
                  <c:v>TR</c:v>
                </c:pt>
                <c:pt idx="27">
                  <c:v>UK</c:v>
                </c:pt>
                <c:pt idx="28">
                  <c:v>Средно за Европа</c:v>
                </c:pt>
              </c:strCache>
            </c:strRef>
          </c:cat>
          <c:val>
            <c:numRef>
              <c:f>Sheet1!$T$4:$T$32</c:f>
              <c:numCache>
                <c:formatCode>0.00</c:formatCode>
                <c:ptCount val="29"/>
                <c:pt idx="0">
                  <c:v>12.198599948146228</c:v>
                </c:pt>
                <c:pt idx="1">
                  <c:v>11.474588292477817</c:v>
                </c:pt>
                <c:pt idx="2">
                  <c:v>2.3136584724595761</c:v>
                </c:pt>
                <c:pt idx="3">
                  <c:v>16.579491483744832</c:v>
                </c:pt>
                <c:pt idx="4">
                  <c:v>11.090579223222685</c:v>
                </c:pt>
                <c:pt idx="5">
                  <c:v>13.631872456583993</c:v>
                </c:pt>
                <c:pt idx="6">
                  <c:v>7.2615883598360291</c:v>
                </c:pt>
                <c:pt idx="7">
                  <c:v>4.0309229524755539</c:v>
                </c:pt>
                <c:pt idx="8">
                  <c:v>5.0502609704233521</c:v>
                </c:pt>
                <c:pt idx="9">
                  <c:v>7.4667575860893285</c:v>
                </c:pt>
                <c:pt idx="10">
                  <c:v>13.5096149620929</c:v>
                </c:pt>
                <c:pt idx="11">
                  <c:v>6.5449968533668974</c:v>
                </c:pt>
                <c:pt idx="12">
                  <c:v>7.7937057175811502</c:v>
                </c:pt>
                <c:pt idx="13">
                  <c:v>4.668759079933162</c:v>
                </c:pt>
                <c:pt idx="14">
                  <c:v>16.838487972508592</c:v>
                </c:pt>
                <c:pt idx="15">
                  <c:v>40.490090748168967</c:v>
                </c:pt>
                <c:pt idx="16">
                  <c:v>5.740402193784278</c:v>
                </c:pt>
                <c:pt idx="17">
                  <c:v>9.2413457443572433</c:v>
                </c:pt>
                <c:pt idx="18">
                  <c:v>10.585305105853051</c:v>
                </c:pt>
                <c:pt idx="19">
                  <c:v>4.3224913764543098</c:v>
                </c:pt>
                <c:pt idx="20">
                  <c:v>7.5912800047650242</c:v>
                </c:pt>
                <c:pt idx="21">
                  <c:v>4.9831649831649836</c:v>
                </c:pt>
                <c:pt idx="22">
                  <c:v>3.5675675675675675</c:v>
                </c:pt>
                <c:pt idx="23">
                  <c:v>7.6555086633987788</c:v>
                </c:pt>
                <c:pt idx="24">
                  <c:v>7.9969486317191887</c:v>
                </c:pt>
                <c:pt idx="25">
                  <c:v>6.8288119738072961</c:v>
                </c:pt>
                <c:pt idx="26">
                  <c:v>4.9592391304347814</c:v>
                </c:pt>
                <c:pt idx="27">
                  <c:v>27.750940271212173</c:v>
                </c:pt>
                <c:pt idx="28">
                  <c:v>15.782292609860772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B-4FEA-81DB-43A90FC027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63157903"/>
        <c:axId val="1463138351"/>
      </c:barChart>
      <c:catAx>
        <c:axId val="146315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bg-BG"/>
          </a:p>
        </c:txPr>
        <c:crossAx val="1463138351"/>
        <c:crosses val="autoZero"/>
        <c:auto val="1"/>
        <c:lblAlgn val="ctr"/>
        <c:lblOffset val="100"/>
        <c:noMultiLvlLbl val="0"/>
      </c:catAx>
      <c:valAx>
        <c:axId val="1463138351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bg-BG"/>
          </a:p>
        </c:txPr>
        <c:crossAx val="146315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5777195546970185E-3"/>
          <c:y val="0.85135600562829716"/>
          <c:w val="0.9123765731989828"/>
          <c:h val="8.57102383586980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bg-BG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1">
          <a:latin typeface="Arial Narrow" panose="020B0606020202030204" pitchFamily="34" charset="0"/>
        </a:defRPr>
      </a:pPr>
      <a:endParaRPr lang="bg-BG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403311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C3E170-B18E-957F-A760-7F4B524DF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12" y="494321"/>
            <a:ext cx="4757477" cy="25026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D91991-B0F6-E7E6-268E-4498124D1BE3}"/>
              </a:ext>
            </a:extLst>
          </p:cNvPr>
          <p:cNvSpPr/>
          <p:nvPr/>
        </p:nvSpPr>
        <p:spPr>
          <a:xfrm>
            <a:off x="0" y="-11600"/>
            <a:ext cx="9136902" cy="332656"/>
          </a:xfrm>
          <a:prstGeom prst="rect">
            <a:avLst/>
          </a:prstGeom>
          <a:solidFill>
            <a:srgbClr val="1C622D"/>
          </a:solidFill>
          <a:ln w="25400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A4D54B-AE96-414B-C72F-F99D8F141A33}"/>
              </a:ext>
            </a:extLst>
          </p:cNvPr>
          <p:cNvSpPr/>
          <p:nvPr/>
        </p:nvSpPr>
        <p:spPr>
          <a:xfrm>
            <a:off x="7098" y="3148135"/>
            <a:ext cx="9136902" cy="332656"/>
          </a:xfrm>
          <a:prstGeom prst="rect">
            <a:avLst/>
          </a:prstGeom>
          <a:solidFill>
            <a:srgbClr val="1C622D"/>
          </a:solidFill>
          <a:ln w="25400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B04683-850E-1B64-4A2E-68DBEEC81329}"/>
              </a:ext>
            </a:extLst>
          </p:cNvPr>
          <p:cNvSpPr txBox="1"/>
          <p:nvPr/>
        </p:nvSpPr>
        <p:spPr>
          <a:xfrm>
            <a:off x="210866" y="3772197"/>
            <a:ext cx="8715167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Природни бедствия и икономически загуби от тях. </a:t>
            </a:r>
          </a:p>
          <a:p>
            <a:pPr algn="ctr"/>
            <a:r>
              <a:rPr lang="bg-BG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Поглед към пазара на имуществено застраховане в България.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85858-4FCB-57D7-8E44-0261EE40AB0D}"/>
              </a:ext>
            </a:extLst>
          </p:cNvPr>
          <p:cNvSpPr txBox="1"/>
          <p:nvPr/>
        </p:nvSpPr>
        <p:spPr>
          <a:xfrm>
            <a:off x="5004048" y="5689218"/>
            <a:ext cx="455130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Константин Велев</a:t>
            </a:r>
          </a:p>
          <a:p>
            <a:r>
              <a:rPr lang="bg-BG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Председател на УС на Асоциацията на българските застрахователи</a:t>
            </a:r>
          </a:p>
        </p:txBody>
      </p:sp>
    </p:spTree>
    <p:extLst>
      <p:ext uri="{BB962C8B-B14F-4D97-AF65-F5344CB8AC3E}">
        <p14:creationId xmlns:p14="http://schemas.microsoft.com/office/powerpoint/2010/main" val="38694645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D91991-B0F6-E7E6-268E-4498124D1BE3}"/>
              </a:ext>
            </a:extLst>
          </p:cNvPr>
          <p:cNvSpPr/>
          <p:nvPr/>
        </p:nvSpPr>
        <p:spPr>
          <a:xfrm>
            <a:off x="7099" y="-27384"/>
            <a:ext cx="9136902" cy="332656"/>
          </a:xfrm>
          <a:prstGeom prst="rect">
            <a:avLst/>
          </a:prstGeom>
          <a:solidFill>
            <a:srgbClr val="1C622D"/>
          </a:solidFill>
          <a:ln w="25400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48536B2-63C5-3454-829D-F887DF468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492677"/>
              </p:ext>
            </p:extLst>
          </p:nvPr>
        </p:nvGraphicFramePr>
        <p:xfrm>
          <a:off x="1383022" y="3962486"/>
          <a:ext cx="8181368" cy="2656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081559" imgH="1779828" progId="Word.Document.12">
                  <p:embed/>
                </p:oleObj>
              </mc:Choice>
              <mc:Fallback>
                <p:oleObj name="Document" r:id="rId2" imgW="6081559" imgH="1779828" progId="Word.Document.1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48536B2-63C5-3454-829D-F887DF468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3022" y="3962486"/>
                        <a:ext cx="8181368" cy="26567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A9FFA2-0684-98BD-C073-6970A80A25F7}"/>
              </a:ext>
            </a:extLst>
          </p:cNvPr>
          <p:cNvSpPr txBox="1"/>
          <p:nvPr/>
        </p:nvSpPr>
        <p:spPr>
          <a:xfrm>
            <a:off x="251520" y="793391"/>
            <a:ext cx="3651921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sz="3200" b="1" dirty="0">
                <a:solidFill>
                  <a:srgbClr val="1C622D"/>
                </a:solidFill>
              </a:rPr>
              <a:t>ГЛОБАЛЕН ПОГЛЕД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1ACCC2-0466-14D0-078E-69B2FAE87068}"/>
              </a:ext>
            </a:extLst>
          </p:cNvPr>
          <p:cNvSpPr txBox="1"/>
          <p:nvPr/>
        </p:nvSpPr>
        <p:spPr>
          <a:xfrm>
            <a:off x="4150399" y="744969"/>
            <a:ext cx="4993601" cy="7078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sz="2000" b="1" dirty="0">
                <a:solidFill>
                  <a:srgbClr val="1C622D"/>
                </a:solidFill>
              </a:rPr>
              <a:t>Икономически загуби от катастрофични събития и застраховани/покрити загуби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C47FAD-88CF-BB73-E517-67C23CDEFF96}"/>
              </a:ext>
            </a:extLst>
          </p:cNvPr>
          <p:cNvSpPr txBox="1"/>
          <p:nvPr/>
        </p:nvSpPr>
        <p:spPr>
          <a:xfrm>
            <a:off x="6516216" y="5902808"/>
            <a:ext cx="1692696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Източник</a:t>
            </a: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Swiss Re</a:t>
            </a:r>
            <a:endParaRPr lang="bg-BG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D74F22-B947-6CC7-475C-56C6282008A1}"/>
              </a:ext>
            </a:extLst>
          </p:cNvPr>
          <p:cNvSpPr txBox="1"/>
          <p:nvPr/>
        </p:nvSpPr>
        <p:spPr>
          <a:xfrm>
            <a:off x="2411760" y="1908757"/>
            <a:ext cx="662473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Повишаване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икономическите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загуби в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резултат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</a:t>
            </a:r>
          </a:p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нарастващата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честота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интензивност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природните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бедствия.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94CCB-45EA-C663-D054-FD348209FDE7}"/>
              </a:ext>
            </a:extLst>
          </p:cNvPr>
          <p:cNvSpPr txBox="1"/>
          <p:nvPr/>
        </p:nvSpPr>
        <p:spPr>
          <a:xfrm>
            <a:off x="2411760" y="2802931"/>
            <a:ext cx="6624736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Нарастващ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изпреварващ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темп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използване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от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държавите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бизнеса 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домакинствата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механизмите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застраховането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трансфер на риска.</a:t>
            </a:r>
            <a:endParaRPr lang="bg-BG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B86A59-49E1-7AC0-CB5C-7B023ABF37D5}"/>
              </a:ext>
            </a:extLst>
          </p:cNvPr>
          <p:cNvSpPr txBox="1"/>
          <p:nvPr/>
        </p:nvSpPr>
        <p:spPr>
          <a:xfrm>
            <a:off x="881436" y="1939536"/>
            <a:ext cx="98935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23% 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851970-6FC9-0F6F-6C32-6FAC7A627E4E}"/>
              </a:ext>
            </a:extLst>
          </p:cNvPr>
          <p:cNvSpPr txBox="1"/>
          <p:nvPr/>
        </p:nvSpPr>
        <p:spPr>
          <a:xfrm>
            <a:off x="846346" y="2914747"/>
            <a:ext cx="102444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</a:t>
            </a:r>
            <a:r>
              <a:rPr lang="bg-BG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endParaRPr lang="bg-BG" sz="3200" b="1" dirty="0">
              <a:solidFill>
                <a:srgbClr val="C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5A0C6A-66B0-1EED-E49F-75DC8EC691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223" y="6113031"/>
            <a:ext cx="4785917" cy="79957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E260F4-EE7D-4637-855E-0BE7FDA02A4C}"/>
              </a:ext>
            </a:extLst>
          </p:cNvPr>
          <p:cNvCxnSpPr>
            <a:cxnSpLocks/>
          </p:cNvCxnSpPr>
          <p:nvPr/>
        </p:nvCxnSpPr>
        <p:spPr>
          <a:xfrm>
            <a:off x="4139952" y="836712"/>
            <a:ext cx="0" cy="544135"/>
          </a:xfrm>
          <a:prstGeom prst="line">
            <a:avLst/>
          </a:prstGeom>
          <a:noFill/>
          <a:ln w="25400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FD32B391-A3FE-E131-EB1D-1DBE6365BB61}"/>
              </a:ext>
            </a:extLst>
          </p:cNvPr>
          <p:cNvSpPr/>
          <p:nvPr/>
        </p:nvSpPr>
        <p:spPr>
          <a:xfrm>
            <a:off x="1907704" y="2132856"/>
            <a:ext cx="288032" cy="22946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04EBB3B8-2566-BCE4-4778-E0A9A127A922}"/>
              </a:ext>
            </a:extLst>
          </p:cNvPr>
          <p:cNvSpPr/>
          <p:nvPr/>
        </p:nvSpPr>
        <p:spPr>
          <a:xfrm>
            <a:off x="1902022" y="3117011"/>
            <a:ext cx="288032" cy="22946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7913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D91991-B0F6-E7E6-268E-4498124D1BE3}"/>
              </a:ext>
            </a:extLst>
          </p:cNvPr>
          <p:cNvSpPr/>
          <p:nvPr/>
        </p:nvSpPr>
        <p:spPr>
          <a:xfrm>
            <a:off x="7099" y="-27384"/>
            <a:ext cx="9136902" cy="332656"/>
          </a:xfrm>
          <a:prstGeom prst="rect">
            <a:avLst/>
          </a:prstGeom>
          <a:solidFill>
            <a:srgbClr val="1C622D"/>
          </a:solidFill>
          <a:ln w="25400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35C7EAA-8FE3-ACC5-FDF3-698C1280B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5269009"/>
              </p:ext>
            </p:extLst>
          </p:nvPr>
        </p:nvGraphicFramePr>
        <p:xfrm>
          <a:off x="4049184" y="2032052"/>
          <a:ext cx="4896544" cy="3584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F04D58-F258-84D0-0363-DC28DE2D883E}"/>
              </a:ext>
            </a:extLst>
          </p:cNvPr>
          <p:cNvSpPr txBox="1"/>
          <p:nvPr/>
        </p:nvSpPr>
        <p:spPr>
          <a:xfrm>
            <a:off x="323528" y="548680"/>
            <a:ext cx="252028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sz="3200" b="1" dirty="0">
                <a:solidFill>
                  <a:srgbClr val="1C622D"/>
                </a:solidFill>
              </a:rPr>
              <a:t>В БЪЛГАРИЯ: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FCFE11-0D7A-67EB-A78C-A68917384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5408" y="6086536"/>
            <a:ext cx="4785775" cy="7986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95D3F0-73ED-4088-96C0-8B7377953633}"/>
              </a:ext>
            </a:extLst>
          </p:cNvPr>
          <p:cNvSpPr txBox="1"/>
          <p:nvPr/>
        </p:nvSpPr>
        <p:spPr>
          <a:xfrm>
            <a:off x="3059832" y="479076"/>
            <a:ext cx="6239160" cy="1015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sz="2000" b="1" dirty="0">
                <a:solidFill>
                  <a:srgbClr val="1C622D"/>
                </a:solidFill>
              </a:rPr>
              <a:t>Повишен риск от природни бедствия и</a:t>
            </a:r>
          </a:p>
          <a:p>
            <a:r>
              <a:rPr lang="bg-BG" sz="2000" b="1" dirty="0">
                <a:solidFill>
                  <a:srgbClr val="1C622D"/>
                </a:solidFill>
              </a:rPr>
              <a:t>ниско ниво на застрахователно покритие на тези рискове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02978-0017-B179-20F4-B8A76408F374}"/>
              </a:ext>
            </a:extLst>
          </p:cNvPr>
          <p:cNvSpPr/>
          <p:nvPr/>
        </p:nvSpPr>
        <p:spPr>
          <a:xfrm>
            <a:off x="3914345" y="1896796"/>
            <a:ext cx="5004049" cy="3816424"/>
          </a:xfrm>
          <a:prstGeom prst="rect">
            <a:avLst/>
          </a:prstGeom>
          <a:noFill/>
          <a:ln w="9525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0D606-CCF3-C61D-4009-27C323B05367}"/>
              </a:ext>
            </a:extLst>
          </p:cNvPr>
          <p:cNvSpPr txBox="1"/>
          <p:nvPr/>
        </p:nvSpPr>
        <p:spPr>
          <a:xfrm>
            <a:off x="288031" y="1601505"/>
            <a:ext cx="3131841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България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силно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изложена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опасности. Висок е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рискът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от наводнения,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градушки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земетресения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bg-BG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1E0A90-C06E-D9F1-BF20-0BB2B9DB5922}"/>
              </a:ext>
            </a:extLst>
          </p:cNvPr>
          <p:cNvSpPr txBox="1"/>
          <p:nvPr/>
        </p:nvSpPr>
        <p:spPr>
          <a:xfrm>
            <a:off x="685190" y="2798128"/>
            <a:ext cx="2376264" cy="9848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6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sz="1600" b="1" dirty="0">
                <a:solidFill>
                  <a:srgbClr val="C00000"/>
                </a:solidFill>
              </a:rPr>
              <a:t>Загуби: 1,1 </a:t>
            </a:r>
            <a:r>
              <a:rPr lang="bg-BG" sz="1600" b="1" dirty="0" err="1">
                <a:solidFill>
                  <a:srgbClr val="C00000"/>
                </a:solidFill>
              </a:rPr>
              <a:t>млрд.щ.д</a:t>
            </a:r>
            <a:r>
              <a:rPr lang="bg-BG" sz="1600" b="1" dirty="0">
                <a:solidFill>
                  <a:srgbClr val="C00000"/>
                </a:solidFill>
              </a:rPr>
              <a:t> или 0,2% от БВП за </a:t>
            </a:r>
            <a:r>
              <a:rPr lang="bg-BG" sz="1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2011-2019 г</a:t>
            </a:r>
            <a:r>
              <a:rPr lang="bg-BG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Данни: НСИ, 2020</a:t>
            </a:r>
            <a:endParaRPr lang="bg-BG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C853DB-D2E2-4844-8A8D-712080658DEC}"/>
              </a:ext>
            </a:extLst>
          </p:cNvPr>
          <p:cNvSpPr txBox="1"/>
          <p:nvPr/>
        </p:nvSpPr>
        <p:spPr>
          <a:xfrm>
            <a:off x="252584" y="4019000"/>
            <a:ext cx="3239296" cy="1077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делът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застрахованите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загуби от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природни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бедствия е 10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пъти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по-нисък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от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средния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за ЕИП за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последните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40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години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bg-BG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2769AD-F2A1-5437-0D0B-C52BB0171370}"/>
              </a:ext>
            </a:extLst>
          </p:cNvPr>
          <p:cNvSpPr txBox="1"/>
          <p:nvPr/>
        </p:nvSpPr>
        <p:spPr>
          <a:xfrm>
            <a:off x="7655514" y="6071147"/>
            <a:ext cx="123590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Данни: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EIOP</a:t>
            </a: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17BD92-B2FD-6626-3B88-C120EF9C28A0}"/>
              </a:ext>
            </a:extLst>
          </p:cNvPr>
          <p:cNvSpPr txBox="1"/>
          <p:nvPr/>
        </p:nvSpPr>
        <p:spPr>
          <a:xfrm>
            <a:off x="665819" y="5188010"/>
            <a:ext cx="237626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6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rgbClr val="C00000"/>
                </a:solidFill>
              </a:rPr>
              <a:t>България: 2%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b="1" dirty="0">
                <a:solidFill>
                  <a:srgbClr val="1C622D"/>
                </a:solidFill>
              </a:rPr>
              <a:t>ЕИП: 22%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2DAC495-3687-810F-1BCC-7D98D90CC1DD}"/>
              </a:ext>
            </a:extLst>
          </p:cNvPr>
          <p:cNvCxnSpPr>
            <a:cxnSpLocks/>
          </p:cNvCxnSpPr>
          <p:nvPr/>
        </p:nvCxnSpPr>
        <p:spPr>
          <a:xfrm>
            <a:off x="3059832" y="548680"/>
            <a:ext cx="0" cy="864096"/>
          </a:xfrm>
          <a:prstGeom prst="line">
            <a:avLst/>
          </a:prstGeom>
          <a:noFill/>
          <a:ln w="25400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5827630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D91991-B0F6-E7E6-268E-4498124D1BE3}"/>
              </a:ext>
            </a:extLst>
          </p:cNvPr>
          <p:cNvSpPr/>
          <p:nvPr/>
        </p:nvSpPr>
        <p:spPr>
          <a:xfrm>
            <a:off x="7099" y="-27384"/>
            <a:ext cx="9136902" cy="332656"/>
          </a:xfrm>
          <a:prstGeom prst="rect">
            <a:avLst/>
          </a:prstGeom>
          <a:solidFill>
            <a:srgbClr val="1C622D"/>
          </a:solidFill>
          <a:ln w="25400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5A0C6A-66B0-1EED-E49F-75DC8EC69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981538"/>
            <a:ext cx="4785917" cy="799579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E260F4-EE7D-4637-855E-0BE7FDA02A4C}"/>
              </a:ext>
            </a:extLst>
          </p:cNvPr>
          <p:cNvCxnSpPr>
            <a:cxnSpLocks/>
          </p:cNvCxnSpPr>
          <p:nvPr/>
        </p:nvCxnSpPr>
        <p:spPr>
          <a:xfrm>
            <a:off x="3059832" y="798612"/>
            <a:ext cx="2964" cy="1478260"/>
          </a:xfrm>
          <a:prstGeom prst="line">
            <a:avLst/>
          </a:prstGeom>
          <a:noFill/>
          <a:ln w="25400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D74272FA-F8EA-1C77-C7BC-1ECA32A23E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921385"/>
              </p:ext>
            </p:extLst>
          </p:nvPr>
        </p:nvGraphicFramePr>
        <p:xfrm>
          <a:off x="1907704" y="2682330"/>
          <a:ext cx="5616621" cy="3290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85B4FAC-54EA-819D-D92E-F2F89251EE28}"/>
              </a:ext>
            </a:extLst>
          </p:cNvPr>
          <p:cNvSpPr txBox="1"/>
          <p:nvPr/>
        </p:nvSpPr>
        <p:spPr>
          <a:xfrm>
            <a:off x="259407" y="903828"/>
            <a:ext cx="2520280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sz="3200" b="1" dirty="0">
                <a:solidFill>
                  <a:srgbClr val="1C622D"/>
                </a:solidFill>
              </a:rPr>
              <a:t>В БЪЛГАРИЯ: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D50544-F4B1-262D-D419-B13A24787EB2}"/>
              </a:ext>
            </a:extLst>
          </p:cNvPr>
          <p:cNvSpPr txBox="1"/>
          <p:nvPr/>
        </p:nvSpPr>
        <p:spPr>
          <a:xfrm>
            <a:off x="3116014" y="692864"/>
            <a:ext cx="5936310" cy="1661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700" b="1" dirty="0">
                <a:solidFill>
                  <a:srgbClr val="1C622D"/>
                </a:solidFill>
              </a:rPr>
              <a:t>У нас </a:t>
            </a:r>
            <a:r>
              <a:rPr lang="ru-RU" sz="1700" b="1" dirty="0" err="1">
                <a:solidFill>
                  <a:srgbClr val="1C622D"/>
                </a:solidFill>
              </a:rPr>
              <a:t>имущественото</a:t>
            </a:r>
            <a:r>
              <a:rPr lang="ru-RU" sz="1700" b="1" dirty="0">
                <a:solidFill>
                  <a:srgbClr val="1C622D"/>
                </a:solidFill>
              </a:rPr>
              <a:t> </a:t>
            </a:r>
            <a:r>
              <a:rPr lang="ru-RU" sz="1700" b="1" dirty="0" err="1">
                <a:solidFill>
                  <a:srgbClr val="1C622D"/>
                </a:solidFill>
              </a:rPr>
              <a:t>застраховане</a:t>
            </a:r>
            <a:r>
              <a:rPr lang="ru-RU" sz="1700" b="1" dirty="0">
                <a:solidFill>
                  <a:srgbClr val="1C622D"/>
                </a:solidFill>
              </a:rPr>
              <a:t> </a:t>
            </a:r>
            <a:r>
              <a:rPr lang="ru-RU" sz="1700" b="1" dirty="0" err="1">
                <a:solidFill>
                  <a:srgbClr val="1C622D"/>
                </a:solidFill>
              </a:rPr>
              <a:t>има</a:t>
            </a:r>
            <a:r>
              <a:rPr lang="ru-RU" sz="1700" b="1" dirty="0">
                <a:solidFill>
                  <a:srgbClr val="1C622D"/>
                </a:solidFill>
              </a:rPr>
              <a:t> най-</a:t>
            </a:r>
            <a:r>
              <a:rPr lang="ru-RU" sz="1700" b="1" dirty="0" err="1">
                <a:solidFill>
                  <a:srgbClr val="1C622D"/>
                </a:solidFill>
              </a:rPr>
              <a:t>нисък</a:t>
            </a:r>
            <a:r>
              <a:rPr lang="ru-RU" sz="1700" b="1" dirty="0">
                <a:solidFill>
                  <a:srgbClr val="1C622D"/>
                </a:solidFill>
              </a:rPr>
              <a:t> </a:t>
            </a:r>
            <a:r>
              <a:rPr lang="ru-RU" sz="1700" b="1" dirty="0" err="1">
                <a:solidFill>
                  <a:srgbClr val="1C622D"/>
                </a:solidFill>
              </a:rPr>
              <a:t>дял</a:t>
            </a:r>
            <a:r>
              <a:rPr lang="ru-RU" sz="1700" b="1" dirty="0">
                <a:solidFill>
                  <a:srgbClr val="1C622D"/>
                </a:solidFill>
              </a:rPr>
              <a:t> в </a:t>
            </a:r>
            <a:r>
              <a:rPr lang="ru-RU" sz="1700" b="1" dirty="0" err="1">
                <a:solidFill>
                  <a:srgbClr val="1C622D"/>
                </a:solidFill>
              </a:rPr>
              <a:t>премийния</a:t>
            </a:r>
            <a:r>
              <a:rPr lang="ru-RU" sz="1700" b="1" dirty="0">
                <a:solidFill>
                  <a:srgbClr val="1C622D"/>
                </a:solidFill>
              </a:rPr>
              <a:t> приход по общо </a:t>
            </a:r>
            <a:r>
              <a:rPr lang="ru-RU" sz="1700" b="1" dirty="0" err="1">
                <a:solidFill>
                  <a:srgbClr val="1C622D"/>
                </a:solidFill>
              </a:rPr>
              <a:t>застраховане</a:t>
            </a:r>
            <a:r>
              <a:rPr lang="ru-RU" sz="1700" b="1" dirty="0">
                <a:solidFill>
                  <a:srgbClr val="1C622D"/>
                </a:solidFill>
              </a:rPr>
              <a:t> в сравнение с </a:t>
            </a:r>
            <a:r>
              <a:rPr lang="ru-RU" sz="1700" b="1" dirty="0" err="1">
                <a:solidFill>
                  <a:srgbClr val="1C622D"/>
                </a:solidFill>
              </a:rPr>
              <a:t>другите</a:t>
            </a:r>
            <a:r>
              <a:rPr lang="ru-RU" sz="1700" b="1" dirty="0">
                <a:solidFill>
                  <a:srgbClr val="1C622D"/>
                </a:solidFill>
              </a:rPr>
              <a:t> европейски </a:t>
            </a:r>
            <a:r>
              <a:rPr lang="ru-RU" sz="1700" b="1" dirty="0" err="1">
                <a:solidFill>
                  <a:srgbClr val="1C622D"/>
                </a:solidFill>
              </a:rPr>
              <a:t>пазари</a:t>
            </a:r>
            <a:r>
              <a:rPr lang="ru-RU" sz="1700" b="1" dirty="0">
                <a:solidFill>
                  <a:srgbClr val="1C622D"/>
                </a:solidFill>
              </a:rPr>
              <a:t>. Той е и много под </a:t>
            </a:r>
            <a:r>
              <a:rPr lang="ru-RU" sz="1700" b="1" dirty="0" err="1">
                <a:solidFill>
                  <a:srgbClr val="1C622D"/>
                </a:solidFill>
              </a:rPr>
              <a:t>средното</a:t>
            </a:r>
            <a:r>
              <a:rPr lang="ru-RU" sz="1700" b="1" dirty="0">
                <a:solidFill>
                  <a:srgbClr val="1C622D"/>
                </a:solidFill>
              </a:rPr>
              <a:t> за Европа </a:t>
            </a:r>
            <a:r>
              <a:rPr lang="ru-RU" sz="1700" b="1" dirty="0" err="1">
                <a:solidFill>
                  <a:srgbClr val="1C622D"/>
                </a:solidFill>
              </a:rPr>
              <a:t>ниво</a:t>
            </a:r>
            <a:r>
              <a:rPr lang="ru-RU" sz="1700" b="1" dirty="0">
                <a:solidFill>
                  <a:srgbClr val="1C622D"/>
                </a:solidFill>
              </a:rPr>
              <a:t>: 14% </a:t>
            </a:r>
            <a:r>
              <a:rPr lang="ru-RU" sz="1700" b="1" dirty="0" err="1">
                <a:solidFill>
                  <a:srgbClr val="1C622D"/>
                </a:solidFill>
              </a:rPr>
              <a:t>спрямо</a:t>
            </a:r>
            <a:r>
              <a:rPr lang="ru-RU" sz="1700" b="1" dirty="0">
                <a:solidFill>
                  <a:srgbClr val="1C622D"/>
                </a:solidFill>
              </a:rPr>
              <a:t> 37% .</a:t>
            </a:r>
          </a:p>
          <a:p>
            <a:r>
              <a:rPr lang="ru-RU" sz="1700" b="1" dirty="0" err="1">
                <a:solidFill>
                  <a:srgbClr val="1C622D"/>
                </a:solidFill>
              </a:rPr>
              <a:t>Това</a:t>
            </a:r>
            <a:r>
              <a:rPr lang="ru-RU" sz="1700" b="1" dirty="0">
                <a:solidFill>
                  <a:srgbClr val="1C622D"/>
                </a:solidFill>
              </a:rPr>
              <a:t> ни </a:t>
            </a:r>
            <a:r>
              <a:rPr lang="ru-RU" sz="1700" b="1" dirty="0" err="1">
                <a:solidFill>
                  <a:srgbClr val="1C622D"/>
                </a:solidFill>
              </a:rPr>
              <a:t>поставя</a:t>
            </a:r>
            <a:r>
              <a:rPr lang="ru-RU" sz="1700" b="1" dirty="0">
                <a:solidFill>
                  <a:srgbClr val="1C622D"/>
                </a:solidFill>
              </a:rPr>
              <a:t> </a:t>
            </a:r>
            <a:r>
              <a:rPr lang="bg-BG" sz="1700" b="1" dirty="0">
                <a:solidFill>
                  <a:srgbClr val="1C622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значително по-голям риск от останалите граждани на ЕС.</a:t>
            </a:r>
            <a:r>
              <a:rPr lang="ru-RU" sz="1700" b="1" dirty="0">
                <a:solidFill>
                  <a:srgbClr val="1C622D"/>
                </a:solidFill>
              </a:rPr>
              <a:t> </a:t>
            </a:r>
            <a:endParaRPr lang="bg-BG" sz="1700" b="1" dirty="0">
              <a:solidFill>
                <a:srgbClr val="1C622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6CDD98-358E-DBDD-4A31-7CEB7E394726}"/>
              </a:ext>
            </a:extLst>
          </p:cNvPr>
          <p:cNvSpPr txBox="1"/>
          <p:nvPr/>
        </p:nvSpPr>
        <p:spPr>
          <a:xfrm>
            <a:off x="6300192" y="5973154"/>
            <a:ext cx="123590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Данни: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EIOP</a:t>
            </a:r>
            <a:r>
              <a:rPr lang="bg-BG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22782E1-CA1B-AD3B-74C5-3D5AD457AFB2}"/>
              </a:ext>
            </a:extLst>
          </p:cNvPr>
          <p:cNvSpPr/>
          <p:nvPr/>
        </p:nvSpPr>
        <p:spPr>
          <a:xfrm>
            <a:off x="2627784" y="3068960"/>
            <a:ext cx="504056" cy="4320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24C53E5-3A12-DB4B-6760-C7F7E17C5F0E}"/>
              </a:ext>
            </a:extLst>
          </p:cNvPr>
          <p:cNvSpPr/>
          <p:nvPr/>
        </p:nvSpPr>
        <p:spPr>
          <a:xfrm>
            <a:off x="7020272" y="2996952"/>
            <a:ext cx="504056" cy="432048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09869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D91991-B0F6-E7E6-268E-4498124D1BE3}"/>
              </a:ext>
            </a:extLst>
          </p:cNvPr>
          <p:cNvSpPr/>
          <p:nvPr/>
        </p:nvSpPr>
        <p:spPr>
          <a:xfrm>
            <a:off x="7099" y="-27384"/>
            <a:ext cx="9136902" cy="332656"/>
          </a:xfrm>
          <a:prstGeom prst="rect">
            <a:avLst/>
          </a:prstGeom>
          <a:solidFill>
            <a:srgbClr val="1C622D"/>
          </a:solidFill>
          <a:ln w="25400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A9FFA2-0684-98BD-C073-6970A80A25F7}"/>
              </a:ext>
            </a:extLst>
          </p:cNvPr>
          <p:cNvSpPr txBox="1"/>
          <p:nvPr/>
        </p:nvSpPr>
        <p:spPr>
          <a:xfrm>
            <a:off x="315708" y="546156"/>
            <a:ext cx="8892480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sz="2800" b="1" dirty="0">
                <a:solidFill>
                  <a:srgbClr val="1C622D"/>
                </a:solidFill>
              </a:rPr>
              <a:t>ИМУЩЕСТВЕНО ЗАСТРАХОВАНЕ: ПАЗАРНО РАЗВИТИЕ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D74F22-B947-6CC7-475C-56C6282008A1}"/>
              </a:ext>
            </a:extLst>
          </p:cNvPr>
          <p:cNvSpPr txBox="1"/>
          <p:nvPr/>
        </p:nvSpPr>
        <p:spPr>
          <a:xfrm>
            <a:off x="2150339" y="1310260"/>
            <a:ext cx="662473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Среден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ръст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премийния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приход по «Пожар 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други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опасности» 2019-2022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851970-6FC9-0F6F-6C32-6FAC7A627E4E}"/>
              </a:ext>
            </a:extLst>
          </p:cNvPr>
          <p:cNvSpPr txBox="1"/>
          <p:nvPr/>
        </p:nvSpPr>
        <p:spPr>
          <a:xfrm>
            <a:off x="750362" y="1309891"/>
            <a:ext cx="1476263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bg-BG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endParaRPr lang="bg-BG" sz="3200" b="1" dirty="0">
              <a:solidFill>
                <a:srgbClr val="C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5A0C6A-66B0-1EED-E49F-75DC8EC69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5981538"/>
            <a:ext cx="4785917" cy="799579"/>
          </a:xfrm>
          <a:prstGeom prst="rect">
            <a:avLst/>
          </a:prstGeom>
        </p:spPr>
      </p:pic>
      <p:sp>
        <p:nvSpPr>
          <p:cNvPr id="27" name="Arrow: Right 26">
            <a:extLst>
              <a:ext uri="{FF2B5EF4-FFF2-40B4-BE49-F238E27FC236}">
                <a16:creationId xmlns:a16="http://schemas.microsoft.com/office/drawing/2014/main" id="{FD32B391-A3FE-E131-EB1D-1DBE6365BB61}"/>
              </a:ext>
            </a:extLst>
          </p:cNvPr>
          <p:cNvSpPr/>
          <p:nvPr/>
        </p:nvSpPr>
        <p:spPr>
          <a:xfrm>
            <a:off x="1776124" y="1518692"/>
            <a:ext cx="288032" cy="229465"/>
          </a:xfrm>
          <a:prstGeom prst="rightArrow">
            <a:avLst/>
          </a:prstGeom>
          <a:solidFill>
            <a:srgbClr val="FFFFFF"/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D3D63C-7DF5-0754-0EAB-7721D9CDC8B3}"/>
              </a:ext>
            </a:extLst>
          </p:cNvPr>
          <p:cNvSpPr txBox="1"/>
          <p:nvPr/>
        </p:nvSpPr>
        <p:spPr>
          <a:xfrm>
            <a:off x="724726" y="2065334"/>
            <a:ext cx="1476263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bg-BG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bg-BG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endParaRPr lang="bg-BG" sz="32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B34FB3-3F40-584B-5277-3F94F4E70395}"/>
              </a:ext>
            </a:extLst>
          </p:cNvPr>
          <p:cNvSpPr txBox="1"/>
          <p:nvPr/>
        </p:nvSpPr>
        <p:spPr>
          <a:xfrm>
            <a:off x="2150339" y="2032804"/>
            <a:ext cx="662473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Среден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ръст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обезщетенията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 «Пожар и 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други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опасности» 2019-2022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386AE91-8F4F-6BCE-5AAF-BCC018AEC1EC}"/>
              </a:ext>
            </a:extLst>
          </p:cNvPr>
          <p:cNvSpPr/>
          <p:nvPr/>
        </p:nvSpPr>
        <p:spPr>
          <a:xfrm>
            <a:off x="1776124" y="2256314"/>
            <a:ext cx="288032" cy="22946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FF"/>
          </a:solidFill>
          <a:ln w="25400" cap="flat">
            <a:solidFill>
              <a:schemeClr val="tx1">
                <a:lumMod val="75000"/>
                <a:lumOff val="25000"/>
              </a:schemeClr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099CD2-2427-F915-639E-1941BB371DC6}"/>
              </a:ext>
            </a:extLst>
          </p:cNvPr>
          <p:cNvSpPr txBox="1"/>
          <p:nvPr/>
        </p:nvSpPr>
        <p:spPr>
          <a:xfrm>
            <a:off x="389166" y="3646067"/>
            <a:ext cx="2897103" cy="16663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Търсенето на имуществени застраховки не се влияе </a:t>
            </a:r>
            <a:r>
              <a:rPr lang="bg-BG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значимо </a:t>
            </a:r>
            <a:r>
              <a:rPr lang="bg-BG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случването на природни бедствия, на които сме свидетели.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A3BA4-1EDD-F0DF-E217-C1E4F5721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1924" y="2977876"/>
            <a:ext cx="5389331" cy="2865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DB669E-B5BF-8040-8A66-DBB29453C5F4}"/>
              </a:ext>
            </a:extLst>
          </p:cNvPr>
          <p:cNvSpPr txBox="1"/>
          <p:nvPr/>
        </p:nvSpPr>
        <p:spPr>
          <a:xfrm>
            <a:off x="384538" y="3308907"/>
            <a:ext cx="292616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ПАЗАРНИТЕ ДАННИ СОЧАТ: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053F9F-E2C1-3621-59E6-9497CB969C94}"/>
              </a:ext>
            </a:extLst>
          </p:cNvPr>
          <p:cNvSpPr/>
          <p:nvPr/>
        </p:nvSpPr>
        <p:spPr>
          <a:xfrm>
            <a:off x="384538" y="2874107"/>
            <a:ext cx="8390537" cy="3107431"/>
          </a:xfrm>
          <a:prstGeom prst="rect">
            <a:avLst/>
          </a:prstGeom>
          <a:noFill/>
          <a:ln w="9525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2C210CB-9343-09AC-8671-84DEA6473044}"/>
              </a:ext>
            </a:extLst>
          </p:cNvPr>
          <p:cNvSpPr/>
          <p:nvPr/>
        </p:nvSpPr>
        <p:spPr>
          <a:xfrm>
            <a:off x="7452320" y="3658428"/>
            <a:ext cx="719997" cy="648072"/>
          </a:xfrm>
          <a:prstGeom prst="ellips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bg-BG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45307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D91991-B0F6-E7E6-268E-4498124D1BE3}"/>
              </a:ext>
            </a:extLst>
          </p:cNvPr>
          <p:cNvSpPr/>
          <p:nvPr/>
        </p:nvSpPr>
        <p:spPr>
          <a:xfrm>
            <a:off x="7099" y="-27384"/>
            <a:ext cx="9136902" cy="332656"/>
          </a:xfrm>
          <a:prstGeom prst="rect">
            <a:avLst/>
          </a:prstGeom>
          <a:solidFill>
            <a:srgbClr val="1C622D"/>
          </a:solidFill>
          <a:ln w="25400" cap="flat">
            <a:solidFill>
              <a:srgbClr val="1C622D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g-BG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05A0C6A-66B0-1EED-E49F-75DC8EC691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223" y="6113031"/>
            <a:ext cx="4785917" cy="7995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6D5813-1004-7184-BAFF-90FB66A2E214}"/>
              </a:ext>
            </a:extLst>
          </p:cNvPr>
          <p:cNvSpPr txBox="1"/>
          <p:nvPr/>
        </p:nvSpPr>
        <p:spPr>
          <a:xfrm>
            <a:off x="667795" y="1936283"/>
            <a:ext cx="4993688" cy="3508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bg-BG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Да се повиши осведомеността на всички нива относно неблагоприятните последици от излагането на климатични рискове и какви решения за защита има срещу тях.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bg-BG" sz="1700" dirty="0">
              <a:solidFill>
                <a:srgbClr val="000000">
                  <a:lumMod val="65000"/>
                  <a:lumOff val="35000"/>
                </a:srgbClr>
              </a:solidFill>
              <a:latin typeface="Arial Narrow" panose="020B0606020202030204" pitchFamily="34" charset="0"/>
              <a:sym typeface="Arial Narrow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bg-BG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Да са стимулира информираната употреба на </a:t>
            </a:r>
            <a:r>
              <a:rPr kumimoji="0" lang="bg-BG" sz="17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cs typeface="Calibri"/>
                <a:sym typeface="Arial Narrow"/>
              </a:rPr>
              <a:t>застраховки на имуществото на хората (движимо и недвижимо) за пълноценно възползване от защитните механизми на застраховането.</a:t>
            </a: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g-BG" sz="17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Arial Narrow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bg-BG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Затова </a:t>
            </a:r>
            <a:r>
              <a:rPr lang="ru-RU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АБЗ </a:t>
            </a:r>
            <a:r>
              <a:rPr lang="ru-RU" sz="1700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стартира</a:t>
            </a:r>
            <a:r>
              <a:rPr lang="ru-RU" sz="1700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 </a:t>
            </a:r>
            <a:r>
              <a:rPr lang="ru-RU" sz="17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информационна</a:t>
            </a:r>
            <a:r>
              <a:rPr lang="ru-RU" sz="17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 кампания „</a:t>
            </a:r>
            <a:r>
              <a:rPr lang="ru-RU" sz="17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Застраховки</a:t>
            </a:r>
            <a:r>
              <a:rPr lang="ru-RU" sz="17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 за дома: </a:t>
            </a:r>
            <a:r>
              <a:rPr lang="ru-RU" sz="1700" b="1" dirty="0" err="1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Запази</a:t>
            </a:r>
            <a:r>
              <a:rPr lang="ru-RU" sz="1700" b="1" dirty="0">
                <a:solidFill>
                  <a:srgbClr val="000000">
                    <a:lumMod val="65000"/>
                    <a:lumOff val="35000"/>
                  </a:srgbClr>
                </a:solidFill>
                <a:latin typeface="Arial Narrow" panose="020B0606020202030204" pitchFamily="34" charset="0"/>
                <a:sym typeface="Arial Narrow"/>
              </a:rPr>
              <a:t> своя свят“.</a:t>
            </a:r>
            <a:endParaRPr lang="bg-BG" sz="1700" b="1" dirty="0">
              <a:solidFill>
                <a:srgbClr val="000000">
                  <a:lumMod val="65000"/>
                  <a:lumOff val="35000"/>
                </a:srgbClr>
              </a:solidFill>
              <a:latin typeface="Arial Narrow" panose="020B0606020202030204" pitchFamily="34" charset="0"/>
              <a:sym typeface="Arial Narrow"/>
            </a:endParaRPr>
          </a:p>
          <a:p>
            <a:pPr marL="285750" marR="0" lvl="0" indent="-28575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bg-BG" sz="1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 Narrow" panose="020B0606020202030204" pitchFamily="34" charset="0"/>
              <a:cs typeface="Calibri"/>
              <a:sym typeface="Arial Narrow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790AB-130F-9C11-51BF-EDFF583A644E}"/>
              </a:ext>
            </a:extLst>
          </p:cNvPr>
          <p:cNvSpPr txBox="1"/>
          <p:nvPr/>
        </p:nvSpPr>
        <p:spPr>
          <a:xfrm>
            <a:off x="667795" y="1152629"/>
            <a:ext cx="5328592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ДА СЕ АДРЕСИРА ПРОБЛЕМЪТ Е НЕОБХОДИМО: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C1E4CF-2F99-BBB0-85F7-727F4D68CC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82" y="289527"/>
            <a:ext cx="2499752" cy="209553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55B6CB-EF0A-CED9-3A16-8C4648E469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082" y="2388159"/>
            <a:ext cx="2486918" cy="20847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77FCF3-0B84-B4F1-8D14-76AB29AA2F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433" y="4475371"/>
            <a:ext cx="2496847" cy="209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2175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8681</TotalTime>
  <Words>417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Helvetica Neue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Rossitza Wartonick</cp:lastModifiedBy>
  <cp:revision>103</cp:revision>
  <cp:lastPrinted>2022-09-30T13:55:47Z</cp:lastPrinted>
  <dcterms:modified xsi:type="dcterms:W3CDTF">2023-04-11T12:43:12Z</dcterms:modified>
</cp:coreProperties>
</file>