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9" r:id="rId5"/>
    <p:sldId id="260" r:id="rId6"/>
    <p:sldId id="264" r:id="rId7"/>
    <p:sldId id="259" r:id="rId8"/>
    <p:sldId id="266" r:id="rId9"/>
    <p:sldId id="268" r:id="rId10"/>
    <p:sldId id="270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cuments\ECOFIN\&#1040;&#1085;&#1072;&#1083;&#1080;&#1079;%20-%20&#1092;&#1080;&#1089;&#1082;&#1072;&#1083;&#1085;&#1080;%20&#1087;&#1088;&#1072;&#1074;&#1080;&#1083;&#1072;%20&#1085;&#1072;%20&#1045;&#1057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bg-BG">
                <a:latin typeface="Times New Roman" pitchFamily="18" charset="0"/>
                <a:cs typeface="Times New Roman" pitchFamily="18" charset="0"/>
              </a:rPr>
              <a:t>Реален БВП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'Графика - rGDP'!$A$3</c:f>
              <c:strCache>
                <c:ptCount val="1"/>
                <c:pt idx="0">
                  <c:v>Германия</c:v>
                </c:pt>
              </c:strCache>
            </c:strRef>
          </c:tx>
          <c:marker>
            <c:symbol val="none"/>
          </c:marker>
          <c:cat>
            <c:numRef>
              <c:f>'Графика - rGDP'!$B$2:$K$2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'Графика - rGDP'!$B$3:$K$3</c:f>
              <c:numCache>
                <c:formatCode>General</c:formatCode>
                <c:ptCount val="10"/>
                <c:pt idx="0">
                  <c:v>33280</c:v>
                </c:pt>
                <c:pt idx="1">
                  <c:v>33330</c:v>
                </c:pt>
                <c:pt idx="2">
                  <c:v>33920</c:v>
                </c:pt>
                <c:pt idx="3">
                  <c:v>34130</c:v>
                </c:pt>
                <c:pt idx="4">
                  <c:v>34610</c:v>
                </c:pt>
                <c:pt idx="5">
                  <c:v>35410</c:v>
                </c:pt>
                <c:pt idx="6">
                  <c:v>35650</c:v>
                </c:pt>
                <c:pt idx="7">
                  <c:v>35950</c:v>
                </c:pt>
                <c:pt idx="8">
                  <c:v>34590</c:v>
                </c:pt>
                <c:pt idx="9">
                  <c:v>35480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'Графика - rGDP'!$A$4</c:f>
              <c:strCache>
                <c:ptCount val="1"/>
                <c:pt idx="0">
                  <c:v>Гърция</c:v>
                </c:pt>
              </c:strCache>
            </c:strRef>
          </c:tx>
          <c:marker>
            <c:symbol val="none"/>
          </c:marker>
          <c:cat>
            <c:numRef>
              <c:f>'Графика - rGDP'!$B$2:$K$2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'Графика - rGDP'!$B$4:$K$4</c:f>
              <c:numCache>
                <c:formatCode>General</c:formatCode>
                <c:ptCount val="10"/>
                <c:pt idx="0">
                  <c:v>16940</c:v>
                </c:pt>
                <c:pt idx="1">
                  <c:v>16630</c:v>
                </c:pt>
                <c:pt idx="2">
                  <c:v>16830</c:v>
                </c:pt>
                <c:pt idx="3">
                  <c:v>16900</c:v>
                </c:pt>
                <c:pt idx="4">
                  <c:v>16890</c:v>
                </c:pt>
                <c:pt idx="5">
                  <c:v>17110</c:v>
                </c:pt>
                <c:pt idx="6">
                  <c:v>17430</c:v>
                </c:pt>
                <c:pt idx="7">
                  <c:v>17780</c:v>
                </c:pt>
                <c:pt idx="8">
                  <c:v>16210</c:v>
                </c:pt>
                <c:pt idx="9">
                  <c:v>17670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'Графика - rGDP'!$A$5</c:f>
              <c:strCache>
                <c:ptCount val="1"/>
                <c:pt idx="0">
                  <c:v>Испания</c:v>
                </c:pt>
              </c:strCache>
            </c:strRef>
          </c:tx>
          <c:marker>
            <c:symbol val="none"/>
          </c:marker>
          <c:cat>
            <c:numRef>
              <c:f>'Графика - rGDP'!$B$2:$K$2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'Графика - rGDP'!$B$5:$K$5</c:f>
              <c:numCache>
                <c:formatCode>General</c:formatCode>
                <c:ptCount val="10"/>
                <c:pt idx="0">
                  <c:v>22080</c:v>
                </c:pt>
                <c:pt idx="1">
                  <c:v>21850</c:v>
                </c:pt>
                <c:pt idx="2">
                  <c:v>22220</c:v>
                </c:pt>
                <c:pt idx="3">
                  <c:v>23090</c:v>
                </c:pt>
                <c:pt idx="4">
                  <c:v>23780</c:v>
                </c:pt>
                <c:pt idx="5">
                  <c:v>24440</c:v>
                </c:pt>
                <c:pt idx="6">
                  <c:v>24890</c:v>
                </c:pt>
                <c:pt idx="7">
                  <c:v>25180</c:v>
                </c:pt>
                <c:pt idx="8">
                  <c:v>22210</c:v>
                </c:pt>
                <c:pt idx="9">
                  <c:v>23450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'Графика - rGDP'!$A$6</c:f>
              <c:strCache>
                <c:ptCount val="1"/>
                <c:pt idx="0">
                  <c:v>Италия</c:v>
                </c:pt>
              </c:strCache>
            </c:strRef>
          </c:tx>
          <c:marker>
            <c:symbol val="none"/>
          </c:marker>
          <c:cat>
            <c:numRef>
              <c:f>'Графика - rGDP'!$B$2:$K$2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'Графика - rGDP'!$B$6:$K$6</c:f>
              <c:numCache>
                <c:formatCode>General</c:formatCode>
                <c:ptCount val="10"/>
                <c:pt idx="0">
                  <c:v>26160</c:v>
                </c:pt>
                <c:pt idx="1">
                  <c:v>25620</c:v>
                </c:pt>
                <c:pt idx="2">
                  <c:v>25620</c:v>
                </c:pt>
                <c:pt idx="3">
                  <c:v>25860</c:v>
                </c:pt>
                <c:pt idx="4">
                  <c:v>26240</c:v>
                </c:pt>
                <c:pt idx="5">
                  <c:v>26730</c:v>
                </c:pt>
                <c:pt idx="6">
                  <c:v>27030</c:v>
                </c:pt>
                <c:pt idx="7">
                  <c:v>27230</c:v>
                </c:pt>
                <c:pt idx="8">
                  <c:v>24910</c:v>
                </c:pt>
                <c:pt idx="9">
                  <c:v>26780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'Графика - rGDP'!$A$7</c:f>
              <c:strCache>
                <c:ptCount val="1"/>
                <c:pt idx="0">
                  <c:v>Португалия</c:v>
                </c:pt>
              </c:strCache>
            </c:strRef>
          </c:tx>
          <c:marker>
            <c:symbol val="none"/>
          </c:marker>
          <c:cat>
            <c:numRef>
              <c:f>'Графика - rGDP'!$B$2:$K$2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'Графика - rGDP'!$B$7:$K$7</c:f>
              <c:numCache>
                <c:formatCode>General</c:formatCode>
                <c:ptCount val="10"/>
                <c:pt idx="0">
                  <c:v>16110</c:v>
                </c:pt>
                <c:pt idx="1">
                  <c:v>16050</c:v>
                </c:pt>
                <c:pt idx="2">
                  <c:v>16260</c:v>
                </c:pt>
                <c:pt idx="3">
                  <c:v>16620</c:v>
                </c:pt>
                <c:pt idx="4">
                  <c:v>17010</c:v>
                </c:pt>
                <c:pt idx="5">
                  <c:v>17650</c:v>
                </c:pt>
                <c:pt idx="6">
                  <c:v>18190</c:v>
                </c:pt>
                <c:pt idx="7">
                  <c:v>18670</c:v>
                </c:pt>
                <c:pt idx="8">
                  <c:v>17100</c:v>
                </c:pt>
                <c:pt idx="9">
                  <c:v>18060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'Графика - rGDP'!$A$8</c:f>
              <c:strCache>
                <c:ptCount val="1"/>
                <c:pt idx="0">
                  <c:v>Франция</c:v>
                </c:pt>
              </c:strCache>
            </c:strRef>
          </c:tx>
          <c:marker>
            <c:symbol val="none"/>
          </c:marker>
          <c:cat>
            <c:numRef>
              <c:f>'Графика - rGDP'!$B$2:$K$2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'Графика - rGDP'!$B$8:$K$8</c:f>
              <c:numCache>
                <c:formatCode>General</c:formatCode>
                <c:ptCount val="10"/>
                <c:pt idx="0">
                  <c:v>31160</c:v>
                </c:pt>
                <c:pt idx="1">
                  <c:v>31170</c:v>
                </c:pt>
                <c:pt idx="2">
                  <c:v>31320</c:v>
                </c:pt>
                <c:pt idx="3">
                  <c:v>31540</c:v>
                </c:pt>
                <c:pt idx="4">
                  <c:v>31770</c:v>
                </c:pt>
                <c:pt idx="5">
                  <c:v>32360</c:v>
                </c:pt>
                <c:pt idx="6">
                  <c:v>32800</c:v>
                </c:pt>
                <c:pt idx="7">
                  <c:v>33250</c:v>
                </c:pt>
                <c:pt idx="8">
                  <c:v>30550</c:v>
                </c:pt>
                <c:pt idx="9">
                  <c:v>32530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'Графика - rGDP'!$A$9</c:f>
              <c:strCache>
                <c:ptCount val="1"/>
                <c:pt idx="0">
                  <c:v>България</c:v>
                </c:pt>
              </c:strCache>
            </c:strRef>
          </c:tx>
          <c:marker>
            <c:symbol val="none"/>
          </c:marker>
          <c:cat>
            <c:numRef>
              <c:f>'Графика - rGDP'!$B$2:$K$2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'Графика - rGDP'!$B$9:$K$9</c:f>
              <c:numCache>
                <c:formatCode>General</c:formatCode>
                <c:ptCount val="10"/>
                <c:pt idx="0">
                  <c:v>5390</c:v>
                </c:pt>
                <c:pt idx="1">
                  <c:v>5390</c:v>
                </c:pt>
                <c:pt idx="2">
                  <c:v>5470</c:v>
                </c:pt>
                <c:pt idx="3">
                  <c:v>5700</c:v>
                </c:pt>
                <c:pt idx="4">
                  <c:v>5910</c:v>
                </c:pt>
                <c:pt idx="5">
                  <c:v>6120</c:v>
                </c:pt>
                <c:pt idx="6">
                  <c:v>6330</c:v>
                </c:pt>
                <c:pt idx="7">
                  <c:v>6630</c:v>
                </c:pt>
                <c:pt idx="8">
                  <c:v>6410</c:v>
                </c:pt>
                <c:pt idx="9">
                  <c:v>6950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'Графика - rGDP'!$A$10</c:f>
              <c:strCache>
                <c:ptCount val="1"/>
                <c:pt idx="0">
                  <c:v>Естония</c:v>
                </c:pt>
              </c:strCache>
            </c:strRef>
          </c:tx>
          <c:marker>
            <c:symbol val="none"/>
          </c:marker>
          <c:cat>
            <c:numRef>
              <c:f>'Графика - rGDP'!$B$2:$K$2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'Графика - rGDP'!$B$10:$K$10</c:f>
              <c:numCache>
                <c:formatCode>General</c:formatCode>
                <c:ptCount val="10"/>
                <c:pt idx="0">
                  <c:v>12320</c:v>
                </c:pt>
                <c:pt idx="1">
                  <c:v>12540</c:v>
                </c:pt>
                <c:pt idx="2">
                  <c:v>12960</c:v>
                </c:pt>
                <c:pt idx="3">
                  <c:v>13230</c:v>
                </c:pt>
                <c:pt idx="4">
                  <c:v>13620</c:v>
                </c:pt>
                <c:pt idx="5">
                  <c:v>14410</c:v>
                </c:pt>
                <c:pt idx="6">
                  <c:v>14920</c:v>
                </c:pt>
                <c:pt idx="7">
                  <c:v>15410</c:v>
                </c:pt>
                <c:pt idx="8">
                  <c:v>15280</c:v>
                </c:pt>
                <c:pt idx="9">
                  <c:v>16490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'Графика - rGDP'!$A$11</c:f>
              <c:strCache>
                <c:ptCount val="1"/>
                <c:pt idx="0">
                  <c:v>Латвия</c:v>
                </c:pt>
              </c:strCache>
            </c:strRef>
          </c:tx>
          <c:marker>
            <c:symbol val="none"/>
          </c:marker>
          <c:cat>
            <c:numRef>
              <c:f>'Графика - rGDP'!$B$2:$K$2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'Графика - rGDP'!$B$11:$K$11</c:f>
              <c:numCache>
                <c:formatCode>General</c:formatCode>
                <c:ptCount val="10"/>
                <c:pt idx="0">
                  <c:v>9680</c:v>
                </c:pt>
                <c:pt idx="1">
                  <c:v>9980</c:v>
                </c:pt>
                <c:pt idx="2">
                  <c:v>10270</c:v>
                </c:pt>
                <c:pt idx="3">
                  <c:v>10760</c:v>
                </c:pt>
                <c:pt idx="4">
                  <c:v>11110</c:v>
                </c:pt>
                <c:pt idx="5">
                  <c:v>11590</c:v>
                </c:pt>
                <c:pt idx="6">
                  <c:v>12140</c:v>
                </c:pt>
                <c:pt idx="7">
                  <c:v>12540</c:v>
                </c:pt>
                <c:pt idx="8">
                  <c:v>12340</c:v>
                </c:pt>
                <c:pt idx="9">
                  <c:v>12970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'Графика - rGDP'!$A$12</c:f>
              <c:strCache>
                <c:ptCount val="1"/>
                <c:pt idx="0">
                  <c:v>Литва</c:v>
                </c:pt>
              </c:strCache>
            </c:strRef>
          </c:tx>
          <c:marker>
            <c:symbol val="none"/>
          </c:marker>
          <c:cat>
            <c:numRef>
              <c:f>'Графика - rGDP'!$B$2:$K$2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'Графика - rGDP'!$B$12:$K$12</c:f>
              <c:numCache>
                <c:formatCode>General</c:formatCode>
                <c:ptCount val="10"/>
                <c:pt idx="0">
                  <c:v>10330</c:v>
                </c:pt>
                <c:pt idx="1">
                  <c:v>10810</c:v>
                </c:pt>
                <c:pt idx="2">
                  <c:v>11290</c:v>
                </c:pt>
                <c:pt idx="3">
                  <c:v>11620</c:v>
                </c:pt>
                <c:pt idx="4">
                  <c:v>12070</c:v>
                </c:pt>
                <c:pt idx="5">
                  <c:v>12760</c:v>
                </c:pt>
                <c:pt idx="6">
                  <c:v>13400</c:v>
                </c:pt>
                <c:pt idx="7">
                  <c:v>14060</c:v>
                </c:pt>
                <c:pt idx="8">
                  <c:v>14050</c:v>
                </c:pt>
                <c:pt idx="9">
                  <c:v>14820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'Графика - rGDP'!$A$13</c:f>
              <c:strCache>
                <c:ptCount val="1"/>
                <c:pt idx="0">
                  <c:v>Румъния</c:v>
                </c:pt>
              </c:strCache>
            </c:strRef>
          </c:tx>
          <c:marker>
            <c:symbol val="none"/>
          </c:marker>
          <c:cat>
            <c:numRef>
              <c:f>'Графика - rGDP'!$B$2:$K$2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'Графика - rGDP'!$B$13:$K$13</c:f>
              <c:numCache>
                <c:formatCode>General</c:formatCode>
                <c:ptCount val="10"/>
                <c:pt idx="0">
                  <c:v>6810</c:v>
                </c:pt>
                <c:pt idx="1">
                  <c:v>6860</c:v>
                </c:pt>
                <c:pt idx="2">
                  <c:v>7160</c:v>
                </c:pt>
                <c:pt idx="3">
                  <c:v>7420</c:v>
                </c:pt>
                <c:pt idx="4">
                  <c:v>7680</c:v>
                </c:pt>
                <c:pt idx="5">
                  <c:v>8360</c:v>
                </c:pt>
                <c:pt idx="6">
                  <c:v>8910</c:v>
                </c:pt>
                <c:pt idx="7">
                  <c:v>9300</c:v>
                </c:pt>
                <c:pt idx="8">
                  <c:v>9020</c:v>
                </c:pt>
                <c:pt idx="9">
                  <c:v>9610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467262112"/>
        <c:axId val="-1467259936"/>
      </c:lineChart>
      <c:catAx>
        <c:axId val="-146726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-1467259936"/>
        <c:crosses val="autoZero"/>
        <c:auto val="1"/>
        <c:lblAlgn val="ctr"/>
        <c:lblOffset val="100"/>
        <c:noMultiLvlLbl val="0"/>
      </c:catAx>
      <c:valAx>
        <c:axId val="-14672599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-146726211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37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8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8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9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6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0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4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9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28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514600"/>
          </a:xfrm>
        </p:spPr>
        <p:txBody>
          <a:bodyPr>
            <a:normAutofit/>
          </a:bodyPr>
          <a:lstStyle/>
          <a:p>
            <a:pPr algn="ctr"/>
            <a:r>
              <a:rPr lang="bg-BG" sz="3600" dirty="0" smtClean="0"/>
              <a:t>Фискално управление в ЕС: Митове и реалности</a:t>
            </a:r>
            <a:br>
              <a:rPr lang="bg-BG" sz="3600" dirty="0" smtClean="0"/>
            </a:br>
            <a:r>
              <a:rPr lang="bg-BG" sz="3600" dirty="0" smtClean="0"/>
              <a:t>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791200"/>
            <a:ext cx="6400800" cy="685800"/>
          </a:xfrm>
        </p:spPr>
        <p:txBody>
          <a:bodyPr>
            <a:normAutofit/>
          </a:bodyPr>
          <a:lstStyle/>
          <a:p>
            <a:pPr algn="l"/>
            <a:r>
              <a:rPr lang="bg-BG" sz="2000" dirty="0" smtClean="0">
                <a:solidFill>
                  <a:schemeClr val="tx1"/>
                </a:solidFill>
              </a:rPr>
              <a:t>27.03.2023 г.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43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За какво настоява КНСБ?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410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ru-RU" sz="1800" dirty="0" smtClean="0"/>
              <a:t>Налице е дискусия в ЕС относно необходимостта от промяна на фискалните правила за размера на дефицита и дълга. Много страни-членки предлагат да им бъде позволено временно отклонение от нормата от 3% дефицит, при условие, че покажат «устойчива» тенденция за намаление на свръхзадлъжнялостта си спрямо БВП;</a:t>
            </a:r>
          </a:p>
          <a:p>
            <a:pPr algn="just"/>
            <a:r>
              <a:rPr lang="ru-RU" sz="1800" dirty="0" smtClean="0"/>
              <a:t>За разлика от другите държави, България няма проблем с размера на своя дълг. Затова настояваме подобно временно отклонение да бъде възможно и за страни с дълг под 60% от БВП, когато тези пари се използват за ръст на БВП. В противен случай, те ще бъдат ощетени заради това, че са били дисциплинирани. </a:t>
            </a:r>
          </a:p>
          <a:p>
            <a:pPr algn="just"/>
            <a:r>
              <a:rPr lang="ru-RU" sz="1800" dirty="0" smtClean="0"/>
              <a:t>Правилото за преразпределяне през бюджета на до 40% от БВП по отношение на приходите и разходите, трябва да отпадне /в ЗПФ/. България преразпределя през последните 10 г. средно 38 – 42% от своя БВП при средно преразпределяне за ЕС-27 в диапазон от 48 – 52%;</a:t>
            </a:r>
          </a:p>
          <a:p>
            <a:pPr algn="just"/>
            <a:r>
              <a:rPr lang="ru-RU" sz="1800" dirty="0" smtClean="0"/>
              <a:t>Политиката по доходите в Бюджет 2023 на първо място трябва да бъде ориентирана към компенсиране на кумулативната инфлация за предходните 2 години /2023 – 2021 г./, за да върнем покупателната способност на работещите на нивото от преди кризите;</a:t>
            </a:r>
          </a:p>
          <a:p>
            <a:pPr algn="just"/>
            <a:r>
              <a:rPr lang="ru-RU" sz="1800" dirty="0"/>
              <a:t>К</a:t>
            </a:r>
            <a:r>
              <a:rPr lang="ru-RU" sz="1800" dirty="0" smtClean="0"/>
              <a:t>умулативната инфлация за периода 2023/2021 г. </a:t>
            </a:r>
            <a:r>
              <a:rPr lang="ru-RU" sz="1800" dirty="0"/>
              <a:t>е</a:t>
            </a:r>
            <a:r>
              <a:rPr lang="ru-RU" sz="1800" dirty="0" smtClean="0"/>
              <a:t> 28,4</a:t>
            </a:r>
            <a:r>
              <a:rPr lang="ru-RU" sz="1800" b="1" dirty="0" smtClean="0"/>
              <a:t>%. </a:t>
            </a:r>
          </a:p>
          <a:p>
            <a:pPr algn="just"/>
            <a:r>
              <a:rPr lang="ru-RU" sz="1800" b="1" dirty="0" smtClean="0"/>
              <a:t>В този смисъл, в бюджетният сектор са необходими още:</a:t>
            </a:r>
          </a:p>
          <a:p>
            <a:pPr algn="just">
              <a:buAutoNum type="arabicParenR"/>
            </a:pPr>
            <a:r>
              <a:rPr lang="ru-RU" sz="1800" b="1" dirty="0" smtClean="0"/>
              <a:t>248 млн. лв. за компенсиране на инфлацията от последните две години</a:t>
            </a:r>
            <a:r>
              <a:rPr lang="en-US" sz="1800" b="1" dirty="0" smtClean="0"/>
              <a:t> </a:t>
            </a:r>
            <a:r>
              <a:rPr lang="bg-BG" sz="1800" b="1" dirty="0" smtClean="0"/>
              <a:t>за всички министерства и ведомства;</a:t>
            </a:r>
          </a:p>
          <a:p>
            <a:pPr algn="just">
              <a:buAutoNum type="arabicParenR"/>
            </a:pPr>
            <a:r>
              <a:rPr lang="bg-BG" sz="1800" b="1" dirty="0" smtClean="0"/>
              <a:t>524 млн. лв. за поддържане на средната заплата за педагогическите специалисти на 125% от СРЗ за страната съгласно сключеният КТД;</a:t>
            </a:r>
          </a:p>
          <a:p>
            <a:pPr algn="just">
              <a:buAutoNum type="arabicParenR"/>
            </a:pPr>
            <a:r>
              <a:rPr lang="ru-RU" sz="1800" b="1" dirty="0" smtClean="0"/>
              <a:t>Ръст на доходите за всички работещи в бюджетната сфера с 10% от 01.07.2023 г. с цел компенсиране на прогнозираната инфлация до края на настоящата календарна година;</a:t>
            </a:r>
          </a:p>
          <a:p>
            <a:pPr algn="just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3778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bg-BG" sz="4200" dirty="0" smtClean="0"/>
              <a:t>Благодаря за вниманието!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244694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9696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Визията на КНСБ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410200"/>
          </a:xfrm>
        </p:spPr>
        <p:txBody>
          <a:bodyPr>
            <a:normAutofit/>
          </a:bodyPr>
          <a:lstStyle/>
          <a:p>
            <a:pPr algn="just"/>
            <a:r>
              <a:rPr lang="bg-BG" sz="2000" b="1" dirty="0" smtClean="0"/>
              <a:t>Адекватността на Маастрихтските фискални правила </a:t>
            </a:r>
            <a:r>
              <a:rPr lang="bg-BG" sz="2000" dirty="0"/>
              <a:t>– подновена дискусия на европейско </a:t>
            </a:r>
            <a:r>
              <a:rPr lang="bg-BG" sz="2000" dirty="0" smtClean="0"/>
              <a:t>ниво на фона на променящата се икономическа среда породена от различните по естество кризи от последните няколко години;</a:t>
            </a:r>
          </a:p>
          <a:p>
            <a:pPr algn="just"/>
            <a:r>
              <a:rPr lang="bg-BG" sz="2000" b="1" dirty="0" smtClean="0"/>
              <a:t>Фискалната политика </a:t>
            </a:r>
            <a:r>
              <a:rPr lang="bg-BG" sz="2000" dirty="0" smtClean="0"/>
              <a:t>– инструмент за борба с цикличността на икономическата конюнктура, който не трябва да се свързва единствено и само с определен номинален параметър – 3% дефицит и/или 60% дълг от БВП;</a:t>
            </a:r>
          </a:p>
          <a:p>
            <a:pPr algn="just"/>
            <a:r>
              <a:rPr lang="bg-BG" sz="2000" b="1" dirty="0" smtClean="0"/>
              <a:t>Необходимост от навременна фискална свобода за страните, които са били достатъчно дисциплинирани</a:t>
            </a:r>
            <a:r>
              <a:rPr lang="bg-BG" sz="2000" dirty="0" smtClean="0"/>
              <a:t> по отношение на фискалното управление на бюджетите – България е сред отличниците в ЕС;</a:t>
            </a:r>
          </a:p>
          <a:p>
            <a:pPr algn="just"/>
            <a:r>
              <a:rPr lang="bg-BG" sz="2000" b="1" dirty="0" smtClean="0"/>
              <a:t>Реципрочност в поведението на ЕК и недопускане на различно третиране на страните</a:t>
            </a:r>
            <a:r>
              <a:rPr lang="bg-BG" sz="2000" dirty="0" smtClean="0"/>
              <a:t> </a:t>
            </a:r>
            <a:r>
              <a:rPr lang="ru-RU" sz="2000" dirty="0"/>
              <a:t>на база фактическо състояние на фискалните </a:t>
            </a:r>
            <a:r>
              <a:rPr lang="ru-RU" sz="2000" dirty="0" smtClean="0"/>
              <a:t>индикатори – позиция на България;</a:t>
            </a: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4339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lvl="0" algn="ctr"/>
            <a:r>
              <a:rPr lang="bg-BG" sz="2800" b="1" dirty="0" smtClean="0"/>
              <a:t>Визията на КНСБ</a:t>
            </a:r>
            <a:endParaRPr lang="en-US" sz="2800" b="1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330952"/>
          </a:xfrm>
        </p:spPr>
        <p:txBody>
          <a:bodyPr>
            <a:no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bg-BG" sz="2000" dirty="0" smtClean="0"/>
              <a:t>На </a:t>
            </a:r>
            <a:r>
              <a:rPr lang="bg-BG" sz="2000" dirty="0"/>
              <a:t>теория връзката между дефицита и конвергенцията </a:t>
            </a:r>
            <a:r>
              <a:rPr lang="bg-BG" sz="2000" dirty="0" smtClean="0"/>
              <a:t>е отрицателна, но реалността в действителност е друга;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bg-BG" sz="2000" dirty="0"/>
              <a:t>И</a:t>
            </a:r>
            <a:r>
              <a:rPr lang="bg-BG" sz="2000" dirty="0" smtClean="0"/>
              <a:t>зчисленията </a:t>
            </a:r>
            <a:r>
              <a:rPr lang="bg-BG" sz="2000" dirty="0"/>
              <a:t>на база </a:t>
            </a:r>
            <a:r>
              <a:rPr lang="bg-BG" sz="2000" dirty="0" smtClean="0"/>
              <a:t>данни </a:t>
            </a:r>
            <a:r>
              <a:rPr lang="bg-BG" sz="2000" dirty="0"/>
              <a:t>от Евростат за България показват</a:t>
            </a:r>
            <a:r>
              <a:rPr lang="bg-BG" sz="2000" b="1" dirty="0"/>
              <a:t>, че 3% дефицит осигурява дългосрочно конвергиране към размер на дълга спрямо БВП от 60% при номиналният растеж на икономиката от 5%.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bg-BG" sz="2000" dirty="0"/>
              <a:t>Ситуацията в България в </a:t>
            </a:r>
            <a:r>
              <a:rPr lang="bg-BG" sz="2000" dirty="0" smtClean="0"/>
              <a:t>момента </a:t>
            </a:r>
            <a:r>
              <a:rPr lang="bg-BG" sz="2000" dirty="0"/>
              <a:t>не е такава. Намираме се в условия на </a:t>
            </a:r>
            <a:r>
              <a:rPr lang="bg-BG" sz="2000" dirty="0" smtClean="0"/>
              <a:t>висока </a:t>
            </a:r>
            <a:r>
              <a:rPr lang="bg-BG" sz="2000" dirty="0"/>
              <a:t>инфлация, която осигурява значителен ръст на БВП по текущи цени в номинално изражение далеч над тези 5%. За сравнение</a:t>
            </a:r>
            <a:r>
              <a:rPr lang="bg-BG" sz="2000" b="1" dirty="0"/>
              <a:t>, БВП за 2022 г. се очаква да бъде минимум 165 млрд. лв. спрямо 139 млрд. лв. година по-рано, което е номинален ръст от 15,7</a:t>
            </a:r>
            <a:r>
              <a:rPr lang="bg-BG" sz="2000" b="1" dirty="0" smtClean="0"/>
              <a:t>% /над 26 млрд. лв./;</a:t>
            </a:r>
            <a:endParaRPr lang="bg-BG" sz="20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bg-BG" sz="2000" dirty="0"/>
              <a:t>В този смисъл, </a:t>
            </a:r>
            <a:r>
              <a:rPr lang="bg-BG" sz="2000" b="1" dirty="0"/>
              <a:t>ако една или дори няколко години по изключение не се спазят тези 3% дефицит, това само по себе си не води до нарушаване на дългосрочната фискална перспектива пред страната ни. </a:t>
            </a:r>
            <a:endParaRPr lang="bg-BG" sz="20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bg-BG" sz="2000" dirty="0" smtClean="0"/>
              <a:t>А </a:t>
            </a:r>
            <a:r>
              <a:rPr lang="bg-BG" sz="2000" dirty="0"/>
              <a:t>дори и да се надминат тези 3% дефицит от ключово значение е колко допринася това за брутната </a:t>
            </a:r>
            <a:r>
              <a:rPr lang="bg-BG" sz="2000" dirty="0" smtClean="0"/>
              <a:t>добавена стойност</a:t>
            </a:r>
            <a:r>
              <a:rPr lang="bg-BG" sz="2000" dirty="0"/>
              <a:t>. </a:t>
            </a:r>
            <a:r>
              <a:rPr lang="ru-RU" sz="1400" dirty="0"/>
              <a:t/>
            </a:r>
            <a:br>
              <a:rPr lang="ru-RU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7350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/>
              <a:t>Фактите:</a:t>
            </a:r>
            <a:r>
              <a:rPr lang="bg-BG" sz="2800" b="1" dirty="0"/>
              <a:t> Р</a:t>
            </a:r>
            <a:r>
              <a:rPr lang="bg-BG" sz="2800" b="1" dirty="0" smtClean="0"/>
              <a:t>еален БВП на глава от населението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92228308"/>
              </p:ext>
            </p:extLst>
          </p:nvPr>
        </p:nvGraphicFramePr>
        <p:xfrm>
          <a:off x="533400" y="1295400"/>
          <a:ext cx="7543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4953000"/>
            <a:ext cx="8839200" cy="1752600"/>
          </a:xfrm>
        </p:spPr>
        <p:txBody>
          <a:bodyPr>
            <a:noAutofit/>
          </a:bodyPr>
          <a:lstStyle/>
          <a:p>
            <a:pPr algn="just"/>
            <a:r>
              <a:rPr lang="bg-BG" sz="1800" dirty="0" smtClean="0"/>
              <a:t>Реален БВП на глава от населението – от </a:t>
            </a:r>
            <a:r>
              <a:rPr lang="bg-BG" sz="1800" dirty="0"/>
              <a:t>6030 евро </a:t>
            </a:r>
            <a:r>
              <a:rPr lang="en-US" sz="1800" dirty="0" smtClean="0"/>
              <a:t>(</a:t>
            </a:r>
            <a:r>
              <a:rPr lang="bg-BG" sz="1800" dirty="0" smtClean="0"/>
              <a:t>България</a:t>
            </a:r>
            <a:r>
              <a:rPr lang="en-US" sz="1800" dirty="0"/>
              <a:t>)</a:t>
            </a:r>
            <a:r>
              <a:rPr lang="bg-BG" sz="1800" dirty="0"/>
              <a:t> до </a:t>
            </a:r>
            <a:r>
              <a:rPr lang="en-US" sz="1800" dirty="0"/>
              <a:t>34 635 </a:t>
            </a:r>
            <a:r>
              <a:rPr lang="bg-BG" sz="1800" dirty="0"/>
              <a:t>евро </a:t>
            </a:r>
            <a:r>
              <a:rPr lang="en-US" sz="1800" dirty="0" smtClean="0"/>
              <a:t>(</a:t>
            </a:r>
            <a:r>
              <a:rPr lang="bg-BG" sz="1800" dirty="0" smtClean="0"/>
              <a:t>Германия</a:t>
            </a:r>
            <a:r>
              <a:rPr lang="en-US" sz="1800" dirty="0" smtClean="0"/>
              <a:t>)</a:t>
            </a:r>
            <a:r>
              <a:rPr lang="bg-BG" sz="1800" dirty="0" smtClean="0"/>
              <a:t> – 5,74 пъти. Въпреки по-бързите темпове на нарастване в страните от Източна Европа разликите, като абсолютни стойности</a:t>
            </a:r>
            <a:r>
              <a:rPr lang="en-US" sz="1800" dirty="0"/>
              <a:t>,</a:t>
            </a:r>
            <a:r>
              <a:rPr lang="bg-BG" sz="1800" dirty="0" smtClean="0"/>
              <a:t> остават значителни.</a:t>
            </a:r>
          </a:p>
          <a:p>
            <a:pPr algn="just"/>
            <a:r>
              <a:rPr lang="bg-BG" sz="1800" dirty="0" smtClean="0"/>
              <a:t>При запазване на настоящите темпове </a:t>
            </a:r>
            <a:r>
              <a:rPr lang="bg-BG" sz="1800" dirty="0"/>
              <a:t>на България ще са й необходими поне 50 години, за да достигне нивото на Германия като реален БВП на глава от населението /при равни други условия/.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8615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944562"/>
          </a:xfrm>
        </p:spPr>
        <p:txBody>
          <a:bodyPr>
            <a:noAutofit/>
          </a:bodyPr>
          <a:lstStyle/>
          <a:p>
            <a:pPr lvl="0" algn="ctr"/>
            <a:r>
              <a:rPr lang="bg-BG" sz="2800" b="1" dirty="0"/>
              <a:t>Преглед на фискалната рамка </a:t>
            </a:r>
            <a:r>
              <a:rPr lang="bg-BG" sz="2800" b="1" dirty="0" smtClean="0"/>
              <a:t>сред </a:t>
            </a:r>
            <a:br>
              <a:rPr lang="bg-BG" sz="2800" b="1" dirty="0" smtClean="0"/>
            </a:br>
            <a:r>
              <a:rPr lang="bg-BG" sz="2800" b="1" dirty="0" smtClean="0"/>
              <a:t>страните </a:t>
            </a:r>
            <a:r>
              <a:rPr lang="bg-BG" sz="2800" b="1" dirty="0"/>
              <a:t>в </a:t>
            </a:r>
            <a:r>
              <a:rPr lang="bg-BG" sz="2800" b="1" dirty="0" smtClean="0"/>
              <a:t>ЕС – дълг/БВП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08972254"/>
              </p:ext>
            </p:extLst>
          </p:nvPr>
        </p:nvGraphicFramePr>
        <p:xfrm>
          <a:off x="304798" y="1600200"/>
          <a:ext cx="6400802" cy="4527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602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838200"/>
              </a:tblGrid>
              <a:tr h="2129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2020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2021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2012-2021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/>
                </a:tc>
              </a:tr>
              <a:tr h="320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Германия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80,7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78,3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75,3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71,9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69,0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64,6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61,3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58,9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68,0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68,6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69,7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Гърция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162,0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178,2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180,3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176,7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180,5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179,5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186,4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180,6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206,3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194,5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182,5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Испания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90,0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105,1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103,3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102,7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101,8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100,4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98,2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120,4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118,3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104,1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Италия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126,5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132,5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135,4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135,3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134,8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134,2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134,4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134,1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154,9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150,3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137,2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Португалия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129,0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131,4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132,9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131,2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131,5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126,1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121,5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116,6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134,9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125,5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128,1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Франция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90,6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93,4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94,9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95,6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98,0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98,1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97,8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97,4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115,0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112,8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99,4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120,1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  <a:tr h="320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България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16,6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27,0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25,9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29,1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25,1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22,1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24,5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23,9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23,1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Естония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9,8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10,2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10,6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8,2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18,5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17,6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Латвия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42,4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41,6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37,0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38,9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37,0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36,5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42,0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43,6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Литва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39,7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38,7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42,5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39,7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39,1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33,7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35,8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46,3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43,7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Румъния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35,4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37,8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39,2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37,8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37,9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35,3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34,5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35,1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46,9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48,9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38,9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30,6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  <a:tr h="320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ЕС - дълг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68,7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72,4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73,3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71,1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70,3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67,5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65,6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63,3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75,3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72,7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70,0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2" marR="37862" marT="0" marB="0" anchor="b"/>
                </a:tc>
              </a:tr>
            </a:tbl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781800" y="1981200"/>
            <a:ext cx="2057400" cy="3657600"/>
          </a:xfrm>
        </p:spPr>
        <p:txBody>
          <a:bodyPr>
            <a:normAutofit/>
          </a:bodyPr>
          <a:lstStyle/>
          <a:p>
            <a:r>
              <a:rPr lang="bg-BG" sz="1400" dirty="0" smtClean="0"/>
              <a:t>Разликата в съотношението дълг/БВП между разглежданите съвкупности от държави е 4 пъти</a:t>
            </a:r>
          </a:p>
          <a:p>
            <a:r>
              <a:rPr lang="bg-BG" sz="1400" dirty="0" smtClean="0"/>
              <a:t>България – дълг/БВП: 22,4%  за 2022 г. – 2-ро място в ЕС /след Естония/</a:t>
            </a:r>
          </a:p>
          <a:p>
            <a:r>
              <a:rPr lang="bg-BG" sz="1400" dirty="0" smtClean="0"/>
              <a:t>Средно за ЕС – 70%, което е 10 пр. п. над прага според Договора от Маастрихт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1207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20762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/>
              <a:t>Фактите: Дефицит/БВП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67985606"/>
              </p:ext>
            </p:extLst>
          </p:nvPr>
        </p:nvGraphicFramePr>
        <p:xfrm>
          <a:off x="228600" y="1447800"/>
          <a:ext cx="6019800" cy="5005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600"/>
                <a:gridCol w="457200"/>
                <a:gridCol w="457200"/>
                <a:gridCol w="457200"/>
                <a:gridCol w="457200"/>
                <a:gridCol w="457200"/>
                <a:gridCol w="457200"/>
                <a:gridCol w="426334"/>
                <a:gridCol w="411866"/>
                <a:gridCol w="457200"/>
                <a:gridCol w="457200"/>
                <a:gridCol w="533400"/>
              </a:tblGrid>
              <a:tr h="416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2021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2012</a:t>
                      </a:r>
                      <a:r>
                        <a:rPr lang="bg-BG" sz="11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-</a:t>
                      </a:r>
                      <a:r>
                        <a:rPr lang="bg-BG" sz="11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2021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/>
                </a:tc>
              </a:tr>
              <a:tr h="3246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Германия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0,0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0,6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-4,3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3295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Гърция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-9,1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-13,4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-3,7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-5,9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-9,9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-7,5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-4,7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3295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Испания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-11,6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-7,5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-6,1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-5,3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-4,3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-10,1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-6,9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-6,1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3295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Италия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-2,4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-9,5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-7,2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3295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Португалия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-6,2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-5,1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-7,4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-4,4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-3,0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-5,8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-3,7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3295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Франция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-5,0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-4,1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-2,3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-9,0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-6,5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-4,4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247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bg-BG" sz="1100">
                          <a:effectLst/>
                        </a:rPr>
                        <a:t>-3,8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3122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България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-5,4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2,1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302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Естония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-5,5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302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Латвия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-4,3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-7,0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302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Литва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-7,0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302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Румъния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-4,3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-9,2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-7,1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260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bg-BG" sz="1100">
                          <a:effectLst/>
                        </a:rPr>
                        <a:t>-1,8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281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ЕС </a:t>
                      </a:r>
                      <a:r>
                        <a:rPr lang="bg-BG" sz="1100" dirty="0" smtClean="0">
                          <a:effectLst/>
                        </a:rPr>
                        <a:t>–</a:t>
                      </a:r>
                      <a:r>
                        <a:rPr lang="bg-BG" sz="1100" baseline="0" dirty="0" smtClean="0">
                          <a:effectLst/>
                        </a:rPr>
                        <a:t> </a:t>
                      </a:r>
                      <a:r>
                        <a:rPr lang="bg-BG" sz="1100" dirty="0" smtClean="0">
                          <a:effectLst/>
                        </a:rPr>
                        <a:t>дълг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68,7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67,5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72,7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70,0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 smtClean="0">
                          <a:effectLst/>
                        </a:rPr>
                        <a:t>ЕС-дефицит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-2,9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-6,3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-3,9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-2,4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94" marR="39294" marT="0" marB="0" anchor="b"/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828800"/>
            <a:ext cx="2743200" cy="4876800"/>
          </a:xfrm>
        </p:spPr>
        <p:txBody>
          <a:bodyPr>
            <a:normAutofit/>
          </a:bodyPr>
          <a:lstStyle/>
          <a:p>
            <a:pPr algn="just"/>
            <a:r>
              <a:rPr lang="bg-BG" sz="1800" dirty="0" smtClean="0"/>
              <a:t>Общият дефицит на страните от 1-ва група е средно над 2 пъти по-висок /3,8%/ от втората /1,8%/ </a:t>
            </a:r>
            <a:r>
              <a:rPr lang="bg-BG" sz="1800" dirty="0"/>
              <a:t>–</a:t>
            </a:r>
            <a:r>
              <a:rPr lang="bg-BG" sz="1800" dirty="0" smtClean="0"/>
              <a:t> страните от Източна Европа показват значително по-висока фискална дисциплина</a:t>
            </a:r>
          </a:p>
          <a:p>
            <a:pPr algn="just"/>
            <a:r>
              <a:rPr lang="bg-BG" sz="1800" b="1" dirty="0" smtClean="0"/>
              <a:t>България е със среден дефицит от 1,08% за 10 години /6-то място в ЕС/ </a:t>
            </a:r>
            <a:r>
              <a:rPr lang="bg-BG" sz="1800" b="1" dirty="0"/>
              <a:t>–</a:t>
            </a:r>
            <a:r>
              <a:rPr lang="bg-BG" sz="1800" b="1" dirty="0" smtClean="0"/>
              <a:t> сред най-добре представящите се</a:t>
            </a:r>
          </a:p>
          <a:p>
            <a:pPr algn="just"/>
            <a:r>
              <a:rPr lang="bg-BG" sz="1800" dirty="0" smtClean="0"/>
              <a:t>Дефицита на страната за 2022 г. е 2,9%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2018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b="1" dirty="0" smtClean="0"/>
              <a:t>Планирани </a:t>
            </a:r>
            <a:r>
              <a:rPr lang="bg-BG" sz="2800" b="1" dirty="0"/>
              <a:t>ф</a:t>
            </a:r>
            <a:r>
              <a:rPr lang="bg-BG" sz="2800" b="1" dirty="0" smtClean="0"/>
              <a:t>искални </a:t>
            </a:r>
            <a:r>
              <a:rPr lang="bg-BG" sz="2800" b="1" dirty="0"/>
              <a:t>дефицити </a:t>
            </a:r>
            <a:r>
              <a:rPr lang="bg-BG" sz="2800" b="1" dirty="0" smtClean="0"/>
              <a:t>в Еврозоната през </a:t>
            </a:r>
            <a:r>
              <a:rPr lang="bg-BG" sz="2800" b="1" dirty="0"/>
              <a:t>2023 </a:t>
            </a:r>
            <a:r>
              <a:rPr lang="bg-BG" sz="2800" b="1" dirty="0" smtClean="0"/>
              <a:t>г.</a:t>
            </a:r>
            <a:endParaRPr lang="en-US" sz="2800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447800"/>
            <a:ext cx="7184334" cy="502602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3" name="Right Arrow 2"/>
          <p:cNvSpPr/>
          <p:nvPr/>
        </p:nvSpPr>
        <p:spPr>
          <a:xfrm>
            <a:off x="1066800" y="4191000"/>
            <a:ext cx="6858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772400" cy="101297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Още факти: </a:t>
            </a:r>
            <a:r>
              <a:rPr lang="ru-RU" sz="2800" b="1" dirty="0"/>
              <a:t>В</a:t>
            </a:r>
            <a:r>
              <a:rPr lang="ru-RU" sz="2800" b="1" dirty="0" smtClean="0"/>
              <a:t>ръзка </a:t>
            </a:r>
            <a:r>
              <a:rPr lang="ru-RU" sz="2800" b="1" dirty="0"/>
              <a:t>между дефицита и икономическото развитие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8144" y="1844824"/>
            <a:ext cx="3047256" cy="4281339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cs typeface="Times New Roman" pitchFamily="18" charset="0"/>
              </a:rPr>
              <a:t>Изчисленията на ИССИО показват умерена положителна корелация между дефицита и реалния ръст на БВП на глава от населението от 0,45 пункта. </a:t>
            </a:r>
            <a:endParaRPr lang="en-US" sz="1800" dirty="0" smtClean="0">
              <a:cs typeface="Times New Roman" pitchFamily="18" charset="0"/>
            </a:endParaRPr>
          </a:p>
          <a:p>
            <a:pPr algn="just"/>
            <a:r>
              <a:rPr lang="ru-RU" sz="1800" dirty="0" smtClean="0">
                <a:cs typeface="Times New Roman" pitchFamily="18" charset="0"/>
              </a:rPr>
              <a:t>Това означава, че при нарастване на дефицита може да очакваме и ръст на реалния доход в икономиката.</a:t>
            </a:r>
          </a:p>
          <a:p>
            <a:pPr algn="just"/>
            <a:r>
              <a:rPr lang="ru-RU" sz="1800" dirty="0" smtClean="0">
                <a:cs typeface="Times New Roman" pitchFamily="18" charset="0"/>
              </a:rPr>
              <a:t>За проверка на достоверността на данните е направена и обикновена </a:t>
            </a:r>
            <a:r>
              <a:rPr lang="bg-BG" sz="1800" dirty="0" smtClean="0">
                <a:cs typeface="Times New Roman" pitchFamily="18" charset="0"/>
              </a:rPr>
              <a:t>панелна</a:t>
            </a:r>
            <a:r>
              <a:rPr lang="ru-RU" sz="1800" dirty="0" smtClean="0">
                <a:cs typeface="Times New Roman" pitchFamily="18" charset="0"/>
              </a:rPr>
              <a:t> регресия.</a:t>
            </a:r>
            <a:endParaRPr lang="en-US" sz="1800" dirty="0"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44824"/>
            <a:ext cx="571500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19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bg-BG" sz="2800" dirty="0" smtClean="0">
                <a:cs typeface="Times New Roman" pitchFamily="18" charset="0"/>
              </a:rPr>
              <a:t>Какво показват сметките до тук?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sz="1800" dirty="0">
                <a:cs typeface="Times New Roman" pitchFamily="18" charset="0"/>
              </a:rPr>
              <a:t>З</a:t>
            </a:r>
            <a:r>
              <a:rPr lang="ru-RU" sz="1800" dirty="0" smtClean="0">
                <a:cs typeface="Times New Roman" pitchFamily="18" charset="0"/>
              </a:rPr>
              <a:t>а периода страната ни регистрира среден дефицит от 1,08% и най-ниския реален БВП на глава от населението сред държавите в ЕС от 6030 евро.</a:t>
            </a:r>
          </a:p>
          <a:p>
            <a:pPr algn="just"/>
            <a:r>
              <a:rPr lang="ru-RU" sz="1800" dirty="0" smtClean="0">
                <a:cs typeface="Times New Roman" pitchFamily="18" charset="0"/>
              </a:rPr>
              <a:t>Характерно за страната ни е, че почти през всяка година от периода реализира по-нисък дефицит от планирания по КФП. </a:t>
            </a:r>
          </a:p>
          <a:p>
            <a:pPr algn="just"/>
            <a:r>
              <a:rPr lang="ru-RU" sz="1800" dirty="0" smtClean="0">
                <a:cs typeface="Times New Roman" pitchFamily="18" charset="0"/>
              </a:rPr>
              <a:t>За да определим пропуснатите ползи за страната ни от нереализирания дефицит е използван разходният мултипликатор, който е изчислен посредством пределна норма за спестяване на българите. </a:t>
            </a:r>
          </a:p>
          <a:p>
            <a:pPr algn="just"/>
            <a:r>
              <a:rPr lang="ru-RU" sz="1800" dirty="0" smtClean="0">
                <a:cs typeface="Times New Roman" pitchFamily="18" charset="0"/>
              </a:rPr>
              <a:t>При средни нереализирани допълнителни разходи от 770 млн. лв. и мултипликатор от 8,57 </a:t>
            </a:r>
            <a:r>
              <a:rPr lang="ru-RU" sz="1800" b="1" dirty="0" smtClean="0">
                <a:cs typeface="Times New Roman" pitchFamily="18" charset="0"/>
              </a:rPr>
              <a:t>българската икономика има пропуснат потенциал за растеж от ок. 6,6 млрд. лв. на година за 10-годишния период за който се отнася настоящото изследване. Това означава, че ако бяха реализирани планираните разходи през годините /2012 – 2021 г./ в техният пълен размер, то БВП по текущи цени потенциално би бил в момента по-висок с ок. 66 млрд. лв. </a:t>
            </a:r>
            <a:endParaRPr lang="en-US" sz="1800" b="1" dirty="0" smtClean="0">
              <a:cs typeface="Times New Roman" pitchFamily="18" charset="0"/>
            </a:endParaRPr>
          </a:p>
          <a:p>
            <a:pPr algn="just"/>
            <a:r>
              <a:rPr lang="bg-BG" sz="1800" b="1" dirty="0" smtClean="0">
                <a:cs typeface="Times New Roman" pitchFamily="18" charset="0"/>
              </a:rPr>
              <a:t>При средно 40% преразпределяне през КФП, това би означавало пропуснати допълнително приходи в размер на 2,64 млрд. лв. на година или 26,4 млрд. лв. за десетилетието;</a:t>
            </a:r>
          </a:p>
          <a:p>
            <a:pPr algn="just"/>
            <a:r>
              <a:rPr lang="bg-BG" sz="1800" b="1" dirty="0" smtClean="0">
                <a:cs typeface="Times New Roman" pitchFamily="18" charset="0"/>
              </a:rPr>
              <a:t>Ако тези разходи бяха реализирани, то реалният БВП на глава от населението, щеше да бъде минимум 8 500 евро /с ок. 41% по-висок от сегашния/;</a:t>
            </a:r>
            <a:endParaRPr lang="ru-RU" sz="1800" b="1" dirty="0" smtClean="0">
              <a:cs typeface="Times New Roman" pitchFamily="18" charset="0"/>
            </a:endParaRPr>
          </a:p>
          <a:p>
            <a:pPr algn="just"/>
            <a:r>
              <a:rPr lang="ru-RU" sz="1800" b="1" dirty="0" smtClean="0">
                <a:cs typeface="Times New Roman" pitchFamily="18" charset="0"/>
              </a:rPr>
              <a:t>Ето защо е важно да изразходваме това, което планираме.</a:t>
            </a:r>
            <a:endParaRPr lang="en-US" sz="18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4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1579</Words>
  <Application>Microsoft Office PowerPoint</Application>
  <PresentationFormat>On-screen Show (4:3)</PresentationFormat>
  <Paragraphs>419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Фискално управление в ЕС: Митове и реалности  </vt:lpstr>
      <vt:lpstr>Визията на КНСБ</vt:lpstr>
      <vt:lpstr>Визията на КНСБ</vt:lpstr>
      <vt:lpstr>Фактите: Реален БВП на глава от населението</vt:lpstr>
      <vt:lpstr>Преглед на фискалната рамка сред  страните в ЕС – дълг/БВП</vt:lpstr>
      <vt:lpstr>Фактите: Дефицит/БВП</vt:lpstr>
      <vt:lpstr>Планирани фискални дефицити в Еврозоната през 2023 г.</vt:lpstr>
      <vt:lpstr>Още факти: Връзка между дефицита и икономическото развитие </vt:lpstr>
      <vt:lpstr>Какво показват сметките до тук?</vt:lpstr>
      <vt:lpstr>За какво настоява КНСБ?</vt:lpstr>
      <vt:lpstr>Благодаря за вниманието!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Фискалните правила на ЕС – анализ и позиция</dc:title>
  <dc:creator>Petur Mishev</dc:creator>
  <cp:lastModifiedBy>Viara Ivanova</cp:lastModifiedBy>
  <cp:revision>89</cp:revision>
  <dcterms:created xsi:type="dcterms:W3CDTF">2006-08-16T00:00:00Z</dcterms:created>
  <dcterms:modified xsi:type="dcterms:W3CDTF">2023-03-27T09:00:20Z</dcterms:modified>
</cp:coreProperties>
</file>