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0" r:id="rId3"/>
    <p:sldId id="282" r:id="rId4"/>
    <p:sldId id="293" r:id="rId5"/>
    <p:sldId id="297" r:id="rId6"/>
    <p:sldId id="294" r:id="rId7"/>
    <p:sldId id="298" r:id="rId8"/>
    <p:sldId id="296" r:id="rId9"/>
    <p:sldId id="299" r:id="rId10"/>
    <p:sldId id="295" r:id="rId11"/>
    <p:sldId id="300" r:id="rId12"/>
    <p:sldId id="303" r:id="rId13"/>
    <p:sldId id="287" r:id="rId14"/>
    <p:sldId id="273" r:id="rId15"/>
    <p:sldId id="291" r:id="rId16"/>
    <p:sldId id="292" r:id="rId17"/>
    <p:sldId id="274" r:id="rId18"/>
    <p:sldId id="275" r:id="rId19"/>
    <p:sldId id="276" r:id="rId20"/>
    <p:sldId id="290" r:id="rId21"/>
    <p:sldId id="289" r:id="rId22"/>
    <p:sldId id="301" r:id="rId23"/>
    <p:sldId id="302" r:id="rId24"/>
  </p:sldIdLst>
  <p:sldSz cx="9144000" cy="6858000" type="screen4x3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1"/>
    <a:srgbClr val="B7ECFF"/>
    <a:srgbClr val="CCECFF"/>
    <a:srgbClr val="D9C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5" autoAdjust="0"/>
    <p:restoredTop sz="94660"/>
  </p:normalViewPr>
  <p:slideViewPr>
    <p:cSldViewPr>
      <p:cViewPr varScale="1">
        <p:scale>
          <a:sx n="110" d="100"/>
          <a:sy n="110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08493087544911"/>
          <c:y val="0.17835584815321479"/>
          <c:w val="0.82016874158151387"/>
          <c:h val="0.62690826330532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flat" dir="tl">
                <a:rot lat="0" lon="0" rev="6360000"/>
              </a:lightRig>
            </a:scene3d>
            <a:sp3d prstMaterial="flat">
              <a:bevelT w="63500" h="63500" prst="coolSlant"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8582</c:v>
                </c:pt>
                <c:pt idx="1">
                  <c:v>8654</c:v>
                </c:pt>
                <c:pt idx="2">
                  <c:v>8624</c:v>
                </c:pt>
                <c:pt idx="3">
                  <c:v>8792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7A-4CD0-BB89-15BE02D775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4475520"/>
        <c:axId val="173864000"/>
      </c:barChart>
      <c:catAx>
        <c:axId val="194475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3864000"/>
        <c:crosses val="autoZero"/>
        <c:auto val="1"/>
        <c:lblAlgn val="ctr"/>
        <c:lblOffset val="100"/>
        <c:noMultiLvlLbl val="0"/>
      </c:catAx>
      <c:valAx>
        <c:axId val="173864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4475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110741390037766E-2"/>
          <c:y val="0.23951852571936452"/>
          <c:w val="0.89973318439458039"/>
          <c:h val="0.45381683315344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СГП</c:v>
                </c:pt>
                <c:pt idx="1">
                  <c:v>СО в СП</c:v>
                </c:pt>
                <c:pt idx="2">
                  <c:v>СО в ОП Пловдив</c:v>
                </c:pt>
                <c:pt idx="3">
                  <c:v>СО в ОП Варна</c:v>
                </c:pt>
                <c:pt idx="4">
                  <c:v>СО в ОП Бургас</c:v>
                </c:pt>
                <c:pt idx="5">
                  <c:v>СО Благоевград</c:v>
                </c:pt>
                <c:pt idx="6">
                  <c:v>СО в ОП София</c:v>
                </c:pt>
                <c:pt idx="7">
                  <c:v>СО в ОП Враца</c:v>
                </c:pt>
                <c:pt idx="8">
                  <c:v>СО в ОП Русе</c:v>
                </c:pt>
                <c:pt idx="9">
                  <c:v>СО в ОП Ст.Загора</c:v>
                </c:pt>
                <c:pt idx="10">
                  <c:v>СО в ОП Пазарджик</c:v>
                </c:pt>
                <c:pt idx="11">
                  <c:v>СО в ОП Кюстендил</c:v>
                </c:pt>
                <c:pt idx="12">
                  <c:v>СО в ОП Разград</c:v>
                </c:pt>
                <c:pt idx="13">
                  <c:v>СО в ОП Плевен</c:v>
                </c:pt>
                <c:pt idx="14">
                  <c:v>СО в ОП Хасково</c:v>
                </c:pt>
                <c:pt idx="15">
                  <c:v>СО в ОП Шумен</c:v>
                </c:pt>
                <c:pt idx="16">
                  <c:v>СО в ОП В.Търново</c:v>
                </c:pt>
                <c:pt idx="17">
                  <c:v>СО в ОП Добрич</c:v>
                </c:pt>
                <c:pt idx="18">
                  <c:v>СО в ОП Ямбол</c:v>
                </c:pt>
                <c:pt idx="19">
                  <c:v>СО в ОП Сливен</c:v>
                </c:pt>
                <c:pt idx="20">
                  <c:v>СО в ОП Силистра</c:v>
                </c:pt>
                <c:pt idx="21">
                  <c:v>СО в ОП Перник</c:v>
                </c:pt>
                <c:pt idx="22">
                  <c:v>СО в ОП Габрово</c:v>
                </c:pt>
                <c:pt idx="23">
                  <c:v>СО в ОП Монтана</c:v>
                </c:pt>
                <c:pt idx="24">
                  <c:v>СО в ОП Кърджали</c:v>
                </c:pt>
                <c:pt idx="25">
                  <c:v>СО в ОП Ловеч</c:v>
                </c:pt>
                <c:pt idx="26">
                  <c:v>СО Търговище</c:v>
                </c:pt>
                <c:pt idx="27">
                  <c:v>СО в ОП Смолян</c:v>
                </c:pt>
                <c:pt idx="28">
                  <c:v>СО в ОП Видин</c:v>
                </c:pt>
              </c:strCache>
            </c:strRef>
          </c:cat>
          <c:val>
            <c:numRef>
              <c:f>Лист1!$B$2:$B$30</c:f>
              <c:numCache>
                <c:formatCode>General</c:formatCode>
                <c:ptCount val="29"/>
                <c:pt idx="0">
                  <c:v>630</c:v>
                </c:pt>
                <c:pt idx="1">
                  <c:v>553</c:v>
                </c:pt>
                <c:pt idx="2">
                  <c:v>503</c:v>
                </c:pt>
                <c:pt idx="3">
                  <c:v>249</c:v>
                </c:pt>
                <c:pt idx="4">
                  <c:v>220</c:v>
                </c:pt>
                <c:pt idx="5">
                  <c:v>172</c:v>
                </c:pt>
                <c:pt idx="6">
                  <c:v>158</c:v>
                </c:pt>
                <c:pt idx="7">
                  <c:v>155</c:v>
                </c:pt>
                <c:pt idx="8">
                  <c:v>152</c:v>
                </c:pt>
                <c:pt idx="9">
                  <c:v>137</c:v>
                </c:pt>
                <c:pt idx="10">
                  <c:v>116</c:v>
                </c:pt>
                <c:pt idx="11">
                  <c:v>113</c:v>
                </c:pt>
                <c:pt idx="12">
                  <c:v>113</c:v>
                </c:pt>
                <c:pt idx="13">
                  <c:v>108</c:v>
                </c:pt>
                <c:pt idx="14">
                  <c:v>100</c:v>
                </c:pt>
                <c:pt idx="15">
                  <c:v>94</c:v>
                </c:pt>
                <c:pt idx="16">
                  <c:v>81</c:v>
                </c:pt>
                <c:pt idx="17">
                  <c:v>77</c:v>
                </c:pt>
                <c:pt idx="18">
                  <c:v>77</c:v>
                </c:pt>
                <c:pt idx="19">
                  <c:v>74</c:v>
                </c:pt>
                <c:pt idx="20">
                  <c:v>68</c:v>
                </c:pt>
                <c:pt idx="21">
                  <c:v>59</c:v>
                </c:pt>
                <c:pt idx="22">
                  <c:v>55</c:v>
                </c:pt>
                <c:pt idx="23">
                  <c:v>51</c:v>
                </c:pt>
                <c:pt idx="24">
                  <c:v>42</c:v>
                </c:pt>
                <c:pt idx="25">
                  <c:v>39</c:v>
                </c:pt>
                <c:pt idx="26">
                  <c:v>38</c:v>
                </c:pt>
                <c:pt idx="27">
                  <c:v>29</c:v>
                </c:pt>
                <c:pt idx="28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AC-4FEF-9E4E-9CE46EC1FF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76"/>
        <c:axId val="270880256"/>
        <c:axId val="270852096"/>
      </c:barChart>
      <c:catAx>
        <c:axId val="27088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70852096"/>
        <c:crosses val="autoZero"/>
        <c:auto val="1"/>
        <c:lblAlgn val="ctr"/>
        <c:lblOffset val="100"/>
        <c:noMultiLvlLbl val="0"/>
      </c:catAx>
      <c:valAx>
        <c:axId val="2708520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0880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satMod val="120000"/>
                    <a:lumMod val="120000"/>
                  </a:schemeClr>
                </a:gs>
                <a:gs pos="100000">
                  <a:schemeClr val="accent1">
                    <a:shade val="89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prstMaterial="flat">
              <a:bevelT w="127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  мнение за прекратяване</c:v>
                </c:pt>
                <c:pt idx="1">
                  <c:v>С  мнение за спиране</c:v>
                </c:pt>
                <c:pt idx="2">
                  <c:v>С мнение за съд</c:v>
                </c:pt>
                <c:pt idx="3">
                  <c:v>Изпратени и обединени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1898</c:v>
                </c:pt>
                <c:pt idx="1">
                  <c:v>1032</c:v>
                </c:pt>
                <c:pt idx="2">
                  <c:v>863</c:v>
                </c:pt>
                <c:pt idx="3">
                  <c:v>235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34-428F-8D23-4E2C983D412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satMod val="120000"/>
                    <a:lumMod val="120000"/>
                  </a:schemeClr>
                </a:gs>
                <a:gs pos="100000">
                  <a:schemeClr val="accent2">
                    <a:shade val="89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prstMaterial="flat">
              <a:bevelT w="127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  мнение за прекратяване</c:v>
                </c:pt>
                <c:pt idx="1">
                  <c:v>С  мнение за спиране</c:v>
                </c:pt>
                <c:pt idx="2">
                  <c:v>С мнение за съд</c:v>
                </c:pt>
                <c:pt idx="3">
                  <c:v>Изпратени и обединени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1759</c:v>
                </c:pt>
                <c:pt idx="1">
                  <c:v>1089</c:v>
                </c:pt>
                <c:pt idx="2">
                  <c:v>785</c:v>
                </c:pt>
                <c:pt idx="3">
                  <c:v>305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34-428F-8D23-4E2C983D412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satMod val="120000"/>
                    <a:lumMod val="120000"/>
                  </a:schemeClr>
                </a:gs>
                <a:gs pos="100000">
                  <a:schemeClr val="accent3">
                    <a:shade val="89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prstMaterial="flat">
              <a:bevelT w="127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  мнение за прекратяване</c:v>
                </c:pt>
                <c:pt idx="1">
                  <c:v>С  мнение за спиране</c:v>
                </c:pt>
                <c:pt idx="2">
                  <c:v>С мнение за съд</c:v>
                </c:pt>
                <c:pt idx="3">
                  <c:v>Изпратени и обединени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1864</c:v>
                </c:pt>
                <c:pt idx="1">
                  <c:v>1062</c:v>
                </c:pt>
                <c:pt idx="2">
                  <c:v>805</c:v>
                </c:pt>
                <c:pt idx="3">
                  <c:v>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A34-428F-8D23-4E2C983D412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 г.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satMod val="120000"/>
                    <a:lumMod val="120000"/>
                  </a:schemeClr>
                </a:gs>
                <a:gs pos="100000">
                  <a:schemeClr val="accent4">
                    <a:shade val="89000"/>
                    <a:lumMod val="90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prstMaterial="flat">
              <a:bevelT w="127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  мнение за прекратяване</c:v>
                </c:pt>
                <c:pt idx="1">
                  <c:v>С  мнение за спиране</c:v>
                </c:pt>
                <c:pt idx="2">
                  <c:v>С мнение за съд</c:v>
                </c:pt>
                <c:pt idx="3">
                  <c:v>Изпратени и обединени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1766</c:v>
                </c:pt>
                <c:pt idx="1">
                  <c:v>1090</c:v>
                </c:pt>
                <c:pt idx="2">
                  <c:v>743</c:v>
                </c:pt>
                <c:pt idx="3">
                  <c:v>681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A34-428F-8D23-4E2C983D41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0921728"/>
        <c:axId val="270854400"/>
      </c:barChart>
      <c:catAx>
        <c:axId val="270921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0854400"/>
        <c:crosses val="autoZero"/>
        <c:auto val="1"/>
        <c:lblAlgn val="ctr"/>
        <c:lblOffset val="100"/>
        <c:noMultiLvlLbl val="0"/>
      </c:catAx>
      <c:valAx>
        <c:axId val="27085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092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89158702680484"/>
          <c:y val="4.3453303900210766E-2"/>
          <c:w val="0.80284083972516229"/>
          <c:h val="0.701378951260805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943014132726955E-3"/>
                  <c:y val="-1.5161358882829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81-45F0-8EE1-CF9C5DD3DA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ОП Благоевград</c:v>
                </c:pt>
                <c:pt idx="1">
                  <c:v>СО в ОП Сливен</c:v>
                </c:pt>
                <c:pt idx="2">
                  <c:v>СО в ОП Пловдив</c:v>
                </c:pt>
                <c:pt idx="3">
                  <c:v>СО в ОП Силистра</c:v>
                </c:pt>
                <c:pt idx="4">
                  <c:v>СО в ОП Шумен</c:v>
                </c:pt>
                <c:pt idx="5">
                  <c:v>СО в ОП Враца</c:v>
                </c:pt>
                <c:pt idx="6">
                  <c:v>СО в ОП Ст.Загора</c:v>
                </c:pt>
                <c:pt idx="7">
                  <c:v>СО в ОП Разград</c:v>
                </c:pt>
                <c:pt idx="8">
                  <c:v>СО в СГП</c:v>
                </c:pt>
                <c:pt idx="9">
                  <c:v>СО в ОП София</c:v>
                </c:pt>
                <c:pt idx="10">
                  <c:v>СО в ОП Пазарджик</c:v>
                </c:pt>
                <c:pt idx="11">
                  <c:v>СО в ОП Хасково</c:v>
                </c:pt>
                <c:pt idx="12">
                  <c:v>СО в ОП Смолян</c:v>
                </c:pt>
                <c:pt idx="13">
                  <c:v>СО в ОП Бургас</c:v>
                </c:pt>
                <c:pt idx="14">
                  <c:v>СО в ОП Габрово</c:v>
                </c:pt>
                <c:pt idx="15">
                  <c:v>СО в ОП Ямбол</c:v>
                </c:pt>
                <c:pt idx="16">
                  <c:v>СО в ОП Варна</c:v>
                </c:pt>
                <c:pt idx="17">
                  <c:v>СО в ОП В.Търново</c:v>
                </c:pt>
                <c:pt idx="18">
                  <c:v>СО в ОП Добрич</c:v>
                </c:pt>
                <c:pt idx="19">
                  <c:v>СО в ОП Русе</c:v>
                </c:pt>
                <c:pt idx="20">
                  <c:v>СО в ОП Плевен</c:v>
                </c:pt>
                <c:pt idx="21">
                  <c:v>СО в ОП Кърджали</c:v>
                </c:pt>
                <c:pt idx="22">
                  <c:v>СО в ОП Монтана</c:v>
                </c:pt>
                <c:pt idx="23">
                  <c:v>СО в ОП Търговище</c:v>
                </c:pt>
                <c:pt idx="24">
                  <c:v>СО в ОП Перник</c:v>
                </c:pt>
                <c:pt idx="25">
                  <c:v>СО в ОП Кюстендил</c:v>
                </c:pt>
                <c:pt idx="26">
                  <c:v>СО в ОП Ловеч</c:v>
                </c:pt>
                <c:pt idx="27">
                  <c:v>СО в СП</c:v>
                </c:pt>
                <c:pt idx="28">
                  <c:v>СО в ОП Видин</c:v>
                </c:pt>
              </c:strCache>
            </c:strRef>
          </c:cat>
          <c:val>
            <c:numRef>
              <c:f>Лист1!$B$2:$B$30</c:f>
              <c:numCache>
                <c:formatCode>0.00</c:formatCode>
                <c:ptCount val="29"/>
                <c:pt idx="0">
                  <c:v>44.125</c:v>
                </c:pt>
                <c:pt idx="1">
                  <c:v>37</c:v>
                </c:pt>
                <c:pt idx="2">
                  <c:v>30.424242424242426</c:v>
                </c:pt>
                <c:pt idx="3">
                  <c:v>30.25</c:v>
                </c:pt>
                <c:pt idx="4">
                  <c:v>29.2</c:v>
                </c:pt>
                <c:pt idx="5">
                  <c:v>28.2</c:v>
                </c:pt>
                <c:pt idx="6">
                  <c:v>27.888888888888889</c:v>
                </c:pt>
                <c:pt idx="7">
                  <c:v>27.857142857142858</c:v>
                </c:pt>
                <c:pt idx="8">
                  <c:v>26.666666666666668</c:v>
                </c:pt>
                <c:pt idx="9">
                  <c:v>26.071428571428573</c:v>
                </c:pt>
                <c:pt idx="10">
                  <c:v>24.8</c:v>
                </c:pt>
                <c:pt idx="11">
                  <c:v>24.6</c:v>
                </c:pt>
                <c:pt idx="12">
                  <c:v>24.5</c:v>
                </c:pt>
                <c:pt idx="13">
                  <c:v>24.25</c:v>
                </c:pt>
                <c:pt idx="14">
                  <c:v>24</c:v>
                </c:pt>
                <c:pt idx="15">
                  <c:v>24</c:v>
                </c:pt>
                <c:pt idx="16">
                  <c:v>22.4</c:v>
                </c:pt>
                <c:pt idx="17">
                  <c:v>22.333333333333332</c:v>
                </c:pt>
                <c:pt idx="18">
                  <c:v>22.142857142857142</c:v>
                </c:pt>
                <c:pt idx="19">
                  <c:v>21.8</c:v>
                </c:pt>
                <c:pt idx="20">
                  <c:v>19.636363636363637</c:v>
                </c:pt>
                <c:pt idx="21">
                  <c:v>18.8</c:v>
                </c:pt>
                <c:pt idx="22">
                  <c:v>18.5</c:v>
                </c:pt>
                <c:pt idx="23">
                  <c:v>18.5</c:v>
                </c:pt>
                <c:pt idx="24">
                  <c:v>17</c:v>
                </c:pt>
                <c:pt idx="25">
                  <c:v>16.181818181818183</c:v>
                </c:pt>
                <c:pt idx="26">
                  <c:v>14.714285714285714</c:v>
                </c:pt>
                <c:pt idx="27">
                  <c:v>13.214285714285714</c:v>
                </c:pt>
                <c:pt idx="28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81-45F0-8EE1-CF9C5DD3DA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7770752"/>
        <c:axId val="270857856"/>
      </c:barChart>
      <c:catAx>
        <c:axId val="27777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70857856"/>
        <c:crosses val="autoZero"/>
        <c:auto val="1"/>
        <c:lblAlgn val="ctr"/>
        <c:lblOffset val="100"/>
        <c:noMultiLvlLbl val="0"/>
      </c:catAx>
      <c:valAx>
        <c:axId val="27085785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277770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ОП Сливен</c:v>
                </c:pt>
                <c:pt idx="1">
                  <c:v>СО в ОП Благоевград</c:v>
                </c:pt>
                <c:pt idx="2">
                  <c:v>СО в ОП Шумен</c:v>
                </c:pt>
                <c:pt idx="3">
                  <c:v>СО в ОП Силистра</c:v>
                </c:pt>
                <c:pt idx="4">
                  <c:v>СО в ОП Разград</c:v>
                </c:pt>
                <c:pt idx="5">
                  <c:v>СО в ОП Враца</c:v>
                </c:pt>
                <c:pt idx="6">
                  <c:v>СО в ОП Пловдив</c:v>
                </c:pt>
                <c:pt idx="7">
                  <c:v>СО в ОП Ст.Загора</c:v>
                </c:pt>
                <c:pt idx="8">
                  <c:v>СО в ОП Смолян</c:v>
                </c:pt>
                <c:pt idx="9">
                  <c:v>СО в СП</c:v>
                </c:pt>
                <c:pt idx="10">
                  <c:v>СО в ОП Ямбол</c:v>
                </c:pt>
                <c:pt idx="11">
                  <c:v>СО в ОП Пазарджик</c:v>
                </c:pt>
                <c:pt idx="12">
                  <c:v>СО в ОП София</c:v>
                </c:pt>
                <c:pt idx="13">
                  <c:v>СО в ОП Бургас</c:v>
                </c:pt>
                <c:pt idx="14">
                  <c:v>СО в ОП Добрич</c:v>
                </c:pt>
                <c:pt idx="15">
                  <c:v>СО в ОП Кюстендил</c:v>
                </c:pt>
                <c:pt idx="16">
                  <c:v>СО в ОП Русе</c:v>
                </c:pt>
                <c:pt idx="17">
                  <c:v>СО в ОП Хасково</c:v>
                </c:pt>
                <c:pt idx="18">
                  <c:v>СО в ОП Варна</c:v>
                </c:pt>
                <c:pt idx="19">
                  <c:v>СО в ОП Плевен</c:v>
                </c:pt>
                <c:pt idx="20">
                  <c:v>СО в ОП Търговище</c:v>
                </c:pt>
                <c:pt idx="21">
                  <c:v>СО в ОП Габрово</c:v>
                </c:pt>
                <c:pt idx="22">
                  <c:v>СО в СГП</c:v>
                </c:pt>
                <c:pt idx="23">
                  <c:v>СО в ОП В.Търново</c:v>
                </c:pt>
                <c:pt idx="24">
                  <c:v>СО в ОП Перник</c:v>
                </c:pt>
                <c:pt idx="25">
                  <c:v>СО в ОП Кърджали</c:v>
                </c:pt>
                <c:pt idx="26">
                  <c:v>СО в ОП Монтана</c:v>
                </c:pt>
                <c:pt idx="27">
                  <c:v>СО в ОП Ловеч</c:v>
                </c:pt>
                <c:pt idx="28">
                  <c:v>СО в ОП Видин</c:v>
                </c:pt>
              </c:strCache>
            </c:strRef>
          </c:cat>
          <c:val>
            <c:numRef>
              <c:f>Лист1!$B$2:$B$30</c:f>
              <c:numCache>
                <c:formatCode>0.00</c:formatCode>
                <c:ptCount val="29"/>
                <c:pt idx="0">
                  <c:v>24.666666666666668</c:v>
                </c:pt>
                <c:pt idx="1">
                  <c:v>21.5</c:v>
                </c:pt>
                <c:pt idx="2">
                  <c:v>18.8</c:v>
                </c:pt>
                <c:pt idx="3">
                  <c:v>17</c:v>
                </c:pt>
                <c:pt idx="4">
                  <c:v>16.142857142857142</c:v>
                </c:pt>
                <c:pt idx="5">
                  <c:v>15.5</c:v>
                </c:pt>
                <c:pt idx="6">
                  <c:v>15.242424242424242</c:v>
                </c:pt>
                <c:pt idx="7">
                  <c:v>15.222222222222221</c:v>
                </c:pt>
                <c:pt idx="8">
                  <c:v>14.5</c:v>
                </c:pt>
                <c:pt idx="9">
                  <c:v>13.166666666666666</c:v>
                </c:pt>
                <c:pt idx="10">
                  <c:v>12.833333333333334</c:v>
                </c:pt>
                <c:pt idx="11">
                  <c:v>11.6</c:v>
                </c:pt>
                <c:pt idx="12">
                  <c:v>11.285714285714286</c:v>
                </c:pt>
                <c:pt idx="13">
                  <c:v>11</c:v>
                </c:pt>
                <c:pt idx="14">
                  <c:v>11</c:v>
                </c:pt>
                <c:pt idx="15">
                  <c:v>10.272727272727273</c:v>
                </c:pt>
                <c:pt idx="16">
                  <c:v>10.133333333333333</c:v>
                </c:pt>
                <c:pt idx="17">
                  <c:v>10</c:v>
                </c:pt>
                <c:pt idx="18">
                  <c:v>9.9600000000000009</c:v>
                </c:pt>
                <c:pt idx="19">
                  <c:v>9.8181818181818183</c:v>
                </c:pt>
                <c:pt idx="20">
                  <c:v>9.5</c:v>
                </c:pt>
                <c:pt idx="21">
                  <c:v>9.1666666666666661</c:v>
                </c:pt>
                <c:pt idx="22">
                  <c:v>9.1304347826086953</c:v>
                </c:pt>
                <c:pt idx="23">
                  <c:v>9</c:v>
                </c:pt>
                <c:pt idx="24">
                  <c:v>8.4285714285714288</c:v>
                </c:pt>
                <c:pt idx="25">
                  <c:v>8.4</c:v>
                </c:pt>
                <c:pt idx="26">
                  <c:v>6.375</c:v>
                </c:pt>
                <c:pt idx="27">
                  <c:v>5.5714285714285712</c:v>
                </c:pt>
                <c:pt idx="28">
                  <c:v>2.8333333333333335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D3-4D13-8362-F47A1B1C9C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7770240"/>
        <c:axId val="277872640"/>
      </c:barChart>
      <c:catAx>
        <c:axId val="27777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77872640"/>
        <c:crosses val="autoZero"/>
        <c:auto val="1"/>
        <c:lblAlgn val="ctr"/>
        <c:lblOffset val="100"/>
        <c:noMultiLvlLbl val="0"/>
      </c:catAx>
      <c:valAx>
        <c:axId val="277872640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277770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938574318188706E-2"/>
          <c:y val="8.4390075594104573E-3"/>
          <c:w val="0.91248416375771502"/>
          <c:h val="0.723785580944840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Колона2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524741511732868E-2"/>
                  <c:y val="4.222926717062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3720000" vert="horz"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ОП Сливен</c:v>
                </c:pt>
                <c:pt idx="1">
                  <c:v>СО в ОП Благоевград</c:v>
                </c:pt>
                <c:pt idx="2">
                  <c:v>СО в ОП Смолян</c:v>
                </c:pt>
                <c:pt idx="3">
                  <c:v>СО в ОП Кюстендил</c:v>
                </c:pt>
                <c:pt idx="4">
                  <c:v>СО в ОП Ямбол</c:v>
                </c:pt>
                <c:pt idx="5">
                  <c:v>СО в ОП Пловдив</c:v>
                </c:pt>
                <c:pt idx="6">
                  <c:v>СО в ОП Враца</c:v>
                </c:pt>
                <c:pt idx="7">
                  <c:v>СО в ОП Шумен</c:v>
                </c:pt>
                <c:pt idx="8">
                  <c:v>СО в ОП Плевен</c:v>
                </c:pt>
                <c:pt idx="9">
                  <c:v>СО в ОП Добрич</c:v>
                </c:pt>
                <c:pt idx="10">
                  <c:v>СО в ОП Силистра</c:v>
                </c:pt>
                <c:pt idx="11">
                  <c:v>СО в ОП Разград</c:v>
                </c:pt>
                <c:pt idx="12">
                  <c:v>СО в ОП Търговище</c:v>
                </c:pt>
                <c:pt idx="13">
                  <c:v>СО в ОП Ст.Загора</c:v>
                </c:pt>
                <c:pt idx="14">
                  <c:v>СО в ОП Русе</c:v>
                </c:pt>
                <c:pt idx="15">
                  <c:v>СО в ОП София</c:v>
                </c:pt>
                <c:pt idx="16">
                  <c:v>СО в ОП Кърджали</c:v>
                </c:pt>
                <c:pt idx="17">
                  <c:v>СО в ОП Габрово</c:v>
                </c:pt>
                <c:pt idx="18">
                  <c:v>СО в ОП В.Търново</c:v>
                </c:pt>
                <c:pt idx="19">
                  <c:v>СО в ОП Бургас</c:v>
                </c:pt>
                <c:pt idx="20">
                  <c:v>СО в ОП Пазарджик</c:v>
                </c:pt>
                <c:pt idx="21">
                  <c:v>СО в ОП Варна</c:v>
                </c:pt>
                <c:pt idx="22">
                  <c:v>СО в ОП Перник</c:v>
                </c:pt>
                <c:pt idx="23">
                  <c:v>СО в ОП Монтана</c:v>
                </c:pt>
                <c:pt idx="24">
                  <c:v>СО в ОП Ловеч</c:v>
                </c:pt>
                <c:pt idx="25">
                  <c:v>СО в ОП Хасково</c:v>
                </c:pt>
                <c:pt idx="26">
                  <c:v>СО в ОП Видин</c:v>
                </c:pt>
                <c:pt idx="27">
                  <c:v>СО в СГП</c:v>
                </c:pt>
                <c:pt idx="28">
                  <c:v>СО в СП</c:v>
                </c:pt>
              </c:strCache>
            </c:strRef>
          </c:cat>
          <c:val>
            <c:numRef>
              <c:f>Лист1!$B$2:$B$30</c:f>
              <c:numCache>
                <c:formatCode>0.00</c:formatCode>
                <c:ptCount val="29"/>
                <c:pt idx="0">
                  <c:v>11.333333333333334</c:v>
                </c:pt>
                <c:pt idx="1">
                  <c:v>4.875</c:v>
                </c:pt>
                <c:pt idx="2">
                  <c:v>4.5</c:v>
                </c:pt>
                <c:pt idx="3">
                  <c:v>3.5454545454545454</c:v>
                </c:pt>
                <c:pt idx="4">
                  <c:v>3.5</c:v>
                </c:pt>
                <c:pt idx="5">
                  <c:v>3.1818181818181817</c:v>
                </c:pt>
                <c:pt idx="6">
                  <c:v>3.1</c:v>
                </c:pt>
                <c:pt idx="7">
                  <c:v>3</c:v>
                </c:pt>
                <c:pt idx="8">
                  <c:v>2.9090909090909092</c:v>
                </c:pt>
                <c:pt idx="9">
                  <c:v>2.8571428571428572</c:v>
                </c:pt>
                <c:pt idx="10">
                  <c:v>2.75</c:v>
                </c:pt>
                <c:pt idx="11">
                  <c:v>2.7142857142857144</c:v>
                </c:pt>
                <c:pt idx="12">
                  <c:v>2.5</c:v>
                </c:pt>
                <c:pt idx="13">
                  <c:v>2.4444444444444446</c:v>
                </c:pt>
                <c:pt idx="14">
                  <c:v>2.3333333333333335</c:v>
                </c:pt>
                <c:pt idx="15">
                  <c:v>2.2857142857142856</c:v>
                </c:pt>
                <c:pt idx="16">
                  <c:v>2.2000000000000002</c:v>
                </c:pt>
                <c:pt idx="17">
                  <c:v>2.1666666666666665</c:v>
                </c:pt>
                <c:pt idx="18">
                  <c:v>2</c:v>
                </c:pt>
                <c:pt idx="19">
                  <c:v>1.85</c:v>
                </c:pt>
                <c:pt idx="20">
                  <c:v>1.8</c:v>
                </c:pt>
                <c:pt idx="21">
                  <c:v>1.76</c:v>
                </c:pt>
                <c:pt idx="22">
                  <c:v>1.7142857142857142</c:v>
                </c:pt>
                <c:pt idx="23">
                  <c:v>1.625</c:v>
                </c:pt>
                <c:pt idx="24">
                  <c:v>1.2857142857142858</c:v>
                </c:pt>
                <c:pt idx="25">
                  <c:v>1.2</c:v>
                </c:pt>
                <c:pt idx="26">
                  <c:v>0.83333333333333337</c:v>
                </c:pt>
                <c:pt idx="27">
                  <c:v>0.79710144927536231</c:v>
                </c:pt>
                <c:pt idx="28">
                  <c:v>0.52380952380952384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1E-4F39-B260-9DDFFF09EE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5"/>
        <c:axId val="277771776"/>
        <c:axId val="277874944"/>
      </c:barChart>
      <c:catAx>
        <c:axId val="27777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 anchor="ctr" anchorCtr="1"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77874944"/>
        <c:crosses val="autoZero"/>
        <c:auto val="1"/>
        <c:lblAlgn val="ctr"/>
        <c:lblOffset val="100"/>
        <c:noMultiLvlLbl val="0"/>
      </c:catAx>
      <c:valAx>
        <c:axId val="277874944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7777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28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85553506160193"/>
          <c:y val="0.35206348041178409"/>
          <c:w val="0.52183790302445354"/>
          <c:h val="0.50539458191341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Продажби</c:v>
                </c:pt>
              </c:strCache>
            </c:strRef>
          </c:tx>
          <c:explosion val="7"/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17B-4D4D-81A3-6CF8E813807C}"/>
              </c:ext>
            </c:extLst>
          </c:dPt>
          <c:dPt>
            <c:idx val="4"/>
            <c:bubble3D val="0"/>
            <c:explosion val="17"/>
          </c:dPt>
          <c:dPt>
            <c:idx val="8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17B-4D4D-81A3-6CF8E813807C}"/>
              </c:ext>
            </c:extLst>
          </c:dPt>
          <c:dPt>
            <c:idx val="11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17B-4D4D-81A3-6CF8E813807C}"/>
              </c:ext>
            </c:extLst>
          </c:dPt>
          <c:dLbls>
            <c:dLbl>
              <c:idx val="0"/>
              <c:layout>
                <c:manualLayout>
                  <c:x val="8.9856766152283704E-2"/>
                  <c:y val="3.69556347810880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7B-4D4D-81A3-6CF8E813807C}"/>
                </c:ext>
              </c:extLst>
            </c:dLbl>
            <c:dLbl>
              <c:idx val="1"/>
              <c:layout>
                <c:manualLayout>
                  <c:x val="0.19666047311985951"/>
                  <c:y val="4.28847997072756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7B-4D4D-81A3-6CF8E813807C}"/>
                </c:ext>
              </c:extLst>
            </c:dLbl>
            <c:dLbl>
              <c:idx val="2"/>
              <c:layout>
                <c:manualLayout>
                  <c:x val="-8.8959081663552889E-2"/>
                  <c:y val="2.27802414327949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7B-4D4D-81A3-6CF8E813807C}"/>
                </c:ext>
              </c:extLst>
            </c:dLbl>
            <c:dLbl>
              <c:idx val="3"/>
              <c:layout>
                <c:manualLayout>
                  <c:x val="-4.7733362055093508E-2"/>
                  <c:y val="-8.2784070486977973E-3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Глава пета; чл.194-218в от НК, </a:t>
                    </a:r>
                    <a:r>
                      <a:rPr lang="ru-RU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Престъпления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против </a:t>
                    </a:r>
                    <a:r>
                      <a:rPr lang="ru-RU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собствеността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17B-4D4D-81A3-6CF8E813807C}"/>
                </c:ext>
              </c:extLst>
            </c:dLbl>
            <c:dLbl>
              <c:idx val="4"/>
              <c:layout>
                <c:manualLayout>
                  <c:x val="-6.7546805784371861E-2"/>
                  <c:y val="-2.0712916460237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7B-4D4D-81A3-6CF8E813807C}"/>
                </c:ext>
              </c:extLst>
            </c:dLbl>
            <c:dLbl>
              <c:idx val="5"/>
              <c:layout>
                <c:manualLayout>
                  <c:x val="-9.4443570003840641E-2"/>
                  <c:y val="-4.73997241138127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7B-4D4D-81A3-6CF8E813807C}"/>
                </c:ext>
              </c:extLst>
            </c:dLbl>
            <c:dLbl>
              <c:idx val="6"/>
              <c:layout>
                <c:manualLayout>
                  <c:x val="1.502419179322583E-2"/>
                  <c:y val="-8.2124307451193701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Глава осма; чл.269-307а от</a:t>
                    </a:r>
                    <a:r>
                      <a:rPr lang="ru-RU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НК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Престъпления против дейността на държавни и др.органи
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17B-4D4D-81A3-6CF8E813807C}"/>
                </c:ext>
              </c:extLst>
            </c:dLbl>
            <c:dLbl>
              <c:idx val="7"/>
              <c:layout>
                <c:manualLayout>
                  <c:x val="7.3464926031115013E-2"/>
                  <c:y val="-6.524793328217133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7B-4D4D-81A3-6CF8E813807C}"/>
                </c:ext>
              </c:extLst>
            </c:dLbl>
            <c:dLbl>
              <c:idx val="8"/>
              <c:layout>
                <c:manualLayout>
                  <c:x val="5.9980036188949128E-2"/>
                  <c:y val="2.88733352114317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7B-4D4D-81A3-6CF8E813807C}"/>
                </c:ext>
              </c:extLst>
            </c:dLbl>
            <c:dLbl>
              <c:idx val="9"/>
              <c:layout>
                <c:manualLayout>
                  <c:x val="5.6760089348426634E-2"/>
                  <c:y val="4.11123442878283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7B-4D4D-81A3-6CF8E813807C}"/>
                </c:ext>
              </c:extLst>
            </c:dLbl>
            <c:dLbl>
              <c:idx val="10"/>
              <c:layout>
                <c:manualLayout>
                  <c:x val="0.16731546513253714"/>
                  <c:y val="0.1185924056822192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17B-4D4D-81A3-6CF8E813807C}"/>
                </c:ext>
              </c:extLst>
            </c:dLbl>
            <c:dLbl>
              <c:idx val="11"/>
              <c:layout>
                <c:manualLayout>
                  <c:x val="0.13633716385440187"/>
                  <c:y val="-0.11870735826023321"/>
                </c:manualLayout>
              </c:layout>
              <c:tx>
                <c:rich>
                  <a:bodyPr/>
                  <a:lstStyle/>
                  <a:p>
                    <a:r>
                      <a: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Други от НК:
1%</a:t>
                    </a:r>
                    <a:endParaRPr lang="bg-BG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17B-4D4D-81A3-6CF8E813807C}"/>
                </c:ext>
              </c:extLst>
            </c:dLbl>
            <c:dLbl>
              <c:idx val="12"/>
              <c:layout>
                <c:manualLayout>
                  <c:x val="0.17323734752940065"/>
                  <c:y val="-5.110431379787127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17B-4D4D-81A3-6CF8E813807C}"/>
                </c:ext>
              </c:extLst>
            </c:dLbl>
            <c:dLbl>
              <c:idx val="13"/>
              <c:layout>
                <c:manualLayout>
                  <c:x val="8.0889444565942117E-2"/>
                  <c:y val="0.140667145905583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17B-4D4D-81A3-6CF8E813807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Глава втора; чл.115-161, Престъпления против личността</c:v>
                </c:pt>
                <c:pt idx="1">
                  <c:v>Глава трета; чл.162-175, Престъпления против правата на гражданите</c:v>
                </c:pt>
                <c:pt idx="2">
                  <c:v>Глава четвърта; чл.176-193а, Престъпления против брака, семейството и младежта</c:v>
                </c:pt>
                <c:pt idx="3">
                  <c:v>Глава пета; чл.194-218в, Престъпления против собствеността</c:v>
                </c:pt>
                <c:pt idx="4">
                  <c:v>Глава шеста; чл.219-252, Престъпления против стопанството</c:v>
                </c:pt>
                <c:pt idx="5">
                  <c:v>Глава седма; чл.253-260в, Престъпления против финансовата, данъчната и осигурителната системи</c:v>
                </c:pt>
                <c:pt idx="6">
                  <c:v>Глава осма; чл.269-307а, Престъпления против дейността на държавни и др.органи</c:v>
                </c:pt>
                <c:pt idx="7">
                  <c:v>Глава девета; чл.308-319, Документни престъпления</c:v>
                </c:pt>
                <c:pt idx="8">
                  <c:v>Глава десета; чл.320-329, Престъпления против реда и общественото спокойствие</c:v>
                </c:pt>
                <c:pt idx="9">
                  <c:v>Глава единадесета; чл.330-356й, Общоопасни престъпления</c:v>
                </c:pt>
                <c:pt idx="10">
                  <c:v>Други: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2004</c:v>
                </c:pt>
                <c:pt idx="1">
                  <c:v>163</c:v>
                </c:pt>
                <c:pt idx="2">
                  <c:v>114</c:v>
                </c:pt>
                <c:pt idx="3">
                  <c:v>2056</c:v>
                </c:pt>
                <c:pt idx="4">
                  <c:v>1121</c:v>
                </c:pt>
                <c:pt idx="5">
                  <c:v>1600</c:v>
                </c:pt>
                <c:pt idx="6">
                  <c:v>950</c:v>
                </c:pt>
                <c:pt idx="7">
                  <c:v>694</c:v>
                </c:pt>
                <c:pt idx="8">
                  <c:v>686</c:v>
                </c:pt>
                <c:pt idx="9">
                  <c:v>638</c:v>
                </c:pt>
                <c:pt idx="10">
                  <c:v>151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17B-4D4D-81A3-6CF8E813807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14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48223934714325"/>
          <c:y val="8.2891230404829985E-2"/>
          <c:w val="0.73927288611641861"/>
          <c:h val="0.719680500742411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Глава втора; чл.115-161, Престъпление против личността</c:v>
                </c:pt>
              </c:strCache>
            </c:strRef>
          </c:tx>
          <c:explosion val="9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23C-4C86-9082-5040DE51A533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23C-4C86-9082-5040DE51A533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823C-4C86-9082-5040DE51A53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23C-4C86-9082-5040DE51A533}"/>
              </c:ext>
            </c:extLst>
          </c:dPt>
          <c:dPt>
            <c:idx val="4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23C-4C86-9082-5040DE51A533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823C-4C86-9082-5040DE51A533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823C-4C86-9082-5040DE51A533}"/>
              </c:ext>
            </c:extLst>
          </c:dPt>
          <c:dLbls>
            <c:dLbl>
              <c:idx val="0"/>
              <c:layout>
                <c:manualLayout>
                  <c:x val="-6.8254583283216472E-2"/>
                  <c:y val="1.9155183418748719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производство </a:t>
                    </a:r>
                    <a:r>
                      <a:rPr lang="ru-RU" sz="1400" b="0" i="0" u="none" strike="noStrike" baseline="0" dirty="0" err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към</a:t>
                    </a:r>
                    <a:r>
                      <a:rPr lang="ru-RU" sz="14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400" b="0" i="0" u="none" strike="noStrike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31.12.2022 г</a:t>
                    </a:r>
                    <a:r>
                      <a:rPr lang="ru-RU" sz="14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- </a:t>
                    </a:r>
                    <a:r>
                      <a:rPr lang="ru-RU" sz="1400" b="1" i="0" u="none" strike="noStrike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972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23C-4C86-9082-5040DE51A533}"/>
                </c:ext>
              </c:extLst>
            </c:dLbl>
            <c:dLbl>
              <c:idx val="1"/>
              <c:layout>
                <c:manualLayout>
                  <c:x val="4.6643118625019624E-2"/>
                  <c:y val="-5.070152359377830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мнение за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съд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- 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271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23C-4C86-9082-5040DE51A533}"/>
                </c:ext>
              </c:extLst>
            </c:dLbl>
            <c:dLbl>
              <c:idx val="2"/>
              <c:layout>
                <c:manualLayout>
                  <c:x val="5.7963371379304962E-2"/>
                  <c:y val="2.4618720614652267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мн. за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на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чл.24(1)1  -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396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23C-4C86-9082-5040DE51A533}"/>
                </c:ext>
              </c:extLst>
            </c:dLbl>
            <c:dLbl>
              <c:idx val="3"/>
              <c:layout>
                <c:manualLayout>
                  <c:x val="8.7386410692659497E-2"/>
                  <c:y val="5.37374099075076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мн. за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на др.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- 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178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23C-4C86-9082-5040DE51A533}"/>
                </c:ext>
              </c:extLst>
            </c:dLbl>
            <c:dLbl>
              <c:idx val="4"/>
              <c:layout>
                <c:manualLayout>
                  <c:x val="7.840829898606308E-2"/>
                  <c:y val="8.495614101919433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</a:t>
                    </a:r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мн. за спиране на осн. чл.244(1)2 - </a:t>
                    </a:r>
                    <a:r>
                      <a: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55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23C-4C86-9082-5040DE51A533}"/>
                </c:ext>
              </c:extLst>
            </c:dLbl>
            <c:dLbl>
              <c:idx val="5"/>
              <c:layout>
                <c:manualLayout>
                  <c:x val="-3.0351884684989061E-2"/>
                  <c:y val="9.8770111556388651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мнение за спиране на др. основание - </a:t>
                    </a:r>
                    <a:r>
                      <a: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88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811555373553534E-2"/>
                  <c:y val="5.7452217329249647E-3"/>
                </c:manualLayout>
              </c:layout>
              <c:tx>
                <c:rich>
                  <a:bodyPr/>
                  <a:lstStyle/>
                  <a:p>
                    <a:r>
                      <a:rPr lang="bg-B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Изпратени</a:t>
                    </a:r>
                    <a:r>
                      <a:rPr lang="bg-BG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и</a:t>
                    </a:r>
                    <a:r>
                      <a:rPr lang="bg-B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присъединени </a:t>
                    </a:r>
                    <a:r>
                      <a:rPr lang="bg-B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 </a:t>
                    </a:r>
                    <a:r>
                      <a:rPr lang="bg-BG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44</a:t>
                    </a:r>
                    <a:endParaRPr lang="bg-BG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23C-4C86-9082-5040DE51A533}"/>
                </c:ext>
              </c:extLst>
            </c:dLbl>
            <c:spPr>
              <a:gradFill rotWithShape="1">
                <a:gsLst>
                  <a:gs pos="0">
                    <a:schemeClr val="accent3">
                      <a:tint val="0"/>
                    </a:schemeClr>
                  </a:gs>
                  <a:gs pos="44000">
                    <a:schemeClr val="accent3">
                      <a:tint val="60000"/>
                      <a:satMod val="120000"/>
                    </a:schemeClr>
                  </a:gs>
                  <a:gs pos="100000">
                    <a:schemeClr val="accent3">
                      <a:tint val="90000"/>
                      <a:alpha val="100000"/>
                      <a:lumMod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 производство към 31.12.2022 г. -</c:v>
                </c:pt>
                <c:pt idx="1">
                  <c:v>С мнение за съд - </c:v>
                </c:pt>
                <c:pt idx="2">
                  <c:v>С мн. за прекр. на осн. чл.24(1)1  -</c:v>
                </c:pt>
                <c:pt idx="3">
                  <c:v>С мн. за прекр. на др. осн. - </c:v>
                </c:pt>
                <c:pt idx="4">
                  <c:v>С мн. за спиране на осн. чл.244(1)2 -</c:v>
                </c:pt>
                <c:pt idx="5">
                  <c:v>С мнение за спиране на др. Основание -</c:v>
                </c:pt>
                <c:pt idx="6">
                  <c:v>Изпратени, присъединени и преквалифицирани-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972</c:v>
                </c:pt>
                <c:pt idx="1">
                  <c:v>271</c:v>
                </c:pt>
                <c:pt idx="2">
                  <c:v>396</c:v>
                </c:pt>
                <c:pt idx="3">
                  <c:v>178</c:v>
                </c:pt>
                <c:pt idx="4">
                  <c:v>55</c:v>
                </c:pt>
                <c:pt idx="5">
                  <c:v>88</c:v>
                </c:pt>
                <c:pt idx="6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23C-4C86-9082-5040DE51A533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38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4166632795091423E-2"/>
          <c:y val="0.21403829709156894"/>
          <c:w val="0.72798370190123418"/>
          <c:h val="0.698827865927354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Колона1</c:v>
                </c:pt>
              </c:strCache>
            </c:strRef>
          </c:tx>
          <c:explosion val="18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583-45F0-B5C1-5000A9D7C10F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583-45F0-B5C1-5000A9D7C10F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1583-45F0-B5C1-5000A9D7C10F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1583-45F0-B5C1-5000A9D7C10F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1583-45F0-B5C1-5000A9D7C10F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1583-45F0-B5C1-5000A9D7C10F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1583-45F0-B5C1-5000A9D7C10F}"/>
              </c:ext>
            </c:extLst>
          </c:dPt>
          <c:dLbls>
            <c:dLbl>
              <c:idx val="0"/>
              <c:layout>
                <c:manualLayout>
                  <c:x val="-0.10506567472629509"/>
                  <c:y val="-1.6495031018058926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</a:t>
                    </a:r>
                    <a:r>
                      <a: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производство </a:t>
                    </a:r>
                    <a:r>
                      <a:rPr lang="ru-RU" sz="1400" b="0" baseline="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към</a:t>
                    </a:r>
                    <a:r>
                      <a: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31.12.2022 </a:t>
                    </a:r>
                    <a:r>
                      <a: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г. - </a:t>
                    </a:r>
                    <a:r>
                      <a:rPr lang="ru-RU" sz="14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1030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583-45F0-B5C1-5000A9D7C10F}"/>
                </c:ext>
              </c:extLst>
            </c:dLbl>
            <c:dLbl>
              <c:idx val="1"/>
              <c:layout>
                <c:manualLayout>
                  <c:x val="-7.6882009197726087E-2"/>
                  <c:y val="-2.795433414418154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мнение за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съд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-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583-45F0-B5C1-5000A9D7C10F}"/>
                </c:ext>
              </c:extLst>
            </c:dLbl>
            <c:dLbl>
              <c:idx val="2"/>
              <c:layout>
                <c:manualLayout>
                  <c:x val="5.3114017141726796E-3"/>
                  <c:y val="-6.527810041308543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мн. за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на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чл.24(1)1  -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151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583-45F0-B5C1-5000A9D7C10F}"/>
                </c:ext>
              </c:extLst>
            </c:dLbl>
            <c:dLbl>
              <c:idx val="3"/>
              <c:layout>
                <c:manualLayout>
                  <c:x val="0.16023053385304606"/>
                  <c:y val="1.184129106398965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мн. за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на др. </a:t>
                    </a:r>
                    <a:r>
                      <a:rPr lang="ru-RU" sz="14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-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142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583-45F0-B5C1-5000A9D7C10F}"/>
                </c:ext>
              </c:extLst>
            </c:dLbl>
            <c:dLbl>
              <c:idx val="4"/>
              <c:layout>
                <c:manualLayout>
                  <c:x val="7.752187426329335E-2"/>
                  <c:y val="8.537133866846333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мн. за </a:t>
                    </a:r>
                    <a:r>
                      <a:rPr lang="ru-RU" sz="1400" b="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спиране</a:t>
                    </a:r>
                    <a:r>
                      <a: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на </a:t>
                    </a:r>
                    <a:r>
                      <a:rPr lang="ru-RU" sz="1400" b="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чл.244(1)2 - 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247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583-45F0-B5C1-5000A9D7C10F}"/>
                </c:ext>
              </c:extLst>
            </c:dLbl>
            <c:dLbl>
              <c:idx val="5"/>
              <c:layout>
                <c:manualLayout>
                  <c:x val="6.4671450236333278E-2"/>
                  <c:y val="8.542148515484811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С мн.</a:t>
                    </a:r>
                    <a:r>
                      <a:rPr lang="ru-RU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з</a:t>
                    </a:r>
                    <a:r>
                      <a: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а спиране на др. основание - </a:t>
                    </a:r>
                    <a:r>
                      <a:rPr lang="ru-RU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209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583-45F0-B5C1-5000A9D7C10F}"/>
                </c:ext>
              </c:extLst>
            </c:dLbl>
            <c:dLbl>
              <c:idx val="6"/>
              <c:layout>
                <c:manualLayout>
                  <c:x val="4.3468860280203733E-2"/>
                  <c:y val="7.1225508993624259E-2"/>
                </c:manualLayout>
              </c:layout>
              <c:tx>
                <c:rich>
                  <a:bodyPr/>
                  <a:lstStyle/>
                  <a:p>
                    <a:r>
                      <a:rPr lang="bg-BG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Изпратени и присъединени - </a:t>
                    </a:r>
                    <a:r>
                      <a:rPr lang="bg-BG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117</a:t>
                    </a:r>
                    <a:endParaRPr lang="bg-BG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583-45F0-B5C1-5000A9D7C10F}"/>
                </c:ext>
              </c:extLst>
            </c:dLbl>
            <c:spPr>
              <a:solidFill>
                <a:schemeClr val="accent3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 производство към 31.12.2022 г. -</c:v>
                </c:pt>
                <c:pt idx="1">
                  <c:v>С мнение за съд - </c:v>
                </c:pt>
                <c:pt idx="2">
                  <c:v>С мн. за прекр. на осн. чл.24(1)1  -</c:v>
                </c:pt>
                <c:pt idx="3">
                  <c:v>С мн. за прекр. на др. осн. - </c:v>
                </c:pt>
                <c:pt idx="4">
                  <c:v>С мн. за спиране </c:v>
                </c:pt>
                <c:pt idx="5">
                  <c:v>На друго основание</c:v>
                </c:pt>
                <c:pt idx="6">
                  <c:v>Изпратени и присъединени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1030</c:v>
                </c:pt>
                <c:pt idx="1">
                  <c:v>160</c:v>
                </c:pt>
                <c:pt idx="2">
                  <c:v>151</c:v>
                </c:pt>
                <c:pt idx="3">
                  <c:v>142</c:v>
                </c:pt>
                <c:pt idx="4">
                  <c:v>247</c:v>
                </c:pt>
                <c:pt idx="5">
                  <c:v>209</c:v>
                </c:pt>
                <c:pt idx="6">
                  <c:v>117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583-45F0-B5C1-5000A9D7C10F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effectLst>
          <a:softEdge rad="50800"/>
        </a:effectLst>
      </c:spPr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2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32652524067052"/>
          <c:y val="0.17092757113616378"/>
          <c:w val="0.65168821659636622"/>
          <c:h val="0.6100480360939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Продажби</c:v>
                </c:pt>
              </c:strCache>
            </c:strRef>
          </c:tx>
          <c:explosion val="8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E84-4E77-9853-77487B446212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E84-4E77-9853-77487B446212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E84-4E77-9853-77487B446212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E84-4E77-9853-77487B446212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E84-4E77-9853-77487B446212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E84-4E77-9853-77487B446212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3E84-4E77-9853-77487B446212}"/>
              </c:ext>
            </c:extLst>
          </c:dPt>
          <c:dLbls>
            <c:dLbl>
              <c:idx val="0"/>
              <c:layout>
                <c:manualLayout>
                  <c:x val="-3.609404046659493E-2"/>
                  <c:y val="4.37683573352961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производство </a:t>
                    </a:r>
                    <a:r>
                      <a:rPr lang="ru-RU" sz="16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към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31.12.2022 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г. - </a:t>
                    </a:r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540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E84-4E77-9853-77487B446212}"/>
                </c:ext>
              </c:extLst>
            </c:dLbl>
            <c:dLbl>
              <c:idx val="1"/>
              <c:layout>
                <c:manualLayout>
                  <c:x val="-6.1396914496127622E-2"/>
                  <c:y val="-5.6180823658482388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С мнение за </a:t>
                    </a:r>
                    <a:r>
                      <a:rPr lang="ru-RU" sz="16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съд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-</a:t>
                    </a:r>
                    <a:r>
                      <a:rPr lang="ru-RU" sz="16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E84-4E77-9853-77487B446212}"/>
                </c:ext>
              </c:extLst>
            </c:dLbl>
            <c:dLbl>
              <c:idx val="2"/>
              <c:layout>
                <c:manualLayout>
                  <c:x val="2.7626355499142545E-2"/>
                  <c:y val="-1.764922294608431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мн. за </a:t>
                    </a:r>
                    <a:r>
                      <a:rPr lang="ru-RU" sz="16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на </a:t>
                    </a:r>
                    <a:r>
                      <a:rPr lang="ru-RU" sz="16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чл.24(1)1  - </a:t>
                    </a:r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131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E84-4E77-9853-77487B446212}"/>
                </c:ext>
              </c:extLst>
            </c:dLbl>
            <c:dLbl>
              <c:idx val="3"/>
              <c:layout>
                <c:manualLayout>
                  <c:x val="0.16231881306327309"/>
                  <c:y val="-1.451455302780564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 мн. за </a:t>
                    </a:r>
                    <a:r>
                      <a:rPr lang="ru-RU" sz="16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на др. </a:t>
                    </a:r>
                    <a:r>
                      <a:rPr lang="ru-RU" sz="16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- </a:t>
                    </a:r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71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E84-4E77-9853-77487B446212}"/>
                </c:ext>
              </c:extLst>
            </c:dLbl>
            <c:dLbl>
              <c:idx val="4"/>
              <c:layout>
                <c:manualLayout>
                  <c:x val="0.11995257881984241"/>
                  <c:y val="9.00054820866898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С мн. за спиране на осн. чл.244(1)2 - </a:t>
                    </a:r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E84-4E77-9853-77487B446212}"/>
                </c:ext>
              </c:extLst>
            </c:dLbl>
            <c:dLbl>
              <c:idx val="5"/>
              <c:layout>
                <c:manualLayout>
                  <c:x val="9.2931330311141952E-2"/>
                  <c:y val="9.091207298805879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С мнение за спиране на др. основание - </a:t>
                    </a:r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43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E84-4E77-9853-77487B446212}"/>
                </c:ext>
              </c:extLst>
            </c:dLbl>
            <c:dLbl>
              <c:idx val="6"/>
              <c:layout>
                <c:manualLayout>
                  <c:x val="0.12736755254065671"/>
                  <c:y val="0.17317999149519786"/>
                </c:manualLayout>
              </c:layout>
              <c:tx>
                <c:rich>
                  <a:bodyPr/>
                  <a:lstStyle/>
                  <a:p>
                    <a:r>
                      <a:rPr lang="bg-BG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Изпратени и присъединени - </a:t>
                    </a:r>
                    <a:r>
                      <a:rPr lang="bg-BG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136</a:t>
                    </a:r>
                    <a:endParaRPr lang="bg-BG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E84-4E77-9853-77487B446212}"/>
                </c:ext>
              </c:extLst>
            </c:dLbl>
            <c:spPr>
              <a:solidFill>
                <a:schemeClr val="accent3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 производство към 31.12.2022 г. -</c:v>
                </c:pt>
                <c:pt idx="1">
                  <c:v>С мнение за съд - </c:v>
                </c:pt>
                <c:pt idx="2">
                  <c:v>С мн. за прекр. на осн. чл.24(1)1  -</c:v>
                </c:pt>
                <c:pt idx="3">
                  <c:v>С мн. за прекр. на др. осн. - </c:v>
                </c:pt>
                <c:pt idx="4">
                  <c:v>С мн. за спиране на осн. чл.244(1)2</c:v>
                </c:pt>
                <c:pt idx="5">
                  <c:v>С мнение за спиране на др. основание</c:v>
                </c:pt>
                <c:pt idx="6">
                  <c:v>Изпратени и присъединени -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540</c:v>
                </c:pt>
                <c:pt idx="1">
                  <c:v>80</c:v>
                </c:pt>
                <c:pt idx="2">
                  <c:v>131</c:v>
                </c:pt>
                <c:pt idx="3">
                  <c:v>71</c:v>
                </c:pt>
                <c:pt idx="4">
                  <c:v>120</c:v>
                </c:pt>
                <c:pt idx="5">
                  <c:v>43</c:v>
                </c:pt>
                <c:pt idx="6">
                  <c:v>136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E84-4E77-9853-77487B446212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08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689793920121253E-2"/>
          <c:y val="0.25669017006384776"/>
          <c:w val="0.63559824770427809"/>
          <c:h val="0.6037307989170794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Продажби</c:v>
                </c:pt>
              </c:strCache>
            </c:strRef>
          </c:tx>
          <c:explosion val="4"/>
          <c:dPt>
            <c:idx val="4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865-4B67-8E82-A0DB3192493C}"/>
              </c:ext>
            </c:extLst>
          </c:dPt>
          <c:dLbls>
            <c:dLbl>
              <c:idx val="0"/>
              <c:layout/>
              <c:tx>
                <c:rich>
                  <a:bodyPr vertOverflow="overflow" horzOverflow="overflow">
                    <a:spAutoFit/>
                  </a:bodyPr>
                  <a:lstStyle/>
                  <a:p>
                    <a:pPr>
                      <a:defRPr sz="1400" baseline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 производство </a:t>
                    </a:r>
                    <a:r>
                      <a:rPr lang="ru-RU" sz="1400" b="0" baseline="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към</a:t>
                    </a:r>
                    <a:r>
                      <a: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31.12.2022 </a:t>
                    </a:r>
                    <a:r>
                      <a: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г. </a:t>
                    </a:r>
                    <a:r>
                      <a:rPr lang="ru-RU" sz="1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 </a:t>
                    </a:r>
                    <a:r>
                      <a:rPr lang="ru-RU" sz="14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1 055</a:t>
                    </a:r>
                    <a:endParaRPr lang="ru-RU" sz="1650" b="1" baseline="0" dirty="0"/>
                  </a:p>
                </c:rich>
              </c:tx>
              <c:spPr>
                <a:gradFill rotWithShape="1">
                  <a:gsLst>
                    <a:gs pos="0">
                      <a:schemeClr val="accent3">
                        <a:tint val="0"/>
                      </a:schemeClr>
                    </a:gs>
                    <a:gs pos="44000">
                      <a:schemeClr val="accent3">
                        <a:tint val="60000"/>
                        <a:satMod val="120000"/>
                      </a:schemeClr>
                    </a:gs>
                    <a:gs pos="100000">
                      <a:schemeClr val="accent3">
                        <a:tint val="90000"/>
                        <a:alpha val="100000"/>
                        <a:lumMod val="90000"/>
                      </a:schemeClr>
                    </a:gs>
                  </a:gsLst>
                  <a:lin ang="5400000" scaled="0"/>
                </a:gradFill>
                <a:ln w="9525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  <a:prstDash val="solid"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D865-4B67-8E82-A0DB3192493C}"/>
                </c:ext>
              </c:extLst>
            </c:dLbl>
            <c:dLbl>
              <c:idx val="1"/>
              <c:layout>
                <c:manualLayout>
                  <c:x val="-0.10172574294184673"/>
                  <c:y val="-0.12353500270214797"/>
                </c:manualLayout>
              </c:layout>
              <c:tx>
                <c:rich>
                  <a:bodyPr vertOverflow="overflow" horzOverflow="overflow">
                    <a:spAutoFit/>
                  </a:bodyPr>
                  <a:lstStyle/>
                  <a:p>
                    <a:pPr>
                      <a:defRPr sz="1400" baseline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bg-BG" sz="14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за </a:t>
                    </a:r>
                    <a:r>
                      <a:rPr lang="bg-BG" sz="14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съд - </a:t>
                    </a:r>
                    <a:r>
                      <a:rPr lang="bg-BG" sz="1400" b="1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97</a:t>
                    </a:r>
                    <a:endParaRPr lang="bg-BG" sz="1650" b="1" baseline="0" dirty="0"/>
                  </a:p>
                </c:rich>
              </c:tx>
              <c:spPr>
                <a:gradFill rotWithShape="1">
                  <a:gsLst>
                    <a:gs pos="0">
                      <a:schemeClr val="accent3">
                        <a:tint val="0"/>
                      </a:schemeClr>
                    </a:gs>
                    <a:gs pos="44000">
                      <a:schemeClr val="accent3">
                        <a:tint val="60000"/>
                        <a:satMod val="120000"/>
                      </a:schemeClr>
                    </a:gs>
                    <a:gs pos="100000">
                      <a:schemeClr val="accent3">
                        <a:tint val="90000"/>
                        <a:alpha val="100000"/>
                        <a:lumMod val="90000"/>
                      </a:schemeClr>
                    </a:gs>
                  </a:gsLst>
                  <a:lin ang="5400000" scaled="0"/>
                </a:gradFill>
                <a:ln w="9525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  <a:prstDash val="solid"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1-D865-4B67-8E82-A0DB3192493C}"/>
                </c:ext>
              </c:extLst>
            </c:dLbl>
            <c:dLbl>
              <c:idx val="2"/>
              <c:layout>
                <c:manualLayout>
                  <c:x val="3.4544692645474682E-2"/>
                  <c:y val="-8.4317608777932401E-2"/>
                </c:manualLayout>
              </c:layout>
              <c:tx>
                <c:rich>
                  <a:bodyPr vertOverflow="overflow" horzOverflow="overflow">
                    <a:spAutoFit/>
                  </a:bodyPr>
                  <a:lstStyle/>
                  <a:p>
                    <a:pPr>
                      <a:defRPr sz="1400" baseline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за </a:t>
                    </a:r>
                    <a:r>
                      <a:rPr lang="ru-RU" sz="1400" baseline="0" dirty="0" err="1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4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. на </a:t>
                    </a:r>
                    <a:r>
                      <a:rPr lang="ru-RU" sz="1400" baseline="0" dirty="0" err="1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. чл.24(1)1  - </a:t>
                    </a:r>
                    <a:r>
                      <a:rPr lang="ru-RU" sz="1400" b="1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124</a:t>
                    </a:r>
                    <a:endParaRPr lang="ru-RU" sz="1650" b="1" baseline="0" dirty="0"/>
                  </a:p>
                </c:rich>
              </c:tx>
              <c:spPr>
                <a:gradFill rotWithShape="1">
                  <a:gsLst>
                    <a:gs pos="0">
                      <a:schemeClr val="accent3">
                        <a:tint val="0"/>
                      </a:schemeClr>
                    </a:gs>
                    <a:gs pos="44000">
                      <a:schemeClr val="accent3">
                        <a:tint val="60000"/>
                        <a:satMod val="120000"/>
                      </a:schemeClr>
                    </a:gs>
                    <a:gs pos="100000">
                      <a:schemeClr val="accent3">
                        <a:tint val="90000"/>
                        <a:alpha val="100000"/>
                        <a:lumMod val="90000"/>
                      </a:schemeClr>
                    </a:gs>
                  </a:gsLst>
                  <a:lin ang="5400000" scaled="0"/>
                </a:gradFill>
                <a:ln w="9525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  <a:prstDash val="solid"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2-D865-4B67-8E82-A0DB3192493C}"/>
                </c:ext>
              </c:extLst>
            </c:dLbl>
            <c:dLbl>
              <c:idx val="3"/>
              <c:layout>
                <c:manualLayout>
                  <c:x val="0.20313614923306555"/>
                  <c:y val="-9.2285808437605241E-2"/>
                </c:manualLayout>
              </c:layout>
              <c:tx>
                <c:rich>
                  <a:bodyPr vertOverflow="overflow" horzOverflow="overflow">
                    <a:spAutoFit/>
                  </a:bodyPr>
                  <a:lstStyle/>
                  <a:p>
                    <a:pPr>
                      <a:defRPr sz="1400" baseline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за </a:t>
                    </a:r>
                    <a:r>
                      <a:rPr lang="ru-RU" sz="1400" baseline="0" dirty="0" err="1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прекр</a:t>
                    </a:r>
                    <a:r>
                      <a:rPr lang="ru-RU" sz="14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. на др. </a:t>
                    </a:r>
                    <a:r>
                      <a:rPr lang="ru-RU" sz="1400" baseline="0" dirty="0" err="1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. -  </a:t>
                    </a:r>
                    <a:r>
                      <a:rPr lang="ru-RU" sz="1400" b="1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71</a:t>
                    </a:r>
                    <a:endParaRPr lang="ru-RU" sz="1650" b="1" baseline="0" dirty="0"/>
                  </a:p>
                </c:rich>
              </c:tx>
              <c:spPr>
                <a:gradFill rotWithShape="1">
                  <a:gsLst>
                    <a:gs pos="0">
                      <a:schemeClr val="accent3">
                        <a:tint val="0"/>
                      </a:schemeClr>
                    </a:gs>
                    <a:gs pos="44000">
                      <a:schemeClr val="accent3">
                        <a:tint val="60000"/>
                        <a:satMod val="120000"/>
                      </a:schemeClr>
                    </a:gs>
                    <a:gs pos="100000">
                      <a:schemeClr val="accent3">
                        <a:tint val="90000"/>
                        <a:alpha val="100000"/>
                        <a:lumMod val="90000"/>
                      </a:schemeClr>
                    </a:gs>
                  </a:gsLst>
                  <a:lin ang="5400000" scaled="0"/>
                </a:gradFill>
                <a:ln w="9525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  <a:prstDash val="solid"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3-D865-4B67-8E82-A0DB3192493C}"/>
                </c:ext>
              </c:extLst>
            </c:dLbl>
            <c:dLbl>
              <c:idx val="4"/>
              <c:layout>
                <c:manualLayout>
                  <c:x val="0.18662121716452168"/>
                  <c:y val="2.4005336506866468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за </a:t>
                    </a:r>
                    <a:r>
                      <a:rPr lang="ru-RU" sz="1400" baseline="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спиране</a:t>
                    </a:r>
                    <a:r>
                      <a:rPr lang="ru-RU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на </a:t>
                    </a:r>
                    <a:r>
                      <a:rPr lang="ru-RU" sz="1400" baseline="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осн</a:t>
                    </a:r>
                    <a:r>
                      <a:rPr lang="ru-RU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чл.244(1)2 - </a:t>
                    </a:r>
                    <a:r>
                      <a:rPr lang="ru-RU" sz="14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52</a:t>
                    </a:r>
                    <a:endParaRPr lang="ru-RU" sz="1650" b="1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865-4B67-8E82-A0DB3192493C}"/>
                </c:ext>
              </c:extLst>
            </c:dLbl>
            <c:dLbl>
              <c:idx val="5"/>
              <c:layout>
                <c:manualLayout>
                  <c:x val="0.17089674255960829"/>
                  <c:y val="0.14182369567223227"/>
                </c:manualLayout>
              </c:layout>
              <c:tx>
                <c:rich>
                  <a:bodyPr vertOverflow="overflow" horzOverflow="overflow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ru-RU" sz="1400" b="0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400" b="0" i="0" u="none" strike="no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за спиране на др. основание - </a:t>
                    </a:r>
                    <a:r>
                      <a:rPr lang="ru-RU" sz="1400" b="1" i="0" u="none" strike="noStrike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84</a:t>
                    </a:r>
                    <a:endParaRPr lang="ru-RU" sz="1650" b="1" i="0" u="none" strike="noStrike" kern="1200" baseline="0" dirty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gradFill>
                  <a:gsLst>
                    <a:gs pos="0">
                      <a:schemeClr val="accent3">
                        <a:tint val="0"/>
                      </a:schemeClr>
                    </a:gs>
                    <a:gs pos="44000">
                      <a:schemeClr val="accent3">
                        <a:tint val="60000"/>
                        <a:satMod val="120000"/>
                      </a:schemeClr>
                    </a:gs>
                    <a:gs pos="100000">
                      <a:schemeClr val="accent3">
                        <a:tint val="90000"/>
                        <a:alpha val="100000"/>
                        <a:lumMod val="90000"/>
                      </a:schemeClr>
                    </a:gs>
                  </a:gsLst>
                  <a:lin ang="5400000" scaled="0"/>
                </a:gradFill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5-D865-4B67-8E82-A0DB3192493C}"/>
                </c:ext>
              </c:extLst>
            </c:dLbl>
            <c:dLbl>
              <c:idx val="6"/>
              <c:layout>
                <c:manualLayout>
                  <c:x val="0.151997767836731"/>
                  <c:y val="0.16198929874081777"/>
                </c:manualLayout>
              </c:layout>
              <c:tx>
                <c:rich>
                  <a:bodyPr/>
                  <a:lstStyle/>
                  <a:p>
                    <a:r>
                      <a:rPr lang="bg-BG" sz="1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Изпратени и присъединени - </a:t>
                    </a:r>
                    <a:r>
                      <a:rPr lang="bg-BG" sz="14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117</a:t>
                    </a:r>
                    <a:endParaRPr lang="bg-BG" sz="1650" b="1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865-4B67-8E82-A0DB3192493C}"/>
                </c:ext>
              </c:extLst>
            </c:dLbl>
            <c:spPr>
              <a:gradFill>
                <a:gsLst>
                  <a:gs pos="0">
                    <a:schemeClr val="accent3">
                      <a:tint val="0"/>
                    </a:schemeClr>
                  </a:gs>
                  <a:gs pos="44000">
                    <a:schemeClr val="accent3">
                      <a:tint val="60000"/>
                      <a:satMod val="120000"/>
                    </a:schemeClr>
                  </a:gs>
                  <a:gs pos="100000">
                    <a:schemeClr val="accent3">
                      <a:tint val="90000"/>
                      <a:alpha val="100000"/>
                      <a:lumMod val="90000"/>
                    </a:schemeClr>
                  </a:gs>
                </a:gsLst>
                <a:lin ang="5400000" scaled="0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effectLst/>
            </c:spPr>
            <c:txPr>
              <a:bodyPr vertOverflow="overflow" horzOverflow="overflow"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Лист1!$A$2:$A$8</c:f>
              <c:strCache>
                <c:ptCount val="7"/>
                <c:pt idx="0">
                  <c:v>На производсво към 31.12.2022г. - </c:v>
                </c:pt>
                <c:pt idx="1">
                  <c:v> за съд - </c:v>
                </c:pt>
                <c:pt idx="2">
                  <c:v> за прекр. на осн. чл.24(1)1  -</c:v>
                </c:pt>
                <c:pt idx="3">
                  <c:v> за прекр. на др. осн. - </c:v>
                </c:pt>
                <c:pt idx="4">
                  <c:v> за спиране на осн. чл.244(1)2 - </c:v>
                </c:pt>
                <c:pt idx="5">
                  <c:v> за спиране на др. основание -</c:v>
                </c:pt>
                <c:pt idx="6">
                  <c:v>Изпратени и присъединени -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1055</c:v>
                </c:pt>
                <c:pt idx="1">
                  <c:v>97</c:v>
                </c:pt>
                <c:pt idx="2">
                  <c:v>124</c:v>
                </c:pt>
                <c:pt idx="3">
                  <c:v>71</c:v>
                </c:pt>
                <c:pt idx="4">
                  <c:v>52</c:v>
                </c:pt>
                <c:pt idx="5">
                  <c:v>84</c:v>
                </c:pt>
                <c:pt idx="6">
                  <c:v>117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865-4B67-8E82-A0DB3192493C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брой -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423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68212897681968476"/>
          <c:y val="0.1944618390244878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523587164750944E-2"/>
          <c:y val="0.18914118629908105"/>
          <c:w val="0.39462547892720307"/>
          <c:h val="0.6883692564745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6171-4DFF-811E-0A8BDFBDD80F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71-4DFF-811E-0A8BDFBDD80F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6171-4DFF-811E-0A8BDFBDD80F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6171-4DFF-811E-0A8BDFBDD80F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6171-4DFF-811E-0A8BDFBDD80F}"/>
              </c:ext>
            </c:extLst>
          </c:dPt>
          <c:dLbls>
            <c:dLbl>
              <c:idx val="0"/>
              <c:layout>
                <c:manualLayout>
                  <c:x val="2.6256345785440668E-2"/>
                  <c:y val="-6.6732038429406851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71-4DFF-811E-0A8BDFBDD80F}"/>
                </c:ext>
              </c:extLst>
            </c:dLbl>
            <c:dLbl>
              <c:idx val="1"/>
              <c:layout>
                <c:manualLayout>
                  <c:x val="5.3330185534940559E-2"/>
                  <c:y val="-3.8865738081832718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71-4DFF-811E-0A8BDFBDD80F}"/>
                </c:ext>
              </c:extLst>
            </c:dLbl>
            <c:dLbl>
              <c:idx val="2"/>
              <c:layout>
                <c:manualLayout>
                  <c:x val="4.5956757119579306E-2"/>
                  <c:y val="-2.2469254828559539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71-4DFF-811E-0A8BDFBDD80F}"/>
                </c:ext>
              </c:extLst>
            </c:dLbl>
            <c:dLbl>
              <c:idx val="3"/>
              <c:layout>
                <c:manualLayout>
                  <c:x val="3.9447700255527164E-2"/>
                  <c:y val="-1.6561248373532884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71-4DFF-811E-0A8BDFBDD80F}"/>
                </c:ext>
              </c:extLst>
            </c:dLbl>
            <c:dLbl>
              <c:idx val="4"/>
              <c:layout>
                <c:manualLayout>
                  <c:x val="-6.2941501870162578E-2"/>
                  <c:y val="-2.3961085303139576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71-4DFF-811E-0A8BDFBDD8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ДП, възл. по чл. 194,ал.1,т.1</c:v>
                </c:pt>
                <c:pt idx="1">
                  <c:v>ДП, възл.  по чл.194,ал.1,т.1а</c:v>
                </c:pt>
                <c:pt idx="2">
                  <c:v>ДП, възл.  по чл. 194,ал.1,т.2</c:v>
                </c:pt>
                <c:pt idx="3">
                  <c:v>ДП, възл.  по чл. 194,ал.1,т.3</c:v>
                </c:pt>
                <c:pt idx="4">
                  <c:v>ДП, възл. по чл. 194,ал.1,т.4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457</c:v>
                </c:pt>
                <c:pt idx="1">
                  <c:v>88</c:v>
                </c:pt>
                <c:pt idx="2">
                  <c:v>284</c:v>
                </c:pt>
                <c:pt idx="3">
                  <c:v>917</c:v>
                </c:pt>
                <c:pt idx="4">
                  <c:v>1677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71-4DFF-811E-0A8BDFBDD80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0142739793906874"/>
          <c:y val="0.28557423237787755"/>
          <c:w val="0.3751448913083732"/>
          <c:h val="0.52527999946635007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697441025071289E-3"/>
                  <c:y val="3.0696177214106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E6-4B86-B67A-D55C64378C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sz="1200" b="1" baseline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СГП</c:v>
                </c:pt>
                <c:pt idx="1">
                  <c:v>СО в ОП Пловдив</c:v>
                </c:pt>
                <c:pt idx="2">
                  <c:v>СО в ОП Варна</c:v>
                </c:pt>
                <c:pt idx="3">
                  <c:v>СО в ОП Благоевград</c:v>
                </c:pt>
                <c:pt idx="4">
                  <c:v>СО в ОП София</c:v>
                </c:pt>
                <c:pt idx="5">
                  <c:v>СО в ОП Бургас</c:v>
                </c:pt>
                <c:pt idx="6">
                  <c:v>СО в ОП Ст.Загора</c:v>
                </c:pt>
                <c:pt idx="7">
                  <c:v>СО в ОП Враца</c:v>
                </c:pt>
                <c:pt idx="8">
                  <c:v>СО в ОП Русе</c:v>
                </c:pt>
                <c:pt idx="9">
                  <c:v>СО в ОП Пазарджик</c:v>
                </c:pt>
                <c:pt idx="10">
                  <c:v>СО в СП</c:v>
                </c:pt>
                <c:pt idx="11">
                  <c:v>СО в ОП Разград</c:v>
                </c:pt>
                <c:pt idx="12">
                  <c:v>СО в ОП Кюстендил</c:v>
                </c:pt>
                <c:pt idx="13">
                  <c:v>СО в ОП Хасково</c:v>
                </c:pt>
                <c:pt idx="14">
                  <c:v>СО в ОП Плевен</c:v>
                </c:pt>
                <c:pt idx="15">
                  <c:v>СО в ОП В.Търново</c:v>
                </c:pt>
                <c:pt idx="16">
                  <c:v>СО в ОП Монтана</c:v>
                </c:pt>
                <c:pt idx="17">
                  <c:v>СО в ОП Добрич</c:v>
                </c:pt>
                <c:pt idx="18">
                  <c:v>СО в ОП Перник</c:v>
                </c:pt>
                <c:pt idx="19">
                  <c:v>СО в ОП Силистра</c:v>
                </c:pt>
                <c:pt idx="20">
                  <c:v>СО в ОП Шумен</c:v>
                </c:pt>
                <c:pt idx="21">
                  <c:v>СО в ОП Ямбол</c:v>
                </c:pt>
                <c:pt idx="22">
                  <c:v>СО в ОП Габрово</c:v>
                </c:pt>
                <c:pt idx="23">
                  <c:v>СО в ОП Сливен</c:v>
                </c:pt>
                <c:pt idx="24">
                  <c:v>СО в ОП Кърджали</c:v>
                </c:pt>
                <c:pt idx="25">
                  <c:v>СО в ОП Видин</c:v>
                </c:pt>
                <c:pt idx="26">
                  <c:v>СО в ОП Търговище</c:v>
                </c:pt>
                <c:pt idx="27">
                  <c:v>СО в ОП Ловеч</c:v>
                </c:pt>
                <c:pt idx="28">
                  <c:v>СО в ОП Смолян</c:v>
                </c:pt>
              </c:strCache>
            </c:strRef>
          </c:cat>
          <c:val>
            <c:numRef>
              <c:f>Лист1!$B$2:$B$30</c:f>
              <c:numCache>
                <c:formatCode>General</c:formatCode>
                <c:ptCount val="29"/>
                <c:pt idx="0">
                  <c:v>713</c:v>
                </c:pt>
                <c:pt idx="1">
                  <c:v>328</c:v>
                </c:pt>
                <c:pt idx="2">
                  <c:v>196</c:v>
                </c:pt>
                <c:pt idx="3">
                  <c:v>160</c:v>
                </c:pt>
                <c:pt idx="4">
                  <c:v>153</c:v>
                </c:pt>
                <c:pt idx="5">
                  <c:v>124</c:v>
                </c:pt>
                <c:pt idx="6">
                  <c:v>122</c:v>
                </c:pt>
                <c:pt idx="7">
                  <c:v>120</c:v>
                </c:pt>
                <c:pt idx="8">
                  <c:v>114</c:v>
                </c:pt>
                <c:pt idx="9">
                  <c:v>100</c:v>
                </c:pt>
                <c:pt idx="10">
                  <c:v>98</c:v>
                </c:pt>
                <c:pt idx="11">
                  <c:v>95</c:v>
                </c:pt>
                <c:pt idx="12">
                  <c:v>92</c:v>
                </c:pt>
                <c:pt idx="13">
                  <c:v>91</c:v>
                </c:pt>
                <c:pt idx="14">
                  <c:v>90</c:v>
                </c:pt>
                <c:pt idx="15">
                  <c:v>72</c:v>
                </c:pt>
                <c:pt idx="16">
                  <c:v>71</c:v>
                </c:pt>
                <c:pt idx="17">
                  <c:v>66</c:v>
                </c:pt>
                <c:pt idx="18">
                  <c:v>60</c:v>
                </c:pt>
                <c:pt idx="19">
                  <c:v>60</c:v>
                </c:pt>
                <c:pt idx="20">
                  <c:v>59</c:v>
                </c:pt>
                <c:pt idx="21">
                  <c:v>53</c:v>
                </c:pt>
                <c:pt idx="22">
                  <c:v>48</c:v>
                </c:pt>
                <c:pt idx="23">
                  <c:v>48</c:v>
                </c:pt>
                <c:pt idx="24">
                  <c:v>42</c:v>
                </c:pt>
                <c:pt idx="25">
                  <c:v>39</c:v>
                </c:pt>
                <c:pt idx="26">
                  <c:v>33</c:v>
                </c:pt>
                <c:pt idx="27">
                  <c:v>31</c:v>
                </c:pt>
                <c:pt idx="28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E6-4B86-B67A-D55C64378C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0877184"/>
        <c:axId val="185771712"/>
      </c:barChart>
      <c:catAx>
        <c:axId val="27087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85771712"/>
        <c:crosses val="autoZero"/>
        <c:auto val="1"/>
        <c:lblAlgn val="ctr"/>
        <c:lblOffset val="100"/>
        <c:noMultiLvlLbl val="0"/>
      </c:catAx>
      <c:valAx>
        <c:axId val="185771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0877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996927481645935E-2"/>
          <c:y val="4.5514880067089321E-2"/>
          <c:w val="0.94210092321253924"/>
          <c:h val="0.69948522744784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Общо разследвани ДП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СГП</c:v>
                </c:pt>
                <c:pt idx="1">
                  <c:v>СО в ОП Пловдив</c:v>
                </c:pt>
                <c:pt idx="2">
                  <c:v>СО в ОП Варна</c:v>
                </c:pt>
                <c:pt idx="3">
                  <c:v>СО в СП</c:v>
                </c:pt>
                <c:pt idx="4">
                  <c:v>СО в ОП Бургас</c:v>
                </c:pt>
                <c:pt idx="5">
                  <c:v>СО в ОП София</c:v>
                </c:pt>
                <c:pt idx="6">
                  <c:v>СО в ОП Благоевград</c:v>
                </c:pt>
                <c:pt idx="7">
                  <c:v>СО в ОП Русе</c:v>
                </c:pt>
                <c:pt idx="8">
                  <c:v>СО в ОП Враца</c:v>
                </c:pt>
                <c:pt idx="9">
                  <c:v>СО в ОП Ст.Загора</c:v>
                </c:pt>
                <c:pt idx="10">
                  <c:v>СО в ОП Пазарджик</c:v>
                </c:pt>
                <c:pt idx="11">
                  <c:v>СО в ОП Хасково</c:v>
                </c:pt>
                <c:pt idx="12">
                  <c:v>СО в ОП Плевен</c:v>
                </c:pt>
                <c:pt idx="13">
                  <c:v>СО в ОП В.Търново</c:v>
                </c:pt>
                <c:pt idx="14">
                  <c:v>СО в ОП Разград</c:v>
                </c:pt>
                <c:pt idx="15">
                  <c:v>СО в ОП Кюстендил</c:v>
                </c:pt>
                <c:pt idx="16">
                  <c:v>СО в ОП Добрич</c:v>
                </c:pt>
                <c:pt idx="17">
                  <c:v>СО в ОП Монтана</c:v>
                </c:pt>
                <c:pt idx="18">
                  <c:v>СО в ОП Шумен</c:v>
                </c:pt>
                <c:pt idx="19">
                  <c:v>СО в ОП Габрово</c:v>
                </c:pt>
                <c:pt idx="20">
                  <c:v>СО в ОП Ямбол</c:v>
                </c:pt>
                <c:pt idx="21">
                  <c:v>СО в ОП Силистра</c:v>
                </c:pt>
                <c:pt idx="22">
                  <c:v>СО в ОП Перник</c:v>
                </c:pt>
                <c:pt idx="23">
                  <c:v>СО в ОП Сливен</c:v>
                </c:pt>
                <c:pt idx="24">
                  <c:v>СО в ОП Ловеч</c:v>
                </c:pt>
                <c:pt idx="25">
                  <c:v>СО в ОП Кърджали</c:v>
                </c:pt>
                <c:pt idx="26">
                  <c:v>СО в ОП Видин</c:v>
                </c:pt>
                <c:pt idx="27">
                  <c:v>СО в ОП Търговище</c:v>
                </c:pt>
                <c:pt idx="28">
                  <c:v>СО в ОП Смолян</c:v>
                </c:pt>
              </c:strCache>
            </c:strRef>
          </c:cat>
          <c:val>
            <c:numRef>
              <c:f>Лист1!$B$2:$B$30</c:f>
              <c:numCache>
                <c:formatCode>General</c:formatCode>
                <c:ptCount val="29"/>
                <c:pt idx="0">
                  <c:v>1840</c:v>
                </c:pt>
                <c:pt idx="1">
                  <c:v>1004</c:v>
                </c:pt>
                <c:pt idx="2">
                  <c:v>560</c:v>
                </c:pt>
                <c:pt idx="3">
                  <c:v>555</c:v>
                </c:pt>
                <c:pt idx="4">
                  <c:v>485</c:v>
                </c:pt>
                <c:pt idx="5">
                  <c:v>365</c:v>
                </c:pt>
                <c:pt idx="6">
                  <c:v>353</c:v>
                </c:pt>
                <c:pt idx="7">
                  <c:v>327</c:v>
                </c:pt>
                <c:pt idx="8">
                  <c:v>282</c:v>
                </c:pt>
                <c:pt idx="9">
                  <c:v>251</c:v>
                </c:pt>
                <c:pt idx="10">
                  <c:v>248</c:v>
                </c:pt>
                <c:pt idx="11">
                  <c:v>246</c:v>
                </c:pt>
                <c:pt idx="12">
                  <c:v>216</c:v>
                </c:pt>
                <c:pt idx="13">
                  <c:v>201</c:v>
                </c:pt>
                <c:pt idx="14">
                  <c:v>195</c:v>
                </c:pt>
                <c:pt idx="15">
                  <c:v>178</c:v>
                </c:pt>
                <c:pt idx="16">
                  <c:v>155</c:v>
                </c:pt>
                <c:pt idx="17">
                  <c:v>148</c:v>
                </c:pt>
                <c:pt idx="18">
                  <c:v>146</c:v>
                </c:pt>
                <c:pt idx="19">
                  <c:v>144</c:v>
                </c:pt>
                <c:pt idx="20">
                  <c:v>144</c:v>
                </c:pt>
                <c:pt idx="21">
                  <c:v>121</c:v>
                </c:pt>
                <c:pt idx="22">
                  <c:v>119</c:v>
                </c:pt>
                <c:pt idx="23">
                  <c:v>111</c:v>
                </c:pt>
                <c:pt idx="24">
                  <c:v>103</c:v>
                </c:pt>
                <c:pt idx="25">
                  <c:v>94</c:v>
                </c:pt>
                <c:pt idx="26">
                  <c:v>78</c:v>
                </c:pt>
                <c:pt idx="27">
                  <c:v>74</c:v>
                </c:pt>
                <c:pt idx="28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C6-4475-8C15-BE14FF4C1F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Серия 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СГП</c:v>
                </c:pt>
                <c:pt idx="1">
                  <c:v>СО в ОП Пловдив</c:v>
                </c:pt>
                <c:pt idx="2">
                  <c:v>СО в ОП Варна</c:v>
                </c:pt>
                <c:pt idx="3">
                  <c:v>СО в СП</c:v>
                </c:pt>
                <c:pt idx="4">
                  <c:v>СО в ОП Бургас</c:v>
                </c:pt>
                <c:pt idx="5">
                  <c:v>СО в ОП София</c:v>
                </c:pt>
                <c:pt idx="6">
                  <c:v>СО в ОП Благоевград</c:v>
                </c:pt>
                <c:pt idx="7">
                  <c:v>СО в ОП Русе</c:v>
                </c:pt>
                <c:pt idx="8">
                  <c:v>СО в ОП Враца</c:v>
                </c:pt>
                <c:pt idx="9">
                  <c:v>СО в ОП Ст.Загора</c:v>
                </c:pt>
                <c:pt idx="10">
                  <c:v>СО в ОП Пазарджик</c:v>
                </c:pt>
                <c:pt idx="11">
                  <c:v>СО в ОП Хасково</c:v>
                </c:pt>
                <c:pt idx="12">
                  <c:v>СО в ОП Плевен</c:v>
                </c:pt>
                <c:pt idx="13">
                  <c:v>СО в ОП В.Търново</c:v>
                </c:pt>
                <c:pt idx="14">
                  <c:v>СО в ОП Разград</c:v>
                </c:pt>
                <c:pt idx="15">
                  <c:v>СО в ОП Кюстендил</c:v>
                </c:pt>
                <c:pt idx="16">
                  <c:v>СО в ОП Добрич</c:v>
                </c:pt>
                <c:pt idx="17">
                  <c:v>СО в ОП Монтана</c:v>
                </c:pt>
                <c:pt idx="18">
                  <c:v>СО в ОП Шумен</c:v>
                </c:pt>
                <c:pt idx="19">
                  <c:v>СО в ОП Габрово</c:v>
                </c:pt>
                <c:pt idx="20">
                  <c:v>СО в ОП Ямбол</c:v>
                </c:pt>
                <c:pt idx="21">
                  <c:v>СО в ОП Силистра</c:v>
                </c:pt>
                <c:pt idx="22">
                  <c:v>СО в ОП Перник</c:v>
                </c:pt>
                <c:pt idx="23">
                  <c:v>СО в ОП Сливен</c:v>
                </c:pt>
                <c:pt idx="24">
                  <c:v>СО в ОП Ловеч</c:v>
                </c:pt>
                <c:pt idx="25">
                  <c:v>СО в ОП Кърджали</c:v>
                </c:pt>
                <c:pt idx="26">
                  <c:v>СО в ОП Видин</c:v>
                </c:pt>
                <c:pt idx="27">
                  <c:v>СО в ОП Търговище</c:v>
                </c:pt>
                <c:pt idx="28">
                  <c:v>СО в ОП Смолян</c:v>
                </c:pt>
              </c:strCache>
            </c:strRef>
          </c:cat>
          <c:val>
            <c:numRef>
              <c:f>Лист1!$C$2:$C$30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C6-4475-8C15-BE14FF4C1F4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Серия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Лист1!$A$2:$A$30</c:f>
              <c:strCache>
                <c:ptCount val="29"/>
                <c:pt idx="0">
                  <c:v>СО в СГП</c:v>
                </c:pt>
                <c:pt idx="1">
                  <c:v>СО в ОП Пловдив</c:v>
                </c:pt>
                <c:pt idx="2">
                  <c:v>СО в ОП Варна</c:v>
                </c:pt>
                <c:pt idx="3">
                  <c:v>СО в СП</c:v>
                </c:pt>
                <c:pt idx="4">
                  <c:v>СО в ОП Бургас</c:v>
                </c:pt>
                <c:pt idx="5">
                  <c:v>СО в ОП София</c:v>
                </c:pt>
                <c:pt idx="6">
                  <c:v>СО в ОП Благоевград</c:v>
                </c:pt>
                <c:pt idx="7">
                  <c:v>СО в ОП Русе</c:v>
                </c:pt>
                <c:pt idx="8">
                  <c:v>СО в ОП Враца</c:v>
                </c:pt>
                <c:pt idx="9">
                  <c:v>СО в ОП Ст.Загора</c:v>
                </c:pt>
                <c:pt idx="10">
                  <c:v>СО в ОП Пазарджик</c:v>
                </c:pt>
                <c:pt idx="11">
                  <c:v>СО в ОП Хасково</c:v>
                </c:pt>
                <c:pt idx="12">
                  <c:v>СО в ОП Плевен</c:v>
                </c:pt>
                <c:pt idx="13">
                  <c:v>СО в ОП В.Търново</c:v>
                </c:pt>
                <c:pt idx="14">
                  <c:v>СО в ОП Разград</c:v>
                </c:pt>
                <c:pt idx="15">
                  <c:v>СО в ОП Кюстендил</c:v>
                </c:pt>
                <c:pt idx="16">
                  <c:v>СО в ОП Добрич</c:v>
                </c:pt>
                <c:pt idx="17">
                  <c:v>СО в ОП Монтана</c:v>
                </c:pt>
                <c:pt idx="18">
                  <c:v>СО в ОП Шумен</c:v>
                </c:pt>
                <c:pt idx="19">
                  <c:v>СО в ОП Габрово</c:v>
                </c:pt>
                <c:pt idx="20">
                  <c:v>СО в ОП Ямбол</c:v>
                </c:pt>
                <c:pt idx="21">
                  <c:v>СО в ОП Силистра</c:v>
                </c:pt>
                <c:pt idx="22">
                  <c:v>СО в ОП Перник</c:v>
                </c:pt>
                <c:pt idx="23">
                  <c:v>СО в ОП Сливен</c:v>
                </c:pt>
                <c:pt idx="24">
                  <c:v>СО в ОП Ловеч</c:v>
                </c:pt>
                <c:pt idx="25">
                  <c:v>СО в ОП Кърджали</c:v>
                </c:pt>
                <c:pt idx="26">
                  <c:v>СО в ОП Видин</c:v>
                </c:pt>
                <c:pt idx="27">
                  <c:v>СО в ОП Търговище</c:v>
                </c:pt>
                <c:pt idx="28">
                  <c:v>СО в ОП Смолян</c:v>
                </c:pt>
              </c:strCache>
            </c:strRef>
          </c:cat>
          <c:val>
            <c:numRef>
              <c:f>Лист1!$D$2:$D$30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C6-4475-8C15-BE14FF4C1F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0878720"/>
        <c:axId val="185775744"/>
      </c:barChart>
      <c:catAx>
        <c:axId val="27087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just">
              <a:defRPr sz="11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85775744"/>
        <c:crosses val="autoZero"/>
        <c:auto val="1"/>
        <c:lblAlgn val="ctr"/>
        <c:lblOffset val="100"/>
        <c:noMultiLvlLbl val="0"/>
      </c:catAx>
      <c:valAx>
        <c:axId val="1857757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0878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0.30081</cdr:x>
      <cdr:y>0.88139</cdr:y>
    </cdr:from>
    <cdr:to>
      <cdr:x>0.90081</cdr:x>
      <cdr:y>0.94718</cdr:y>
    </cdr:to>
    <cdr:sp macro="" textlink="">
      <cdr:nvSpPr>
        <cdr:cNvPr id="2" name="Контейнер за съдържание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2664296" y="4418569"/>
          <a:ext cx="5314190" cy="329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>
          <a:noAutofit/>
        </a:bodyPr>
        <a:lstStyle xmlns:a="http://schemas.openxmlformats.org/drawingml/2006/main">
          <a:lvl1pPr marL="274320" indent="-274320" algn="l" defTabSz="914400" rtl="0" eaLnBrk="1" latinLnBrk="0" hangingPunct="1">
            <a:spcBef>
              <a:spcPct val="20000"/>
            </a:spcBef>
            <a:buClr>
              <a:schemeClr val="accent1"/>
            </a:buClr>
            <a:buSzPct val="100000"/>
            <a:buFont typeface="Symbol" pitchFamily="18" charset="2"/>
            <a:buChar char=""/>
            <a:defRPr sz="2400" kern="1200">
              <a:solidFill>
                <a:schemeClr val="tx2"/>
              </a:solidFill>
              <a:latin typeface="+mn-lt"/>
              <a:ea typeface="+mn-ea"/>
              <a:cs typeface="+mn-cs"/>
            </a:defRPr>
          </a:lvl1pPr>
          <a:lvl2pPr marL="576263" indent="-274320" algn="l" defTabSz="914400" rtl="0" eaLnBrk="1" latinLnBrk="0" hangingPunct="1">
            <a:spcBef>
              <a:spcPct val="20000"/>
            </a:spcBef>
            <a:buClr>
              <a:schemeClr val="accent1"/>
            </a:buClr>
            <a:buSzPct val="100000"/>
            <a:buFont typeface="Symbol" pitchFamily="18" charset="2"/>
            <a:buChar char=""/>
            <a:defRPr sz="2200" kern="1200">
              <a:solidFill>
                <a:schemeClr val="tx2"/>
              </a:solidFill>
              <a:latin typeface="+mn-lt"/>
              <a:ea typeface="+mn-ea"/>
              <a:cs typeface="+mn-cs"/>
            </a:defRPr>
          </a:lvl2pPr>
          <a:lvl3pPr marL="855663" indent="-228600" algn="l" defTabSz="914400" rtl="0" eaLnBrk="1" latinLnBrk="0" hangingPunct="1">
            <a:spcBef>
              <a:spcPct val="20000"/>
            </a:spcBef>
            <a:buClr>
              <a:schemeClr val="accent1"/>
            </a:buClr>
            <a:buSzPct val="100000"/>
            <a:buFont typeface="Symbol" pitchFamily="18" charset="2"/>
            <a:buChar char=""/>
            <a:defRPr sz="2000" kern="1200">
              <a:solidFill>
                <a:schemeClr val="tx2"/>
              </a:solidFill>
              <a:latin typeface="+mn-lt"/>
              <a:ea typeface="+mn-ea"/>
              <a:cs typeface="+mn-cs"/>
            </a:defRPr>
          </a:lvl3pPr>
          <a:lvl4pPr marL="1143000" indent="-228600" algn="l" defTabSz="914400" rtl="0" eaLnBrk="1" latinLnBrk="0" hangingPunct="1">
            <a:spcBef>
              <a:spcPct val="20000"/>
            </a:spcBef>
            <a:buClr>
              <a:schemeClr val="accent1"/>
            </a:buClr>
            <a:buSzPct val="100000"/>
            <a:buFont typeface="Symbol" pitchFamily="18" charset="2"/>
            <a:buChar char=""/>
            <a:defRPr sz="1800" kern="1200">
              <a:solidFill>
                <a:schemeClr val="tx2"/>
              </a:solidFill>
              <a:latin typeface="+mn-lt"/>
              <a:ea typeface="+mn-ea"/>
              <a:cs typeface="+mn-cs"/>
            </a:defRPr>
          </a:lvl4pPr>
          <a:lvl5pPr marL="1463040" indent="-228600" algn="l" defTabSz="914400" rtl="0" eaLnBrk="1" latinLnBrk="0" hangingPunct="1">
            <a:spcBef>
              <a:spcPct val="20000"/>
            </a:spcBef>
            <a:buClr>
              <a:schemeClr val="accent1"/>
            </a:buClr>
            <a:buSzPct val="100000"/>
            <a:buFont typeface="Symbol" pitchFamily="18" charset="2"/>
            <a:buChar char=""/>
            <a:defRPr sz="1600" kern="1200">
              <a:solidFill>
                <a:schemeClr val="tx2"/>
              </a:solidFill>
              <a:latin typeface="+mn-lt"/>
              <a:ea typeface="+mn-ea"/>
              <a:cs typeface="+mn-cs"/>
            </a:defRPr>
          </a:lvl5pPr>
          <a:lvl6pPr marL="1783080" indent="-228600" algn="l" defTabSz="914400" rtl="0" eaLnBrk="1" latinLnBrk="0" hangingPunct="1">
            <a:spcBef>
              <a:spcPts val="384"/>
            </a:spcBef>
            <a:buClr>
              <a:schemeClr val="accent1"/>
            </a:buClr>
            <a:buFont typeface="Symbol" pitchFamily="18" charset="2"/>
            <a:buChar char="*"/>
            <a:defRPr sz="1400" kern="1200">
              <a:solidFill>
                <a:schemeClr val="tx2"/>
              </a:solidFill>
              <a:latin typeface="+mn-lt"/>
              <a:ea typeface="+mn-ea"/>
              <a:cs typeface="+mn-cs"/>
            </a:defRPr>
          </a:lvl6pPr>
          <a:lvl7pPr marL="2103120" indent="-228600" algn="l" defTabSz="914400" rtl="0" eaLnBrk="1" latinLnBrk="0" hangingPunct="1">
            <a:spcBef>
              <a:spcPts val="384"/>
            </a:spcBef>
            <a:buClr>
              <a:schemeClr val="accent1"/>
            </a:buClr>
            <a:buFont typeface="Symbol" pitchFamily="18" charset="2"/>
            <a:buChar char="*"/>
            <a:defRPr sz="1400" kern="1200">
              <a:solidFill>
                <a:schemeClr val="tx2"/>
              </a:solidFill>
              <a:latin typeface="+mn-lt"/>
              <a:ea typeface="+mn-ea"/>
              <a:cs typeface="+mn-cs"/>
            </a:defRPr>
          </a:lvl7pPr>
          <a:lvl8pPr marL="2423160" indent="-228600" algn="l" defTabSz="914400" rtl="0" eaLnBrk="1" latinLnBrk="0" hangingPunct="1">
            <a:spcBef>
              <a:spcPts val="384"/>
            </a:spcBef>
            <a:buClr>
              <a:schemeClr val="accent1"/>
            </a:buClr>
            <a:buFont typeface="Symbol" pitchFamily="18" charset="2"/>
            <a:buChar char="*"/>
            <a:defRPr sz="1400" kern="1200">
              <a:solidFill>
                <a:schemeClr val="tx2"/>
              </a:solidFill>
              <a:latin typeface="+mn-lt"/>
              <a:ea typeface="+mn-ea"/>
              <a:cs typeface="+mn-cs"/>
            </a:defRPr>
          </a:lvl8pPr>
          <a:lvl9pPr marL="2743200" indent="-228600" algn="l" defTabSz="914400" rtl="0" eaLnBrk="1" latinLnBrk="0" hangingPunct="1">
            <a:spcBef>
              <a:spcPts val="384"/>
            </a:spcBef>
            <a:buClr>
              <a:schemeClr val="accent1"/>
            </a:buClr>
            <a:buFont typeface="Symbol" pitchFamily="18" charset="2"/>
            <a:buChar char="*"/>
            <a:defRPr sz="1400" kern="1200">
              <a:solidFill>
                <a:schemeClr val="tx2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>
            <a:buNone/>
          </a:pPr>
          <a:r>
            <a: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 </a:t>
          </a:r>
          <a:r>
            <a:rPr lang="ru-RU" sz="20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брой</a:t>
          </a:r>
          <a:r>
            <a: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престъпления</a:t>
          </a:r>
          <a:r>
            <a: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1 600</a:t>
          </a:r>
          <a:endParaRPr lang="bg-BG" sz="2000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BA7D6-31A1-4A20-9CD1-5794B4BA0FA5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928" y="4715273"/>
            <a:ext cx="5437821" cy="446643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5A4CB-1F90-495B-9AF4-3B4828E4FD1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060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5A4CB-1F90-495B-9AF4-3B4828E4FD1A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521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5A4CB-1F90-495B-9AF4-3B4828E4FD1A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5325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5A4CB-1F90-495B-9AF4-3B4828E4FD1A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3015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DED4FB-B46D-4AFE-BF83-DB18E686FFDA}" type="datetimeFigureOut">
              <a:rPr lang="bg-BG" smtClean="0"/>
              <a:t>6.3.2023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EFB3A48-3585-46E5-B316-D687A88F10B6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24936" cy="273630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 анализ на </a:t>
            </a:r>
            <a:b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ОП</a:t>
            </a:r>
            <a:r>
              <a:rPr lang="bg-BG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СО в СГП и СО в СП</a:t>
            </a:r>
            <a:b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за СО-СП са до 27.07.2022г./</a:t>
            </a:r>
            <a:endParaRPr lang="bg-B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лавие 2"/>
          <p:cNvSpPr txBox="1">
            <a:spLocks/>
          </p:cNvSpPr>
          <p:nvPr/>
        </p:nvSpPr>
        <p:spPr>
          <a:xfrm>
            <a:off x="179512" y="5733256"/>
            <a:ext cx="5112568" cy="809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bg-B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84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175716"/>
              </p:ext>
            </p:extLst>
          </p:nvPr>
        </p:nvGraphicFramePr>
        <p:xfrm>
          <a:off x="179512" y="2060848"/>
          <a:ext cx="874846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28992" cy="1584176"/>
          </a:xfr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седма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253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260в от НК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данъчната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  <a:b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923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седма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253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260в от НК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данъчната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осигурителната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455677"/>
              </p:ext>
            </p:extLst>
          </p:nvPr>
        </p:nvGraphicFramePr>
        <p:xfrm>
          <a:off x="251532" y="1628799"/>
          <a:ext cx="8640941" cy="4367068"/>
        </p:xfrm>
        <a:graphic>
          <a:graphicData uri="http://schemas.openxmlformats.org/drawingml/2006/table">
            <a:tbl>
              <a:tblPr/>
              <a:tblGrid>
                <a:gridCol w="1078380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50462"/>
                <a:gridCol w="299163"/>
              </a:tblGrid>
              <a:tr h="1183079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СГП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Пловдив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Бургас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Варна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Русе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 в СП 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Хасково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Монтана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Враца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Плевен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Разград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Пазарджик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Перник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Стара Загора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В. Търново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Габрово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Добрич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Ловеч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Силистра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Търговище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Шумен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Благоевград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Кюстендил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Видин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 София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Кърджали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Сливен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Смолян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Ямбол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Общо:</a:t>
                      </a:r>
                    </a:p>
                  </a:txBody>
                  <a:tcPr marL="5968" marR="5968" marT="596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63748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 разследвани престъпления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597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bg-BG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16108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съд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24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прекр. на осн. чл.24(1)1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31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прекр. на др. осн.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478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спиране на осн. чл.244(1)2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00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спиране на др. основание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</a:t>
                      </a:r>
                    </a:p>
                  </a:txBody>
                  <a:tcPr marL="5968" marR="5968" marT="59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191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64767"/>
              </p:ext>
            </p:extLst>
          </p:nvPr>
        </p:nvGraphicFramePr>
        <p:xfrm>
          <a:off x="511152" y="1916832"/>
          <a:ext cx="8352000" cy="47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лавие 2"/>
          <p:cNvSpPr>
            <a:spLocks noGrp="1"/>
          </p:cNvSpPr>
          <p:nvPr/>
        </p:nvSpPr>
        <p:spPr>
          <a:xfrm>
            <a:off x="511152" y="192223"/>
            <a:ext cx="8229600" cy="158417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ДП възложени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разследване (новообразувани и възобновени) в 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и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-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СГП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/за които е въведено основание в ЦИССС/</a:t>
            </a:r>
            <a:endParaRPr lang="bg-BG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193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913481"/>
              </p:ext>
            </p:extLst>
          </p:nvPr>
        </p:nvGraphicFramePr>
        <p:xfrm>
          <a:off x="251520" y="2060848"/>
          <a:ext cx="8640960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Новопостъпили ДП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ОП, СО - СГП и СО - СП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139670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 брой разследвани ДП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bg-BG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СлО</a:t>
            </a:r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ОП</a:t>
            </a:r>
            <a:r>
              <a:rPr lang="bg-BG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СО - СГП и СО - СП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3154782561"/>
              </p:ext>
            </p:extLst>
          </p:nvPr>
        </p:nvGraphicFramePr>
        <p:xfrm>
          <a:off x="179512" y="1844824"/>
          <a:ext cx="878497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876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386697"/>
              </p:ext>
            </p:extLst>
          </p:nvPr>
        </p:nvGraphicFramePr>
        <p:xfrm>
          <a:off x="395536" y="2132856"/>
          <a:ext cx="84604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24936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Приключени ДП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ОП, СО - СГП и СО - СП,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737927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650612"/>
              </p:ext>
            </p:extLst>
          </p:nvPr>
        </p:nvGraphicFramePr>
        <p:xfrm>
          <a:off x="395536" y="2348880"/>
          <a:ext cx="849694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Приключени ДП в </a:t>
            </a:r>
            <a:r>
              <a:rPr lang="bg-BG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О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ОП, СО - СГП и СО - СП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/по начин на приключване/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798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421800"/>
              </p:ext>
            </p:extLst>
          </p:nvPr>
        </p:nvGraphicFramePr>
        <p:xfrm>
          <a:off x="251520" y="1628800"/>
          <a:ext cx="8640960" cy="3888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67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Отчетна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година</a:t>
                      </a:r>
                      <a:endParaRPr lang="bg-BG" sz="1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Разследвани ДП в </a:t>
                      </a:r>
                      <a:r>
                        <a:rPr lang="bg-BG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ОСлО</a:t>
                      </a: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СО в СГП и СО в СП</a:t>
                      </a:r>
                      <a:endParaRPr lang="bg-BG" sz="1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Приключени ДП в </a:t>
                      </a:r>
                      <a:r>
                        <a:rPr lang="bg-BG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ОСлО</a:t>
                      </a: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СО в СГП и СО в СП </a:t>
                      </a:r>
                      <a:endParaRPr lang="bg-BG" sz="1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Приключени с мнение за съд ДП в </a:t>
                      </a:r>
                      <a:r>
                        <a:rPr lang="bg-BG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ОСлО</a:t>
                      </a:r>
                      <a:r>
                        <a:rPr lang="bg-BG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СО в СГП и СО в СП </a:t>
                      </a:r>
                      <a:endParaRPr lang="bg-BG" sz="14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5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8582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4028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bg-BG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5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г.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8654</a:t>
                      </a:r>
                      <a:endParaRPr lang="bg-BG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3938</a:t>
                      </a:r>
                      <a:endParaRPr lang="bg-BG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785</a:t>
                      </a:r>
                      <a:endParaRPr lang="bg-BG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5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8624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3927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805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5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8792</a:t>
                      </a:r>
                      <a:endParaRPr lang="bg-BG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4280</a:t>
                      </a:r>
                      <a:endParaRPr lang="bg-BG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743</a:t>
                      </a:r>
                      <a:endParaRPr lang="bg-BG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 данни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четиригодишен  период</a:t>
            </a:r>
          </a:p>
        </p:txBody>
      </p:sp>
    </p:spTree>
    <p:extLst>
      <p:ext uri="{BB962C8B-B14F-4D97-AF65-F5344CB8AC3E}">
        <p14:creationId xmlns:p14="http://schemas.microsoft.com/office/powerpoint/2010/main" val="415735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311744"/>
              </p:ext>
            </p:extLst>
          </p:nvPr>
        </p:nvGraphicFramePr>
        <p:xfrm>
          <a:off x="179512" y="1628800"/>
          <a:ext cx="8856984" cy="4498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95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89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6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Отчетна година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Среден брой разследвани ДП от един следовател в </a:t>
                      </a:r>
                      <a:r>
                        <a:rPr lang="bg-BG" sz="1600" b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ОСлО</a:t>
                      </a: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СО в СГП и СО в СП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Среден брой приключени ДП от един следовател в </a:t>
                      </a:r>
                      <a:r>
                        <a:rPr lang="bg-BG" sz="1600" b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ОСлО</a:t>
                      </a: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СО в СГП и СО в СП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Среден брой приключени с мнение за съд ДП от един следовател в </a:t>
                      </a:r>
                      <a:r>
                        <a:rPr lang="bg-BG" sz="1600" b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ОСлО</a:t>
                      </a: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СО в СГП и СО в СП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3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r>
                        <a:rPr lang="bg-BG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г.</a:t>
                      </a:r>
                      <a:endParaRPr lang="bg-BG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25.54</a:t>
                      </a:r>
                      <a:endParaRPr lang="bg-BG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11.99</a:t>
                      </a:r>
                      <a:endParaRPr lang="bg-BG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2.57</a:t>
                      </a:r>
                      <a:endParaRPr lang="bg-BG" sz="1600" dirty="0">
                        <a:effectLst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629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r>
                        <a:rPr kumimoji="0" lang="bg-BG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г.</a:t>
                      </a:r>
                      <a:endParaRPr kumimoji="0" lang="bg-BG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25.45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11.58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2.31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3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г. </a:t>
                      </a:r>
                      <a:endParaRPr lang="bg-BG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5.36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11.55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2.37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35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bg-BG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bg-BG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23.57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11.47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1.99</a:t>
                      </a:r>
                      <a:endParaRPr lang="bg-BG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Средна натовареност на следователите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bg-BG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ОП</a:t>
            </a:r>
            <a:r>
              <a:rPr lang="bg-BG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СО в СГП и СО в СП</a:t>
            </a:r>
            <a:endParaRPr lang="bg-BG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59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158417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разследвани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ДП на един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ОП</a:t>
            </a:r>
            <a:r>
              <a:rPr lang="bg-BG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СО - СГП и СО - СП,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4149245971"/>
              </p:ext>
            </p:extLst>
          </p:nvPr>
        </p:nvGraphicFramePr>
        <p:xfrm>
          <a:off x="107504" y="1772816"/>
          <a:ext cx="91085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172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Общо разследвани ДП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ОП, СО - СГП и СО - СП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/по години/</a:t>
            </a:r>
          </a:p>
        </p:txBody>
      </p:sp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2103597761"/>
              </p:ext>
            </p:extLst>
          </p:nvPr>
        </p:nvGraphicFramePr>
        <p:xfrm>
          <a:off x="683568" y="2420888"/>
          <a:ext cx="788436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6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537283"/>
              </p:ext>
            </p:extLst>
          </p:nvPr>
        </p:nvGraphicFramePr>
        <p:xfrm>
          <a:off x="179512" y="1700808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0" y="338328"/>
            <a:ext cx="9036496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Среден брой приключени ДП на един следовател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ОП, СО в СГП и СО в СП,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187710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294174"/>
              </p:ext>
            </p:extLst>
          </p:nvPr>
        </p:nvGraphicFramePr>
        <p:xfrm>
          <a:off x="251520" y="1628800"/>
          <a:ext cx="87129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57850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Среден брой приключени ДП с мнение за съд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един следовател в 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ОП, СО в СГП и СО в СП, 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969537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 на производство в О</a:t>
            </a:r>
            <a:r>
              <a:rPr lang="bg-BG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и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в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СГП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образувани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предходни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526876"/>
              </p:ext>
            </p:extLst>
          </p:nvPr>
        </p:nvGraphicFramePr>
        <p:xfrm>
          <a:off x="611560" y="2780928"/>
          <a:ext cx="8208910" cy="2808312"/>
        </p:xfrm>
        <a:graphic>
          <a:graphicData uri="http://schemas.openxmlformats.org/drawingml/2006/table">
            <a:tbl>
              <a:tblPr/>
              <a:tblGrid>
                <a:gridCol w="894093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236175"/>
                <a:gridCol w="701917"/>
              </a:tblGrid>
              <a:tr h="1657339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ОСлО</a:t>
                      </a:r>
                      <a:endParaRPr lang="bg-BG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СО-СГП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Пловдив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Бургас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Варна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Русе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СО-ОП София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Хасково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Пазарджик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В.Търново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Благоевград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Габрово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Плевен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Ловеч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Ст.Загора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Ямбол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Враца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Видин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Монтана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Търговище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Добрич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Кърджали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Силистра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Разград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Сливен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Перник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Кюстендил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Смолян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Шумен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Общо:</a:t>
                      </a:r>
                    </a:p>
                  </a:txBody>
                  <a:tcPr marL="5956" marR="5956" marT="595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50973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 брой: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414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1280</a:t>
                      </a:r>
                    </a:p>
                  </a:txBody>
                  <a:tcPr marL="5956" marR="5956" marT="59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9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352928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Неприключени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ДП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образувани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ОСлО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СГП - по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endParaRPr lang="bg-BG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056449"/>
              </p:ext>
            </p:extLst>
          </p:nvPr>
        </p:nvGraphicFramePr>
        <p:xfrm>
          <a:off x="323528" y="2636912"/>
          <a:ext cx="8496933" cy="3672409"/>
        </p:xfrm>
        <a:graphic>
          <a:graphicData uri="http://schemas.openxmlformats.org/drawingml/2006/table">
            <a:tbl>
              <a:tblPr/>
              <a:tblGrid>
                <a:gridCol w="685831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264534"/>
                <a:gridCol w="404150"/>
              </a:tblGrid>
              <a:tr h="1051374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ОСлО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Благоевград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Бургас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В.Търново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Варна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Видин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Враца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Габрово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Добрич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Кърджали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Кюстендил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Ловеч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Монтана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Пазарджик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Перник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Плевен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Пловдив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Разград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Русе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Силистра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Сливен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Смолян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СО-ОП София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Ст.Загора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Търговище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Хасково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Шумен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Ямбол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СО-СГП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Общо: </a:t>
                      </a:r>
                    </a:p>
                  </a:txBody>
                  <a:tcPr marL="6409" marR="6409" marT="6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</a:tr>
              <a:tr h="570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 2016 г. вкл.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</a:tr>
              <a:tr h="52568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г.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</a:tr>
              <a:tr h="510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г.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</a:tr>
              <a:tr h="52568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г.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</a:tr>
              <a:tr h="488667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г.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</a:t>
                      </a:r>
                    </a:p>
                  </a:txBody>
                  <a:tcPr marL="6409" marR="6409" marT="6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FA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65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Общо разследвани престъпления в % за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760636"/>
              </p:ext>
            </p:extLst>
          </p:nvPr>
        </p:nvGraphicFramePr>
        <p:xfrm>
          <a:off x="467544" y="1628800"/>
          <a:ext cx="8532439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66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856891"/>
              </p:ext>
            </p:extLst>
          </p:nvPr>
        </p:nvGraphicFramePr>
        <p:xfrm>
          <a:off x="179512" y="1988840"/>
          <a:ext cx="8712968" cy="47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лавие 2"/>
          <p:cNvSpPr>
            <a:spLocks noGrp="1"/>
          </p:cNvSpPr>
          <p:nvPr>
            <p:ph type="title"/>
          </p:nvPr>
        </p:nvSpPr>
        <p:spPr>
          <a:xfrm>
            <a:off x="327703" y="116632"/>
            <a:ext cx="8229600" cy="172252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втора, чл.115-161 от НК,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личността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323528" y="1916831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2 004</a:t>
            </a:r>
            <a:endParaRPr lang="bg-B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втора</a:t>
            </a:r>
            <a:r>
              <a:rPr lang="bg-BG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чл.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115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161 от НК 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личността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bg-B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701349"/>
              </p:ext>
            </p:extLst>
          </p:nvPr>
        </p:nvGraphicFramePr>
        <p:xfrm>
          <a:off x="251520" y="1556792"/>
          <a:ext cx="8640958" cy="4824536"/>
        </p:xfrm>
        <a:graphic>
          <a:graphicData uri="http://schemas.openxmlformats.org/drawingml/2006/table">
            <a:tbl>
              <a:tblPr/>
              <a:tblGrid>
                <a:gridCol w="1310721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239955"/>
                <a:gridCol w="371542"/>
              </a:tblGrid>
              <a:tr h="1109292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СГП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Пловдив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Бургас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Варна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 София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Благоевград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Плевен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Враца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Ст. Загора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Пазарджик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В. Търново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Сливен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Русе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Кюстендил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Добрич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Перник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Хасково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Ямбол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Габрово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Кърджали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Ловеч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Шумен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Монтана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Силистра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 в СП 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Видин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Разград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Смолян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Търговище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Общо:</a:t>
                      </a:r>
                    </a:p>
                  </a:txBody>
                  <a:tcPr marL="6298" marR="6298" marT="62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33881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 разследвани престъпления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45842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съд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162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прекр. на осн. чл.24(1)1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33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прекр. на др. осн.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25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спиране на осн. чл.244(1)2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602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спиране на др. основание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6298" marR="6298" marT="6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18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150521"/>
              </p:ext>
            </p:extLst>
          </p:nvPr>
        </p:nvGraphicFramePr>
        <p:xfrm>
          <a:off x="287016" y="1844824"/>
          <a:ext cx="88569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пета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218в от НК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собствеността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</a:p>
        </p:txBody>
      </p:sp>
      <p:sp>
        <p:nvSpPr>
          <p:cNvPr id="5" name="Заглавие 2"/>
          <p:cNvSpPr txBox="1">
            <a:spLocks/>
          </p:cNvSpPr>
          <p:nvPr/>
        </p:nvSpPr>
        <p:spPr>
          <a:xfrm>
            <a:off x="1835696" y="6021338"/>
            <a:ext cx="4114800" cy="7486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брой </a:t>
            </a:r>
            <a:r>
              <a:rPr lang="bg-BG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en-US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2 056</a:t>
            </a:r>
            <a:endParaRPr lang="bg-BG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4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527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пета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218в от НК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собствеността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375859"/>
              </p:ext>
            </p:extLst>
          </p:nvPr>
        </p:nvGraphicFramePr>
        <p:xfrm>
          <a:off x="179512" y="1700808"/>
          <a:ext cx="8712942" cy="4497363"/>
        </p:xfrm>
        <a:graphic>
          <a:graphicData uri="http://schemas.openxmlformats.org/drawingml/2006/table">
            <a:tbl>
              <a:tblPr/>
              <a:tblGrid>
                <a:gridCol w="1459113"/>
                <a:gridCol w="258472"/>
                <a:gridCol w="258472"/>
                <a:gridCol w="258472"/>
                <a:gridCol w="258472"/>
                <a:gridCol w="258472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233456"/>
                <a:gridCol w="358525"/>
              </a:tblGrid>
              <a:tr h="1066041"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СГП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Пловдив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Варна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Бургас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Разград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Благоевград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Русе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 София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Стара Загора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Враца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Силистра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В. Търново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 в СП 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Шумен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Пазарджик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Хасково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Плевен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Добрич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Ямбол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Габрово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Кюстендил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Монтана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Ловеч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Кърджали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Сливен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Търговище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Перник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Смолян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Видин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Общо:</a:t>
                      </a:r>
                    </a:p>
                  </a:txBody>
                  <a:tcPr marL="6391" marR="6391" marT="639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6633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 разследвани престъпления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499707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съд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58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прекр. на осн. чл.24(1)1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07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прекр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на др.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07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спиране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чл.244(1)2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913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спиране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др. основание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</a:t>
                      </a:r>
                    </a:p>
                  </a:txBody>
                  <a:tcPr marL="6391" marR="6391" marT="63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10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281544"/>
              </p:ext>
            </p:extLst>
          </p:nvPr>
        </p:nvGraphicFramePr>
        <p:xfrm>
          <a:off x="251520" y="1988840"/>
          <a:ext cx="85324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2413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шеста</a:t>
            </a:r>
            <a:r>
              <a:rPr lang="bg-BG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чл.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219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252 от НК 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стопанството</a:t>
            </a:r>
            <a:r>
              <a:rPr lang="bg-BG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bg-BG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лавие 2"/>
          <p:cNvSpPr txBox="1">
            <a:spLocks/>
          </p:cNvSpPr>
          <p:nvPr/>
        </p:nvSpPr>
        <p:spPr>
          <a:xfrm>
            <a:off x="2195736" y="5646952"/>
            <a:ext cx="4114800" cy="74867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брой престъпления – </a:t>
            </a:r>
            <a:r>
              <a:rPr lang="bg-BG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1 121</a:t>
            </a:r>
            <a:endParaRPr lang="bg-BG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78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/>
          </p:nvPr>
        </p:nvSpPr>
        <p:spPr>
          <a:xfrm>
            <a:off x="467544" y="404662"/>
            <a:ext cx="8229600" cy="122413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шеста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219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252 от НК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стопанството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/Данните са за престъпления, а не за брой ДП/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59716"/>
              </p:ext>
            </p:extLst>
          </p:nvPr>
        </p:nvGraphicFramePr>
        <p:xfrm>
          <a:off x="251520" y="1700808"/>
          <a:ext cx="8640955" cy="4680520"/>
        </p:xfrm>
        <a:graphic>
          <a:graphicData uri="http://schemas.openxmlformats.org/drawingml/2006/table">
            <a:tbl>
              <a:tblPr/>
              <a:tblGrid>
                <a:gridCol w="1291334"/>
                <a:gridCol w="242124"/>
                <a:gridCol w="242124"/>
                <a:gridCol w="242124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239520"/>
                <a:gridCol w="395729"/>
              </a:tblGrid>
              <a:tr h="1160617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СГП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 в СП 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Пловдив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Варна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Бургас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Русе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Благоевград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Враца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Хасково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 София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В. Търново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Ямбол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Ст. Загора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Монтана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Пазарджик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Плевен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Добрич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Кюстендил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Габрово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Разград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Силистра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Ловеч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Перник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Сливен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Шумен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Видин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Смолян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Кърджали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Търговище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Общо:</a:t>
                      </a:r>
                    </a:p>
                  </a:txBody>
                  <a:tcPr marL="6703" marR="6703" marT="670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608847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Общо разследвани престъпления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  <a:r>
                        <a:rPr lang="bg-BG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</a:t>
                      </a:r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51768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съд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99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прекр. на осн. чл.24(1)1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80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прекр. на др. осн.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99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спиране на осн. чл.244(1)2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803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мнение за спиране на др. основание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6703" marR="6703" marT="6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258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ълн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Въ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ъ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4480</TotalTime>
  <Words>2017</Words>
  <Application>Microsoft Office PowerPoint</Application>
  <PresentationFormat>On-screen Show (4:3)</PresentationFormat>
  <Paragraphs>1217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Вълна</vt:lpstr>
      <vt:lpstr>Статистически анализ на  ОСлО в ОП, СО в СГП и СО в СП за 2022 г. /данните за СО-СП са до 27.07.2022г./</vt:lpstr>
      <vt:lpstr>Общо разследвани ДП  в ОСлО в ОП, СО - СГП и СО - СП /по години/</vt:lpstr>
      <vt:lpstr>Общо разследвани престъпления в % за 2022 г. /Данните са за престъпления, а не за брой ДП/</vt:lpstr>
      <vt:lpstr>Глава втора, чл.115-161 от НК,  Престъпления против личността /Данните са за престъпления, а не за брой ДП/</vt:lpstr>
      <vt:lpstr>Глава втора, чл. 115 – 161 от НК  Престъпления против личността /Данните са за престъпления, а не за брой ДП/ </vt:lpstr>
      <vt:lpstr>Глава пета, чл. 194 – 218в от НК       Престъпления против собствеността  /Данните са за престъпления, а не за брой ДП/</vt:lpstr>
      <vt:lpstr>Глава пета, чл. 194 – 218в от НК  Престъпления против собствеността  /Данните са за престъпления, а не за брой ДП/</vt:lpstr>
      <vt:lpstr> Глава шеста, чл. 219 – 252 от НК      Престъпления против стопанството  /Данните са за престъпления, а не за брой ДП/   </vt:lpstr>
      <vt:lpstr>Глава шеста, чл. 219 – 252 от НК Престъпления против стопанството /Данните са за престъпления, а не за брой ДП/</vt:lpstr>
      <vt:lpstr>Глава седма, чл. 253 – 260в от НК  Престъпления против финансовата, данъчната и осигурителната системи /Данните са за престъпления, а не за брой ДП/ </vt:lpstr>
      <vt:lpstr>Глава седма, чл. 253 – 260в от НК  Престъпления против финансовата, данъчната и осигурителната системи /Данните са за престъпления, а не за брой ДП/</vt:lpstr>
      <vt:lpstr>PowerPoint Presentation</vt:lpstr>
      <vt:lpstr>Новопостъпили ДП  в ОСлО в ОП, СО - СГП и СО - СП за 2022 г.</vt:lpstr>
      <vt:lpstr>Общ брой разследвани ДП  в ОСлО в ОП, СО - СГП и СО - СП за 2022 г.</vt:lpstr>
      <vt:lpstr>Приключени ДП  в ОСлО в ОП, СО - СГП и СО - СП,  за 2022 г.</vt:lpstr>
      <vt:lpstr>Приключени ДП в ОСлО в ОП, СО - СГП и СО - СП /по начин на приключване/</vt:lpstr>
      <vt:lpstr>Статистически данни  за четиригодишен  период</vt:lpstr>
      <vt:lpstr>Средна натовареност на следователите  от ОСлО в ОП, СО в СГП и СО в СП</vt:lpstr>
      <vt:lpstr>Среден брой разследвани ДП на един следовател  в ОСлО в ОП, СО - СГП и СО - СП,  за 2022 г.</vt:lpstr>
      <vt:lpstr>Среден брой приключени ДП на един следовател  в ОСлО в ОП, СО в СГП и СО в СП, за 2022 г.</vt:lpstr>
      <vt:lpstr>Среден брой приключени ДП с мнение за съд  на един следовател в ОСлО в ОП, СО в СГП и СО в СП,   за 2022 г.</vt:lpstr>
      <vt:lpstr>Дела на производство в ОСлО в ОП и СО в СГП,  образувани в предходни години преди 2020 г.</vt:lpstr>
      <vt:lpstr>Неприключени ДП, образувани преди 2020 г.  в ОСлО в ОП и СО в СГП - по години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 анализ НСлС и окръжните следсвени отдели в структурата на ПРБ</dc:title>
  <dc:creator>Боби Смилянов</dc:creator>
  <cp:lastModifiedBy>Елена Динева</cp:lastModifiedBy>
  <cp:revision>463</cp:revision>
  <cp:lastPrinted>2023-03-04T13:51:50Z</cp:lastPrinted>
  <dcterms:created xsi:type="dcterms:W3CDTF">2018-10-31T06:55:56Z</dcterms:created>
  <dcterms:modified xsi:type="dcterms:W3CDTF">2023-03-06T18:39:47Z</dcterms:modified>
</cp:coreProperties>
</file>