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5" r:id="rId5"/>
    <p:sldId id="296" r:id="rId6"/>
    <p:sldId id="260" r:id="rId7"/>
    <p:sldId id="295" r:id="rId8"/>
    <p:sldId id="297" r:id="rId9"/>
    <p:sldId id="257" r:id="rId10"/>
    <p:sldId id="262" r:id="rId11"/>
    <p:sldId id="293" r:id="rId12"/>
    <p:sldId id="294" r:id="rId13"/>
  </p:sldIdLst>
  <p:sldSz cx="9144000" cy="6858000" type="screen4x3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342" autoAdjust="0"/>
    <p:restoredTop sz="94660"/>
  </p:normalViewPr>
  <p:slideViewPr>
    <p:cSldViewPr>
      <p:cViewPr>
        <p:scale>
          <a:sx n="100" d="100"/>
          <a:sy n="100" d="100"/>
        </p:scale>
        <p:origin x="-194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depthPercent val="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154306191273835"/>
          <c:y val="0.14493092037392674"/>
          <c:w val="0.54259295120926032"/>
          <c:h val="0.52805283539924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ДП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9.4464625308216255E-2"/>
                  <c:y val="-3.4180130779119779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dirty="0" err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Неприключени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от </a:t>
                    </a:r>
                    <a:r>
                      <a:rPr lang="ru-RU" sz="1600" dirty="0" err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минал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период</a:t>
                    </a:r>
                    <a:r>
                      <a:rPr lang="ru-RU" sz="16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- </a:t>
                    </a:r>
                    <a:r>
                      <a:rPr lang="ru-RU" sz="16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241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ДП - </a:t>
                    </a:r>
                    <a:r>
                      <a:rPr lang="ru-RU" sz="1600" dirty="0" err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към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01.01.2022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C2C-4FC7-8DC5-D0738DFE1152}"/>
                </c:ext>
              </c:extLst>
            </c:dLbl>
            <c:dLbl>
              <c:idx val="1"/>
              <c:layout>
                <c:manualLayout>
                  <c:x val="5.9906451908628186E-2"/>
                  <c:y val="7.9724727555524136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bg-BG" sz="1600" dirty="0" err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Новопостъпили</a:t>
                    </a:r>
                    <a:r>
                      <a:rPr lang="bg-BG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- </a:t>
                    </a:r>
                    <a:r>
                      <a:rPr lang="bg-BG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147</a:t>
                    </a:r>
                    <a:r>
                      <a:rPr lang="bg-BG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bg-BG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ДП</a:t>
                    </a:r>
                    <a:endParaRPr lang="bg-BG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C2C-4FC7-8DC5-D0738DFE1152}"/>
                </c:ext>
              </c:extLst>
            </c:dLbl>
            <c:dLbl>
              <c:idx val="2"/>
              <c:layout>
                <c:manualLayout>
                  <c:x val="-2.1415846797963052E-2"/>
                  <c:y val="5.0174980557715715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Продължени (възобновени и върнати с указания) 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 </a:t>
                    </a:r>
                    <a:r>
                      <a:rPr lang="ru-RU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ДП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C2C-4FC7-8DC5-D0738DFE1152}"/>
                </c:ext>
              </c:extLst>
            </c:dLbl>
            <c:dLbl>
              <c:idx val="3"/>
              <c:layout>
                <c:manualLayout>
                  <c:x val="-0.14226524838395094"/>
                  <c:y val="1.3016410874982237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dirty="0" err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Приключени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- </a:t>
                    </a:r>
                    <a:r>
                      <a:rPr lang="ru-RU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115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ДП - 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01.01.2022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 -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31.12.2022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C2C-4FC7-8DC5-D0738DFE1152}"/>
                </c:ext>
              </c:extLst>
            </c:dLbl>
            <c:dLbl>
              <c:idx val="4"/>
              <c:layout>
                <c:manualLayout>
                  <c:x val="-8.1029764808741064E-2"/>
                  <c:y val="3.8139884618295229E-4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dirty="0" err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Неприключени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в края на периода 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 </a:t>
                    </a:r>
                    <a:r>
                      <a:rPr lang="ru-RU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306 </a:t>
                    </a:r>
                    <a:r>
                      <a: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ДП </a:t>
                    </a:r>
                    <a:r>
                      <a: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 </a:t>
                    </a:r>
                    <a:r>
                      <a:rPr lang="ru-RU" sz="1600" b="0" dirty="0" err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към</a:t>
                    </a:r>
                    <a:r>
                      <a:rPr lang="ru-RU" sz="16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31.12.2022 </a:t>
                    </a:r>
                    <a:r>
                      <a: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</a:t>
                    </a:r>
                    <a:endParaRPr lang="ru-RU" sz="2400" b="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C2C-4FC7-8DC5-D0738DFE11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неприключени от минал период</c:v>
                </c:pt>
                <c:pt idx="1">
                  <c:v>новопостъпили</c:v>
                </c:pt>
                <c:pt idx="2">
                  <c:v>продължени(възобновени и върнати)</c:v>
                </c:pt>
                <c:pt idx="3">
                  <c:v>приключени</c:v>
                </c:pt>
                <c:pt idx="4">
                  <c:v>неприключени в края на периода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241</c:v>
                </c:pt>
                <c:pt idx="1">
                  <c:v>147</c:v>
                </c:pt>
                <c:pt idx="2">
                  <c:v>33</c:v>
                </c:pt>
                <c:pt idx="3">
                  <c:v>115</c:v>
                </c:pt>
                <c:pt idx="4">
                  <c:v>306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C2C-4FC7-8DC5-D0738DFE1152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2"/>
      <c:depthPercent val="1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41058552692688"/>
          <c:y val="0.17997873973598894"/>
          <c:w val="0.66224950415345474"/>
          <c:h val="0.638093999656603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брой</c:v>
                </c:pt>
              </c:strCache>
            </c:strRef>
          </c:tx>
          <c:explosion val="11"/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1A-4E16-AADD-20811FA08419}"/>
              </c:ext>
            </c:extLst>
          </c:dPt>
          <c:dLbls>
            <c:dLbl>
              <c:idx val="0"/>
              <c:layout>
                <c:manualLayout>
                  <c:x val="-5.3129228810642172E-2"/>
                  <c:y val="9.8673379725485039E-3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осн. чл.194, ал.2, пр.2 от НПК; </a:t>
                    </a:r>
                    <a:r>
                      <a: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114 </a:t>
                    </a:r>
                    <a:r>
                      <a:rPr lang="ru-RU" sz="1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ДП</a:t>
                    </a:r>
                    <a:endParaRPr lang="ru-RU" b="0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81A-4E16-AADD-20811FA08419}"/>
                </c:ext>
              </c:extLst>
            </c:dLbl>
            <c:dLbl>
              <c:idx val="1"/>
              <c:layout>
                <c:manualLayout>
                  <c:x val="7.4797017089175771E-2"/>
                  <c:y val="-0.10943145600793873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</a:t>
                    </a:r>
                    <a:r>
                      <a:rPr lang="ru-RU" sz="1800" dirty="0" err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чл.194, ал.2, пр.1 от НПК; </a:t>
                    </a:r>
                    <a:r>
                      <a: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 </a:t>
                    </a:r>
                    <a:r>
                      <a: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ДП</a:t>
                    </a:r>
                    <a:endParaRPr lang="ru-RU" sz="2400" b="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81A-4E16-AADD-20811FA08419}"/>
                </c:ext>
              </c:extLst>
            </c:dLbl>
            <c:dLbl>
              <c:idx val="2"/>
              <c:layout>
                <c:manualLayout>
                  <c:x val="4.8383740604413715E-2"/>
                  <c:y val="4.7004857883174218E-2"/>
                </c:manualLayout>
              </c:layout>
              <c:tx>
                <c:rich>
                  <a:bodyPr/>
                  <a:lstStyle/>
                  <a:p>
                    <a:r>
                      <a:rPr lang="bg-BG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осн. чл.194а</a:t>
                    </a:r>
                    <a:r>
                      <a:rPr lang="bg-BG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ал.2</a:t>
                    </a:r>
                    <a:r>
                      <a:rPr lang="bg-BG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r>
                      <a:rPr lang="bg-BG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пр.1 от НПК; </a:t>
                    </a:r>
                    <a:r>
                      <a:rPr lang="bg-BG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</a:t>
                    </a:r>
                    <a:r>
                      <a:rPr lang="bg-BG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ДП</a:t>
                    </a:r>
                    <a:endParaRPr lang="bg-BG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 осн. чл.194, ал.2, пр.2</c:v>
                </c:pt>
                <c:pt idx="1">
                  <c:v>на осн. чл.194, ал.2, пр.1</c:v>
                </c:pt>
                <c:pt idx="2">
                  <c:v>на осн. чл.194а, ал.2, пр.1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114</c:v>
                </c:pt>
                <c:pt idx="1">
                  <c:v>12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1A-4E16-AADD-20811FA08419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38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96366607413991"/>
          <c:y val="0.19899989744729216"/>
          <c:w val="0.66487182207441431"/>
          <c:h val="0.620960705220787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Колона1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3B-42E7-BC22-6E4453716C58}"/>
              </c:ext>
            </c:extLst>
          </c:dPt>
          <c:dPt>
            <c:idx val="2"/>
            <c:bubble3D val="0"/>
            <c:explosion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0-6F3B-42E7-BC22-6E4453716C58}"/>
              </c:ext>
            </c:extLst>
          </c:dPt>
          <c:dPt>
            <c:idx val="4"/>
            <c:bubble3D val="0"/>
          </c:dPt>
          <c:dLbls>
            <c:dLbl>
              <c:idx val="0"/>
              <c:layout>
                <c:manualLayout>
                  <c:x val="5.3610131281709335E-2"/>
                  <c:y val="8.0107124849375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3371178524861721E-2"/>
                  <c:y val="2.3384241459509965E-2"/>
                </c:manualLayout>
              </c:layout>
              <c:spPr/>
              <c:txPr>
                <a:bodyPr/>
                <a:lstStyle/>
                <a:p>
                  <a:pPr>
                    <a:defRPr sz="11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0239099116491611E-2"/>
                  <c:y val="5.65691418902174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4815148043659991E-2"/>
                  <c:y val="-7.20983993231521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4688715142761912E-2"/>
                  <c:y val="-8.2470537461649562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Глава осма; чл.269-307а, Престъпления против дейността на държавни и др.органи
</a:t>
                    </a:r>
                    <a:r>
                      <a: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8%</a:t>
                    </a:r>
                    <a:endParaRPr lang="ru-RU" sz="11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9.1897080879902338E-2"/>
                  <c:y val="-8.58558450770427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Глава 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девета; чл.308-319, </a:t>
                    </a:r>
                    <a:r>
                      <a:rPr lang="ru-RU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Документни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  <a:r>
                      <a:rPr lang="ru-RU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престъпления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7.6745176461874606E-2"/>
                  <c:y val="0.141508422141129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Глава 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десета; чл.320-329, </a:t>
                    </a:r>
                    <a:r>
                      <a:rPr lang="ru-RU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Престъпления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против 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реда и общественото спокойствие
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7.0585212754138427E-2"/>
                  <c:y val="9.71268149692769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Глава 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единадесета; чл.330-356й, </a:t>
                    </a:r>
                    <a:r>
                      <a:rPr lang="ru-RU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Общоопасни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  <a:r>
                      <a:rPr lang="ru-RU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престъпления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13%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3.4305447542865609E-2"/>
                  <c:y val="4.32223342705511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2.630173708297634E-2"/>
                  <c:y val="-0.117624699406159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18064581085972525"/>
                  <c:y val="1.720350964588164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aseline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Глава втора; чл.115-161, Престъпления против личността</c:v>
                </c:pt>
                <c:pt idx="1">
                  <c:v>Глава пета; чл.194-218в, Престъпления против собствеността</c:v>
                </c:pt>
                <c:pt idx="2">
                  <c:v>Глава шеста; чл.219-252, Престъпления против стопанството</c:v>
                </c:pt>
                <c:pt idx="3">
                  <c:v>Глава седма; чл.253-260в, Престъпления против финансовата, данъчната и осигурителната системи</c:v>
                </c:pt>
                <c:pt idx="4">
                  <c:v>Глава осма; чл.269-307а, Престъпления против дейността на държавни и др.органи</c:v>
                </c:pt>
                <c:pt idx="5">
                  <c:v>Глава девета; чл.308-319, Документно престъпление</c:v>
                </c:pt>
                <c:pt idx="6">
                  <c:v>Глава десета; чл.320-329, Престъпление против реда и общественото спокойствие</c:v>
                </c:pt>
                <c:pt idx="7">
                  <c:v>Глава единадесета; чл.330-356й, Общоопасно престъпление</c:v>
                </c:pt>
                <c:pt idx="8">
                  <c:v>Други: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52</c:v>
                </c:pt>
                <c:pt idx="1">
                  <c:v>73</c:v>
                </c:pt>
                <c:pt idx="2">
                  <c:v>61</c:v>
                </c:pt>
                <c:pt idx="3">
                  <c:v>189</c:v>
                </c:pt>
                <c:pt idx="4">
                  <c:v>43</c:v>
                </c:pt>
                <c:pt idx="5">
                  <c:v>15</c:v>
                </c:pt>
                <c:pt idx="6">
                  <c:v>18</c:v>
                </c:pt>
                <c:pt idx="7">
                  <c:v>66</c:v>
                </c:pt>
                <c:pt idx="8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F3B-42E7-BC22-6E4453716C5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0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baseline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357</c:v>
                </c:pt>
                <c:pt idx="1">
                  <c:v>373</c:v>
                </c:pt>
                <c:pt idx="2">
                  <c:v>384</c:v>
                </c:pt>
                <c:pt idx="3">
                  <c:v>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2C-476F-B344-91CEE1EE7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30310400"/>
        <c:axId val="161148288"/>
      </c:barChart>
      <c:catAx>
        <c:axId val="230310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61148288"/>
        <c:crosses val="autoZero"/>
        <c:auto val="1"/>
        <c:lblAlgn val="ctr"/>
        <c:lblOffset val="100"/>
        <c:noMultiLvlLbl val="0"/>
      </c:catAx>
      <c:valAx>
        <c:axId val="1611482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230310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170998865474464E-2"/>
          <c:y val="8.2401682465008484E-3"/>
          <c:w val="0.92481101636855156"/>
          <c:h val="0.85791450861650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</c:v>
                </c:pt>
                <c:pt idx="1">
                  <c:v>124</c:v>
                </c:pt>
                <c:pt idx="2">
                  <c:v>94</c:v>
                </c:pt>
                <c:pt idx="3">
                  <c:v>147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28-438B-A189-41B75B834C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1809152"/>
        <c:axId val="188128576"/>
      </c:barChart>
      <c:catAx>
        <c:axId val="181809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6350"/>
        </c:spPr>
        <c:txPr>
          <a:bodyPr/>
          <a:lstStyle/>
          <a:p>
            <a:pPr>
              <a:defRPr sz="1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88128576"/>
        <c:crosses val="autoZero"/>
        <c:auto val="1"/>
        <c:lblAlgn val="ctr"/>
        <c:lblOffset val="100"/>
        <c:noMultiLvlLbl val="0"/>
      </c:catAx>
      <c:valAx>
        <c:axId val="188128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180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Колона1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към 01.01.2019 г.</c:v>
                </c:pt>
                <c:pt idx="1">
                  <c:v>към 01.01.2020 г.</c:v>
                </c:pt>
                <c:pt idx="2">
                  <c:v>към 01.01.2021 г.</c:v>
                </c:pt>
                <c:pt idx="3">
                  <c:v>към 01.01.2022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265</c:v>
                </c:pt>
                <c:pt idx="1">
                  <c:v>205</c:v>
                </c:pt>
                <c:pt idx="2">
                  <c:v>264</c:v>
                </c:pt>
                <c:pt idx="3">
                  <c:v>241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0F-4684-BC5A-699F8EBF46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30954240"/>
        <c:axId val="188127424"/>
      </c:barChart>
      <c:catAx>
        <c:axId val="130954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1500000"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88127424"/>
        <c:crosses val="autoZero"/>
        <c:auto val="1"/>
        <c:lblAlgn val="ctr"/>
        <c:lblOffset val="100"/>
        <c:noMultiLvlLbl val="0"/>
      </c:catAx>
      <c:valAx>
        <c:axId val="188127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30954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 мнение за прекратяване</c:v>
                </c:pt>
                <c:pt idx="1">
                  <c:v>С мнение за спиране</c:v>
                </c:pt>
                <c:pt idx="2">
                  <c:v>С мнение за съд</c:v>
                </c:pt>
                <c:pt idx="3">
                  <c:v>Изпратени по компетентност и обединени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</c:v>
                </c:pt>
                <c:pt idx="1">
                  <c:v>39</c:v>
                </c:pt>
                <c:pt idx="2">
                  <c:v>32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3A-4B96-B981-938B175325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 мнение за прекратяване</c:v>
                </c:pt>
                <c:pt idx="1">
                  <c:v>С мнение за спиране</c:v>
                </c:pt>
                <c:pt idx="2">
                  <c:v>С мнение за съд</c:v>
                </c:pt>
                <c:pt idx="3">
                  <c:v>Изпратени по компетентност и обединени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</c:v>
                </c:pt>
                <c:pt idx="1">
                  <c:v>26</c:v>
                </c:pt>
                <c:pt idx="2">
                  <c:v>29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3A-4B96-B981-938B1753258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 мнение за прекратяване</c:v>
                </c:pt>
                <c:pt idx="1">
                  <c:v>С мнение за спиране</c:v>
                </c:pt>
                <c:pt idx="2">
                  <c:v>С мнение за съд</c:v>
                </c:pt>
                <c:pt idx="3">
                  <c:v>Изпратени по компетентност и обединени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75</c:v>
                </c:pt>
                <c:pt idx="1">
                  <c:v>31</c:v>
                </c:pt>
                <c:pt idx="2">
                  <c:v>30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73A-4B96-B981-938B1753258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 мнение за прекратяване</c:v>
                </c:pt>
                <c:pt idx="1">
                  <c:v>С мнение за спиране</c:v>
                </c:pt>
                <c:pt idx="2">
                  <c:v>С мнение за съд</c:v>
                </c:pt>
                <c:pt idx="3">
                  <c:v>Изпратени по компетентност и обединени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58</c:v>
                </c:pt>
                <c:pt idx="1">
                  <c:v>24</c:v>
                </c:pt>
                <c:pt idx="2">
                  <c:v>27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73A-4B96-B981-938B175325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2428416"/>
        <c:axId val="122986496"/>
      </c:barChart>
      <c:catAx>
        <c:axId val="122428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0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22986496"/>
        <c:crosses val="autoZero"/>
        <c:auto val="1"/>
        <c:lblAlgn val="ctr"/>
        <c:lblOffset val="100"/>
        <c:noMultiLvlLbl val="0"/>
      </c:catAx>
      <c:valAx>
        <c:axId val="122986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224284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699971556518581E-2"/>
          <c:y val="0.23001428802992749"/>
          <c:w val="0.96670670838377271"/>
          <c:h val="0.67488152500359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Общо на производство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158</c:v>
                </c:pt>
                <c:pt idx="1">
                  <c:v>166</c:v>
                </c:pt>
                <c:pt idx="2">
                  <c:v>176</c:v>
                </c:pt>
                <c:pt idx="3">
                  <c:v>173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4D-453C-8851-2DF70D2692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Приключени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130</c:v>
                </c:pt>
                <c:pt idx="1">
                  <c:v>120</c:v>
                </c:pt>
                <c:pt idx="2">
                  <c:v>135</c:v>
                </c:pt>
                <c:pt idx="3">
                  <c:v>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4D-453C-8851-2DF70D2692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2428928"/>
        <c:axId val="122988224"/>
      </c:barChart>
      <c:catAx>
        <c:axId val="12242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bg-BG"/>
          </a:p>
        </c:txPr>
        <c:crossAx val="122988224"/>
        <c:crosses val="autoZero"/>
        <c:auto val="1"/>
        <c:lblAlgn val="ctr"/>
        <c:lblOffset val="100"/>
        <c:noMultiLvlLbl val="0"/>
      </c:catAx>
      <c:valAx>
        <c:axId val="122988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24289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2.093170203310743E-2"/>
          <c:w val="0.50873064656717693"/>
          <c:h val="0.12255210730553746"/>
        </c:manualLayout>
      </c:layout>
      <c:overlay val="0"/>
      <c:txPr>
        <a:bodyPr/>
        <a:lstStyle/>
        <a:p>
          <a:pPr algn="just"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DED4FB-B46D-4AFE-BF83-DB18E686FFD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08596" y="4077072"/>
            <a:ext cx="6408712" cy="809103"/>
          </a:xfrm>
        </p:spPr>
        <p:txBody>
          <a:bodyPr>
            <a:normAutofit/>
          </a:bodyPr>
          <a:lstStyle/>
          <a:p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за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bg-B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bg-B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bg-B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4" name="Правоъгълник 3"/>
          <p:cNvSpPr/>
          <p:nvPr/>
        </p:nvSpPr>
        <p:spPr>
          <a:xfrm>
            <a:off x="179512" y="1916832"/>
            <a:ext cx="866688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НСлС</a:t>
            </a:r>
          </a:p>
          <a:p>
            <a:pPr algn="ctr">
              <a:lnSpc>
                <a:spcPct val="150000"/>
              </a:lnSpc>
            </a:pPr>
            <a:r>
              <a:rPr lang="bg-BG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Статистически анализ</a:t>
            </a:r>
            <a:endParaRPr lang="bg-BG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2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56784" cy="1252728"/>
          </a:xfrm>
        </p:spPr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Приключени досъдебни производства </a:t>
            </a:r>
            <a:b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/по начин на приключване/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810725"/>
              </p:ext>
            </p:extLst>
          </p:nvPr>
        </p:nvGraphicFramePr>
        <p:xfrm>
          <a:off x="755576" y="2204864"/>
          <a:ext cx="78488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65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11410"/>
              </p:ext>
            </p:extLst>
          </p:nvPr>
        </p:nvGraphicFramePr>
        <p:xfrm>
          <a:off x="844011" y="1844824"/>
          <a:ext cx="745597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лавие 2"/>
          <p:cNvSpPr txBox="1">
            <a:spLocks/>
          </p:cNvSpPr>
          <p:nvPr/>
        </p:nvSpPr>
        <p:spPr>
          <a:xfrm>
            <a:off x="179512" y="260648"/>
            <a:ext cx="878497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28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Общо на производство </a:t>
            </a:r>
            <a:r>
              <a:rPr lang="bg-BG" sz="28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и приключени </a:t>
            </a:r>
          </a:p>
          <a:p>
            <a:r>
              <a:rPr lang="bg-BG" sz="28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молби за международна правна </a:t>
            </a:r>
            <a:r>
              <a:rPr lang="bg-BG" sz="28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помощ /ЕЗР</a:t>
            </a:r>
            <a:endParaRPr lang="bg-BG" sz="28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267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84176"/>
          </a:xfrm>
        </p:spPr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Средна натовареност </a:t>
            </a:r>
            <a:b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на следователите в </a:t>
            </a:r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НСлС</a:t>
            </a:r>
            <a:endParaRPr lang="bg-B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47555"/>
              </p:ext>
            </p:extLst>
          </p:nvPr>
        </p:nvGraphicFramePr>
        <p:xfrm>
          <a:off x="107504" y="1628800"/>
          <a:ext cx="8928991" cy="4334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7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8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69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76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637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9206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Отчетна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година</a:t>
                      </a: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Всичко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разследвани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ДП и </a:t>
                      </a:r>
                      <a:r>
                        <a:rPr lang="bg-BG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ММП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bg-BG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/ЕЗР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Среден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брой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разследвани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ДП и </a:t>
                      </a:r>
                      <a:r>
                        <a:rPr lang="bg-BG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ММП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bg-BG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/ЕЗР</a:t>
                      </a:r>
                      <a:r>
                        <a:rPr lang="bg-BG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един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следовател</a:t>
                      </a: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Среден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брой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приключени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изпратени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ДП и </a:t>
                      </a:r>
                      <a:r>
                        <a:rPr lang="bg-BG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ММП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bg-BG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/ЕЗР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един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следовател</a:t>
                      </a: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Среден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брой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приключени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мнение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съд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ДП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един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следовател</a:t>
                      </a:r>
                      <a:endParaRPr lang="bg-BG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0092"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ДП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ММП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/ЕЗР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3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9,54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5,22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8,69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3,69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0,47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550"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3879">
                <a:tc>
                  <a:txBody>
                    <a:bodyPr/>
                    <a:lstStyle/>
                    <a:p>
                      <a:r>
                        <a:rPr lang="bg-BG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421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173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10,80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4,47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9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08912" cy="1252728"/>
          </a:xfrm>
        </p:spPr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Разследвани ДП в НСлС </a:t>
            </a:r>
            <a:b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за </a:t>
            </a:r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2022 </a:t>
            </a: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г.</a:t>
            </a: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666588"/>
              </p:ext>
            </p:extLst>
          </p:nvPr>
        </p:nvGraphicFramePr>
        <p:xfrm>
          <a:off x="539552" y="1844824"/>
          <a:ext cx="80283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86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248" cy="1252728"/>
          </a:xfrm>
        </p:spPr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ДП, възложени за разследване на НСлС </a:t>
            </a:r>
            <a:b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за </a:t>
            </a:r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2022 </a:t>
            </a: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г.</a:t>
            </a:r>
          </a:p>
        </p:txBody>
      </p:sp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1286371130"/>
              </p:ext>
            </p:extLst>
          </p:nvPr>
        </p:nvGraphicFramePr>
        <p:xfrm>
          <a:off x="-108520" y="2708920"/>
          <a:ext cx="8784976" cy="4107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789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948407"/>
              </p:ext>
            </p:extLst>
          </p:nvPr>
        </p:nvGraphicFramePr>
        <p:xfrm>
          <a:off x="31972" y="4"/>
          <a:ext cx="9112027" cy="685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5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68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330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6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2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148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Квалификация по НК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Общо разследвани </a:t>
                      </a:r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 през 2022 г.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втора; чл.115-161,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личността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</a:tr>
              <a:tr h="4466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трета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чл.162-175,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правата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гражданите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6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пета; чл.194-218в,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собствеността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66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шеста; чл.219-252,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стопанството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30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седма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чл.253-260в,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финансовата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данъчната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осигурителната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системи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1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осма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чл.269-307а,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дейността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държавни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др.органи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66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девета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чл.308-319,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Документни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3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девета"а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"; чл.319а-319е,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Компютърни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130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десета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чл.320-329,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реда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общественото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спокойствие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66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единадесета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чл.330-356й,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Общоопасни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76459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Глава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дванадесета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; чл.357-370,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Престъпления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отбранителната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способност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информацията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представляваща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държавна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тайна, и против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чуждестранната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класифицирана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информация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Заглавие 2"/>
          <p:cNvSpPr txBox="1">
            <a:spLocks/>
          </p:cNvSpPr>
          <p:nvPr/>
        </p:nvSpPr>
        <p:spPr>
          <a:xfrm>
            <a:off x="500658" y="116632"/>
            <a:ext cx="8229600" cy="64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Видове престъпления</a:t>
            </a:r>
          </a:p>
        </p:txBody>
      </p:sp>
    </p:spTree>
    <p:extLst>
      <p:ext uri="{BB962C8B-B14F-4D97-AF65-F5344CB8AC3E}">
        <p14:creationId xmlns:p14="http://schemas.microsoft.com/office/powerpoint/2010/main" val="290912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627747"/>
              </p:ext>
            </p:extLst>
          </p:nvPr>
        </p:nvGraphicFramePr>
        <p:xfrm>
          <a:off x="251520" y="1988840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авоъгълник 4"/>
          <p:cNvSpPr/>
          <p:nvPr/>
        </p:nvSpPr>
        <p:spPr>
          <a:xfrm>
            <a:off x="251520" y="54868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800" b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Общо разследвани престъпления в </a:t>
            </a:r>
            <a:r>
              <a:rPr lang="bg-BG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% за 2022 </a:t>
            </a:r>
            <a:r>
              <a:rPr lang="bg-BG" sz="2800" b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г. </a:t>
            </a:r>
          </a:p>
        </p:txBody>
      </p:sp>
    </p:spTree>
    <p:extLst>
      <p:ext uri="{BB962C8B-B14F-4D97-AF65-F5344CB8AC3E}">
        <p14:creationId xmlns:p14="http://schemas.microsoft.com/office/powerpoint/2010/main" val="324626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19256" cy="1252728"/>
          </a:xfrm>
        </p:spPr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Общо разследвани досъдебни производства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/</a:t>
            </a: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по години/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06646"/>
              </p:ext>
            </p:extLst>
          </p:nvPr>
        </p:nvGraphicFramePr>
        <p:xfrm>
          <a:off x="467544" y="2636912"/>
          <a:ext cx="8352928" cy="373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64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678285"/>
              </p:ext>
            </p:extLst>
          </p:nvPr>
        </p:nvGraphicFramePr>
        <p:xfrm>
          <a:off x="683568" y="2060848"/>
          <a:ext cx="7237312" cy="4216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Новопостъпили досъдебни производства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/</a:t>
            </a: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по години/ </a:t>
            </a:r>
          </a:p>
        </p:txBody>
      </p:sp>
    </p:spTree>
    <p:extLst>
      <p:ext uri="{BB962C8B-B14F-4D97-AF65-F5344CB8AC3E}">
        <p14:creationId xmlns:p14="http://schemas.microsoft.com/office/powerpoint/2010/main" val="273792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Възложени ДП по чл. 194 от НПК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49489"/>
              </p:ext>
            </p:extLst>
          </p:nvPr>
        </p:nvGraphicFramePr>
        <p:xfrm>
          <a:off x="179513" y="1628800"/>
          <a:ext cx="8784975" cy="4536501"/>
        </p:xfrm>
        <a:graphic>
          <a:graphicData uri="http://schemas.openxmlformats.org/drawingml/2006/table">
            <a:tbl>
              <a:tblPr/>
              <a:tblGrid>
                <a:gridCol w="2410038"/>
                <a:gridCol w="2259716"/>
                <a:gridCol w="1999239"/>
                <a:gridCol w="2115982"/>
              </a:tblGrid>
              <a:tr h="722271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НСлС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чл. 194а, ал.2, пр.1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чл. 194, ал.2, пр.1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чл. </a:t>
                      </a:r>
                      <a:r>
                        <a:rPr lang="bg-BG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194, </a:t>
                      </a:r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ал.2, пр.2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Зам.</a:t>
                      </a:r>
                      <a:r>
                        <a:rPr lang="bg-BG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дир</a:t>
                      </a:r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01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02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03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04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05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407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06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570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650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650512"/>
          </a:xfrm>
        </p:spPr>
        <p:txBody>
          <a:bodyPr>
            <a:normAutofit/>
          </a:bodyPr>
          <a:lstStyle/>
          <a:p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Досъдебни производства, останали на производство от предходен период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226971"/>
              </p:ext>
            </p:extLst>
          </p:nvPr>
        </p:nvGraphicFramePr>
        <p:xfrm>
          <a:off x="1043608" y="2564904"/>
          <a:ext cx="691276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9294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ълна">
  <a:themeElements>
    <a:clrScheme name="По избор 6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016EA7"/>
      </a:accent1>
      <a:accent2>
        <a:srgbClr val="004970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ъ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2529</TotalTime>
  <Words>507</Words>
  <Application>Microsoft Office PowerPoint</Application>
  <PresentationFormat>Презентация на цял екран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3" baseType="lpstr">
      <vt:lpstr>Вълна</vt:lpstr>
      <vt:lpstr>Презентация на PowerPoint</vt:lpstr>
      <vt:lpstr>Разследвани ДП в НСлС  за 2022 г.</vt:lpstr>
      <vt:lpstr>ДП, възложени за разследване на НСлС  за 2022 г.</vt:lpstr>
      <vt:lpstr>Презентация на PowerPoint</vt:lpstr>
      <vt:lpstr>Презентация на PowerPoint</vt:lpstr>
      <vt:lpstr>Общо разследвани досъдебни производства  /по години/</vt:lpstr>
      <vt:lpstr>Новопостъпили досъдебни производства  /по години/ </vt:lpstr>
      <vt:lpstr>Възложени ДП по чл. 194 от НПК</vt:lpstr>
      <vt:lpstr>Досъдебни производства, останали на производство от предходен период</vt:lpstr>
      <vt:lpstr>Приключени досъдебни производства  /по начин на приключване/</vt:lpstr>
      <vt:lpstr>Презентация на PowerPoint</vt:lpstr>
      <vt:lpstr>Средна натовареност  на следователите в НСлС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 анализ НСлС и окръжните следсвени отдели в структурата на ПРБ</dc:title>
  <dc:creator>Боби Смилянов</dc:creator>
  <cp:lastModifiedBy>Владислав Андреев</cp:lastModifiedBy>
  <cp:revision>243</cp:revision>
  <cp:lastPrinted>2023-03-02T08:38:55Z</cp:lastPrinted>
  <dcterms:created xsi:type="dcterms:W3CDTF">2018-10-31T06:55:56Z</dcterms:created>
  <dcterms:modified xsi:type="dcterms:W3CDTF">2023-03-13T13:42:52Z</dcterms:modified>
</cp:coreProperties>
</file>