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67" r:id="rId4"/>
    <p:sldId id="285" r:id="rId5"/>
    <p:sldId id="275" r:id="rId6"/>
    <p:sldId id="284" r:id="rId7"/>
    <p:sldId id="297" r:id="rId8"/>
    <p:sldId id="294" r:id="rId9"/>
    <p:sldId id="295" r:id="rId10"/>
    <p:sldId id="293" r:id="rId11"/>
    <p:sldId id="296" r:id="rId12"/>
    <p:sldId id="289" r:id="rId13"/>
    <p:sldId id="292" r:id="rId14"/>
    <p:sldId id="291" r:id="rId15"/>
    <p:sldId id="276" r:id="rId16"/>
  </p:sldIdLst>
  <p:sldSz cx="9144000" cy="6858000" type="screen4x3"/>
  <p:notesSz cx="9874250" cy="679767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24D"/>
    <a:srgbClr val="00863D"/>
    <a:srgbClr val="FF6600"/>
    <a:srgbClr val="025198"/>
    <a:srgbClr val="9BC6E9"/>
    <a:srgbClr val="66CCFF"/>
    <a:srgbClr val="3399FF"/>
    <a:srgbClr val="C4DDF2"/>
    <a:srgbClr val="C3DEE0"/>
    <a:srgbClr val="A6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2749" autoAdjust="0"/>
  </p:normalViewPr>
  <p:slideViewPr>
    <p:cSldViewPr>
      <p:cViewPr varScale="1">
        <p:scale>
          <a:sx n="84" d="100"/>
          <a:sy n="84" d="100"/>
        </p:scale>
        <p:origin x="9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2.973041304205332E-2"/>
          <c:w val="0.96604938271604934"/>
          <c:h val="0.8970425368363435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68036448"/>
        <c:axId val="568031856"/>
      </c:barChart>
      <c:catAx>
        <c:axId val="568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68031856"/>
        <c:crosses val="autoZero"/>
        <c:auto val="1"/>
        <c:lblAlgn val="ctr"/>
        <c:lblOffset val="100"/>
        <c:noMultiLvlLbl val="0"/>
      </c:catAx>
      <c:valAx>
        <c:axId val="568031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6803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2.973041304205332E-2"/>
          <c:w val="0.96604938271604934"/>
          <c:h val="0.8970425368363435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68036448"/>
        <c:axId val="568031856"/>
      </c:barChart>
      <c:catAx>
        <c:axId val="568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68031856"/>
        <c:crosses val="autoZero"/>
        <c:auto val="1"/>
        <c:lblAlgn val="ctr"/>
        <c:lblOffset val="100"/>
        <c:noMultiLvlLbl val="0"/>
      </c:catAx>
      <c:valAx>
        <c:axId val="568031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6803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AB94C-365C-480D-A783-2AE2516C5B5F}" type="doc">
      <dgm:prSet loTypeId="urn:diagrams.loki3.com/Bracke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2FC904C1-F3C3-4FBB-AFC0-D3385A2F8EAF}">
      <dgm:prSet phldrT="[Text]"/>
      <dgm:spPr/>
      <dgm:t>
        <a:bodyPr/>
        <a:lstStyle/>
        <a:p>
          <a:r>
            <a:rPr lang="bg-BG" b="1" dirty="0"/>
            <a:t>Жени</a:t>
          </a:r>
        </a:p>
      </dgm:t>
    </dgm:pt>
    <dgm:pt modelId="{72BEBF95-D7AC-479F-8633-AA5359710C0A}" type="parTrans" cxnId="{5A0454D6-270F-4A26-A154-A8FF811F6732}">
      <dgm:prSet/>
      <dgm:spPr/>
      <dgm:t>
        <a:bodyPr/>
        <a:lstStyle/>
        <a:p>
          <a:endParaRPr lang="bg-BG"/>
        </a:p>
      </dgm:t>
    </dgm:pt>
    <dgm:pt modelId="{3BD7FC0A-5DC0-433D-A01F-B1C94D88A00E}" type="sibTrans" cxnId="{5A0454D6-270F-4A26-A154-A8FF811F6732}">
      <dgm:prSet/>
      <dgm:spPr/>
      <dgm:t>
        <a:bodyPr/>
        <a:lstStyle/>
        <a:p>
          <a:endParaRPr lang="bg-BG"/>
        </a:p>
      </dgm:t>
    </dgm:pt>
    <dgm:pt modelId="{7855F01D-AEA4-402B-A45E-9F841F9042BA}">
      <dgm:prSet phldrT="[Text]" custT="1"/>
      <dgm:spPr>
        <a:solidFill>
          <a:srgbClr val="E7F3F4"/>
        </a:solidFill>
      </dgm:spPr>
      <dgm:t>
        <a:bodyPr/>
        <a:lstStyle/>
        <a:p>
          <a:r>
            <a:rPr lang="bg-BG" sz="2400" dirty="0"/>
            <a:t>Възраст: </a:t>
          </a:r>
          <a:r>
            <a:rPr lang="ru-RU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bg-BG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 г. и 4 м.</a:t>
          </a:r>
          <a:endParaRPr lang="bg-BG" sz="2400" dirty="0"/>
        </a:p>
      </dgm:t>
    </dgm:pt>
    <dgm:pt modelId="{8AFC9041-7A06-4431-B29F-D9902D0643E0}" type="parTrans" cxnId="{6CF3EA3B-3A67-4F0C-A519-0E89B1325F18}">
      <dgm:prSet/>
      <dgm:spPr/>
      <dgm:t>
        <a:bodyPr/>
        <a:lstStyle/>
        <a:p>
          <a:endParaRPr lang="bg-BG"/>
        </a:p>
      </dgm:t>
    </dgm:pt>
    <dgm:pt modelId="{16F9F3C2-3665-4139-8CEC-EEB15BD5D32A}" type="sibTrans" cxnId="{6CF3EA3B-3A67-4F0C-A519-0E89B1325F18}">
      <dgm:prSet/>
      <dgm:spPr/>
      <dgm:t>
        <a:bodyPr/>
        <a:lstStyle/>
        <a:p>
          <a:endParaRPr lang="bg-BG"/>
        </a:p>
      </dgm:t>
    </dgm:pt>
    <dgm:pt modelId="{77B67FD9-C8D6-4E3A-B78B-E9B7FDA2B66F}">
      <dgm:prSet phldrT="[Text]" custT="1"/>
      <dgm:spPr>
        <a:solidFill>
          <a:srgbClr val="E7F3F4"/>
        </a:solidFill>
      </dgm:spPr>
      <dgm:t>
        <a:bodyPr/>
        <a:lstStyle/>
        <a:p>
          <a:r>
            <a:rPr lang="bg-BG" sz="2400" dirty="0"/>
            <a:t>Осигурителен стаж: </a:t>
          </a:r>
          <a:r>
            <a:rPr lang="ru-RU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36 г. и 8 м.</a:t>
          </a:r>
          <a:endParaRPr lang="bg-BG" sz="2400" dirty="0"/>
        </a:p>
      </dgm:t>
    </dgm:pt>
    <dgm:pt modelId="{F285A7C5-E288-4707-A173-96EC1FA1EA55}" type="parTrans" cxnId="{6285E840-FA15-44B5-9E83-669D263CD718}">
      <dgm:prSet/>
      <dgm:spPr/>
      <dgm:t>
        <a:bodyPr/>
        <a:lstStyle/>
        <a:p>
          <a:endParaRPr lang="bg-BG"/>
        </a:p>
      </dgm:t>
    </dgm:pt>
    <dgm:pt modelId="{79BEA059-57AB-419C-9BC8-D4B3D53D07F1}" type="sibTrans" cxnId="{6285E840-FA15-44B5-9E83-669D263CD718}">
      <dgm:prSet/>
      <dgm:spPr/>
      <dgm:t>
        <a:bodyPr/>
        <a:lstStyle/>
        <a:p>
          <a:endParaRPr lang="bg-BG"/>
        </a:p>
      </dgm:t>
    </dgm:pt>
    <dgm:pt modelId="{8801E682-6B5D-47CE-8174-7E88BB08976F}">
      <dgm:prSet phldrT="[Text]"/>
      <dgm:spPr/>
      <dgm:t>
        <a:bodyPr/>
        <a:lstStyle/>
        <a:p>
          <a:r>
            <a:rPr lang="bg-BG" b="1" dirty="0"/>
            <a:t>Мъже</a:t>
          </a:r>
        </a:p>
      </dgm:t>
    </dgm:pt>
    <dgm:pt modelId="{0AE3B893-6BDE-4C29-A7BC-ED7FD9053833}" type="parTrans" cxnId="{A3441451-5B16-43FA-874E-A4A297DA4A15}">
      <dgm:prSet/>
      <dgm:spPr/>
      <dgm:t>
        <a:bodyPr/>
        <a:lstStyle/>
        <a:p>
          <a:endParaRPr lang="bg-BG"/>
        </a:p>
      </dgm:t>
    </dgm:pt>
    <dgm:pt modelId="{F5C6BFB5-9518-4CB3-8865-A235F8CAFCD7}" type="sibTrans" cxnId="{A3441451-5B16-43FA-874E-A4A297DA4A15}">
      <dgm:prSet/>
      <dgm:spPr/>
      <dgm:t>
        <a:bodyPr/>
        <a:lstStyle/>
        <a:p>
          <a:endParaRPr lang="bg-BG"/>
        </a:p>
      </dgm:t>
    </dgm:pt>
    <dgm:pt modelId="{81B96901-A8D6-42C1-B3D2-64E6AE8A5094}">
      <dgm:prSet phldrT="[Text]" custT="1"/>
      <dgm:spPr>
        <a:solidFill>
          <a:srgbClr val="F3F9FA"/>
        </a:solidFill>
      </dgm:spPr>
      <dgm:t>
        <a:bodyPr/>
        <a:lstStyle/>
        <a:p>
          <a:r>
            <a:rPr lang="bg-BG" sz="2400" dirty="0"/>
            <a:t>Възраст: </a:t>
          </a:r>
          <a:r>
            <a:rPr lang="ru-RU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altLang="bg-BG" sz="2400" b="1" noProof="0" dirty="0">
              <a:latin typeface="Arial" panose="020B0604020202020204" pitchFamily="34" charset="0"/>
              <a:cs typeface="Arial" panose="020B0604020202020204" pitchFamily="34" charset="0"/>
            </a:rPr>
            <a:t>г.</a:t>
          </a:r>
          <a:r>
            <a:rPr lang="ru-RU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 и 8 </a:t>
          </a:r>
          <a:r>
            <a:rPr lang="bg-BG" altLang="bg-BG" sz="2400" b="1" noProof="0" dirty="0">
              <a:latin typeface="Arial" panose="020B0604020202020204" pitchFamily="34" charset="0"/>
              <a:cs typeface="Arial" panose="020B0604020202020204" pitchFamily="34" charset="0"/>
            </a:rPr>
            <a:t>м.</a:t>
          </a:r>
          <a:endParaRPr lang="bg-BG" sz="2400" noProof="0" dirty="0"/>
        </a:p>
      </dgm:t>
    </dgm:pt>
    <dgm:pt modelId="{D9D82BAD-93FE-4912-8454-5ABB321D0CC4}" type="parTrans" cxnId="{D81DA3FA-FEE1-4858-9DE1-8BB266F60CD0}">
      <dgm:prSet/>
      <dgm:spPr/>
      <dgm:t>
        <a:bodyPr/>
        <a:lstStyle/>
        <a:p>
          <a:endParaRPr lang="bg-BG"/>
        </a:p>
      </dgm:t>
    </dgm:pt>
    <dgm:pt modelId="{F98E473C-C41C-4462-B141-B48C9286D305}" type="sibTrans" cxnId="{D81DA3FA-FEE1-4858-9DE1-8BB266F60CD0}">
      <dgm:prSet/>
      <dgm:spPr/>
      <dgm:t>
        <a:bodyPr/>
        <a:lstStyle/>
        <a:p>
          <a:endParaRPr lang="bg-BG"/>
        </a:p>
      </dgm:t>
    </dgm:pt>
    <dgm:pt modelId="{99CD0600-C16A-4BD9-88AD-8B23A1B41303}">
      <dgm:prSet phldrT="[Text]" custT="1"/>
      <dgm:spPr>
        <a:solidFill>
          <a:srgbClr val="F3F9FA"/>
        </a:solidFill>
      </dgm:spPr>
      <dgm:t>
        <a:bodyPr/>
        <a:lstStyle/>
        <a:p>
          <a:r>
            <a:rPr lang="bg-BG" sz="2400" dirty="0"/>
            <a:t>Осигурителен стаж: </a:t>
          </a:r>
          <a:r>
            <a:rPr lang="ru-RU" altLang="bg-BG" sz="2400" b="1" dirty="0">
              <a:latin typeface="Arial" panose="020B0604020202020204" pitchFamily="34" charset="0"/>
              <a:cs typeface="Arial" panose="020B0604020202020204" pitchFamily="34" charset="0"/>
            </a:rPr>
            <a:t>39 г. и 8 м.</a:t>
          </a:r>
          <a:endParaRPr lang="bg-BG" sz="2400" dirty="0"/>
        </a:p>
      </dgm:t>
    </dgm:pt>
    <dgm:pt modelId="{2EEB476C-F730-489C-BA7E-FE726B0BDF34}" type="parTrans" cxnId="{48D61FD9-FB4F-4B78-9EB8-D874A52F13FB}">
      <dgm:prSet/>
      <dgm:spPr/>
      <dgm:t>
        <a:bodyPr/>
        <a:lstStyle/>
        <a:p>
          <a:endParaRPr lang="bg-BG"/>
        </a:p>
      </dgm:t>
    </dgm:pt>
    <dgm:pt modelId="{39D09062-8617-423A-B37C-641EE5204C86}" type="sibTrans" cxnId="{48D61FD9-FB4F-4B78-9EB8-D874A52F13FB}">
      <dgm:prSet/>
      <dgm:spPr/>
      <dgm:t>
        <a:bodyPr/>
        <a:lstStyle/>
        <a:p>
          <a:endParaRPr lang="bg-BG"/>
        </a:p>
      </dgm:t>
    </dgm:pt>
    <dgm:pt modelId="{D2B81533-615E-47C8-845F-945D309C5F5C}">
      <dgm:prSet phldrT="[Text]" custT="1"/>
      <dgm:spPr>
        <a:solidFill>
          <a:srgbClr val="F3F9FA"/>
        </a:solidFill>
      </dgm:spPr>
      <dgm:t>
        <a:bodyPr/>
        <a:lstStyle/>
        <a:p>
          <a:r>
            <a:rPr lang="bg-BG" sz="2400" dirty="0"/>
            <a:t>Цел:  </a:t>
          </a:r>
          <a:r>
            <a:rPr lang="bg-BG" sz="2400" b="1" dirty="0"/>
            <a:t>65 г. възраст </a:t>
          </a:r>
          <a:r>
            <a:rPr lang="bg-BG" sz="2400" b="0" dirty="0"/>
            <a:t>(2029 г.)	</a:t>
          </a:r>
          <a:r>
            <a:rPr lang="bg-BG" sz="2400" b="1" dirty="0"/>
            <a:t>                  	40 г. стаж </a:t>
          </a:r>
          <a:r>
            <a:rPr lang="bg-BG" sz="2400" b="0" dirty="0"/>
            <a:t>(2027 г.)</a:t>
          </a:r>
        </a:p>
      </dgm:t>
    </dgm:pt>
    <dgm:pt modelId="{EA99E38B-5D74-4488-82B0-0CB0232C443A}" type="parTrans" cxnId="{512FD608-DF6E-4E2A-967D-24859C096A2C}">
      <dgm:prSet/>
      <dgm:spPr/>
      <dgm:t>
        <a:bodyPr/>
        <a:lstStyle/>
        <a:p>
          <a:endParaRPr lang="bg-BG"/>
        </a:p>
      </dgm:t>
    </dgm:pt>
    <dgm:pt modelId="{90529DD8-33A9-4A4F-9981-DE4FB727D01B}" type="sibTrans" cxnId="{512FD608-DF6E-4E2A-967D-24859C096A2C}">
      <dgm:prSet/>
      <dgm:spPr/>
      <dgm:t>
        <a:bodyPr/>
        <a:lstStyle/>
        <a:p>
          <a:endParaRPr lang="bg-BG"/>
        </a:p>
      </dgm:t>
    </dgm:pt>
    <dgm:pt modelId="{298F2F3F-1AF2-4419-A695-5CD66307EC42}">
      <dgm:prSet phldrT="[Text]" custT="1"/>
      <dgm:spPr>
        <a:solidFill>
          <a:srgbClr val="E7F3F4"/>
        </a:solidFill>
      </dgm:spPr>
      <dgm:t>
        <a:bodyPr/>
        <a:lstStyle/>
        <a:p>
          <a:r>
            <a:rPr lang="bg-BG" sz="2400" dirty="0"/>
            <a:t>Цел:  </a:t>
          </a:r>
          <a:r>
            <a:rPr lang="bg-BG" sz="2400" b="1" dirty="0"/>
            <a:t>65 г. възраст </a:t>
          </a:r>
          <a:r>
            <a:rPr lang="bg-BG" sz="2400" b="0" dirty="0"/>
            <a:t>(2037 г.)	</a:t>
          </a:r>
          <a:r>
            <a:rPr lang="bg-BG" sz="2400" b="1" dirty="0"/>
            <a:t>                  	37 г. стаж </a:t>
          </a:r>
          <a:r>
            <a:rPr lang="bg-BG" sz="2400" b="0" dirty="0"/>
            <a:t>(2027 г.)</a:t>
          </a:r>
          <a:endParaRPr lang="bg-BG" sz="2400" b="1" dirty="0"/>
        </a:p>
      </dgm:t>
    </dgm:pt>
    <dgm:pt modelId="{59E00443-E164-4748-85FE-A36469E03B91}" type="parTrans" cxnId="{D4EB5001-7236-40FC-A0AD-BE838BB94154}">
      <dgm:prSet/>
      <dgm:spPr/>
      <dgm:t>
        <a:bodyPr/>
        <a:lstStyle/>
        <a:p>
          <a:endParaRPr lang="bg-BG"/>
        </a:p>
      </dgm:t>
    </dgm:pt>
    <dgm:pt modelId="{75C16EF5-F90D-453C-A029-A7365C004BEE}" type="sibTrans" cxnId="{D4EB5001-7236-40FC-A0AD-BE838BB94154}">
      <dgm:prSet/>
      <dgm:spPr/>
      <dgm:t>
        <a:bodyPr/>
        <a:lstStyle/>
        <a:p>
          <a:endParaRPr lang="bg-BG"/>
        </a:p>
      </dgm:t>
    </dgm:pt>
    <dgm:pt modelId="{71B29943-5E2B-4334-9FC0-B45AB9062799}" type="pres">
      <dgm:prSet presAssocID="{557AB94C-365C-480D-A783-2AE2516C5B5F}" presName="Name0" presStyleCnt="0">
        <dgm:presLayoutVars>
          <dgm:dir/>
          <dgm:animLvl val="lvl"/>
          <dgm:resizeHandles val="exact"/>
        </dgm:presLayoutVars>
      </dgm:prSet>
      <dgm:spPr/>
    </dgm:pt>
    <dgm:pt modelId="{095082A6-7861-41E3-9746-98F85B24C065}" type="pres">
      <dgm:prSet presAssocID="{2FC904C1-F3C3-4FBB-AFC0-D3385A2F8EAF}" presName="linNode" presStyleCnt="0"/>
      <dgm:spPr/>
    </dgm:pt>
    <dgm:pt modelId="{E205E63F-C382-4925-B948-7AF87AA7C231}" type="pres">
      <dgm:prSet presAssocID="{2FC904C1-F3C3-4FBB-AFC0-D3385A2F8EAF}" presName="parTx" presStyleLbl="revTx" presStyleIdx="0" presStyleCnt="2" custScaleX="71527">
        <dgm:presLayoutVars>
          <dgm:chMax val="1"/>
          <dgm:bulletEnabled val="1"/>
        </dgm:presLayoutVars>
      </dgm:prSet>
      <dgm:spPr/>
    </dgm:pt>
    <dgm:pt modelId="{1D90DF60-6515-43E7-A8AD-5803CE08F689}" type="pres">
      <dgm:prSet presAssocID="{2FC904C1-F3C3-4FBB-AFC0-D3385A2F8EAF}" presName="bracket" presStyleLbl="parChTrans1D1" presStyleIdx="0" presStyleCnt="2"/>
      <dgm:spPr/>
    </dgm:pt>
    <dgm:pt modelId="{C11A2B17-6C05-487A-ABC7-CC95FBFF6C7C}" type="pres">
      <dgm:prSet presAssocID="{2FC904C1-F3C3-4FBB-AFC0-D3385A2F8EAF}" presName="spH" presStyleCnt="0"/>
      <dgm:spPr/>
    </dgm:pt>
    <dgm:pt modelId="{338C633D-E044-44A8-A0DC-00589E1C246D}" type="pres">
      <dgm:prSet presAssocID="{2FC904C1-F3C3-4FBB-AFC0-D3385A2F8EAF}" presName="desTx" presStyleLbl="node1" presStyleIdx="0" presStyleCnt="2" custScaleX="111733">
        <dgm:presLayoutVars>
          <dgm:bulletEnabled val="1"/>
        </dgm:presLayoutVars>
      </dgm:prSet>
      <dgm:spPr/>
    </dgm:pt>
    <dgm:pt modelId="{C00A731E-62C1-45FC-8D5E-E7B1CE7498FB}" type="pres">
      <dgm:prSet presAssocID="{3BD7FC0A-5DC0-433D-A01F-B1C94D88A00E}" presName="spV" presStyleCnt="0"/>
      <dgm:spPr/>
    </dgm:pt>
    <dgm:pt modelId="{635B780E-62D7-405C-BEEB-188BB0A1ABDF}" type="pres">
      <dgm:prSet presAssocID="{8801E682-6B5D-47CE-8174-7E88BB08976F}" presName="linNode" presStyleCnt="0"/>
      <dgm:spPr/>
    </dgm:pt>
    <dgm:pt modelId="{2344B8CB-5898-445D-A4A5-2B6ED67E8361}" type="pres">
      <dgm:prSet presAssocID="{8801E682-6B5D-47CE-8174-7E88BB08976F}" presName="parTx" presStyleLbl="revTx" presStyleIdx="1" presStyleCnt="2" custScaleX="68957" custLinFactNeighborX="15589" custLinFactNeighborY="2902">
        <dgm:presLayoutVars>
          <dgm:chMax val="1"/>
          <dgm:bulletEnabled val="1"/>
        </dgm:presLayoutVars>
      </dgm:prSet>
      <dgm:spPr/>
    </dgm:pt>
    <dgm:pt modelId="{D4B98755-F49D-445C-8194-9727A7C59D26}" type="pres">
      <dgm:prSet presAssocID="{8801E682-6B5D-47CE-8174-7E88BB08976F}" presName="bracket" presStyleLbl="parChTrans1D1" presStyleIdx="1" presStyleCnt="2" custLinFactNeighborX="39684" custLinFactNeighborY="1155"/>
      <dgm:spPr/>
    </dgm:pt>
    <dgm:pt modelId="{D4F9B809-9117-4A8A-A28B-35A289D8D559}" type="pres">
      <dgm:prSet presAssocID="{8801E682-6B5D-47CE-8174-7E88BB08976F}" presName="spH" presStyleCnt="0"/>
      <dgm:spPr/>
    </dgm:pt>
    <dgm:pt modelId="{0B301613-306B-4EAF-9A08-FD4343357040}" type="pres">
      <dgm:prSet presAssocID="{8801E682-6B5D-47CE-8174-7E88BB08976F}" presName="desTx" presStyleLbl="node1" presStyleIdx="1" presStyleCnt="2" custScaleX="110848">
        <dgm:presLayoutVars>
          <dgm:bulletEnabled val="1"/>
        </dgm:presLayoutVars>
      </dgm:prSet>
      <dgm:spPr/>
    </dgm:pt>
  </dgm:ptLst>
  <dgm:cxnLst>
    <dgm:cxn modelId="{D4EB5001-7236-40FC-A0AD-BE838BB94154}" srcId="{2FC904C1-F3C3-4FBB-AFC0-D3385A2F8EAF}" destId="{298F2F3F-1AF2-4419-A695-5CD66307EC42}" srcOrd="2" destOrd="0" parTransId="{59E00443-E164-4748-85FE-A36469E03B91}" sibTransId="{75C16EF5-F90D-453C-A029-A7365C004BEE}"/>
    <dgm:cxn modelId="{85DF3006-F1CA-4970-86CF-A21AC9B45F1B}" type="presOf" srcId="{7855F01D-AEA4-402B-A45E-9F841F9042BA}" destId="{338C633D-E044-44A8-A0DC-00589E1C246D}" srcOrd="0" destOrd="0" presId="urn:diagrams.loki3.com/BracketList"/>
    <dgm:cxn modelId="{512FD608-DF6E-4E2A-967D-24859C096A2C}" srcId="{8801E682-6B5D-47CE-8174-7E88BB08976F}" destId="{D2B81533-615E-47C8-845F-945D309C5F5C}" srcOrd="2" destOrd="0" parTransId="{EA99E38B-5D74-4488-82B0-0CB0232C443A}" sibTransId="{90529DD8-33A9-4A4F-9981-DE4FB727D01B}"/>
    <dgm:cxn modelId="{6CF3EA3B-3A67-4F0C-A519-0E89B1325F18}" srcId="{2FC904C1-F3C3-4FBB-AFC0-D3385A2F8EAF}" destId="{7855F01D-AEA4-402B-A45E-9F841F9042BA}" srcOrd="0" destOrd="0" parTransId="{8AFC9041-7A06-4431-B29F-D9902D0643E0}" sibTransId="{16F9F3C2-3665-4139-8CEC-EEB15BD5D32A}"/>
    <dgm:cxn modelId="{6285E840-FA15-44B5-9E83-669D263CD718}" srcId="{2FC904C1-F3C3-4FBB-AFC0-D3385A2F8EAF}" destId="{77B67FD9-C8D6-4E3A-B78B-E9B7FDA2B66F}" srcOrd="1" destOrd="0" parTransId="{F285A7C5-E288-4707-A173-96EC1FA1EA55}" sibTransId="{79BEA059-57AB-419C-9BC8-D4B3D53D07F1}"/>
    <dgm:cxn modelId="{5C2AC84A-6C46-459F-8870-3F921467EEF1}" type="presOf" srcId="{77B67FD9-C8D6-4E3A-B78B-E9B7FDA2B66F}" destId="{338C633D-E044-44A8-A0DC-00589E1C246D}" srcOrd="0" destOrd="1" presId="urn:diagrams.loki3.com/BracketList"/>
    <dgm:cxn modelId="{A5A66C6C-A2BC-492E-BCF6-15659EA1924C}" type="presOf" srcId="{2FC904C1-F3C3-4FBB-AFC0-D3385A2F8EAF}" destId="{E205E63F-C382-4925-B948-7AF87AA7C231}" srcOrd="0" destOrd="0" presId="urn:diagrams.loki3.com/BracketList"/>
    <dgm:cxn modelId="{A3441451-5B16-43FA-874E-A4A297DA4A15}" srcId="{557AB94C-365C-480D-A783-2AE2516C5B5F}" destId="{8801E682-6B5D-47CE-8174-7E88BB08976F}" srcOrd="1" destOrd="0" parTransId="{0AE3B893-6BDE-4C29-A7BC-ED7FD9053833}" sibTransId="{F5C6BFB5-9518-4CB3-8865-A235F8CAFCD7}"/>
    <dgm:cxn modelId="{BB4DB3A9-F61A-4007-861D-B5BFDB6EE8F5}" type="presOf" srcId="{D2B81533-615E-47C8-845F-945D309C5F5C}" destId="{0B301613-306B-4EAF-9A08-FD4343357040}" srcOrd="0" destOrd="2" presId="urn:diagrams.loki3.com/BracketList"/>
    <dgm:cxn modelId="{0FC9DFB8-8372-446E-8B2B-53C4A782B185}" type="presOf" srcId="{8801E682-6B5D-47CE-8174-7E88BB08976F}" destId="{2344B8CB-5898-445D-A4A5-2B6ED67E8361}" srcOrd="0" destOrd="0" presId="urn:diagrams.loki3.com/BracketList"/>
    <dgm:cxn modelId="{DB5ECCC4-D9B4-4F74-8592-49E9097EDA2C}" type="presOf" srcId="{557AB94C-365C-480D-A783-2AE2516C5B5F}" destId="{71B29943-5E2B-4334-9FC0-B45AB9062799}" srcOrd="0" destOrd="0" presId="urn:diagrams.loki3.com/BracketList"/>
    <dgm:cxn modelId="{5A0454D6-270F-4A26-A154-A8FF811F6732}" srcId="{557AB94C-365C-480D-A783-2AE2516C5B5F}" destId="{2FC904C1-F3C3-4FBB-AFC0-D3385A2F8EAF}" srcOrd="0" destOrd="0" parTransId="{72BEBF95-D7AC-479F-8633-AA5359710C0A}" sibTransId="{3BD7FC0A-5DC0-433D-A01F-B1C94D88A00E}"/>
    <dgm:cxn modelId="{48D61FD9-FB4F-4B78-9EB8-D874A52F13FB}" srcId="{8801E682-6B5D-47CE-8174-7E88BB08976F}" destId="{99CD0600-C16A-4BD9-88AD-8B23A1B41303}" srcOrd="1" destOrd="0" parTransId="{2EEB476C-F730-489C-BA7E-FE726B0BDF34}" sibTransId="{39D09062-8617-423A-B37C-641EE5204C86}"/>
    <dgm:cxn modelId="{61EE8CEF-0E34-403E-B275-08D3CED37499}" type="presOf" srcId="{99CD0600-C16A-4BD9-88AD-8B23A1B41303}" destId="{0B301613-306B-4EAF-9A08-FD4343357040}" srcOrd="0" destOrd="1" presId="urn:diagrams.loki3.com/BracketList"/>
    <dgm:cxn modelId="{BE3438F4-8DFC-496C-B180-0DE7A3D699E2}" type="presOf" srcId="{81B96901-A8D6-42C1-B3D2-64E6AE8A5094}" destId="{0B301613-306B-4EAF-9A08-FD4343357040}" srcOrd="0" destOrd="0" presId="urn:diagrams.loki3.com/BracketList"/>
    <dgm:cxn modelId="{DCB3D1F9-6D70-4B72-8AD7-47DB7960873E}" type="presOf" srcId="{298F2F3F-1AF2-4419-A695-5CD66307EC42}" destId="{338C633D-E044-44A8-A0DC-00589E1C246D}" srcOrd="0" destOrd="2" presId="urn:diagrams.loki3.com/BracketList"/>
    <dgm:cxn modelId="{D81DA3FA-FEE1-4858-9DE1-8BB266F60CD0}" srcId="{8801E682-6B5D-47CE-8174-7E88BB08976F}" destId="{81B96901-A8D6-42C1-B3D2-64E6AE8A5094}" srcOrd="0" destOrd="0" parTransId="{D9D82BAD-93FE-4912-8454-5ABB321D0CC4}" sibTransId="{F98E473C-C41C-4462-B141-B48C9286D305}"/>
    <dgm:cxn modelId="{E3582BB6-38C8-470A-933A-D83816A1EA6E}" type="presParOf" srcId="{71B29943-5E2B-4334-9FC0-B45AB9062799}" destId="{095082A6-7861-41E3-9746-98F85B24C065}" srcOrd="0" destOrd="0" presId="urn:diagrams.loki3.com/BracketList"/>
    <dgm:cxn modelId="{747AFBFE-52E1-4EE8-8367-20CBF1FDFBDD}" type="presParOf" srcId="{095082A6-7861-41E3-9746-98F85B24C065}" destId="{E205E63F-C382-4925-B948-7AF87AA7C231}" srcOrd="0" destOrd="0" presId="urn:diagrams.loki3.com/BracketList"/>
    <dgm:cxn modelId="{78E81D03-5FED-44FA-85D1-8D289EB39D90}" type="presParOf" srcId="{095082A6-7861-41E3-9746-98F85B24C065}" destId="{1D90DF60-6515-43E7-A8AD-5803CE08F689}" srcOrd="1" destOrd="0" presId="urn:diagrams.loki3.com/BracketList"/>
    <dgm:cxn modelId="{F3F8A72A-9917-4E2D-A0C5-4BB2F3C4D137}" type="presParOf" srcId="{095082A6-7861-41E3-9746-98F85B24C065}" destId="{C11A2B17-6C05-487A-ABC7-CC95FBFF6C7C}" srcOrd="2" destOrd="0" presId="urn:diagrams.loki3.com/BracketList"/>
    <dgm:cxn modelId="{48CD98E7-9067-475F-A5A0-DE60E245AFB2}" type="presParOf" srcId="{095082A6-7861-41E3-9746-98F85B24C065}" destId="{338C633D-E044-44A8-A0DC-00589E1C246D}" srcOrd="3" destOrd="0" presId="urn:diagrams.loki3.com/BracketList"/>
    <dgm:cxn modelId="{66BE0C04-C8EC-4376-8D56-0B52A15A0626}" type="presParOf" srcId="{71B29943-5E2B-4334-9FC0-B45AB9062799}" destId="{C00A731E-62C1-45FC-8D5E-E7B1CE7498FB}" srcOrd="1" destOrd="0" presId="urn:diagrams.loki3.com/BracketList"/>
    <dgm:cxn modelId="{A4DD22E4-1AF4-474F-A4A0-E81522EE78B9}" type="presParOf" srcId="{71B29943-5E2B-4334-9FC0-B45AB9062799}" destId="{635B780E-62D7-405C-BEEB-188BB0A1ABDF}" srcOrd="2" destOrd="0" presId="urn:diagrams.loki3.com/BracketList"/>
    <dgm:cxn modelId="{1AF09541-613E-4ACB-97D7-EDEDEFAC9E01}" type="presParOf" srcId="{635B780E-62D7-405C-BEEB-188BB0A1ABDF}" destId="{2344B8CB-5898-445D-A4A5-2B6ED67E8361}" srcOrd="0" destOrd="0" presId="urn:diagrams.loki3.com/BracketList"/>
    <dgm:cxn modelId="{A5794B45-F6FF-40C2-BD71-4E580E6DE43B}" type="presParOf" srcId="{635B780E-62D7-405C-BEEB-188BB0A1ABDF}" destId="{D4B98755-F49D-445C-8194-9727A7C59D26}" srcOrd="1" destOrd="0" presId="urn:diagrams.loki3.com/BracketList"/>
    <dgm:cxn modelId="{45742E39-3C14-4DC3-BFCB-5BFBC7BC22E4}" type="presParOf" srcId="{635B780E-62D7-405C-BEEB-188BB0A1ABDF}" destId="{D4F9B809-9117-4A8A-A28B-35A289D8D559}" srcOrd="2" destOrd="0" presId="urn:diagrams.loki3.com/BracketList"/>
    <dgm:cxn modelId="{386CCA64-FFA3-4509-8E91-45C6D69B59B0}" type="presParOf" srcId="{635B780E-62D7-405C-BEEB-188BB0A1ABDF}" destId="{0B301613-306B-4EAF-9A08-FD4343357040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5E63F-C382-4925-B948-7AF87AA7C231}">
      <dsp:nvSpPr>
        <dsp:cNvPr id="0" name=""/>
        <dsp:cNvSpPr/>
      </dsp:nvSpPr>
      <dsp:spPr>
        <a:xfrm>
          <a:off x="1096" y="885599"/>
          <a:ext cx="1479485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1" kern="1200" dirty="0"/>
            <a:t>Жени</a:t>
          </a:r>
        </a:p>
      </dsp:txBody>
      <dsp:txXfrm>
        <a:off x="1096" y="885599"/>
        <a:ext cx="1479485" cy="594000"/>
      </dsp:txXfrm>
    </dsp:sp>
    <dsp:sp modelId="{1D90DF60-6515-43E7-A8AD-5803CE08F689}">
      <dsp:nvSpPr>
        <dsp:cNvPr id="0" name=""/>
        <dsp:cNvSpPr/>
      </dsp:nvSpPr>
      <dsp:spPr>
        <a:xfrm>
          <a:off x="1480581" y="402973"/>
          <a:ext cx="413685" cy="1559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C633D-E044-44A8-A0DC-00589E1C246D}">
      <dsp:nvSpPr>
        <dsp:cNvPr id="0" name=""/>
        <dsp:cNvSpPr/>
      </dsp:nvSpPr>
      <dsp:spPr>
        <a:xfrm>
          <a:off x="2059741" y="402973"/>
          <a:ext cx="6286240" cy="1559250"/>
        </a:xfrm>
        <a:prstGeom prst="rect">
          <a:avLst/>
        </a:prstGeom>
        <a:solidFill>
          <a:srgbClr val="E7F3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400" kern="1200" dirty="0"/>
            <a:t>Възраст: </a:t>
          </a:r>
          <a:r>
            <a:rPr lang="ru-RU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bg-BG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 г. и 4 м.</a:t>
          </a:r>
          <a:endParaRPr lang="bg-BG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400" kern="1200" dirty="0"/>
            <a:t>Осигурителен стаж: </a:t>
          </a:r>
          <a:r>
            <a:rPr lang="ru-RU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36 г. и 8 м.</a:t>
          </a:r>
          <a:endParaRPr lang="bg-BG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400" kern="1200" dirty="0"/>
            <a:t>Цел:  </a:t>
          </a:r>
          <a:r>
            <a:rPr lang="bg-BG" sz="2400" b="1" kern="1200" dirty="0"/>
            <a:t>65 г. възраст </a:t>
          </a:r>
          <a:r>
            <a:rPr lang="bg-BG" sz="2400" b="0" kern="1200" dirty="0"/>
            <a:t>(2037 г.)	</a:t>
          </a:r>
          <a:r>
            <a:rPr lang="bg-BG" sz="2400" b="1" kern="1200" dirty="0"/>
            <a:t>                  	37 г. стаж </a:t>
          </a:r>
          <a:r>
            <a:rPr lang="bg-BG" sz="2400" b="0" kern="1200" dirty="0"/>
            <a:t>(2027 г.)</a:t>
          </a:r>
          <a:endParaRPr lang="bg-BG" sz="2400" b="1" kern="1200" dirty="0"/>
        </a:p>
      </dsp:txBody>
      <dsp:txXfrm>
        <a:off x="2059741" y="402973"/>
        <a:ext cx="6286240" cy="1559250"/>
      </dsp:txXfrm>
    </dsp:sp>
    <dsp:sp modelId="{2344B8CB-5898-445D-A4A5-2B6ED67E8361}">
      <dsp:nvSpPr>
        <dsp:cNvPr id="0" name=""/>
        <dsp:cNvSpPr/>
      </dsp:nvSpPr>
      <dsp:spPr>
        <a:xfrm>
          <a:off x="66157" y="2570086"/>
          <a:ext cx="1438973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1" kern="1200" dirty="0"/>
            <a:t>Мъже</a:t>
          </a:r>
        </a:p>
      </dsp:txBody>
      <dsp:txXfrm>
        <a:off x="66157" y="2570086"/>
        <a:ext cx="1438973" cy="594000"/>
      </dsp:txXfrm>
    </dsp:sp>
    <dsp:sp modelId="{D4B98755-F49D-445C-8194-9727A7C59D26}">
      <dsp:nvSpPr>
        <dsp:cNvPr id="0" name=""/>
        <dsp:cNvSpPr/>
      </dsp:nvSpPr>
      <dsp:spPr>
        <a:xfrm>
          <a:off x="1506319" y="2088233"/>
          <a:ext cx="417353" cy="15592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01613-306B-4EAF-9A08-FD4343357040}">
      <dsp:nvSpPr>
        <dsp:cNvPr id="0" name=""/>
        <dsp:cNvSpPr/>
      </dsp:nvSpPr>
      <dsp:spPr>
        <a:xfrm>
          <a:off x="2024366" y="2070224"/>
          <a:ext cx="6291747" cy="1559250"/>
        </a:xfrm>
        <a:prstGeom prst="rect">
          <a:avLst/>
        </a:prstGeom>
        <a:solidFill>
          <a:srgbClr val="F3F9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400" kern="1200" dirty="0"/>
            <a:t>Възраст: </a:t>
          </a:r>
          <a:r>
            <a:rPr lang="ru-RU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altLang="bg-BG" sz="2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г.</a:t>
          </a:r>
          <a:r>
            <a:rPr lang="ru-RU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 и 8 </a:t>
          </a:r>
          <a:r>
            <a:rPr lang="bg-BG" altLang="bg-BG" sz="2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м.</a:t>
          </a:r>
          <a:endParaRPr lang="bg-BG" sz="24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400" kern="1200" dirty="0"/>
            <a:t>Осигурителен стаж: </a:t>
          </a:r>
          <a:r>
            <a:rPr lang="ru-RU" altLang="bg-BG" sz="2400" b="1" kern="1200" dirty="0">
              <a:latin typeface="Arial" panose="020B0604020202020204" pitchFamily="34" charset="0"/>
              <a:cs typeface="Arial" panose="020B0604020202020204" pitchFamily="34" charset="0"/>
            </a:rPr>
            <a:t>39 г. и 8 м.</a:t>
          </a:r>
          <a:endParaRPr lang="bg-BG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400" kern="1200" dirty="0"/>
            <a:t>Цел:  </a:t>
          </a:r>
          <a:r>
            <a:rPr lang="bg-BG" sz="2400" b="1" kern="1200" dirty="0"/>
            <a:t>65 г. възраст </a:t>
          </a:r>
          <a:r>
            <a:rPr lang="bg-BG" sz="2400" b="0" kern="1200" dirty="0"/>
            <a:t>(2029 г.)	</a:t>
          </a:r>
          <a:r>
            <a:rPr lang="bg-BG" sz="2400" b="1" kern="1200" dirty="0"/>
            <a:t>                  	40 г. стаж </a:t>
          </a:r>
          <a:r>
            <a:rPr lang="bg-BG" sz="2400" b="0" kern="1200" dirty="0"/>
            <a:t>(2027 г.)</a:t>
          </a:r>
        </a:p>
      </dsp:txBody>
      <dsp:txXfrm>
        <a:off x="2024366" y="2070224"/>
        <a:ext cx="6291747" cy="155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A51ED3-C790-4B06-90C6-23CA3B38B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3F3A1-B54F-4269-98EE-635EB195F5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1FEB05-21FA-4D8D-A97D-72166CA70B63}" type="datetimeFigureOut">
              <a:rPr lang="bg-BG"/>
              <a:pPr>
                <a:defRPr/>
              </a:pPr>
              <a:t>8.2.2026 г.</a:t>
            </a:fld>
            <a:endParaRPr lang="bg-B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0A649F-9617-4DA8-8679-7E5F6DEC7C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EAA865-7BB9-46CA-961C-1C96EED0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8E93-811E-4548-80FF-04E59DEBCB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50391-07FA-4E7C-AF8F-5615D10C4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E13B18-A79A-4CA4-B16E-2A4DAE33470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52AE3F7-FB73-4E4E-ADF7-050CEB091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3844A24-E05E-418A-8E24-6BCFA3D464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g-BG" altLang="bg-BG" b="1" dirty="0"/>
              <a:t>Приходи по фонд "Пенсии"</a:t>
            </a:r>
            <a:endParaRPr lang="bg-BG" altLang="bg-BG" dirty="0"/>
          </a:p>
          <a:p>
            <a:r>
              <a:rPr lang="bg-BG" altLang="bg-BG" b="1" dirty="0"/>
              <a:t>Чл. 21.</a:t>
            </a:r>
            <a:r>
              <a:rPr lang="bg-BG" altLang="bg-BG" dirty="0"/>
              <a:t> Средствата по фонд "Пенсии" се набират от:</a:t>
            </a:r>
          </a:p>
          <a:p>
            <a:r>
              <a:rPr lang="bg-BG" altLang="bg-BG" dirty="0"/>
              <a:t>1. осигурителни вноски от осигурители, осигурени и </a:t>
            </a:r>
            <a:r>
              <a:rPr lang="bg-BG" altLang="bg-BG" dirty="0" err="1"/>
              <a:t>самоосигуряващи</a:t>
            </a:r>
            <a:r>
              <a:rPr lang="bg-BG" altLang="bg-BG" dirty="0"/>
              <a:t> се лица;</a:t>
            </a:r>
          </a:p>
          <a:p>
            <a:r>
              <a:rPr lang="bg-BG" altLang="bg-BG" dirty="0"/>
              <a:t>2. осигурителни вноски и приходи, предвидени в други закони, за осигуряване за инвалидност поради общо заболяване, старост и смърт;</a:t>
            </a:r>
          </a:p>
          <a:p>
            <a:r>
              <a:rPr lang="bg-BG" altLang="bg-BG" dirty="0"/>
              <a:t>3. суми от държавния бюджет за провеждане на осигуряването на лицата по чл. 4, ал. 1, т. 2, чл. 9, ал. 6 и суми от бюджета на съдебната власт за лицата по чл. 4, ал. 1, т. 3;</a:t>
            </a:r>
          </a:p>
          <a:p>
            <a:r>
              <a:rPr lang="bg-BG" altLang="bg-BG" dirty="0"/>
              <a:t>4. трансфери от държавния бюджет, предвидени в закона за бюджета на държавното обществено осигуряване за съответната година;</a:t>
            </a:r>
          </a:p>
          <a:p>
            <a:r>
              <a:rPr lang="bg-BG" altLang="bg-BG" dirty="0"/>
              <a:t>….</a:t>
            </a:r>
          </a:p>
          <a:p>
            <a:r>
              <a:rPr lang="bg-BG" altLang="bg-BG" dirty="0"/>
              <a:t>7. такси, определени с тарифа на Министерския съвет;</a:t>
            </a:r>
          </a:p>
          <a:p>
            <a:r>
              <a:rPr lang="bg-BG" altLang="bg-BG" dirty="0"/>
              <a:t>8. лихви и дивиденти;</a:t>
            </a:r>
          </a:p>
          <a:p>
            <a:r>
              <a:rPr lang="bg-BG" altLang="bg-BG" dirty="0"/>
              <a:t>9. дарения и завещания;</a:t>
            </a:r>
          </a:p>
          <a:p>
            <a:r>
              <a:rPr lang="bg-BG" altLang="bg-BG" dirty="0"/>
              <a:t>…</a:t>
            </a:r>
          </a:p>
          <a:p>
            <a:r>
              <a:rPr lang="bg-BG" altLang="bg-BG" dirty="0"/>
              <a:t>11. други източници.</a:t>
            </a:r>
          </a:p>
          <a:p>
            <a:r>
              <a:rPr lang="bg-BG" altLang="bg-BG" b="1" dirty="0"/>
              <a:t>Разходи по фонд "Пенсии"</a:t>
            </a:r>
            <a:endParaRPr lang="bg-BG" altLang="bg-BG" dirty="0"/>
          </a:p>
          <a:p>
            <a:r>
              <a:rPr lang="bg-BG" altLang="bg-BG" b="1" dirty="0"/>
              <a:t>Чл. 22.</a:t>
            </a:r>
            <a:r>
              <a:rPr lang="bg-BG" altLang="bg-BG" dirty="0"/>
              <a:t> Средствата по фонд "Пенсии" се разходват и трансферират за:</a:t>
            </a:r>
          </a:p>
          <a:p>
            <a:r>
              <a:rPr lang="bg-BG" altLang="bg-BG" dirty="0"/>
              <a:t>1. изплащане на пенсии за осигурителен стаж и възраст, пенсии за инвалидност поради общо заболяване, наследствени пенсии и добавките към тях;</a:t>
            </a:r>
          </a:p>
          <a:p>
            <a:r>
              <a:rPr lang="bg-BG" altLang="bg-BG" dirty="0"/>
              <a:t>2. осъвременяване, индексиране и компенсиране на пенсиите по т. 1;</a:t>
            </a:r>
          </a:p>
          <a:p>
            <a:r>
              <a:rPr lang="bg-BG" altLang="bg-BG" dirty="0"/>
              <a:t>3. други разходи, свързани с пенсионното осигуряване;</a:t>
            </a:r>
          </a:p>
          <a:p>
            <a:r>
              <a:rPr lang="bg-BG" altLang="bg-BG" dirty="0"/>
              <a:t>4. (отм. - ДВ, бр. 109 от 2008 г., в сила от 01.01.2009 г.)</a:t>
            </a:r>
          </a:p>
          <a:p>
            <a:r>
              <a:rPr lang="bg-BG" altLang="bg-BG" dirty="0"/>
              <a:t>5. помощи за профилактика и рехабилитация.</a:t>
            </a:r>
          </a:p>
          <a:p>
            <a:r>
              <a:rPr lang="bg-BG" altLang="bg-BG" b="1" dirty="0"/>
              <a:t>Приходи по фонд "Пенсии за лицата по чл. 69" </a:t>
            </a:r>
            <a:endParaRPr lang="bg-BG" altLang="bg-BG" dirty="0"/>
          </a:p>
          <a:p>
            <a:r>
              <a:rPr lang="bg-BG" altLang="bg-BG" b="1" dirty="0"/>
              <a:t>Чл. 22а.</a:t>
            </a:r>
            <a:r>
              <a:rPr lang="bg-BG" altLang="bg-BG" dirty="0"/>
              <a:t> Средствата по фонд "Пенсии за лицата по чл. 69" се набират от:</a:t>
            </a:r>
          </a:p>
          <a:p>
            <a:r>
              <a:rPr lang="bg-BG" altLang="bg-BG" dirty="0"/>
              <a:t>1. осигурителни вноски за лицата по чл. 69;</a:t>
            </a:r>
          </a:p>
          <a:p>
            <a:r>
              <a:rPr lang="bg-BG" altLang="bg-BG" dirty="0"/>
              <a:t>2. трансфери, предвидени в закона за бюджета на държавното обществено осигуряване за съответната година;</a:t>
            </a:r>
          </a:p>
          <a:p>
            <a:r>
              <a:rPr lang="bg-BG" altLang="bg-BG" dirty="0"/>
              <a:t>3. лихви и дивиденти.</a:t>
            </a:r>
          </a:p>
          <a:p>
            <a:r>
              <a:rPr lang="bg-BG" altLang="bg-BG" b="1" dirty="0"/>
              <a:t>Разходи по фонд "Пенсии за лицата по чл. 69" </a:t>
            </a:r>
            <a:endParaRPr lang="bg-BG" altLang="bg-BG" dirty="0"/>
          </a:p>
          <a:p>
            <a:r>
              <a:rPr lang="bg-BG" altLang="bg-BG" b="1" dirty="0"/>
              <a:t>Чл. 22б.</a:t>
            </a:r>
            <a:r>
              <a:rPr lang="bg-BG" altLang="bg-BG" dirty="0"/>
              <a:t> Средствата по фонд "Пенсии за лицата по чл. 69" се разходват за:</a:t>
            </a:r>
          </a:p>
          <a:p>
            <a:r>
              <a:rPr lang="bg-BG" altLang="bg-BG" dirty="0"/>
              <a:t>1. изплащане на пенсии за осигурителен стаж и възраст, пенсии за инвалидност поради общо заболяване и добавките към тях на лицата по чл. 69;</a:t>
            </a:r>
          </a:p>
          <a:p>
            <a:r>
              <a:rPr lang="bg-BG" altLang="bg-BG" dirty="0"/>
              <a:t>2. осъвременяване на пенсиите по т. 1;</a:t>
            </a:r>
          </a:p>
          <a:p>
            <a:r>
              <a:rPr lang="bg-BG" altLang="bg-BG" dirty="0"/>
              <a:t>3. помощи за профилактика и рехабилитация.</a:t>
            </a:r>
          </a:p>
          <a:p>
            <a:r>
              <a:rPr lang="bg-BG" altLang="bg-BG" b="1" dirty="0"/>
              <a:t>Приходи по фонд "Пенсии, несвързани с трудова дейност"</a:t>
            </a:r>
            <a:endParaRPr lang="bg-BG" altLang="bg-BG" dirty="0"/>
          </a:p>
          <a:p>
            <a:r>
              <a:rPr lang="bg-BG" altLang="bg-BG" b="1" dirty="0"/>
              <a:t>Чл. 22в.</a:t>
            </a:r>
            <a:r>
              <a:rPr lang="bg-BG" altLang="bg-BG" dirty="0"/>
              <a:t> Средствата по фонд "Пенсии, несвързани с трудова дейност" се набират от:</a:t>
            </a:r>
          </a:p>
          <a:p>
            <a:r>
              <a:rPr lang="bg-BG" altLang="bg-BG" dirty="0"/>
              <a:t>1. трансфери от държавния бюджет за:</a:t>
            </a:r>
          </a:p>
          <a:p>
            <a:r>
              <a:rPr lang="bg-BG" altLang="bg-BG" dirty="0"/>
              <a:t>а) изплащане на пенсии, за които не се дължат осигурителни вноски, и за индексациите, компенсациите и добавките към тях;</a:t>
            </a:r>
          </a:p>
          <a:p>
            <a:r>
              <a:rPr lang="bg-BG" altLang="bg-BG" dirty="0"/>
              <a:t>б) добавки към пенсиите на ветераните от войните;</a:t>
            </a:r>
          </a:p>
          <a:p>
            <a:r>
              <a:rPr lang="bg-BG" altLang="bg-BG" dirty="0"/>
              <a:t>в) добавки по чл. 84, определени от пенсиите по буква "а";</a:t>
            </a:r>
          </a:p>
          <a:p>
            <a:r>
              <a:rPr lang="bg-BG" altLang="bg-BG" dirty="0"/>
              <a:t>г) добавки към пенсиите, определени със Закона за политическа и гражданска реабилитация на репресирани лица;</a:t>
            </a:r>
          </a:p>
          <a:p>
            <a:r>
              <a:rPr lang="bg-BG" altLang="bg-BG" dirty="0"/>
              <a:t>2. такси, определени с тарифа на Министерския съвет;</a:t>
            </a:r>
          </a:p>
          <a:p>
            <a:r>
              <a:rPr lang="bg-BG" altLang="bg-BG" dirty="0"/>
              <a:t>3. лихви и дивиденти;</a:t>
            </a:r>
          </a:p>
          <a:p>
            <a:r>
              <a:rPr lang="bg-BG" altLang="bg-BG" dirty="0"/>
              <a:t>4. дарения и завещания.</a:t>
            </a:r>
          </a:p>
          <a:p>
            <a:r>
              <a:rPr lang="bg-BG" altLang="bg-BG" b="1" dirty="0"/>
              <a:t>Разходи по фонд "Пенсии, несвързани с трудова дейност"</a:t>
            </a:r>
            <a:endParaRPr lang="bg-BG" altLang="bg-BG" dirty="0"/>
          </a:p>
          <a:p>
            <a:r>
              <a:rPr lang="bg-BG" altLang="bg-BG" b="1" dirty="0"/>
              <a:t>Чл. 22г.</a:t>
            </a:r>
            <a:r>
              <a:rPr lang="bg-BG" altLang="bg-BG" dirty="0"/>
              <a:t> (1) Средствата по фонд "Пенсии, несвързани с трудова дейност" се разходват за изплащане на:</a:t>
            </a:r>
          </a:p>
          <a:p>
            <a:r>
              <a:rPr lang="bg-BG" altLang="bg-BG" dirty="0"/>
              <a:t>1. пенсии за военна инвалидност;</a:t>
            </a:r>
          </a:p>
          <a:p>
            <a:r>
              <a:rPr lang="bg-BG" altLang="bg-BG" dirty="0"/>
              <a:t>2. пенсии за гражданска инвалидност;</a:t>
            </a:r>
          </a:p>
          <a:p>
            <a:r>
              <a:rPr lang="bg-BG" altLang="bg-BG" dirty="0"/>
              <a:t>3. социални пенсии за старост;</a:t>
            </a:r>
          </a:p>
          <a:p>
            <a:r>
              <a:rPr lang="bg-BG" altLang="bg-BG" dirty="0"/>
              <a:t>4. социални пенсии за инвалидност;</a:t>
            </a:r>
          </a:p>
          <a:p>
            <a:r>
              <a:rPr lang="bg-BG" altLang="bg-BG" dirty="0"/>
              <a:t>5. пенсии за особени заслуги;</a:t>
            </a:r>
          </a:p>
          <a:p>
            <a:r>
              <a:rPr lang="bg-BG" altLang="bg-BG" dirty="0"/>
              <a:t>6. персонални пенсии;</a:t>
            </a:r>
          </a:p>
          <a:p>
            <a:r>
              <a:rPr lang="bg-BG" altLang="bg-BG" dirty="0"/>
              <a:t>7. добавки към пенсиите на ветераните от войните;</a:t>
            </a:r>
          </a:p>
          <a:p>
            <a:r>
              <a:rPr lang="bg-BG" altLang="bg-BG" dirty="0"/>
              <a:t>8. добавки към пенсиите по Закона за политическа и гражданска реабилитация на репресирани лица;</a:t>
            </a:r>
          </a:p>
          <a:p>
            <a:r>
              <a:rPr lang="bg-BG" altLang="bg-BG" dirty="0"/>
              <a:t>9. добавки по чл. 84, определени от пенсии, за които не се дължат осигурителни вноски;</a:t>
            </a:r>
          </a:p>
          <a:p>
            <a:r>
              <a:rPr lang="bg-BG" altLang="bg-BG" dirty="0"/>
              <a:t>10. индексации и компенсации към пенсиите и добавките по т. 1 - 9;</a:t>
            </a:r>
          </a:p>
          <a:p>
            <a:r>
              <a:rPr lang="bg-BG" altLang="bg-BG" dirty="0"/>
              <a:t>11. помощи за профилактика и рехабилитация.</a:t>
            </a:r>
          </a:p>
          <a:p>
            <a:r>
              <a:rPr lang="bg-BG" altLang="bg-BG" dirty="0"/>
              <a:t>(2) Средствата по фонд "Пенсии, несвързани с трудова дейност" се разходват и за изплащане на пенсии, за които не се дължат осигурителни вноски, по отменените Закон за пенсиите и Закон за общественото осигуряване, както и за индексациите, компенсациите и добавките към тях.</a:t>
            </a:r>
          </a:p>
          <a:p>
            <a:r>
              <a:rPr lang="bg-BG" altLang="bg-BG" b="1" dirty="0"/>
              <a:t>Приходи по фонд "Трудова злополука и професионална болест"</a:t>
            </a:r>
            <a:endParaRPr lang="bg-BG" altLang="bg-BG" dirty="0"/>
          </a:p>
          <a:p>
            <a:r>
              <a:rPr lang="bg-BG" altLang="bg-BG" b="1" dirty="0"/>
              <a:t>Чл. 23.</a:t>
            </a:r>
            <a:r>
              <a:rPr lang="bg-BG" altLang="bg-BG" dirty="0"/>
              <a:t> Приходите по фонд "Трудова злополука и професионална болест" се набират от:</a:t>
            </a:r>
          </a:p>
          <a:p>
            <a:r>
              <a:rPr lang="bg-BG" altLang="bg-BG" dirty="0"/>
              <a:t>1. осигурителни вноски;</a:t>
            </a:r>
          </a:p>
          <a:p>
            <a:r>
              <a:rPr lang="bg-BG" altLang="bg-BG" dirty="0"/>
              <a:t>2. суми от държавния бюджет за осигуряването на лицата по чл. 4, ал. 1, т. 2 и 4 и суми от бюджета на съдебната власт за лицата по чл. 4, ал. 1, т. 3;</a:t>
            </a:r>
          </a:p>
          <a:p>
            <a:r>
              <a:rPr lang="bg-BG" altLang="bg-BG" dirty="0"/>
              <a:t>3. приходи, предвидени в други закони, за осигуряване за трудови злополуки и професионална болест;</a:t>
            </a:r>
          </a:p>
          <a:p>
            <a:r>
              <a:rPr lang="bg-BG" altLang="bg-BG" dirty="0"/>
              <a:t>4. (отм. - ДВ, бр. 112 от 2004 г., в сила от 01.01.2005 г.) </a:t>
            </a:r>
          </a:p>
          <a:p>
            <a:r>
              <a:rPr lang="bg-BG" altLang="bg-BG" dirty="0"/>
              <a:t>5. (отм. - ДВ, бр. 112 от 2003 г., в сила от 01.01.2004 г.) </a:t>
            </a:r>
          </a:p>
          <a:p>
            <a:r>
              <a:rPr lang="bg-BG" altLang="bg-BG" dirty="0"/>
              <a:t>6. такси, определени с тарифа на Министерския съвет;</a:t>
            </a:r>
          </a:p>
          <a:p>
            <a:r>
              <a:rPr lang="bg-BG" altLang="bg-BG" dirty="0"/>
              <a:t>7. лихви и дивиденти;</a:t>
            </a:r>
          </a:p>
          <a:p>
            <a:r>
              <a:rPr lang="bg-BG" altLang="bg-BG" dirty="0"/>
              <a:t>8. дарения и завещания;</a:t>
            </a:r>
          </a:p>
          <a:p>
            <a:r>
              <a:rPr lang="bg-BG" altLang="bg-BG" dirty="0"/>
              <a:t>9. други източници.</a:t>
            </a:r>
          </a:p>
          <a:p>
            <a:r>
              <a:rPr lang="bg-BG" altLang="bg-BG" b="1" dirty="0"/>
              <a:t>Разходи по фонд "Трудова злополука и професионална болест"</a:t>
            </a:r>
            <a:endParaRPr lang="bg-BG" altLang="bg-BG" dirty="0"/>
          </a:p>
          <a:p>
            <a:r>
              <a:rPr lang="bg-BG" altLang="bg-BG" b="1" dirty="0"/>
              <a:t>Чл. 24.</a:t>
            </a:r>
            <a:r>
              <a:rPr lang="bg-BG" altLang="bg-BG" dirty="0"/>
              <a:t> Средствата по фонд "Трудова злополука и професионална болест" се разходват за:</a:t>
            </a:r>
          </a:p>
          <a:p>
            <a:r>
              <a:rPr lang="bg-BG" altLang="bg-BG" dirty="0"/>
              <a:t>1. изплащане на парични обезщетения, пенсии и помощи;</a:t>
            </a:r>
          </a:p>
          <a:p>
            <a:r>
              <a:rPr lang="bg-BG" altLang="bg-BG" dirty="0"/>
              <a:t>2. осъвременяване, индексиране и компенсиране на паричните обезщетения, пенсии и помощи;</a:t>
            </a:r>
          </a:p>
          <a:p>
            <a:r>
              <a:rPr lang="bg-BG" altLang="bg-BG" dirty="0"/>
              <a:t>3. мероприятия за предотвратяване на трудовите злополуки и професионалните болести;</a:t>
            </a:r>
          </a:p>
          <a:p>
            <a:r>
              <a:rPr lang="bg-BG" altLang="bg-BG" dirty="0"/>
              <a:t>4. диагностика на професионалните болести;</a:t>
            </a:r>
          </a:p>
          <a:p>
            <a:r>
              <a:rPr lang="bg-BG" altLang="bg-BG" dirty="0"/>
              <a:t>5. помощно-технически средства, свързани с увреждането;</a:t>
            </a:r>
          </a:p>
          <a:p>
            <a:r>
              <a:rPr lang="bg-BG" altLang="bg-BG" dirty="0"/>
              <a:t>6. други разходи, свързани с осигуряването за трудова злополука и професионална болест.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EB40900-A32A-48A9-81FC-037E3ADCB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5656D9-3213-473A-B64B-433D73460D68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13B18-A79A-4CA4-B16E-2A4DAE33470A}" type="slidenum">
              <a:rPr lang="bg-BG" smtClean="0"/>
              <a:pPr>
                <a:defRPr/>
              </a:pPr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772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8CA3548-8E02-4D5A-893C-53D534C4A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76385D1-888B-414A-B9A7-72BF204BAF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325" lvl="2">
              <a:defRPr/>
            </a:pPr>
            <a:r>
              <a:rPr lang="bg-BG" altLang="bg-BG" sz="3200" dirty="0"/>
              <a:t>2. </a:t>
            </a:r>
            <a:r>
              <a:rPr lang="bg-BG" altLang="bg-BG" sz="3200" b="1" dirty="0"/>
              <a:t>Пенсия за ОСВ при непълен осигурителен стаж:</a:t>
            </a:r>
          </a:p>
          <a:p>
            <a:pPr marL="517525" lvl="2" indent="-457200">
              <a:buFont typeface="Arial" panose="020B0604020202020204" pitchFamily="34" charset="0"/>
              <a:buChar char="•"/>
              <a:defRPr/>
            </a:pPr>
            <a:r>
              <a:rPr lang="bg-BG" altLang="bg-BG" sz="2800" dirty="0"/>
              <a:t>15 г. действителен осигурителен стаж ;</a:t>
            </a:r>
          </a:p>
          <a:p>
            <a:pPr marL="517525" lvl="2" indent="-457200">
              <a:buFont typeface="Arial" panose="020B0604020202020204" pitchFamily="34" charset="0"/>
              <a:buChar char="•"/>
              <a:defRPr/>
            </a:pPr>
            <a:r>
              <a:rPr lang="bg-BG" altLang="bg-BG" sz="2800" dirty="0"/>
              <a:t>по-висока възраст от общата: 67 г. </a:t>
            </a:r>
          </a:p>
          <a:p>
            <a:pPr marL="60325" lvl="2">
              <a:defRPr/>
            </a:pPr>
            <a:r>
              <a:rPr lang="bg-BG" altLang="bg-BG" sz="3200" dirty="0"/>
              <a:t>3. </a:t>
            </a:r>
            <a:r>
              <a:rPr lang="bg-BG" altLang="bg-BG" sz="3200" b="1" dirty="0"/>
              <a:t>Пенсия за ОСВ в намален размер:</a:t>
            </a:r>
          </a:p>
          <a:p>
            <a:pPr marL="517525" lvl="2" indent="-457200">
              <a:buFont typeface="Arial" panose="020B0604020202020204" pitchFamily="34" charset="0"/>
              <a:buChar char="•"/>
              <a:defRPr/>
            </a:pPr>
            <a:r>
              <a:rPr lang="bg-BG" altLang="bg-BG" sz="2800" dirty="0"/>
              <a:t>до една година по-рано от основната възраст;</a:t>
            </a:r>
          </a:p>
          <a:p>
            <a:pPr marL="517525" lvl="2" indent="-457200">
              <a:buFont typeface="Arial" panose="020B0604020202020204" pitchFamily="34" charset="0"/>
              <a:buChar char="•"/>
              <a:defRPr/>
            </a:pPr>
            <a:r>
              <a:rPr lang="bg-BG" altLang="bg-BG" sz="2800" dirty="0"/>
              <a:t>изпълнени изисквания за осигурителен стаж;</a:t>
            </a:r>
          </a:p>
          <a:p>
            <a:pPr marL="517525" lvl="2" indent="-457200">
              <a:buFont typeface="Arial" panose="020B0604020202020204" pitchFamily="34" charset="0"/>
              <a:buChar char="•"/>
              <a:defRPr/>
            </a:pPr>
            <a:r>
              <a:rPr lang="bg-BG" altLang="bg-BG" sz="2800" dirty="0"/>
              <a:t>намаление с 0,4%</a:t>
            </a:r>
            <a:r>
              <a:rPr lang="bg-BG" altLang="bg-BG" sz="2800" b="1" dirty="0"/>
              <a:t> </a:t>
            </a:r>
            <a:r>
              <a:rPr lang="bg-BG" altLang="bg-BG" sz="2800" dirty="0"/>
              <a:t>за всеки недостигащ месец </a:t>
            </a:r>
          </a:p>
          <a:p>
            <a:pPr marL="60325" lvl="2">
              <a:defRPr/>
            </a:pPr>
            <a:r>
              <a:rPr lang="bg-BG" altLang="bg-BG" sz="1400" dirty="0"/>
              <a:t>4. </a:t>
            </a:r>
            <a:r>
              <a:rPr lang="bg-BG" altLang="bg-BG" sz="1400" b="1" dirty="0"/>
              <a:t>Пенсия за ОСВ на служители в специализирани ведомства </a:t>
            </a:r>
            <a:r>
              <a:rPr lang="bg-BG" altLang="bg-BG" sz="1400" dirty="0"/>
              <a:t>–</a:t>
            </a:r>
            <a:r>
              <a:rPr lang="bg-BG" altLang="bg-BG" sz="1400" b="1" dirty="0"/>
              <a:t> </a:t>
            </a:r>
            <a:r>
              <a:rPr lang="bg-BG" altLang="bg-BG" dirty="0"/>
              <a:t>военни, полицаи, разузнаване, пожарникари; летци, парашутисти, водолази</a:t>
            </a:r>
          </a:p>
          <a:p>
            <a:pPr marL="60325" lvl="2">
              <a:spcBef>
                <a:spcPts val="1200"/>
              </a:spcBef>
              <a:defRPr/>
            </a:pPr>
            <a:r>
              <a:rPr lang="bg-BG" altLang="bg-BG" sz="1400" dirty="0"/>
              <a:t>5. </a:t>
            </a:r>
            <a:r>
              <a:rPr lang="bg-BG" altLang="bg-BG" sz="1400" b="1" dirty="0"/>
              <a:t>Пенсия за ОСВ при условия на ранно пенсиониране </a:t>
            </a:r>
            <a:r>
              <a:rPr lang="bg-BG" altLang="bg-BG" sz="1400" dirty="0"/>
              <a:t>– </a:t>
            </a:r>
            <a:r>
              <a:rPr lang="bg-BG" altLang="bg-BG" dirty="0"/>
              <a:t>тежки и вредни условия на труд; учители; балерини, танцьори </a:t>
            </a:r>
          </a:p>
          <a:p>
            <a:pPr>
              <a:defRPr/>
            </a:pPr>
            <a:endParaRPr lang="bg-BG" altLang="bg-BG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F925622-32F1-459D-BF25-D67428B79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3F4B31-A1A3-4B54-AE89-5162AC865F72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3D3D637-C394-47C3-864E-2178E9DFC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1093CE7-8579-4BC9-ADD7-D521508DC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536AC12-9651-4B34-8D00-4B16A20F0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E2E7B6-2D16-443D-9EB8-8B4C7148F08C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772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3D3D637-C394-47C3-864E-2178E9DFC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1093CE7-8579-4BC9-ADD7-D521508DC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536AC12-9651-4B34-8D00-4B16A20F0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E2E7B6-2D16-443D-9EB8-8B4C7148F08C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0889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13B18-A79A-4CA4-B16E-2A4DAE33470A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226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13B18-A79A-4CA4-B16E-2A4DAE33470A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245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пенсия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имат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навършили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70-годишна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възраст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когато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годишният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доход на член от </a:t>
            </a:r>
            <a:r>
              <a:rPr lang="ru-RU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семейството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към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навършване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възрастта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по-малък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30 на сто от сбора на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линията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бедност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определена за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страната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последните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месеца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13B18-A79A-4CA4-B16E-2A4DAE33470A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502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Считано от 01.06.2023 г. се </a:t>
            </a:r>
            <a:r>
              <a:rPr lang="ru-RU" dirty="0" err="1"/>
              <a:t>изменя</a:t>
            </a:r>
            <a:r>
              <a:rPr lang="ru-RU" dirty="0"/>
              <a:t> </a:t>
            </a:r>
            <a:r>
              <a:rPr lang="ru-RU" dirty="0" err="1"/>
              <a:t>доходният</a:t>
            </a:r>
            <a:r>
              <a:rPr lang="ru-RU" dirty="0"/>
              <a:t> критерий за </a:t>
            </a:r>
            <a:r>
              <a:rPr lang="ru-RU" dirty="0" err="1"/>
              <a:t>определяне</a:t>
            </a:r>
            <a:r>
              <a:rPr lang="ru-RU" dirty="0"/>
              <a:t> </a:t>
            </a:r>
            <a:r>
              <a:rPr lang="ru-RU" dirty="0" err="1"/>
              <a:t>правото</a:t>
            </a:r>
            <a:r>
              <a:rPr lang="ru-RU" dirty="0"/>
              <a:t> на </a:t>
            </a:r>
            <a:r>
              <a:rPr lang="ru-RU" dirty="0" err="1"/>
              <a:t>социална</a:t>
            </a:r>
            <a:r>
              <a:rPr lang="ru-RU" dirty="0"/>
              <a:t> пенсия. За </a:t>
            </a:r>
            <a:r>
              <a:rPr lang="ru-RU" dirty="0" err="1"/>
              <a:t>лицата</a:t>
            </a:r>
            <a:r>
              <a:rPr lang="ru-RU" dirty="0"/>
              <a:t>, </a:t>
            </a:r>
            <a:r>
              <a:rPr lang="ru-RU" dirty="0" err="1"/>
              <a:t>навършили</a:t>
            </a:r>
            <a:r>
              <a:rPr lang="ru-RU" dirty="0"/>
              <a:t> 70-годишна </a:t>
            </a:r>
            <a:r>
              <a:rPr lang="ru-RU" dirty="0" err="1"/>
              <a:t>възраст</a:t>
            </a:r>
            <a:r>
              <a:rPr lang="ru-RU" dirty="0"/>
              <a:t>, право на </a:t>
            </a:r>
            <a:r>
              <a:rPr lang="ru-RU" dirty="0" err="1"/>
              <a:t>социална</a:t>
            </a:r>
            <a:r>
              <a:rPr lang="ru-RU" dirty="0"/>
              <a:t> пенсия </a:t>
            </a:r>
            <a:r>
              <a:rPr lang="ru-RU" dirty="0" err="1"/>
              <a:t>възниква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годишният</a:t>
            </a:r>
            <a:r>
              <a:rPr lang="ru-RU" dirty="0"/>
              <a:t> доход на член от </a:t>
            </a:r>
            <a:r>
              <a:rPr lang="ru-RU" dirty="0" err="1"/>
              <a:t>семейството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датата</a:t>
            </a:r>
            <a:r>
              <a:rPr lang="ru-RU" dirty="0"/>
              <a:t> на </a:t>
            </a:r>
            <a:r>
              <a:rPr lang="ru-RU" dirty="0" err="1"/>
              <a:t>навършване</a:t>
            </a:r>
            <a:r>
              <a:rPr lang="ru-RU" dirty="0"/>
              <a:t> на </a:t>
            </a:r>
            <a:r>
              <a:rPr lang="ru-RU" dirty="0" err="1"/>
              <a:t>възрастта</a:t>
            </a:r>
            <a:r>
              <a:rPr lang="ru-RU" dirty="0"/>
              <a:t> е </a:t>
            </a:r>
            <a:r>
              <a:rPr lang="ru-RU" dirty="0" err="1"/>
              <a:t>по-нисък</a:t>
            </a:r>
            <a:r>
              <a:rPr lang="ru-RU" dirty="0"/>
              <a:t> от </a:t>
            </a:r>
            <a:r>
              <a:rPr lang="ru-RU" i="1" dirty="0"/>
              <a:t>30 на сто от сбора на </a:t>
            </a:r>
            <a:r>
              <a:rPr lang="ru-RU" i="1" dirty="0" err="1"/>
              <a:t>линията</a:t>
            </a:r>
            <a:r>
              <a:rPr lang="ru-RU" i="1" dirty="0"/>
              <a:t> на </a:t>
            </a:r>
            <a:r>
              <a:rPr lang="ru-RU" i="1" dirty="0" err="1"/>
              <a:t>бедност</a:t>
            </a:r>
            <a:r>
              <a:rPr lang="ru-RU" i="1" dirty="0"/>
              <a:t> </a:t>
            </a:r>
            <a:r>
              <a:rPr lang="ru-RU" dirty="0"/>
              <a:t>за </a:t>
            </a:r>
            <a:r>
              <a:rPr lang="ru-RU" dirty="0" err="1"/>
              <a:t>страната</a:t>
            </a:r>
            <a:r>
              <a:rPr lang="ru-RU" dirty="0"/>
              <a:t> за </a:t>
            </a:r>
            <a:r>
              <a:rPr lang="ru-RU" dirty="0" err="1"/>
              <a:t>последните</a:t>
            </a:r>
            <a:r>
              <a:rPr lang="ru-RU" dirty="0"/>
              <a:t> 12 </a:t>
            </a:r>
            <a:r>
              <a:rPr lang="ru-RU" dirty="0" err="1"/>
              <a:t>месеца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13B18-A79A-4CA4-B16E-2A4DAE33470A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846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13B18-A79A-4CA4-B16E-2A4DAE33470A}" type="slidenum">
              <a:rPr lang="bg-BG" smtClean="0"/>
              <a:pPr>
                <a:defRPr/>
              </a:pPr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529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FAB12B-84E7-4C33-AEA9-6FEC7E11B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18877-2ED5-4FA6-8782-87C68C42F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505B93-33F3-442B-90BB-6528E255F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7769-BBDD-4102-8028-86C524A853B6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33956945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FBC2BB-0E57-434E-9BE2-0B88A1D90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2FACAB-E33E-4AA4-9566-665FD6E2E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2607BE-C281-4E77-8435-B0A2B8CE2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83B5-2FFF-4B85-869D-2847A01B5FC9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20529899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892182-704F-4D0E-A1B1-341023FC4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205E8A-A0DA-4D6E-86B5-1102CAAC9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9B90A5-FBD3-415D-BCE8-3DD1D3FFD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421E-9C4F-404E-B947-BAFDFDDADCE8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7738788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B2660-B2F2-4B28-8B84-097FF025C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098BE6-CAF3-4DDF-92AE-7C979B784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F8CC3-EF6C-4494-898C-8E3BB3DC4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E824-794C-4239-985D-522418FF8162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10675978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27E3D0-1497-4BBC-A172-6A9B86B66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0737BF-0F67-4C77-B0FD-B65DAD531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F7509-A799-4122-9FF2-69184C4CE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C78C-EDE5-410B-9399-076CCE2D26E1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28817732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D2A9E-AA2D-4386-B367-AB0A85B86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D0502-F8AD-4D3C-918E-BA21A1912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E81EE-423F-4B37-A453-DA3B696C5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820F-D365-445D-854B-BC68622E0D1D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31978092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67FDE7-4734-4724-8915-124EC713E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05EC1C-D192-40AE-87CD-2190F2B78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041509-F2B1-4B26-89FB-EFC0D4AD9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847D-0290-4EC8-A685-50A9A7E4321D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30885129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B170AD-539F-4446-B781-0A0D6A826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593FB3-6642-4B2B-BF62-5A433F0B8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BDCA9E-D6F3-4D07-863A-489962611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DE74F-C838-4035-AA1B-C27A747BAC22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9312297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C622C5-71D1-4DD8-B539-FE31AB950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6C0FC2-4ECB-4947-A378-585808651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26E084-E582-4485-9CB3-21D05738A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A562-FC75-4F68-A61A-8E64DC35A1CB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29454534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14A85-AB34-49BB-B9D1-5DEDF0628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DE950-0301-4CFC-89D6-E307A8501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37C72-882A-42F3-A403-D0AAF4EB3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B293-F241-4EDC-9D57-D6ED018ADFB5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38807613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5C6B7-222C-41D1-9643-BFE636496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E5E8D-B307-4A7E-B4DC-27DBA61F8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D28D5-05D4-4446-A9C6-72B37A14B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6DFA-42A1-4978-9CF6-646B4229972B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  <p:extLst>
      <p:ext uri="{BB962C8B-B14F-4D97-AF65-F5344CB8AC3E}">
        <p14:creationId xmlns:p14="http://schemas.microsoft.com/office/powerpoint/2010/main" val="19256325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B2F435-A570-4F5A-BB57-D2D1857BB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g-BG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A2725E-060B-438F-8EC7-BA9560629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bg-BG"/>
              <a:t>Haga clic para modificar el estilo de texto del patrón</a:t>
            </a:r>
          </a:p>
          <a:p>
            <a:pPr lvl="1"/>
            <a:r>
              <a:rPr lang="es-ES" altLang="bg-BG"/>
              <a:t>Segundo nivel</a:t>
            </a:r>
          </a:p>
          <a:p>
            <a:pPr lvl="2"/>
            <a:r>
              <a:rPr lang="es-ES" altLang="bg-BG"/>
              <a:t>Tercer nivel</a:t>
            </a:r>
          </a:p>
          <a:p>
            <a:pPr lvl="3"/>
            <a:r>
              <a:rPr lang="es-ES" altLang="bg-BG"/>
              <a:t>Cuarto nivel</a:t>
            </a:r>
          </a:p>
          <a:p>
            <a:pPr lvl="4"/>
            <a:r>
              <a:rPr lang="es-ES" altLang="bg-BG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6FE90C-1775-4CF1-A181-8FD8191A7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7F827D-97A6-46AA-9AE3-68EAAD2476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bg-BG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C6694C-0C49-4C52-A2FB-ABA14F806D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A93BABB-E6D1-4049-A267-816F6A0F3EB3}" type="slidenum">
              <a:rPr lang="es-ES" altLang="bg-BG"/>
              <a:pPr>
                <a:defRPr/>
              </a:pPr>
              <a:t>‹#›</a:t>
            </a:fld>
            <a:endParaRPr lang="es-E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>
            <a:extLst>
              <a:ext uri="{FF2B5EF4-FFF2-40B4-BE49-F238E27FC236}">
                <a16:creationId xmlns:a16="http://schemas.microsoft.com/office/drawing/2014/main" id="{01BB4E3A-9178-4391-A8F5-0D171C961C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989138"/>
            <a:ext cx="8353425" cy="2591990"/>
          </a:xfrm>
          <a:noFill/>
        </p:spPr>
        <p:txBody>
          <a:bodyPr anchor="ctr"/>
          <a:lstStyle/>
          <a:p>
            <a:pPr eaLnBrk="1" hangingPunct="1"/>
            <a:r>
              <a:rPr lang="bg-BG" altLang="bg-BG" sz="4400" b="1" dirty="0">
                <a:solidFill>
                  <a:srgbClr val="002060"/>
                </a:solidFill>
              </a:rPr>
              <a:t>Панел 3: Справедливи пенсии</a:t>
            </a:r>
            <a:endParaRPr lang="es-ES" altLang="bg-BG" sz="4400" b="1" dirty="0">
              <a:solidFill>
                <a:srgbClr val="002060"/>
              </a:solidFill>
            </a:endParaRPr>
          </a:p>
        </p:txBody>
      </p:sp>
      <p:sp>
        <p:nvSpPr>
          <p:cNvPr id="3076" name="Slide Number Placeholder 2">
            <a:extLst>
              <a:ext uri="{FF2B5EF4-FFF2-40B4-BE49-F238E27FC236}">
                <a16:creationId xmlns:a16="http://schemas.microsoft.com/office/drawing/2014/main" id="{D4702E8F-D917-4DE2-819C-14AD4EB5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BC6179-5628-45CB-9172-256AC71D9427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ES" altLang="bg-BG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95230-D3F8-AA15-4958-5F03FE789C97}"/>
              </a:ext>
            </a:extLst>
          </p:cNvPr>
          <p:cNvSpPr txBox="1"/>
          <p:nvPr/>
        </p:nvSpPr>
        <p:spPr>
          <a:xfrm>
            <a:off x="2195736" y="4509120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i="1" dirty="0"/>
              <a:t>Източник:</a:t>
            </a:r>
          </a:p>
          <a:p>
            <a:pPr algn="ctr"/>
            <a:r>
              <a:rPr lang="bg-BG" sz="2000" i="1" dirty="0"/>
              <a:t>Публична информация от интернет страницата на НОИ.</a:t>
            </a:r>
            <a:endParaRPr lang="en-US" sz="2000" i="1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1E03-95AF-42C5-8751-DD3960A2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Средна пенсия към среден осигурителен доход</a:t>
            </a:r>
            <a:b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2016 - 2025 г.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86C97-BB6C-44B8-945E-2146B2BD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1E824-794C-4239-985D-522418FF8162}" type="slidenum">
              <a:rPr lang="es-ES" altLang="bg-BG" smtClean="0"/>
              <a:pPr>
                <a:defRPr/>
              </a:pPr>
              <a:t>10</a:t>
            </a:fld>
            <a:endParaRPr lang="es-ES" altLang="bg-B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02C94-FC6C-4231-9E12-A816BBACF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08789"/>
            <a:ext cx="8363945" cy="4724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19DA8-174B-426B-8843-FD435F66337C}"/>
              </a:ext>
            </a:extLst>
          </p:cNvPr>
          <p:cNvSpPr txBox="1"/>
          <p:nvPr/>
        </p:nvSpPr>
        <p:spPr>
          <a:xfrm>
            <a:off x="755576" y="6233482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i="1" dirty="0"/>
              <a:t>Източник: Публична информация от интернет страницата на НОИ.</a:t>
            </a:r>
            <a:endParaRPr lang="en-US" sz="11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854811-8E7B-8515-0D99-1528E181401F}"/>
              </a:ext>
            </a:extLst>
          </p:cNvPr>
          <p:cNvSpPr txBox="1">
            <a:spLocks/>
          </p:cNvSpPr>
          <p:nvPr/>
        </p:nvSpPr>
        <p:spPr bwMode="auto">
          <a:xfrm>
            <a:off x="755576" y="2060848"/>
            <a:ext cx="4752528" cy="3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Коефициент на заместване на дохода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8440688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1290-8E00-4946-87A7-800349B7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7769-BBDD-4102-8028-86C524A853B6}" type="slidenum">
              <a:rPr lang="es-ES" altLang="bg-BG" smtClean="0"/>
              <a:pPr>
                <a:defRPr/>
              </a:pPr>
              <a:t>11</a:t>
            </a:fld>
            <a:endParaRPr lang="es-ES" altLang="bg-B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49AED-1222-465D-A2E5-804C5E4A5803}"/>
              </a:ext>
            </a:extLst>
          </p:cNvPr>
          <p:cNvSpPr txBox="1"/>
          <p:nvPr/>
        </p:nvSpPr>
        <p:spPr>
          <a:xfrm>
            <a:off x="661303" y="119693"/>
            <a:ext cx="8025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Брой на пенсионерите с размер на пенсията </a:t>
            </a:r>
            <a:r>
              <a:rPr lang="bg-BG" sz="2400" b="1" dirty="0"/>
              <a:t>ограничен от тавана на пенсиите</a:t>
            </a:r>
          </a:p>
          <a:p>
            <a:pPr algn="ctr"/>
            <a:r>
              <a:rPr lang="bg-BG" sz="2400" dirty="0"/>
              <a:t>2016 - 2025 г.</a:t>
            </a:r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9AF6D4-D897-44BD-9532-366147E2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2" y="1769187"/>
            <a:ext cx="7727121" cy="447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71B3D-4070-4058-A2F1-4024C3CE414E}"/>
              </a:ext>
            </a:extLst>
          </p:cNvPr>
          <p:cNvSpPr txBox="1"/>
          <p:nvPr/>
        </p:nvSpPr>
        <p:spPr>
          <a:xfrm>
            <a:off x="665319" y="6245225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i="1" dirty="0"/>
              <a:t>Източник: Публична информация от интернет страницата на НОИ.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00205381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920A79D-67D8-4167-A3E3-FDEB04FF0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eaLnBrk="1" hangingPunct="1"/>
            <a:r>
              <a:rPr lang="bg-BG" altLang="bg-BG" sz="3600" dirty="0"/>
              <a:t>Пенсии, </a:t>
            </a:r>
            <a:r>
              <a:rPr lang="bg-BG" altLang="bg-BG" sz="3600" b="1" dirty="0"/>
              <a:t>не</a:t>
            </a:r>
            <a:r>
              <a:rPr lang="bg-BG" altLang="bg-BG" sz="3600" dirty="0"/>
              <a:t>свързани с трудова дейност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24CCBFE-606E-40F5-8172-F1C8BD66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435975" cy="4537075"/>
          </a:xfrm>
        </p:spPr>
        <p:txBody>
          <a:bodyPr anchor="ctr"/>
          <a:lstStyle/>
          <a:p>
            <a:pPr>
              <a:defRPr/>
            </a:pPr>
            <a:r>
              <a:rPr lang="bg-BG" sz="2400" dirty="0"/>
              <a:t>социална пенсия за старост:</a:t>
            </a:r>
          </a:p>
          <a:p>
            <a:pPr marL="685800">
              <a:buFont typeface="Wingdings" panose="05000000000000000000" pitchFamily="2" charset="2"/>
              <a:buChar char="ü"/>
              <a:defRPr/>
            </a:pPr>
            <a:r>
              <a:rPr lang="bg-BG" sz="2200" dirty="0"/>
              <a:t>навършена 70-годишна възраст</a:t>
            </a:r>
          </a:p>
          <a:p>
            <a:pPr marL="685800">
              <a:buFont typeface="Wingdings" panose="05000000000000000000" pitchFamily="2" charset="2"/>
              <a:buChar char="ü"/>
              <a:defRPr/>
            </a:pPr>
            <a:r>
              <a:rPr lang="bg-BG" sz="2200" dirty="0"/>
              <a:t>годишен доход на член от семейството под определен минимум</a:t>
            </a:r>
          </a:p>
          <a:p>
            <a:pPr>
              <a:defRPr/>
            </a:pPr>
            <a:r>
              <a:rPr lang="bg-BG" sz="2400" dirty="0"/>
              <a:t>социална пенсия за инвалидност:</a:t>
            </a:r>
          </a:p>
          <a:p>
            <a:pPr marL="685800">
              <a:buFont typeface="Wingdings" panose="05000000000000000000" pitchFamily="2" charset="2"/>
              <a:buChar char="ü"/>
              <a:defRPr/>
            </a:pPr>
            <a:r>
              <a:rPr lang="bg-BG" sz="2200" dirty="0"/>
              <a:t>навършена 16-годишна възраст</a:t>
            </a:r>
          </a:p>
          <a:p>
            <a:pPr marL="685800">
              <a:buFont typeface="Wingdings" panose="05000000000000000000" pitchFamily="2" charset="2"/>
              <a:buChar char="ü"/>
              <a:defRPr/>
            </a:pPr>
            <a:r>
              <a:rPr lang="bg-BG" sz="2200" dirty="0"/>
              <a:t>над 71% трайно намалена работоспособност</a:t>
            </a:r>
          </a:p>
          <a:p>
            <a:pPr>
              <a:defRPr/>
            </a:pPr>
            <a:r>
              <a:rPr lang="bg-BG" sz="2400" dirty="0"/>
              <a:t>пенсия за военна инвалидност</a:t>
            </a:r>
          </a:p>
          <a:p>
            <a:pPr>
              <a:defRPr/>
            </a:pPr>
            <a:r>
              <a:rPr lang="bg-BG" sz="2400" dirty="0"/>
              <a:t>пенсия за гражданска инвалидност</a:t>
            </a:r>
          </a:p>
          <a:p>
            <a:pPr>
              <a:defRPr/>
            </a:pPr>
            <a:r>
              <a:rPr lang="bg-BG" sz="2400" dirty="0"/>
              <a:t>други.</a:t>
            </a:r>
            <a:endParaRPr lang="bg-BG" altLang="bg-BG" sz="2400" dirty="0"/>
          </a:p>
        </p:txBody>
      </p:sp>
      <p:sp>
        <p:nvSpPr>
          <p:cNvPr id="23557" name="Slide Number Placeholder 1">
            <a:extLst>
              <a:ext uri="{FF2B5EF4-FFF2-40B4-BE49-F238E27FC236}">
                <a16:creationId xmlns:a16="http://schemas.microsoft.com/office/drawing/2014/main" id="{7F8EF97E-D48A-445D-BD4E-150C9E64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67FADC-BDEB-441C-8529-A8B4F8D2C0DC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bg-BG" sz="1400"/>
          </a:p>
        </p:txBody>
      </p:sp>
    </p:spTree>
    <p:extLst>
      <p:ext uri="{BB962C8B-B14F-4D97-AF65-F5344CB8AC3E}">
        <p14:creationId xmlns:p14="http://schemas.microsoft.com/office/powerpoint/2010/main" val="368898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B07D-453D-4448-84AF-9DEDE26A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bg-BG" sz="2400" dirty="0">
                <a:solidFill>
                  <a:schemeClr val="tx1"/>
                </a:solidFill>
              </a:rPr>
              <a:t>Брой на пенсионерите от фонд „Пенсии, </a:t>
            </a:r>
            <a:r>
              <a:rPr lang="bg-BG" sz="2400" b="1" dirty="0">
                <a:solidFill>
                  <a:schemeClr val="tx1"/>
                </a:solidFill>
              </a:rPr>
              <a:t>не</a:t>
            </a:r>
            <a:r>
              <a:rPr lang="bg-BG" sz="2400" dirty="0">
                <a:solidFill>
                  <a:schemeClr val="tx1"/>
                </a:solidFill>
              </a:rPr>
              <a:t>свързани с трудова дейност“ за периода 2016 - 2025 г.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783CF-8DCA-423D-A1F9-1FE8B24E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1E824-794C-4239-985D-522418FF8162}" type="slidenum">
              <a:rPr lang="es-ES" altLang="bg-BG" smtClean="0"/>
              <a:pPr>
                <a:defRPr/>
              </a:pPr>
              <a:t>13</a:t>
            </a:fld>
            <a:endParaRPr lang="es-ES" altLang="bg-B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7BD1CE-F696-4184-A65B-01EF59B1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85" y="1772816"/>
            <a:ext cx="8308615" cy="432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4D3D5-0047-4521-904A-F054BDF554CF}"/>
              </a:ext>
            </a:extLst>
          </p:cNvPr>
          <p:cNvSpPr txBox="1"/>
          <p:nvPr/>
        </p:nvSpPr>
        <p:spPr>
          <a:xfrm>
            <a:off x="611560" y="6221740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i="1" dirty="0"/>
              <a:t>Източник: Публична информация от интернет страницата на НОИ.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1428670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AC46-90FB-4FAB-A2AE-92EC38B7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Брой на пенсионерите с действителен размер на пенсията под минималния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и приравнени на него за периода 2016 - 2025 г.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E24AC-19E4-49BA-93EE-5EBB8890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1E824-794C-4239-985D-522418FF8162}" type="slidenum">
              <a:rPr lang="es-ES" altLang="bg-BG" smtClean="0"/>
              <a:pPr>
                <a:defRPr/>
              </a:pPr>
              <a:t>14</a:t>
            </a:fld>
            <a:endParaRPr lang="es-ES" altLang="bg-B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129A1-81A0-4A02-A251-B3034BEF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4" y="1811184"/>
            <a:ext cx="8003232" cy="4398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6CF76-4BCD-40A5-9B45-EE9615F71412}"/>
              </a:ext>
            </a:extLst>
          </p:cNvPr>
          <p:cNvSpPr txBox="1"/>
          <p:nvPr/>
        </p:nvSpPr>
        <p:spPr>
          <a:xfrm>
            <a:off x="570384" y="6221740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i="1" dirty="0"/>
              <a:t>Източник: Публична информация от интернет страницата на НОИ.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09360168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11A4D3A-FD09-4AE9-B9DF-4D4D6FD8E8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bg-BG" altLang="bg-BG" dirty="0"/>
          </a:p>
          <a:p>
            <a:pPr marL="0" indent="0" eaLnBrk="1" hangingPunct="1">
              <a:buFontTx/>
              <a:buNone/>
            </a:pPr>
            <a:endParaRPr lang="bg-BG" altLang="bg-BG" dirty="0"/>
          </a:p>
          <a:p>
            <a:pPr marL="0" indent="0" eaLnBrk="1" hangingPunct="1">
              <a:buFontTx/>
              <a:buNone/>
            </a:pPr>
            <a:endParaRPr lang="bg-BG" altLang="bg-BG" dirty="0"/>
          </a:p>
          <a:p>
            <a:pPr marL="0" indent="0" algn="ctr" eaLnBrk="1" hangingPunct="1">
              <a:buFontTx/>
              <a:buNone/>
            </a:pPr>
            <a:r>
              <a:rPr lang="bg-BG" altLang="bg-BG" b="1" i="1" dirty="0">
                <a:solidFill>
                  <a:srgbClr val="025198"/>
                </a:solidFill>
              </a:rPr>
              <a:t>БЛАГОДАРЯ ЗА ВНИМАНИЕТО!</a:t>
            </a:r>
          </a:p>
        </p:txBody>
      </p:sp>
      <p:sp>
        <p:nvSpPr>
          <p:cNvPr id="25605" name="Slide Number Placeholder 1">
            <a:extLst>
              <a:ext uri="{FF2B5EF4-FFF2-40B4-BE49-F238E27FC236}">
                <a16:creationId xmlns:a16="http://schemas.microsoft.com/office/drawing/2014/main" id="{4E8FAECE-A85C-4FB1-A812-AFE7471E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0AE2C-EB6A-4B41-8B29-58837F60632C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bg-BG" sz="140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03FF0EA-E498-4F40-8B97-A5361D96A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904" y="136525"/>
            <a:ext cx="8229600" cy="1143000"/>
          </a:xfrm>
        </p:spPr>
        <p:txBody>
          <a:bodyPr/>
          <a:lstStyle/>
          <a:p>
            <a:r>
              <a:rPr lang="bg-BG" altLang="bg-BG" sz="3600" dirty="0"/>
              <a:t>Фондове, от които се изплащат пенсии </a:t>
            </a:r>
            <a:r>
              <a:rPr lang="en-US" altLang="bg-BG" sz="3600" dirty="0"/>
              <a:t>(</a:t>
            </a:r>
            <a:r>
              <a:rPr lang="bg-BG" altLang="bg-BG" sz="3600" dirty="0"/>
              <a:t>НОИ</a:t>
            </a:r>
            <a:r>
              <a:rPr lang="en-US" altLang="bg-BG" sz="3600" dirty="0"/>
              <a:t>)</a:t>
            </a:r>
            <a:endParaRPr lang="bg-BG" altLang="bg-BG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0E515-677D-4A45-AFE5-220ABA7E8069}"/>
              </a:ext>
            </a:extLst>
          </p:cNvPr>
          <p:cNvGrpSpPr/>
          <p:nvPr/>
        </p:nvGrpSpPr>
        <p:grpSpPr>
          <a:xfrm>
            <a:off x="263066" y="1702222"/>
            <a:ext cx="8609029" cy="4781128"/>
            <a:chOff x="263066" y="1702222"/>
            <a:chExt cx="8609029" cy="478112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189C578-7DDF-4697-B4AA-9872C351ABD6}"/>
                </a:ext>
              </a:extLst>
            </p:cNvPr>
            <p:cNvSpPr/>
            <p:nvPr/>
          </p:nvSpPr>
          <p:spPr>
            <a:xfrm>
              <a:off x="264798" y="1702222"/>
              <a:ext cx="1715815" cy="4781128"/>
            </a:xfrm>
            <a:custGeom>
              <a:avLst/>
              <a:gdLst>
                <a:gd name="connsiteX0" fmla="*/ 0 w 1715815"/>
                <a:gd name="connsiteY0" fmla="*/ 171582 h 4781128"/>
                <a:gd name="connsiteX1" fmla="*/ 171582 w 1715815"/>
                <a:gd name="connsiteY1" fmla="*/ 0 h 4781128"/>
                <a:gd name="connsiteX2" fmla="*/ 1544234 w 1715815"/>
                <a:gd name="connsiteY2" fmla="*/ 0 h 4781128"/>
                <a:gd name="connsiteX3" fmla="*/ 1715816 w 1715815"/>
                <a:gd name="connsiteY3" fmla="*/ 171582 h 4781128"/>
                <a:gd name="connsiteX4" fmla="*/ 1715815 w 1715815"/>
                <a:gd name="connsiteY4" fmla="*/ 4609547 h 4781128"/>
                <a:gd name="connsiteX5" fmla="*/ 1544233 w 1715815"/>
                <a:gd name="connsiteY5" fmla="*/ 4781129 h 4781128"/>
                <a:gd name="connsiteX6" fmla="*/ 171582 w 1715815"/>
                <a:gd name="connsiteY6" fmla="*/ 4781128 h 4781128"/>
                <a:gd name="connsiteX7" fmla="*/ 0 w 1715815"/>
                <a:gd name="connsiteY7" fmla="*/ 4609546 h 4781128"/>
                <a:gd name="connsiteX8" fmla="*/ 0 w 1715815"/>
                <a:gd name="connsiteY8" fmla="*/ 171582 h 478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815" h="4781128">
                  <a:moveTo>
                    <a:pt x="0" y="171582"/>
                  </a:moveTo>
                  <a:cubicBezTo>
                    <a:pt x="0" y="76820"/>
                    <a:pt x="76820" y="0"/>
                    <a:pt x="171582" y="0"/>
                  </a:cubicBezTo>
                  <a:lnTo>
                    <a:pt x="1544234" y="0"/>
                  </a:lnTo>
                  <a:cubicBezTo>
                    <a:pt x="1638996" y="0"/>
                    <a:pt x="1715816" y="76820"/>
                    <a:pt x="1715816" y="171582"/>
                  </a:cubicBezTo>
                  <a:cubicBezTo>
                    <a:pt x="1715816" y="1650904"/>
                    <a:pt x="1715815" y="3130225"/>
                    <a:pt x="1715815" y="4609547"/>
                  </a:cubicBezTo>
                  <a:cubicBezTo>
                    <a:pt x="1715815" y="4704309"/>
                    <a:pt x="1638995" y="4781129"/>
                    <a:pt x="1544233" y="4781129"/>
                  </a:cubicBezTo>
                  <a:lnTo>
                    <a:pt x="171582" y="4781128"/>
                  </a:lnTo>
                  <a:cubicBezTo>
                    <a:pt x="76820" y="4781128"/>
                    <a:pt x="0" y="4704308"/>
                    <a:pt x="0" y="4609546"/>
                  </a:cubicBezTo>
                  <a:lnTo>
                    <a:pt x="0" y="1715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0688" tIns="2083139" rIns="170688" bIns="11269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Фонд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Пенсии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F3EDF5-3BBD-4700-99FB-93B9767CECCF}"/>
                </a:ext>
              </a:extLst>
            </p:cNvPr>
            <p:cNvSpPr/>
            <p:nvPr/>
          </p:nvSpPr>
          <p:spPr>
            <a:xfrm>
              <a:off x="263066" y="1989089"/>
              <a:ext cx="1592115" cy="1592115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E121E1-4728-4D13-B5D4-6145C6FE5745}"/>
                </a:ext>
              </a:extLst>
            </p:cNvPr>
            <p:cNvSpPr/>
            <p:nvPr/>
          </p:nvSpPr>
          <p:spPr>
            <a:xfrm>
              <a:off x="1971072" y="1702222"/>
              <a:ext cx="1715815" cy="4781128"/>
            </a:xfrm>
            <a:custGeom>
              <a:avLst/>
              <a:gdLst>
                <a:gd name="connsiteX0" fmla="*/ 0 w 1715815"/>
                <a:gd name="connsiteY0" fmla="*/ 171582 h 4781128"/>
                <a:gd name="connsiteX1" fmla="*/ 171582 w 1715815"/>
                <a:gd name="connsiteY1" fmla="*/ 0 h 4781128"/>
                <a:gd name="connsiteX2" fmla="*/ 1544234 w 1715815"/>
                <a:gd name="connsiteY2" fmla="*/ 0 h 4781128"/>
                <a:gd name="connsiteX3" fmla="*/ 1715816 w 1715815"/>
                <a:gd name="connsiteY3" fmla="*/ 171582 h 4781128"/>
                <a:gd name="connsiteX4" fmla="*/ 1715815 w 1715815"/>
                <a:gd name="connsiteY4" fmla="*/ 4609547 h 4781128"/>
                <a:gd name="connsiteX5" fmla="*/ 1544233 w 1715815"/>
                <a:gd name="connsiteY5" fmla="*/ 4781129 h 4781128"/>
                <a:gd name="connsiteX6" fmla="*/ 171582 w 1715815"/>
                <a:gd name="connsiteY6" fmla="*/ 4781128 h 4781128"/>
                <a:gd name="connsiteX7" fmla="*/ 0 w 1715815"/>
                <a:gd name="connsiteY7" fmla="*/ 4609546 h 4781128"/>
                <a:gd name="connsiteX8" fmla="*/ 0 w 1715815"/>
                <a:gd name="connsiteY8" fmla="*/ 171582 h 478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815" h="4781128">
                  <a:moveTo>
                    <a:pt x="0" y="171582"/>
                  </a:moveTo>
                  <a:cubicBezTo>
                    <a:pt x="0" y="76820"/>
                    <a:pt x="76820" y="0"/>
                    <a:pt x="171582" y="0"/>
                  </a:cubicBezTo>
                  <a:lnTo>
                    <a:pt x="1544234" y="0"/>
                  </a:lnTo>
                  <a:cubicBezTo>
                    <a:pt x="1638996" y="0"/>
                    <a:pt x="1715816" y="76820"/>
                    <a:pt x="1715816" y="171582"/>
                  </a:cubicBezTo>
                  <a:cubicBezTo>
                    <a:pt x="1715816" y="1650904"/>
                    <a:pt x="1715815" y="3130225"/>
                    <a:pt x="1715815" y="4609547"/>
                  </a:cubicBezTo>
                  <a:cubicBezTo>
                    <a:pt x="1715815" y="4704309"/>
                    <a:pt x="1638995" y="4781129"/>
                    <a:pt x="1544233" y="4781129"/>
                  </a:cubicBezTo>
                  <a:lnTo>
                    <a:pt x="171582" y="4781128"/>
                  </a:lnTo>
                  <a:cubicBezTo>
                    <a:pt x="76820" y="4781128"/>
                    <a:pt x="0" y="4704308"/>
                    <a:pt x="0" y="4609546"/>
                  </a:cubicBezTo>
                  <a:lnTo>
                    <a:pt x="0" y="1715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0688" tIns="2083139" rIns="170688" bIns="11269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Фонд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Пенсии за лицата по чл. 69 – военни, полицаи и др.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44032A-3001-4EF1-B647-DE0978B9C952}"/>
                </a:ext>
              </a:extLst>
            </p:cNvPr>
            <p:cNvSpPr/>
            <p:nvPr/>
          </p:nvSpPr>
          <p:spPr>
            <a:xfrm>
              <a:off x="2051722" y="1988834"/>
              <a:ext cx="1592115" cy="1592115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2226F4-0565-4A29-8496-CC713E8ED296}"/>
                </a:ext>
              </a:extLst>
            </p:cNvPr>
            <p:cNvSpPr/>
            <p:nvPr/>
          </p:nvSpPr>
          <p:spPr>
            <a:xfrm>
              <a:off x="3707913" y="1702222"/>
              <a:ext cx="1715815" cy="4781128"/>
            </a:xfrm>
            <a:custGeom>
              <a:avLst/>
              <a:gdLst>
                <a:gd name="connsiteX0" fmla="*/ 0 w 1715815"/>
                <a:gd name="connsiteY0" fmla="*/ 171582 h 4781128"/>
                <a:gd name="connsiteX1" fmla="*/ 171582 w 1715815"/>
                <a:gd name="connsiteY1" fmla="*/ 0 h 4781128"/>
                <a:gd name="connsiteX2" fmla="*/ 1544234 w 1715815"/>
                <a:gd name="connsiteY2" fmla="*/ 0 h 4781128"/>
                <a:gd name="connsiteX3" fmla="*/ 1715816 w 1715815"/>
                <a:gd name="connsiteY3" fmla="*/ 171582 h 4781128"/>
                <a:gd name="connsiteX4" fmla="*/ 1715815 w 1715815"/>
                <a:gd name="connsiteY4" fmla="*/ 4609547 h 4781128"/>
                <a:gd name="connsiteX5" fmla="*/ 1544233 w 1715815"/>
                <a:gd name="connsiteY5" fmla="*/ 4781129 h 4781128"/>
                <a:gd name="connsiteX6" fmla="*/ 171582 w 1715815"/>
                <a:gd name="connsiteY6" fmla="*/ 4781128 h 4781128"/>
                <a:gd name="connsiteX7" fmla="*/ 0 w 1715815"/>
                <a:gd name="connsiteY7" fmla="*/ 4609546 h 4781128"/>
                <a:gd name="connsiteX8" fmla="*/ 0 w 1715815"/>
                <a:gd name="connsiteY8" fmla="*/ 171582 h 478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815" h="4781128">
                  <a:moveTo>
                    <a:pt x="0" y="171582"/>
                  </a:moveTo>
                  <a:cubicBezTo>
                    <a:pt x="0" y="76820"/>
                    <a:pt x="76820" y="0"/>
                    <a:pt x="171582" y="0"/>
                  </a:cubicBezTo>
                  <a:lnTo>
                    <a:pt x="1544234" y="0"/>
                  </a:lnTo>
                  <a:cubicBezTo>
                    <a:pt x="1638996" y="0"/>
                    <a:pt x="1715816" y="76820"/>
                    <a:pt x="1715816" y="171582"/>
                  </a:cubicBezTo>
                  <a:cubicBezTo>
                    <a:pt x="1715816" y="1650904"/>
                    <a:pt x="1715815" y="3130225"/>
                    <a:pt x="1715815" y="4609547"/>
                  </a:cubicBezTo>
                  <a:cubicBezTo>
                    <a:pt x="1715815" y="4704309"/>
                    <a:pt x="1638995" y="4781129"/>
                    <a:pt x="1544233" y="4781129"/>
                  </a:cubicBezTo>
                  <a:lnTo>
                    <a:pt x="171582" y="4781128"/>
                  </a:lnTo>
                  <a:cubicBezTo>
                    <a:pt x="76820" y="4781128"/>
                    <a:pt x="0" y="4704308"/>
                    <a:pt x="0" y="4609546"/>
                  </a:cubicBezTo>
                  <a:lnTo>
                    <a:pt x="0" y="1715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0688" tIns="2083139" rIns="170688" bIns="11269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Фонд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 </a:t>
              </a:r>
              <a:r>
                <a:rPr lang="bg-BG" sz="2200" kern="1200" dirty="0"/>
                <a:t>Трудова злополука и проф. болест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8CAF79-FF07-4C69-91FB-3FF18F67797B}"/>
                </a:ext>
              </a:extLst>
            </p:cNvPr>
            <p:cNvSpPr/>
            <p:nvPr/>
          </p:nvSpPr>
          <p:spPr>
            <a:xfrm>
              <a:off x="3797646" y="1989089"/>
              <a:ext cx="1592115" cy="1592115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1AFF8E-48EE-4315-9EC8-E1BD2AEBAEA9}"/>
                </a:ext>
              </a:extLst>
            </p:cNvPr>
            <p:cNvSpPr/>
            <p:nvPr/>
          </p:nvSpPr>
          <p:spPr>
            <a:xfrm>
              <a:off x="7156280" y="1702222"/>
              <a:ext cx="1715815" cy="4781128"/>
            </a:xfrm>
            <a:custGeom>
              <a:avLst/>
              <a:gdLst>
                <a:gd name="connsiteX0" fmla="*/ 0 w 1715815"/>
                <a:gd name="connsiteY0" fmla="*/ 171582 h 4781128"/>
                <a:gd name="connsiteX1" fmla="*/ 171582 w 1715815"/>
                <a:gd name="connsiteY1" fmla="*/ 0 h 4781128"/>
                <a:gd name="connsiteX2" fmla="*/ 1544234 w 1715815"/>
                <a:gd name="connsiteY2" fmla="*/ 0 h 4781128"/>
                <a:gd name="connsiteX3" fmla="*/ 1715816 w 1715815"/>
                <a:gd name="connsiteY3" fmla="*/ 171582 h 4781128"/>
                <a:gd name="connsiteX4" fmla="*/ 1715815 w 1715815"/>
                <a:gd name="connsiteY4" fmla="*/ 4609547 h 4781128"/>
                <a:gd name="connsiteX5" fmla="*/ 1544233 w 1715815"/>
                <a:gd name="connsiteY5" fmla="*/ 4781129 h 4781128"/>
                <a:gd name="connsiteX6" fmla="*/ 171582 w 1715815"/>
                <a:gd name="connsiteY6" fmla="*/ 4781128 h 4781128"/>
                <a:gd name="connsiteX7" fmla="*/ 0 w 1715815"/>
                <a:gd name="connsiteY7" fmla="*/ 4609546 h 4781128"/>
                <a:gd name="connsiteX8" fmla="*/ 0 w 1715815"/>
                <a:gd name="connsiteY8" fmla="*/ 171582 h 478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815" h="4781128">
                  <a:moveTo>
                    <a:pt x="0" y="171582"/>
                  </a:moveTo>
                  <a:cubicBezTo>
                    <a:pt x="0" y="76820"/>
                    <a:pt x="76820" y="0"/>
                    <a:pt x="171582" y="0"/>
                  </a:cubicBezTo>
                  <a:lnTo>
                    <a:pt x="1544234" y="0"/>
                  </a:lnTo>
                  <a:cubicBezTo>
                    <a:pt x="1638996" y="0"/>
                    <a:pt x="1715816" y="76820"/>
                    <a:pt x="1715816" y="171582"/>
                  </a:cubicBezTo>
                  <a:cubicBezTo>
                    <a:pt x="1715816" y="1650904"/>
                    <a:pt x="1715815" y="3130225"/>
                    <a:pt x="1715815" y="4609547"/>
                  </a:cubicBezTo>
                  <a:cubicBezTo>
                    <a:pt x="1715815" y="4704309"/>
                    <a:pt x="1638995" y="4781129"/>
                    <a:pt x="1544233" y="4781129"/>
                  </a:cubicBezTo>
                  <a:lnTo>
                    <a:pt x="171582" y="4781128"/>
                  </a:lnTo>
                  <a:cubicBezTo>
                    <a:pt x="76820" y="4781128"/>
                    <a:pt x="0" y="4704308"/>
                    <a:pt x="0" y="4609546"/>
                  </a:cubicBezTo>
                  <a:lnTo>
                    <a:pt x="0" y="1715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6464" tIns="2068915" rIns="156464" bIns="111269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200" kern="1200" dirty="0"/>
                <a:t>Учителски пенсионен фонд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393D3E-8B77-49F6-8A54-0FD05D48E3A2}"/>
                </a:ext>
              </a:extLst>
            </p:cNvPr>
            <p:cNvSpPr/>
            <p:nvPr/>
          </p:nvSpPr>
          <p:spPr>
            <a:xfrm>
              <a:off x="7236291" y="1988834"/>
              <a:ext cx="1592115" cy="1592115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9CDCEA-1D1D-4C20-AAA5-56013404013B}"/>
                </a:ext>
              </a:extLst>
            </p:cNvPr>
            <p:cNvSpPr/>
            <p:nvPr/>
          </p:nvSpPr>
          <p:spPr>
            <a:xfrm>
              <a:off x="5436100" y="1702222"/>
              <a:ext cx="1715815" cy="4781128"/>
            </a:xfrm>
            <a:custGeom>
              <a:avLst/>
              <a:gdLst>
                <a:gd name="connsiteX0" fmla="*/ 0 w 1715815"/>
                <a:gd name="connsiteY0" fmla="*/ 171582 h 4781128"/>
                <a:gd name="connsiteX1" fmla="*/ 171582 w 1715815"/>
                <a:gd name="connsiteY1" fmla="*/ 0 h 4781128"/>
                <a:gd name="connsiteX2" fmla="*/ 1544234 w 1715815"/>
                <a:gd name="connsiteY2" fmla="*/ 0 h 4781128"/>
                <a:gd name="connsiteX3" fmla="*/ 1715816 w 1715815"/>
                <a:gd name="connsiteY3" fmla="*/ 171582 h 4781128"/>
                <a:gd name="connsiteX4" fmla="*/ 1715815 w 1715815"/>
                <a:gd name="connsiteY4" fmla="*/ 4609547 h 4781128"/>
                <a:gd name="connsiteX5" fmla="*/ 1544233 w 1715815"/>
                <a:gd name="connsiteY5" fmla="*/ 4781129 h 4781128"/>
                <a:gd name="connsiteX6" fmla="*/ 171582 w 1715815"/>
                <a:gd name="connsiteY6" fmla="*/ 4781128 h 4781128"/>
                <a:gd name="connsiteX7" fmla="*/ 0 w 1715815"/>
                <a:gd name="connsiteY7" fmla="*/ 4609546 h 4781128"/>
                <a:gd name="connsiteX8" fmla="*/ 0 w 1715815"/>
                <a:gd name="connsiteY8" fmla="*/ 171582 h 478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815" h="4781128">
                  <a:moveTo>
                    <a:pt x="0" y="171582"/>
                  </a:moveTo>
                  <a:cubicBezTo>
                    <a:pt x="0" y="76820"/>
                    <a:pt x="76820" y="0"/>
                    <a:pt x="171582" y="0"/>
                  </a:cubicBezTo>
                  <a:lnTo>
                    <a:pt x="1544234" y="0"/>
                  </a:lnTo>
                  <a:cubicBezTo>
                    <a:pt x="1638996" y="0"/>
                    <a:pt x="1715816" y="76820"/>
                    <a:pt x="1715816" y="171582"/>
                  </a:cubicBezTo>
                  <a:cubicBezTo>
                    <a:pt x="1715816" y="1650904"/>
                    <a:pt x="1715815" y="3130225"/>
                    <a:pt x="1715815" y="4609547"/>
                  </a:cubicBezTo>
                  <a:cubicBezTo>
                    <a:pt x="1715815" y="4704309"/>
                    <a:pt x="1638995" y="4781129"/>
                    <a:pt x="1544233" y="4781129"/>
                  </a:cubicBezTo>
                  <a:lnTo>
                    <a:pt x="171582" y="4781128"/>
                  </a:lnTo>
                  <a:cubicBezTo>
                    <a:pt x="76820" y="4781128"/>
                    <a:pt x="0" y="4704308"/>
                    <a:pt x="0" y="4609546"/>
                  </a:cubicBezTo>
                  <a:lnTo>
                    <a:pt x="0" y="1715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0688" tIns="2083139" rIns="170688" bIns="11269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bg-BG" sz="24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Фонд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400" kern="1200" dirty="0"/>
                <a:t> Пенсии, несвързани с трудова дейност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743165-B205-464A-8252-5BBE4F07B27B}"/>
                </a:ext>
              </a:extLst>
            </p:cNvPr>
            <p:cNvSpPr/>
            <p:nvPr/>
          </p:nvSpPr>
          <p:spPr>
            <a:xfrm>
              <a:off x="5508107" y="1988834"/>
              <a:ext cx="1592115" cy="1592115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925646A-18EC-4F80-993B-C75A3465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A453A-0F2E-4EF5-ABF2-2C7DD154E4DE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ES" altLang="bg-BG" sz="14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36525"/>
            <a:ext cx="7799490" cy="1132235"/>
          </a:xfrm>
        </p:spPr>
        <p:txBody>
          <a:bodyPr>
            <a:noAutofit/>
          </a:bodyPr>
          <a:lstStyle/>
          <a:p>
            <a:r>
              <a:rPr lang="bg-BG" sz="3600" dirty="0"/>
              <a:t>Видове пенсии</a:t>
            </a:r>
            <a:r>
              <a:rPr lang="en-US" sz="3600" dirty="0"/>
              <a:t> (</a:t>
            </a:r>
            <a:r>
              <a:rPr lang="bg-BG" sz="3600" dirty="0"/>
              <a:t>НОИ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41" y="2060848"/>
            <a:ext cx="8352928" cy="3715137"/>
          </a:xfrm>
        </p:spPr>
        <p:txBody>
          <a:bodyPr>
            <a:noAutofit/>
          </a:bodyPr>
          <a:lstStyle/>
          <a:p>
            <a:r>
              <a:rPr lang="bg-BG" sz="2400" dirty="0"/>
              <a:t>Пенсии за трудова дейност: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bg-BG" sz="2000" dirty="0"/>
              <a:t>Пенсии за осигурителен стаж и възраст;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bg-BG" sz="2000" dirty="0"/>
              <a:t>Пенсии за инвалидност поради общо заболяване;</a:t>
            </a:r>
          </a:p>
          <a:p>
            <a:pPr marL="685800" lvl="1" indent="-342900">
              <a:buFont typeface="Wingdings" panose="05000000000000000000" pitchFamily="2" charset="2"/>
              <a:buChar char="ü"/>
              <a:defRPr/>
            </a:pPr>
            <a:r>
              <a:rPr lang="bg-BG" sz="2000" dirty="0"/>
              <a:t>Пенсии за инвалидност поради трудова злополука и проф. болест.</a:t>
            </a:r>
            <a:endParaRPr lang="en-US" sz="2000" dirty="0"/>
          </a:p>
          <a:p>
            <a:pPr marL="342900" lvl="1" indent="0">
              <a:buNone/>
              <a:defRPr/>
            </a:pPr>
            <a:endParaRPr lang="bg-BG" sz="2000" dirty="0"/>
          </a:p>
          <a:p>
            <a:r>
              <a:rPr lang="bg-BG" sz="2400" dirty="0"/>
              <a:t>Пенсии, несвързани с трудова дейност (</a:t>
            </a:r>
            <a:r>
              <a:rPr lang="bg-BG" sz="2400" dirty="0" err="1"/>
              <a:t>неконтрибутивни</a:t>
            </a:r>
            <a:r>
              <a:rPr lang="bg-BG" sz="24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795-97BB-4578-80C7-3154EDD66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76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B2C96E6-BF92-4A47-B835-597CDAC10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8389"/>
          </a:xfrm>
        </p:spPr>
        <p:txBody>
          <a:bodyPr anchor="b"/>
          <a:lstStyle/>
          <a:p>
            <a:pPr eaLnBrk="1" hangingPunct="1"/>
            <a:r>
              <a:rPr lang="bg-BG" altLang="bg-BG" sz="3600" dirty="0"/>
              <a:t>Пенсия за осигурителен стаж и възраст</a:t>
            </a:r>
          </a:p>
        </p:txBody>
      </p:sp>
      <p:sp>
        <p:nvSpPr>
          <p:cNvPr id="15364" name="Content Placeholder 1">
            <a:extLst>
              <a:ext uri="{FF2B5EF4-FFF2-40B4-BE49-F238E27FC236}">
                <a16:creationId xmlns:a16="http://schemas.microsoft.com/office/drawing/2014/main" id="{6F5AA8F7-A691-4BC2-9BA8-AEE8249D96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73027"/>
            <a:ext cx="8229600" cy="5310335"/>
          </a:xfrm>
        </p:spPr>
        <p:txBody>
          <a:bodyPr/>
          <a:lstStyle/>
          <a:p>
            <a:pPr marL="60325" lvl="2" indent="0" algn="ctr">
              <a:buFontTx/>
              <a:buNone/>
            </a:pPr>
            <a:endParaRPr lang="bg-BG" altLang="bg-BG" b="1" dirty="0"/>
          </a:p>
          <a:p>
            <a:pPr marL="60325" lvl="2" indent="0" algn="ctr">
              <a:buFontTx/>
              <a:buNone/>
            </a:pPr>
            <a:r>
              <a:rPr lang="bg-BG" altLang="bg-BG" b="1" dirty="0"/>
              <a:t>Пенсия за осигурителен стаж и възраст, отпусната на общо основание  </a:t>
            </a:r>
            <a:r>
              <a:rPr lang="bg-BG" altLang="bg-BG" dirty="0"/>
              <a:t>– условия за 2025 г.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A8EDF5-5BA9-48A7-90DF-D6CE9023A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924340"/>
              </p:ext>
            </p:extLst>
          </p:nvPr>
        </p:nvGraphicFramePr>
        <p:xfrm>
          <a:off x="473393" y="2420888"/>
          <a:ext cx="834707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6" name="Slide Number Placeholder 2">
            <a:extLst>
              <a:ext uri="{FF2B5EF4-FFF2-40B4-BE49-F238E27FC236}">
                <a16:creationId xmlns:a16="http://schemas.microsoft.com/office/drawing/2014/main" id="{F87E6B10-98AC-43C0-9E88-EBB9E8D4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905F3-F8BD-4C15-9A1E-F7024D8C81CD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ES" altLang="bg-BG" sz="140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A45ADD6-097F-4922-B301-0F05FFA09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2" y="274638"/>
            <a:ext cx="7786687" cy="922114"/>
          </a:xfrm>
        </p:spPr>
        <p:txBody>
          <a:bodyPr/>
          <a:lstStyle/>
          <a:p>
            <a:pPr eaLnBrk="1" hangingPunct="1"/>
            <a:r>
              <a:rPr lang="bg-BG" altLang="bg-BG" dirty="0"/>
              <a:t>Осъвременяване на пенсиите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8CEFE37-9C6F-40B4-A577-C7679050E8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320058"/>
          </a:xfrm>
        </p:spPr>
        <p:txBody>
          <a:bodyPr/>
          <a:lstStyle/>
          <a:p>
            <a:pPr eaLnBrk="1" hangingPunct="1"/>
            <a:r>
              <a:rPr lang="bg-BG" altLang="bg-BG" sz="2800" dirty="0"/>
              <a:t>веднъж годишно от 1 юли за всички пенсии за трудова дейност, отпуснати до края на предходната година; </a:t>
            </a:r>
          </a:p>
          <a:p>
            <a:pPr eaLnBrk="1" hangingPunct="1"/>
            <a:r>
              <a:rPr lang="bg-BG" altLang="bg-BG" sz="2800" dirty="0"/>
              <a:t>с процент, равен на сбора от 50 на сто от нарастването на осигурителния доход и 50 на сто от</a:t>
            </a:r>
            <a:r>
              <a:rPr lang="en-US" altLang="bg-BG" sz="2800" dirty="0"/>
              <a:t> </a:t>
            </a:r>
            <a:r>
              <a:rPr lang="bg-BG" altLang="bg-BG" sz="2800" dirty="0"/>
              <a:t>хармонизирания индекс на потребителските цени през предходната календарна година;</a:t>
            </a:r>
          </a:p>
          <a:p>
            <a:pPr eaLnBrk="1" hangingPunct="1"/>
            <a:r>
              <a:rPr lang="bg-BG" altLang="bg-BG" sz="2800" dirty="0"/>
              <a:t>2023 г. – 12%; 2024 г. – 11%; 2025 – 8,6%.</a:t>
            </a:r>
          </a:p>
          <a:p>
            <a:pPr eaLnBrk="1" hangingPunct="1"/>
            <a:endParaRPr lang="bg-BG" altLang="bg-BG" dirty="0"/>
          </a:p>
        </p:txBody>
      </p:sp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5C59C3C2-E389-439E-BDCC-289864C5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A919EB-916E-4F08-9C87-18427D94168E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ES" altLang="bg-BG" sz="140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00609C42-CCFD-498E-BB6A-BDE9B03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C16571-213C-4B22-AC4D-5B6B54739455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bg-BG" sz="14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752479-399A-407E-AAFB-7B663E8B5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01414"/>
              </p:ext>
            </p:extLst>
          </p:nvPr>
        </p:nvGraphicFramePr>
        <p:xfrm>
          <a:off x="457200" y="2075546"/>
          <a:ext cx="8229600" cy="344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D168049-B936-4775-8CC3-8D1FE873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554048"/>
          </a:xfrm>
        </p:spPr>
        <p:txBody>
          <a:bodyPr/>
          <a:lstStyle/>
          <a:p>
            <a:r>
              <a:rPr lang="bg-BG" dirty="0"/>
              <a:t>Брой пенсионери</a:t>
            </a:r>
            <a:br>
              <a:rPr lang="bg-BG" dirty="0"/>
            </a:br>
            <a:r>
              <a:rPr lang="bg-BG" dirty="0"/>
              <a:t>и размер на пенсиите</a:t>
            </a:r>
            <a:br>
              <a:rPr lang="bg-BG" dirty="0"/>
            </a:br>
            <a:r>
              <a:rPr lang="bg-BG" dirty="0"/>
              <a:t>2016-2025 г.</a:t>
            </a:r>
          </a:p>
        </p:txBody>
      </p:sp>
    </p:spTree>
    <p:extLst>
      <p:ext uri="{BB962C8B-B14F-4D97-AF65-F5344CB8AC3E}">
        <p14:creationId xmlns:p14="http://schemas.microsoft.com/office/powerpoint/2010/main" val="59131901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BF4298A-90B6-4634-8EB7-3F4B30EA2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125760"/>
            <a:ext cx="8229600" cy="1143000"/>
          </a:xfrm>
        </p:spPr>
        <p:txBody>
          <a:bodyPr/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bg-BG" sz="2400" dirty="0">
                <a:solidFill>
                  <a:schemeClr val="tx1"/>
                </a:solidFill>
              </a:rPr>
              <a:t>Общ брой пенсионери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bg-BG" sz="2400" dirty="0">
                <a:solidFill>
                  <a:schemeClr val="tx1"/>
                </a:solidFill>
              </a:rPr>
              <a:t>с пенсии изплащани от ДОО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dirty="0">
                <a:solidFill>
                  <a:schemeClr val="tx1"/>
                </a:solidFill>
              </a:rPr>
              <a:t>2016 – 2025 г.</a:t>
            </a:r>
          </a:p>
        </p:txBody>
      </p:sp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00609C42-CCFD-498E-BB6A-BDE9B03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C16571-213C-4B22-AC4D-5B6B54739455}" type="slidenum">
              <a:rPr lang="es-ES" altLang="bg-BG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bg-BG" sz="14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752479-399A-407E-AAFB-7B663E8B5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30880"/>
              </p:ext>
            </p:extLst>
          </p:nvPr>
        </p:nvGraphicFramePr>
        <p:xfrm>
          <a:off x="457201" y="1772816"/>
          <a:ext cx="8075239" cy="44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E08FF97-ADCE-41BA-B333-6FBD55891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1" y="1604046"/>
            <a:ext cx="8394448" cy="4700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AEA17-BF61-46FF-A75B-78CE3A135EF5}"/>
              </a:ext>
            </a:extLst>
          </p:cNvPr>
          <p:cNvSpPr txBox="1"/>
          <p:nvPr/>
        </p:nvSpPr>
        <p:spPr>
          <a:xfrm>
            <a:off x="457200" y="6321662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i="1" dirty="0"/>
              <a:t>Източник: Публична информация от интернет страницата на НОИ.</a:t>
            </a:r>
            <a:endParaRPr lang="en-US" sz="11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8B84A6-F633-8657-3896-55EB5390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196" y="1556792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bg-BG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 – 2025 г.</a:t>
            </a:r>
          </a:p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bg-BG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-5,5%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bg-BG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115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хил.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bg-BG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5532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4904-FA78-43A0-889D-CF499A71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Минимална пенсия, средна пенсия</a:t>
            </a:r>
            <a:b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и линия на бедност 2016 - 2025 г.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66DBC-8971-4230-B2C6-9DE3A267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1E824-794C-4239-985D-522418FF8162}" type="slidenum">
              <a:rPr lang="es-ES" altLang="bg-BG" smtClean="0"/>
              <a:pPr>
                <a:defRPr/>
              </a:pPr>
              <a:t>8</a:t>
            </a:fld>
            <a:endParaRPr lang="es-ES" altLang="bg-B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CDD32-C623-49A1-8A58-1B0ED3F7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5990"/>
            <a:ext cx="8229600" cy="4627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27425C-F8DA-44F7-BD61-7018453B3E24}"/>
              </a:ext>
            </a:extLst>
          </p:cNvPr>
          <p:cNvSpPr txBox="1"/>
          <p:nvPr/>
        </p:nvSpPr>
        <p:spPr>
          <a:xfrm>
            <a:off x="470211" y="6211020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i="1" dirty="0"/>
              <a:t>Източник: Публична информация от интернет страницата на НОИ.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462810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B419-E12E-4DAE-AA98-6D9995FB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146"/>
            <a:ext cx="8229600" cy="1417638"/>
          </a:xfrm>
        </p:spPr>
        <p:txBody>
          <a:bodyPr/>
          <a:lstStyle/>
          <a:p>
            <a:r>
              <a:rPr lang="bg-BG" sz="2400" dirty="0">
                <a:latin typeface="Arial (Body)"/>
              </a:rPr>
              <a:t>Брой на пенсионерите с пенсии под линията на бедност</a:t>
            </a:r>
            <a:br>
              <a:rPr lang="bg-BG" sz="2400" dirty="0">
                <a:latin typeface="Arial (Body)"/>
              </a:rPr>
            </a:br>
            <a:r>
              <a:rPr lang="en-US" sz="2400" dirty="0">
                <a:latin typeface="Arial (Body)"/>
              </a:rPr>
              <a:t>(</a:t>
            </a:r>
            <a:r>
              <a:rPr lang="bg-BG" sz="2400" u="sng" dirty="0">
                <a:latin typeface="Arial (Body)"/>
              </a:rPr>
              <a:t>лични пенсии за осигурителен стаж и възраст</a:t>
            </a:r>
            <a:r>
              <a:rPr lang="en-US" sz="2400" u="sng" dirty="0">
                <a:latin typeface="Arial (Body)"/>
              </a:rPr>
              <a:t>)</a:t>
            </a:r>
            <a:br>
              <a:rPr lang="en-US" sz="2400" u="sng" dirty="0">
                <a:latin typeface="Arial (Body)"/>
              </a:rPr>
            </a:br>
            <a:r>
              <a:rPr lang="bg-BG" sz="2400" dirty="0">
                <a:latin typeface="Arial (Body)"/>
              </a:rPr>
              <a:t>2016 - 2025 г.</a:t>
            </a:r>
            <a:endParaRPr lang="bg-BG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732E8-D68E-45F7-9697-22E303A5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1E824-794C-4239-985D-522418FF8162}" type="slidenum">
              <a:rPr lang="es-ES" altLang="bg-BG" smtClean="0"/>
              <a:pPr>
                <a:defRPr/>
              </a:pPr>
              <a:t>9</a:t>
            </a:fld>
            <a:endParaRPr lang="es-ES" altLang="bg-B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5551D-70A1-4524-8AA7-4DB052EA8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5" y="1790297"/>
            <a:ext cx="8064896" cy="4432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92304-E0D1-4BFB-9849-4FB973CF3462}"/>
              </a:ext>
            </a:extLst>
          </p:cNvPr>
          <p:cNvSpPr txBox="1"/>
          <p:nvPr/>
        </p:nvSpPr>
        <p:spPr>
          <a:xfrm>
            <a:off x="611560" y="6230410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i="1" dirty="0"/>
              <a:t>Източник: Публична информация от интернет страницата на НОИ.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65712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12085</TotalTime>
  <Words>1789</Words>
  <Application>Microsoft Office PowerPoint</Application>
  <PresentationFormat>On-screen Show (4:3)</PresentationFormat>
  <Paragraphs>179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(Body)</vt:lpstr>
      <vt:lpstr>Calibri</vt:lpstr>
      <vt:lpstr>Wingdings</vt:lpstr>
      <vt:lpstr>Diseño predeterminado</vt:lpstr>
      <vt:lpstr>Панел 3: Справедливи пенсии</vt:lpstr>
      <vt:lpstr>Фондове, от които се изплащат пенсии (НОИ)</vt:lpstr>
      <vt:lpstr>Видове пенсии (НОИ)</vt:lpstr>
      <vt:lpstr>Пенсия за осигурителен стаж и възраст</vt:lpstr>
      <vt:lpstr>Осъвременяване на пенсиите</vt:lpstr>
      <vt:lpstr>Брой пенсионери и размер на пенсиите 2016-2025 г.</vt:lpstr>
      <vt:lpstr>Общ брой пенсионери (с пенсии изплащани от ДОО) 2016 – 2025 г.</vt:lpstr>
      <vt:lpstr>Минимална пенсия, средна пенсия и линия на бедност 2016 - 2025 г.  </vt:lpstr>
      <vt:lpstr>Брой на пенсионерите с пенсии под линията на бедност (лични пенсии за осигурителен стаж и възраст) 2016 - 2025 г.</vt:lpstr>
      <vt:lpstr>Средна пенсия към среден осигурителен доход 2016 - 2025 г. </vt:lpstr>
      <vt:lpstr>PowerPoint Presentation</vt:lpstr>
      <vt:lpstr>Пенсии, несвързани с трудова дейност</vt:lpstr>
      <vt:lpstr>Брой на пенсионерите от фонд „Пенсии, несвързани с трудова дейност“ за периода 2016 - 2025 г.  </vt:lpstr>
      <vt:lpstr>Брой на пенсионерите с действителен размер на пенсията под минималния и приравнени на него за периода 2016 - 2025 г.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Venko Sabrutev</cp:lastModifiedBy>
  <cp:revision>990</cp:revision>
  <cp:lastPrinted>2018-12-06T07:07:24Z</cp:lastPrinted>
  <dcterms:created xsi:type="dcterms:W3CDTF">2010-05-23T14:28:12Z</dcterms:created>
  <dcterms:modified xsi:type="dcterms:W3CDTF">2026-02-08T18:52:38Z</dcterms:modified>
</cp:coreProperties>
</file>