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57" r:id="rId2"/>
    <p:sldId id="262" r:id="rId3"/>
    <p:sldId id="263" r:id="rId4"/>
    <p:sldId id="260" r:id="rId5"/>
    <p:sldId id="259" r:id="rId6"/>
    <p:sldId id="261" r:id="rId7"/>
    <p:sldId id="266" r:id="rId8"/>
    <p:sldId id="267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104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OCUMENTS\Desktop\New%20folder\srz_mrz2007_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OCUMENTS\Desktop\New%20folder\srz_mrz2007_202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OCUMENTS\Desktop\New%20folder\GINI_BG_2008_2024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ocuments\Interview\Venko_Sab\GINI_BG_EU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D:\DOCUMENTS\Desktop\New%20folder\Poverty_rate_BG_2008_2024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bg-BG" sz="2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Минимална и средна работна заплата + линия на бедност</a:t>
            </a:r>
            <a:br>
              <a:rPr lang="bg-BG" sz="2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bg-BG" sz="2000" b="1" i="0" u="none" strike="noStrike" baseline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Данни за България за периода 2007 - 2024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0846289796104805E-2"/>
          <c:y val="0.2115670995670996"/>
          <c:w val="0.92130453572821469"/>
          <c:h val="0.57692333912806348"/>
        </c:manualLayout>
      </c:layout>
      <c:lineChart>
        <c:grouping val="standard"/>
        <c:varyColors val="0"/>
        <c:ser>
          <c:idx val="0"/>
          <c:order val="0"/>
          <c:tx>
            <c:strRef>
              <c:f>Sheet1!$A$4</c:f>
              <c:strCache>
                <c:ptCount val="1"/>
                <c:pt idx="0">
                  <c:v>Средна брутна месечна заплата на наетите лица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Sheet1!$B$3:$S$3</c:f>
              <c:strCache>
                <c:ptCount val="18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  <c:pt idx="16">
                  <c:v>2023</c:v>
                </c:pt>
                <c:pt idx="17">
                  <c:v>2024</c:v>
                </c:pt>
              </c:strCache>
            </c:strRef>
          </c:cat>
          <c:val>
            <c:numRef>
              <c:f>Sheet1!$B$4:$S$4</c:f>
              <c:numCache>
                <c:formatCode>General</c:formatCode>
                <c:ptCount val="18"/>
                <c:pt idx="0">
                  <c:v>431</c:v>
                </c:pt>
                <c:pt idx="1">
                  <c:v>545</c:v>
                </c:pt>
                <c:pt idx="2">
                  <c:v>609</c:v>
                </c:pt>
                <c:pt idx="3">
                  <c:v>648</c:v>
                </c:pt>
                <c:pt idx="4">
                  <c:v>686</c:v>
                </c:pt>
                <c:pt idx="5">
                  <c:v>731</c:v>
                </c:pt>
                <c:pt idx="6">
                  <c:v>775</c:v>
                </c:pt>
                <c:pt idx="7">
                  <c:v>822</c:v>
                </c:pt>
                <c:pt idx="8">
                  <c:v>878</c:v>
                </c:pt>
                <c:pt idx="9">
                  <c:v>948</c:v>
                </c:pt>
                <c:pt idx="10">
                  <c:v>1037</c:v>
                </c:pt>
                <c:pt idx="11">
                  <c:v>1146</c:v>
                </c:pt>
                <c:pt idx="12">
                  <c:v>1267</c:v>
                </c:pt>
                <c:pt idx="13">
                  <c:v>1391</c:v>
                </c:pt>
                <c:pt idx="14">
                  <c:v>1561</c:v>
                </c:pt>
                <c:pt idx="15">
                  <c:v>1770</c:v>
                </c:pt>
                <c:pt idx="16">
                  <c:v>2040</c:v>
                </c:pt>
                <c:pt idx="17">
                  <c:v>2325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68-4B4B-96F9-721381B3CB31}"/>
            </c:ext>
          </c:extLst>
        </c:ser>
        <c:ser>
          <c:idx val="1"/>
          <c:order val="1"/>
          <c:tx>
            <c:strRef>
              <c:f>Sheet1!$A$5</c:f>
              <c:strCache>
                <c:ptCount val="1"/>
                <c:pt idx="0">
                  <c:v>Минимална работна заплата (МРЗ)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Sheet1!$B$3:$S$3</c:f>
              <c:strCache>
                <c:ptCount val="18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  <c:pt idx="16">
                  <c:v>2023</c:v>
                </c:pt>
                <c:pt idx="17">
                  <c:v>2024</c:v>
                </c:pt>
              </c:strCache>
            </c:strRef>
          </c:cat>
          <c:val>
            <c:numRef>
              <c:f>Sheet1!$B$5:$S$5</c:f>
              <c:numCache>
                <c:formatCode>General</c:formatCode>
                <c:ptCount val="18"/>
                <c:pt idx="0">
                  <c:v>180</c:v>
                </c:pt>
                <c:pt idx="1">
                  <c:v>220</c:v>
                </c:pt>
                <c:pt idx="2">
                  <c:v>240</c:v>
                </c:pt>
                <c:pt idx="3">
                  <c:v>240</c:v>
                </c:pt>
                <c:pt idx="4">
                  <c:v>250</c:v>
                </c:pt>
                <c:pt idx="5">
                  <c:v>283</c:v>
                </c:pt>
                <c:pt idx="6">
                  <c:v>310</c:v>
                </c:pt>
                <c:pt idx="7">
                  <c:v>340</c:v>
                </c:pt>
                <c:pt idx="8">
                  <c:v>370</c:v>
                </c:pt>
                <c:pt idx="9">
                  <c:v>420</c:v>
                </c:pt>
                <c:pt idx="10">
                  <c:v>460</c:v>
                </c:pt>
                <c:pt idx="11">
                  <c:v>510</c:v>
                </c:pt>
                <c:pt idx="12">
                  <c:v>560</c:v>
                </c:pt>
                <c:pt idx="13">
                  <c:v>610</c:v>
                </c:pt>
                <c:pt idx="14">
                  <c:v>650</c:v>
                </c:pt>
                <c:pt idx="15">
                  <c:v>695</c:v>
                </c:pt>
                <c:pt idx="16">
                  <c:v>780</c:v>
                </c:pt>
                <c:pt idx="17">
                  <c:v>933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68-4B4B-96F9-721381B3CB31}"/>
            </c:ext>
          </c:extLst>
        </c:ser>
        <c:ser>
          <c:idx val="2"/>
          <c:order val="2"/>
          <c:tx>
            <c:strRef>
              <c:f>Sheet1!$A$6</c:f>
              <c:strCache>
                <c:ptCount val="1"/>
                <c:pt idx="0">
                  <c:v>Линия на бедност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layout>
                <c:manualLayout>
                  <c:x val="-2.9210244301791595E-2"/>
                  <c:y val="2.4597470770698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E68-4B4B-96F9-721381B3CB3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bg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Sheet1!$B$3:$S$3</c:f>
              <c:strCache>
                <c:ptCount val="18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  <c:pt idx="16">
                  <c:v>2023</c:v>
                </c:pt>
                <c:pt idx="17">
                  <c:v>2024</c:v>
                </c:pt>
              </c:strCache>
            </c:strRef>
          </c:cat>
          <c:val>
            <c:numRef>
              <c:f>Sheet1!$B$6:$S$6</c:f>
              <c:numCache>
                <c:formatCode>_-* #\ ##0_-;\-* #\ ##0_-;_-* "-"??_-;_-@_-</c:formatCode>
                <c:ptCount val="18"/>
                <c:pt idx="1">
                  <c:v>212.33333333333334</c:v>
                </c:pt>
                <c:pt idx="2">
                  <c:v>276.5</c:v>
                </c:pt>
                <c:pt idx="3">
                  <c:v>295</c:v>
                </c:pt>
                <c:pt idx="4">
                  <c:v>285</c:v>
                </c:pt>
                <c:pt idx="5">
                  <c:v>279.66666666666669</c:v>
                </c:pt>
                <c:pt idx="6">
                  <c:v>285.91666666666669</c:v>
                </c:pt>
                <c:pt idx="7">
                  <c:v>323.75</c:v>
                </c:pt>
                <c:pt idx="8">
                  <c:v>325.83333333333331</c:v>
                </c:pt>
                <c:pt idx="9">
                  <c:v>308.16666666666669</c:v>
                </c:pt>
                <c:pt idx="10">
                  <c:v>351.08333333333331</c:v>
                </c:pt>
                <c:pt idx="11">
                  <c:v>351.08333333333331</c:v>
                </c:pt>
                <c:pt idx="12">
                  <c:v>413.08333333333331</c:v>
                </c:pt>
                <c:pt idx="13">
                  <c:v>451</c:v>
                </c:pt>
                <c:pt idx="14">
                  <c:v>504.33333333333331</c:v>
                </c:pt>
                <c:pt idx="15">
                  <c:v>525.91666666666663</c:v>
                </c:pt>
                <c:pt idx="16">
                  <c:v>637.91666666666663</c:v>
                </c:pt>
                <c:pt idx="17">
                  <c:v>763.83333333333337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E68-4B4B-96F9-721381B3CB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19667007"/>
        <c:axId val="1019667839"/>
      </c:lineChart>
      <c:catAx>
        <c:axId val="101966700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019667839"/>
        <c:crosses val="autoZero"/>
        <c:auto val="1"/>
        <c:lblAlgn val="ctr"/>
        <c:lblOffset val="100"/>
        <c:noMultiLvlLbl val="0"/>
      </c:catAx>
      <c:valAx>
        <c:axId val="1019667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01966700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7536184906519785E-2"/>
          <c:y val="0.88522885108833327"/>
          <c:w val="0.89999992972765952"/>
          <c:h val="5.844196748133757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kumimoji="0" lang="bg-BG" sz="2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</a:rPr>
              <a:t>Минимална работна заплата в европейските страни  </a:t>
            </a:r>
          </a:p>
          <a:p>
            <a:pPr>
              <a:defRPr sz="2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r>
              <a:rPr kumimoji="0" lang="bg-BG" sz="2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65000"/>
                    <a:lumOff val="35000"/>
                  </a:sys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</a:rPr>
              <a:t>данни за 2024 г., евро</a:t>
            </a:r>
          </a:p>
        </c:rich>
      </c:tx>
      <c:layout>
        <c:manualLayout>
          <c:xMode val="edge"/>
          <c:yMode val="edge"/>
          <c:x val="0.14185094163072587"/>
          <c:y val="4.784937769435324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>
        <c:manualLayout>
          <c:layoutTarget val="inner"/>
          <c:xMode val="edge"/>
          <c:yMode val="edge"/>
          <c:x val="5.4519470602211496E-2"/>
          <c:y val="0.25642251456073567"/>
          <c:w val="0.92840641429405313"/>
          <c:h val="0.50390386871637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Sheet1!$B$46</c:f>
              <c:strCache>
                <c:ptCount val="1"/>
                <c:pt idx="0">
                  <c:v>2026-S1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59DE-42DA-BEC0-75A3FF23AC10}"/>
              </c:ext>
            </c:extLst>
          </c:dPt>
          <c:cat>
            <c:strRef>
              <c:f>Sheet1!$A$47:$A$76</c:f>
              <c:strCache>
                <c:ptCount val="30"/>
                <c:pt idx="0">
                  <c:v>Ukraine</c:v>
                </c:pt>
                <c:pt idx="1">
                  <c:v>Moldova</c:v>
                </c:pt>
                <c:pt idx="2">
                  <c:v>Albania</c:v>
                </c:pt>
                <c:pt idx="3">
                  <c:v>North Macedonia</c:v>
                </c:pt>
                <c:pt idx="4">
                  <c:v>Bulgaria</c:v>
                </c:pt>
                <c:pt idx="5">
                  <c:v>Türkiye</c:v>
                </c:pt>
                <c:pt idx="6">
                  <c:v>Montenegro</c:v>
                </c:pt>
                <c:pt idx="7">
                  <c:v>Serbia</c:v>
                </c:pt>
                <c:pt idx="8">
                  <c:v>Latvia</c:v>
                </c:pt>
                <c:pt idx="9">
                  <c:v>Romania</c:v>
                </c:pt>
                <c:pt idx="10">
                  <c:v>Hungary</c:v>
                </c:pt>
                <c:pt idx="11">
                  <c:v>Estonia</c:v>
                </c:pt>
                <c:pt idx="12">
                  <c:v>Slovakia</c:v>
                </c:pt>
                <c:pt idx="13">
                  <c:v>Czechia</c:v>
                </c:pt>
                <c:pt idx="14">
                  <c:v>Malta</c:v>
                </c:pt>
                <c:pt idx="15">
                  <c:v>Greece</c:v>
                </c:pt>
                <c:pt idx="16">
                  <c:v>Croatia</c:v>
                </c:pt>
                <c:pt idx="17">
                  <c:v>United States</c:v>
                </c:pt>
                <c:pt idx="18">
                  <c:v>Portugal</c:v>
                </c:pt>
                <c:pt idx="19">
                  <c:v>Cyprus</c:v>
                </c:pt>
                <c:pt idx="20">
                  <c:v>Poland</c:v>
                </c:pt>
                <c:pt idx="21">
                  <c:v>Lithuania</c:v>
                </c:pt>
                <c:pt idx="22">
                  <c:v>Slovenia</c:v>
                </c:pt>
                <c:pt idx="23">
                  <c:v>Spain</c:v>
                </c:pt>
                <c:pt idx="24">
                  <c:v>France</c:v>
                </c:pt>
                <c:pt idx="25">
                  <c:v>Belgium</c:v>
                </c:pt>
                <c:pt idx="26">
                  <c:v>Netherlands</c:v>
                </c:pt>
                <c:pt idx="27">
                  <c:v>Germany</c:v>
                </c:pt>
                <c:pt idx="28">
                  <c:v>Ireland</c:v>
                </c:pt>
                <c:pt idx="29">
                  <c:v>Luxembourg</c:v>
                </c:pt>
              </c:strCache>
            </c:strRef>
          </c:cat>
          <c:val>
            <c:numRef>
              <c:f>Sheet1!$B$47:$B$76</c:f>
              <c:numCache>
                <c:formatCode>#,##0</c:formatCode>
                <c:ptCount val="30"/>
                <c:pt idx="0">
                  <c:v>173</c:v>
                </c:pt>
                <c:pt idx="1">
                  <c:v>319</c:v>
                </c:pt>
                <c:pt idx="2">
                  <c:v>517</c:v>
                </c:pt>
                <c:pt idx="3">
                  <c:v>586</c:v>
                </c:pt>
                <c:pt idx="4">
                  <c:v>620</c:v>
                </c:pt>
                <c:pt idx="5">
                  <c:v>654</c:v>
                </c:pt>
                <c:pt idx="6">
                  <c:v>670</c:v>
                </c:pt>
                <c:pt idx="7">
                  <c:v>744</c:v>
                </c:pt>
                <c:pt idx="8">
                  <c:v>780</c:v>
                </c:pt>
                <c:pt idx="9">
                  <c:v>795</c:v>
                </c:pt>
                <c:pt idx="10">
                  <c:v>838</c:v>
                </c:pt>
                <c:pt idx="11">
                  <c:v>886</c:v>
                </c:pt>
                <c:pt idx="12">
                  <c:v>915</c:v>
                </c:pt>
                <c:pt idx="13">
                  <c:v>924</c:v>
                </c:pt>
                <c:pt idx="14">
                  <c:v>994</c:v>
                </c:pt>
                <c:pt idx="15">
                  <c:v>1027</c:v>
                </c:pt>
                <c:pt idx="16">
                  <c:v>1050</c:v>
                </c:pt>
                <c:pt idx="17">
                  <c:v>1070</c:v>
                </c:pt>
                <c:pt idx="18">
                  <c:v>1073</c:v>
                </c:pt>
                <c:pt idx="19">
                  <c:v>1088</c:v>
                </c:pt>
                <c:pt idx="20">
                  <c:v>1139</c:v>
                </c:pt>
                <c:pt idx="21">
                  <c:v>1153</c:v>
                </c:pt>
                <c:pt idx="22">
                  <c:v>1278</c:v>
                </c:pt>
                <c:pt idx="23">
                  <c:v>1381</c:v>
                </c:pt>
                <c:pt idx="24">
                  <c:v>1823</c:v>
                </c:pt>
                <c:pt idx="25">
                  <c:v>2112</c:v>
                </c:pt>
                <c:pt idx="26">
                  <c:v>2295</c:v>
                </c:pt>
                <c:pt idx="27">
                  <c:v>2343</c:v>
                </c:pt>
                <c:pt idx="28">
                  <c:v>2391</c:v>
                </c:pt>
                <c:pt idx="29">
                  <c:v>2704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DE-42DA-BEC0-75A3FF23AC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24"/>
        <c:axId val="1036196015"/>
        <c:axId val="1036196847"/>
      </c:barChart>
      <c:catAx>
        <c:axId val="10361960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036196847"/>
        <c:crosses val="autoZero"/>
        <c:auto val="1"/>
        <c:lblAlgn val="ctr"/>
        <c:lblOffset val="100"/>
        <c:noMultiLvlLbl val="0"/>
      </c:catAx>
      <c:valAx>
        <c:axId val="10361968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0361960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 sz="1800" b="1" dirty="0"/>
              <a:t>НЕРАВЕНСТВО В РАЗПРЕДЕЛЕНИЕТО НА ДОХОДА </a:t>
            </a:r>
          </a:p>
          <a:p>
            <a:pPr>
              <a:defRPr sz="1800" b="1"/>
            </a:pPr>
            <a:r>
              <a:rPr lang="bg-BG" sz="1800" b="1" dirty="0"/>
              <a:t>КОЕФИЦИЕНТ НА ДЖИНИ</a:t>
            </a:r>
          </a:p>
          <a:p>
            <a:pPr>
              <a:defRPr sz="1800" b="1"/>
            </a:pPr>
            <a:r>
              <a:rPr lang="bg-BG" sz="1800" b="1" dirty="0"/>
              <a:t>Общо за страната</a:t>
            </a:r>
          </a:p>
        </c:rich>
      </c:tx>
      <c:layout>
        <c:manualLayout>
          <c:xMode val="edge"/>
          <c:yMode val="edge"/>
          <c:x val="0.17760762619624898"/>
          <c:y val="1.679270774787422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plotArea>
      <c:layout>
        <c:manualLayout>
          <c:layoutTarget val="inner"/>
          <c:xMode val="edge"/>
          <c:yMode val="edge"/>
          <c:x val="5.5812229078841771E-2"/>
          <c:y val="0.31599243248446485"/>
          <c:w val="0.91457224288681704"/>
          <c:h val="0.56705025079412252"/>
        </c:manualLayout>
      </c:layout>
      <c:lineChart>
        <c:grouping val="standard"/>
        <c:varyColors val="0"/>
        <c:ser>
          <c:idx val="0"/>
          <c:order val="0"/>
          <c:tx>
            <c:strRef>
              <c:f>Sheet0!$A$3</c:f>
              <c:strCache>
                <c:ptCount val="1"/>
                <c:pt idx="0">
                  <c:v>Общо за страната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Sheet0!$B$2:$R$2</c:f>
              <c:strCache>
                <c:ptCount val="1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20112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</c:strCache>
            </c:strRef>
          </c:cat>
          <c:val>
            <c:numRef>
              <c:f>Sheet0!$B$3:$R$3</c:f>
              <c:numCache>
                <c:formatCode>0.0</c:formatCode>
                <c:ptCount val="17"/>
                <c:pt idx="0">
                  <c:v>35.9</c:v>
                </c:pt>
                <c:pt idx="1">
                  <c:v>33.4</c:v>
                </c:pt>
                <c:pt idx="2">
                  <c:v>33.200000000000003</c:v>
                </c:pt>
                <c:pt idx="3">
                  <c:v>35</c:v>
                </c:pt>
                <c:pt idx="4">
                  <c:v>33.6</c:v>
                </c:pt>
                <c:pt idx="5">
                  <c:v>35.4</c:v>
                </c:pt>
                <c:pt idx="6">
                  <c:v>35.4</c:v>
                </c:pt>
                <c:pt idx="7">
                  <c:v>37</c:v>
                </c:pt>
                <c:pt idx="8">
                  <c:v>37.700000000000003</c:v>
                </c:pt>
                <c:pt idx="9">
                  <c:v>40.1</c:v>
                </c:pt>
                <c:pt idx="10">
                  <c:v>39.6</c:v>
                </c:pt>
                <c:pt idx="11">
                  <c:v>40.799999999999997</c:v>
                </c:pt>
                <c:pt idx="12">
                  <c:v>40</c:v>
                </c:pt>
                <c:pt idx="13">
                  <c:v>39.700000000000003</c:v>
                </c:pt>
                <c:pt idx="14">
                  <c:v>38.4</c:v>
                </c:pt>
                <c:pt idx="15">
                  <c:v>37.200000000000003</c:v>
                </c:pt>
                <c:pt idx="16">
                  <c:v>38.4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148-47DF-BB57-94FD13673D49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036197263"/>
        <c:axId val="1036192271"/>
      </c:lineChart>
      <c:catAx>
        <c:axId val="10361972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036192271"/>
        <c:crosses val="autoZero"/>
        <c:auto val="1"/>
        <c:lblAlgn val="ctr"/>
        <c:lblOffset val="100"/>
        <c:noMultiLvlLbl val="0"/>
      </c:catAx>
      <c:valAx>
        <c:axId val="1036192271"/>
        <c:scaling>
          <c:orientation val="minMax"/>
          <c:max val="45"/>
          <c:min val="3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0361972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28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4FE7-401F-8E85-DC9178F8990A}"/>
              </c:ext>
            </c:extLst>
          </c:dPt>
          <c:cat>
            <c:strRef>
              <c:f>'Sheet 1'!$M$11:$M$39</c:f>
              <c:strCache>
                <c:ptCount val="29"/>
                <c:pt idx="0">
                  <c:v>European Union - 27 countries (from 2020)</c:v>
                </c:pt>
                <c:pt idx="1">
                  <c:v>Euro area – 20 countries (2023-2025)</c:v>
                </c:pt>
                <c:pt idx="2">
                  <c:v>Slovakia</c:v>
                </c:pt>
                <c:pt idx="3">
                  <c:v>Czechia</c:v>
                </c:pt>
                <c:pt idx="4">
                  <c:v>Slovenia</c:v>
                </c:pt>
                <c:pt idx="5">
                  <c:v>Belgium</c:v>
                </c:pt>
                <c:pt idx="6">
                  <c:v>Netherlands</c:v>
                </c:pt>
                <c:pt idx="7">
                  <c:v>Poland</c:v>
                </c:pt>
                <c:pt idx="8">
                  <c:v>Finland</c:v>
                </c:pt>
                <c:pt idx="9">
                  <c:v>Ireland</c:v>
                </c:pt>
                <c:pt idx="10">
                  <c:v>Sweden</c:v>
                </c:pt>
                <c:pt idx="11">
                  <c:v>Hungary</c:v>
                </c:pt>
                <c:pt idx="12">
                  <c:v>Romania</c:v>
                </c:pt>
                <c:pt idx="13">
                  <c:v>Austria</c:v>
                </c:pt>
                <c:pt idx="14">
                  <c:v>Denmark</c:v>
                </c:pt>
                <c:pt idx="15">
                  <c:v>Germany</c:v>
                </c:pt>
                <c:pt idx="16">
                  <c:v>Croatia</c:v>
                </c:pt>
                <c:pt idx="17">
                  <c:v>France</c:v>
                </c:pt>
                <c:pt idx="18">
                  <c:v>Cyprus</c:v>
                </c:pt>
                <c:pt idx="19">
                  <c:v>Luxembourg</c:v>
                </c:pt>
                <c:pt idx="20">
                  <c:v>Estonia</c:v>
                </c:pt>
                <c:pt idx="21">
                  <c:v>Malta</c:v>
                </c:pt>
                <c:pt idx="22">
                  <c:v>Spain</c:v>
                </c:pt>
                <c:pt idx="23">
                  <c:v>Greece</c:v>
                </c:pt>
                <c:pt idx="24">
                  <c:v>Portugal</c:v>
                </c:pt>
                <c:pt idx="25">
                  <c:v>Italy</c:v>
                </c:pt>
                <c:pt idx="26">
                  <c:v>Latvia</c:v>
                </c:pt>
                <c:pt idx="27">
                  <c:v>Lithuania</c:v>
                </c:pt>
                <c:pt idx="28">
                  <c:v>Bulgaria</c:v>
                </c:pt>
              </c:strCache>
            </c:strRef>
          </c:cat>
          <c:val>
            <c:numRef>
              <c:f>'Sheet 1'!$N$11:$N$39</c:f>
              <c:numCache>
                <c:formatCode>#\ ##0.##########</c:formatCode>
                <c:ptCount val="29"/>
                <c:pt idx="0">
                  <c:v>29.4</c:v>
                </c:pt>
                <c:pt idx="1">
                  <c:v>29.9</c:v>
                </c:pt>
                <c:pt idx="2">
                  <c:v>21.7</c:v>
                </c:pt>
                <c:pt idx="3">
                  <c:v>23.7</c:v>
                </c:pt>
                <c:pt idx="4">
                  <c:v>23.8</c:v>
                </c:pt>
                <c:pt idx="5">
                  <c:v>24.6</c:v>
                </c:pt>
                <c:pt idx="6">
                  <c:v>25.9</c:v>
                </c:pt>
                <c:pt idx="7" formatCode="#\ ##0.0">
                  <c:v>26</c:v>
                </c:pt>
                <c:pt idx="8">
                  <c:v>26.1</c:v>
                </c:pt>
                <c:pt idx="9">
                  <c:v>26.4</c:v>
                </c:pt>
                <c:pt idx="10">
                  <c:v>27.6</c:v>
                </c:pt>
                <c:pt idx="11" formatCode="#\ ##0.0">
                  <c:v>28</c:v>
                </c:pt>
                <c:pt idx="12" formatCode="#\ ##0.0">
                  <c:v>28</c:v>
                </c:pt>
                <c:pt idx="13">
                  <c:v>28.4</c:v>
                </c:pt>
                <c:pt idx="14">
                  <c:v>28.6</c:v>
                </c:pt>
                <c:pt idx="15">
                  <c:v>29.5</c:v>
                </c:pt>
                <c:pt idx="16">
                  <c:v>29.8</c:v>
                </c:pt>
                <c:pt idx="17" formatCode="#\ ##0.0">
                  <c:v>30</c:v>
                </c:pt>
                <c:pt idx="18">
                  <c:v>30.1</c:v>
                </c:pt>
                <c:pt idx="19">
                  <c:v>30.1</c:v>
                </c:pt>
                <c:pt idx="20">
                  <c:v>30.8</c:v>
                </c:pt>
                <c:pt idx="21">
                  <c:v>30.8</c:v>
                </c:pt>
                <c:pt idx="22">
                  <c:v>31.2</c:v>
                </c:pt>
                <c:pt idx="23">
                  <c:v>31.8</c:v>
                </c:pt>
                <c:pt idx="24">
                  <c:v>31.9</c:v>
                </c:pt>
                <c:pt idx="25">
                  <c:v>32.200000000000003</c:v>
                </c:pt>
                <c:pt idx="26">
                  <c:v>34.200000000000003</c:v>
                </c:pt>
                <c:pt idx="27">
                  <c:v>35.299999999999997</c:v>
                </c:pt>
                <c:pt idx="28">
                  <c:v>38.4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FE7-401F-8E85-DC9178F899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65620480"/>
        <c:axId val="1165620896"/>
        <c:axId val="0"/>
      </c:bar3DChart>
      <c:catAx>
        <c:axId val="1165620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165620896"/>
        <c:crosses val="autoZero"/>
        <c:auto val="1"/>
        <c:lblAlgn val="ctr"/>
        <c:lblOffset val="100"/>
        <c:noMultiLvlLbl val="0"/>
      </c:catAx>
      <c:valAx>
        <c:axId val="1165620896"/>
        <c:scaling>
          <c:orientation val="minMax"/>
          <c:min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1656204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bg-BG" sz="2400" b="1" dirty="0"/>
              <a:t>Брой на хората в България под линията на бедност по години в хил.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bg-BG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Sheet0!$B$7</c:f>
              <c:strCache>
                <c:ptCount val="1"/>
                <c:pt idx="0">
                  <c:v>Общо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bg-BG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Sheet0!$C$6:$S$6</c:f>
              <c:strCache>
                <c:ptCount val="17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20112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  <c:pt idx="10">
                  <c:v>2018</c:v>
                </c:pt>
                <c:pt idx="11">
                  <c:v>2019</c:v>
                </c:pt>
                <c:pt idx="12">
                  <c:v>2020</c:v>
                </c:pt>
                <c:pt idx="13">
                  <c:v>2021</c:v>
                </c:pt>
                <c:pt idx="14">
                  <c:v>2022</c:v>
                </c:pt>
                <c:pt idx="15">
                  <c:v>2023</c:v>
                </c:pt>
                <c:pt idx="16">
                  <c:v>2024</c:v>
                </c:pt>
              </c:strCache>
            </c:strRef>
          </c:cat>
          <c:val>
            <c:numRef>
              <c:f>Sheet0!$C$7:$S$7</c:f>
              <c:numCache>
                <c:formatCode>0.0</c:formatCode>
                <c:ptCount val="17"/>
                <c:pt idx="0">
                  <c:v>1632.1</c:v>
                </c:pt>
                <c:pt idx="1">
                  <c:v>1657</c:v>
                </c:pt>
                <c:pt idx="2">
                  <c:v>1564.2</c:v>
                </c:pt>
                <c:pt idx="3">
                  <c:v>1671.9</c:v>
                </c:pt>
                <c:pt idx="4">
                  <c:v>1558.8</c:v>
                </c:pt>
                <c:pt idx="5">
                  <c:v>1527.5</c:v>
                </c:pt>
                <c:pt idx="6">
                  <c:v>1578.3</c:v>
                </c:pt>
                <c:pt idx="7">
                  <c:v>1585.8</c:v>
                </c:pt>
                <c:pt idx="8">
                  <c:v>1638.7</c:v>
                </c:pt>
                <c:pt idx="9">
                  <c:v>1665.3</c:v>
                </c:pt>
                <c:pt idx="10">
                  <c:v>1550.8</c:v>
                </c:pt>
                <c:pt idx="11">
                  <c:v>1586.2</c:v>
                </c:pt>
                <c:pt idx="12">
                  <c:v>1659.9</c:v>
                </c:pt>
                <c:pt idx="13">
                  <c:v>1532.4</c:v>
                </c:pt>
                <c:pt idx="14">
                  <c:v>1571.9</c:v>
                </c:pt>
                <c:pt idx="15">
                  <c:v>1325.9480000000001</c:v>
                </c:pt>
                <c:pt idx="16">
                  <c:v>1401.3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1A-4E4A-B9B2-711E3830F0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24009183"/>
        <c:axId val="1024020831"/>
        <c:axId val="0"/>
      </c:bar3DChart>
      <c:catAx>
        <c:axId val="10240091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024020831"/>
        <c:crosses val="autoZero"/>
        <c:auto val="1"/>
        <c:lblAlgn val="ctr"/>
        <c:lblOffset val="100"/>
        <c:noMultiLvlLbl val="0"/>
      </c:catAx>
      <c:valAx>
        <c:axId val="1024020831"/>
        <c:scaling>
          <c:orientation val="minMax"/>
          <c:max val="1800"/>
          <c:min val="13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bg-BG"/>
          </a:p>
        </c:txPr>
        <c:crossAx val="10240091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bg-BG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E93875A-94A9-434F-917C-86EBEF5C4AC8}" type="datetimeFigureOut">
              <a:rPr lang="bg-BG"/>
              <a:pPr>
                <a:defRPr/>
              </a:pPr>
              <a:t>8.2.2026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bg-BG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bg-BG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DD67CD4-DC92-4964-9242-05BDB224A42C}" type="slidenum">
              <a:rPr lang="bg-BG" altLang="en-US"/>
              <a:pPr/>
              <a:t>‹#›</a:t>
            </a:fld>
            <a:endParaRPr lang="bg-BG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50" y="1122363"/>
            <a:ext cx="78867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2481263" y="6153150"/>
            <a:ext cx="4181475" cy="584200"/>
          </a:xfrm>
        </p:spPr>
        <p:txBody>
          <a:bodyPr/>
          <a:lstStyle>
            <a:lvl1pPr>
              <a:defRPr sz="1200" dirty="0"/>
            </a:lvl1pPr>
          </a:lstStyle>
          <a:p>
            <a:pPr>
              <a:defRPr/>
            </a:pPr>
            <a:r>
              <a:rPr lang="bg-BG"/>
              <a:t>София 1038, България, ул. „П. Волов“ №2, тел: 02/ 9857 111, </a:t>
            </a:r>
            <a:r>
              <a:rPr lang="en-US"/>
              <a:t>www.nsi.bg, e-mail: info@nsi.bg</a:t>
            </a:r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5744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9E13D5F-60C5-4DDE-B190-91C95E4F33B6}" type="datetime1">
              <a:rPr lang="bg-BG"/>
              <a:pPr>
                <a:defRPr/>
              </a:pPr>
              <a:t>8.2.2026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bg-BG"/>
              <a:t>София 1038, България, ул. „П. Волов“ №2, тел: 02/ 9857 111, </a:t>
            </a:r>
            <a:r>
              <a:rPr lang="en-US"/>
              <a:t>www.nsi.bg, e-mail: info@nsi.bg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00D676EA-EF53-4E54-BA0E-52E23373E528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1161273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0722BA79-6606-42F8-8E9B-682F7B2F2761}" type="datetime1">
              <a:rPr lang="bg-BG"/>
              <a:pPr>
                <a:defRPr/>
              </a:pPr>
              <a:t>8.2.2026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bg-BG"/>
              <a:t>София 1038, България, ул. „П. Волов“ №2, тел: 02/ 9857 111, </a:t>
            </a:r>
            <a:r>
              <a:rPr lang="en-US"/>
              <a:t>www.nsi.bg, e-mail: info@nsi.bg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3A65D343-374C-4C99-851B-F136AE0E7311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322285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CC972DB-9B71-49FF-89CB-AD97ACC8B7AA}" type="datetime1">
              <a:rPr lang="bg-BG"/>
              <a:pPr>
                <a:defRPr/>
              </a:pPr>
              <a:t>8.2.2026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bg-BG"/>
              <a:t>София 1038, България, ул. „П. Волов“ №2, тел: 02/ 9857 111, </a:t>
            </a:r>
            <a:r>
              <a:rPr lang="en-US"/>
              <a:t>www.nsi.bg, e-mail: info@nsi.bg</a:t>
            </a:r>
            <a:endParaRPr lang="bg-BG"/>
          </a:p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A51BA7EB-8601-443F-BE1E-11145BF1B609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1471381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7051031-4730-4538-B4CB-801AB32E1FF3}" type="datetime1">
              <a:rPr lang="bg-BG"/>
              <a:pPr>
                <a:defRPr/>
              </a:pPr>
              <a:t>8.2.2026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bg-BG"/>
              <a:t>София 1038, България, ул. „П. Волов“ №2, тел: 02/ 9857 111, </a:t>
            </a:r>
            <a:r>
              <a:rPr lang="en-US"/>
              <a:t>www.nsi.bg, e-mail: info@nsi.bg</a:t>
            </a: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88A34D29-7DDE-4B82-A7F4-15A4C11D90BC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414745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C025FC9-F9D2-4F83-B0AD-A34573B47E94}" type="datetime1">
              <a:rPr lang="bg-BG"/>
              <a:pPr>
                <a:defRPr/>
              </a:pPr>
              <a:t>8.2.2026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bg-BG"/>
              <a:t>София 1038, България, ул. „П. Волов“ №2, тел: 02/ 9857 111, </a:t>
            </a:r>
            <a:r>
              <a:rPr lang="en-US"/>
              <a:t>www.nsi.bg, e-mail: info@nsi.bg</a:t>
            </a: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F61C1467-CD77-4BFB-AE7E-23848EA5A759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3850710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681F180-4DAF-4637-ACEB-11490B08700C}" type="datetime1">
              <a:rPr lang="bg-BG"/>
              <a:pPr>
                <a:defRPr/>
              </a:pPr>
              <a:t>8.2.2026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bg-BG"/>
              <a:t>София 1038, България, ул. „П. Волов“ №2, тел: 02/ 9857 111, </a:t>
            </a:r>
            <a:r>
              <a:rPr lang="en-US"/>
              <a:t>www.nsi.bg, e-mail: info@nsi.bg</a:t>
            </a:r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A0D84A55-90C1-476F-BC98-602AC2550BC7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1027468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28BB9D1-BBC2-4482-90CC-D4B4CC77330B}" type="datetime1">
              <a:rPr lang="bg-BG"/>
              <a:pPr>
                <a:defRPr/>
              </a:pPr>
              <a:t>8.2.2026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bg-BG"/>
              <a:t>София 1038, България, ул. „П. Волов“ №2, тел: 02/ 9857 111, </a:t>
            </a:r>
            <a:r>
              <a:rPr lang="en-US"/>
              <a:t>www.nsi.bg, e-mail: info@nsi.bg</a:t>
            </a:r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35F36C2A-8446-45FF-9B8C-19823050A1D6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4032094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76587CF8-8CDE-42E5-9C9F-2516F1E48E44}" type="datetime1">
              <a:rPr lang="bg-BG"/>
              <a:pPr>
                <a:defRPr/>
              </a:pPr>
              <a:t>8.2.2026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bg-BG"/>
              <a:t>София 1038, България, ул. „П. Волов“ №2, тел: 02/ 9857 111, </a:t>
            </a:r>
            <a:r>
              <a:rPr lang="en-US"/>
              <a:t>www.nsi.bg, e-mail: info@nsi.bg</a:t>
            </a:r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0B951F7D-F0FE-47C0-8D1B-1BD6BAF850FC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1024187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9A847AF-F31A-4325-8659-D48863F155B3}" type="datetime1">
              <a:rPr lang="bg-BG"/>
              <a:pPr>
                <a:defRPr/>
              </a:pPr>
              <a:t>8.2.2026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bg-BG"/>
              <a:t>София 1038, България, ул. „П. Волов“ №2, тел: 02/ 9857 111, </a:t>
            </a:r>
            <a:r>
              <a:rPr lang="en-US"/>
              <a:t>www.nsi.bg, e-mail: info@nsi.bg</a:t>
            </a: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98554DF5-79DA-49AD-ABF8-B5FDE232EBF2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2011589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A49916D6-66CA-4EDD-945B-F592CFA04A47}" type="datetime1">
              <a:rPr lang="bg-BG"/>
              <a:pPr>
                <a:defRPr/>
              </a:pPr>
              <a:t>8.2.2026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bg-BG"/>
              <a:t>София 1038, България, ул. „П. Волов“ №2, тел: 02/ 9857 111, </a:t>
            </a:r>
            <a:r>
              <a:rPr lang="en-US"/>
              <a:t>www.nsi.bg, e-mail: info@nsi.bg</a:t>
            </a: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7ED1F595-FC08-43E1-9C99-EF71CF4D7CEF}" type="slidenum">
              <a:rPr lang="bg-BG" altLang="en-US"/>
              <a:pPr/>
              <a:t>‹#›</a:t>
            </a:fld>
            <a:endParaRPr lang="bg-BG" altLang="en-US"/>
          </a:p>
        </p:txBody>
      </p:sp>
    </p:spTree>
    <p:extLst>
      <p:ext uri="{BB962C8B-B14F-4D97-AF65-F5344CB8AC3E}">
        <p14:creationId xmlns:p14="http://schemas.microsoft.com/office/powerpoint/2010/main" val="3999935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78075" y="5894388"/>
            <a:ext cx="4202113" cy="7604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bg-BG"/>
              <a:t>София 1038, България, ул. „П. Волов“ №2, тел: 02/ 9857 111, </a:t>
            </a:r>
            <a:r>
              <a:rPr lang="en-US"/>
              <a:t>www.nsi.bg, e-mail: info@nsi.bg</a:t>
            </a:r>
            <a:endParaRPr lang="bg-BG"/>
          </a:p>
        </p:txBody>
      </p:sp>
      <p:cxnSp>
        <p:nvCxnSpPr>
          <p:cNvPr id="1029" name="AutoShape 8"/>
          <p:cNvCxnSpPr>
            <a:cxnSpLocks noChangeShapeType="1"/>
            <a:endCxn id="1030" idx="2"/>
          </p:cNvCxnSpPr>
          <p:nvPr userDrawn="1"/>
        </p:nvCxnSpPr>
        <p:spPr bwMode="auto">
          <a:xfrm>
            <a:off x="0" y="996950"/>
            <a:ext cx="7253288" cy="34925"/>
          </a:xfrm>
          <a:prstGeom prst="straightConnector1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8398" dir="3806097" algn="ctr" rotWithShape="0">
                    <a:srgbClr val="7F7F7F">
                      <a:alpha val="50000"/>
                    </a:srgbClr>
                  </a:outerShdw>
                </a:effectLst>
              </a14:hiddenEffects>
            </a:ext>
          </a:extLst>
        </p:spPr>
      </p:cxnSp>
      <p:sp>
        <p:nvSpPr>
          <p:cNvPr id="1030" name="Oval 9"/>
          <p:cNvSpPr>
            <a:spLocks noChangeArrowheads="1"/>
          </p:cNvSpPr>
          <p:nvPr userDrawn="1"/>
        </p:nvSpPr>
        <p:spPr bwMode="auto">
          <a:xfrm>
            <a:off x="7253288" y="1000125"/>
            <a:ext cx="63500" cy="63500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pic>
        <p:nvPicPr>
          <p:cNvPr id="1031" name="Graphic 1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11" b="-2998"/>
          <a:stretch>
            <a:fillRect/>
          </a:stretch>
        </p:blipFill>
        <p:spPr bwMode="auto">
          <a:xfrm>
            <a:off x="7496175" y="363538"/>
            <a:ext cx="846138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32" name="AutoShape 8"/>
          <p:cNvCxnSpPr>
            <a:cxnSpLocks noChangeShapeType="1"/>
          </p:cNvCxnSpPr>
          <p:nvPr userDrawn="1"/>
        </p:nvCxnSpPr>
        <p:spPr bwMode="auto">
          <a:xfrm>
            <a:off x="8496300" y="1025525"/>
            <a:ext cx="647700" cy="6350"/>
          </a:xfrm>
          <a:prstGeom prst="straightConnector1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8398" dir="3806097" algn="ctr" rotWithShape="0">
                    <a:srgbClr val="7F7F7F">
                      <a:alpha val="50000"/>
                    </a:srgbClr>
                  </a:outerShdw>
                </a:effectLst>
              </a14:hiddenEffects>
            </a:ext>
          </a:extLst>
        </p:spPr>
      </p:cxnSp>
      <p:sp>
        <p:nvSpPr>
          <p:cNvPr id="1033" name="Oval 9"/>
          <p:cNvSpPr>
            <a:spLocks noChangeArrowheads="1"/>
          </p:cNvSpPr>
          <p:nvPr userDrawn="1"/>
        </p:nvSpPr>
        <p:spPr bwMode="auto">
          <a:xfrm>
            <a:off x="8458200" y="996950"/>
            <a:ext cx="63500" cy="63500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34" name="TextBox 28"/>
          <p:cNvSpPr txBox="1">
            <a:spLocks noChangeArrowheads="1"/>
          </p:cNvSpPr>
          <p:nvPr userDrawn="1"/>
        </p:nvSpPr>
        <p:spPr bwMode="auto">
          <a:xfrm>
            <a:off x="1338263" y="327025"/>
            <a:ext cx="4540250" cy="523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r>
              <a:rPr lang="bg-BG" altLang="en-US" sz="1400">
                <a:ea typeface="Μοντέρνα"/>
                <a:cs typeface="Times New Roman" panose="02020603050405020304" pitchFamily="18" charset="0"/>
              </a:rPr>
              <a:t>РЕПУБЛИКА БЪЛГАРИЯ</a:t>
            </a:r>
            <a:endParaRPr lang="en-US" altLang="en-US" sz="1400">
              <a:latin typeface="Μοντέρνα"/>
              <a:ea typeface="Μοντέρνα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bg-BG" altLang="en-US" sz="1400">
                <a:ea typeface="Μοντέρνα"/>
                <a:cs typeface="Times New Roman" panose="02020603050405020304" pitchFamily="18" charset="0"/>
              </a:rPr>
              <a:t>НАЦИОНАЛЕН СТАТИСТИЧЕСКИ ИНСТИТУТ</a:t>
            </a:r>
            <a:endParaRPr lang="en-US" altLang="en-US" sz="1400">
              <a:latin typeface="Μοντέρνα"/>
              <a:ea typeface="Μοντέρνα"/>
              <a:cs typeface="Times New Roman" panose="02020603050405020304" pitchFamily="18" charset="0"/>
            </a:endParaRPr>
          </a:p>
        </p:txBody>
      </p:sp>
      <p:pic>
        <p:nvPicPr>
          <p:cNvPr id="1035" name="Picture 1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0417"/>
          <a:stretch>
            <a:fillRect/>
          </a:stretch>
        </p:blipFill>
        <p:spPr bwMode="auto">
          <a:xfrm>
            <a:off x="-79375" y="358775"/>
            <a:ext cx="1479550" cy="804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36" name="AutoShape 8"/>
          <p:cNvCxnSpPr>
            <a:cxnSpLocks noChangeShapeType="1"/>
            <a:endCxn id="1037" idx="2"/>
          </p:cNvCxnSpPr>
          <p:nvPr userDrawn="1"/>
        </p:nvCxnSpPr>
        <p:spPr bwMode="auto">
          <a:xfrm>
            <a:off x="0" y="6180138"/>
            <a:ext cx="2270125" cy="0"/>
          </a:xfrm>
          <a:prstGeom prst="straightConnector1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8398" dir="3806097" algn="ctr" rotWithShape="0">
                    <a:srgbClr val="7F7F7F">
                      <a:alpha val="50000"/>
                    </a:srgbClr>
                  </a:outerShdw>
                </a:effectLst>
              </a14:hiddenEffects>
            </a:ext>
          </a:extLst>
        </p:spPr>
      </p:cxnSp>
      <p:sp>
        <p:nvSpPr>
          <p:cNvPr id="1037" name="Oval 9"/>
          <p:cNvSpPr>
            <a:spLocks noChangeArrowheads="1"/>
          </p:cNvSpPr>
          <p:nvPr userDrawn="1"/>
        </p:nvSpPr>
        <p:spPr bwMode="auto">
          <a:xfrm>
            <a:off x="2270125" y="6148388"/>
            <a:ext cx="63500" cy="63500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cxnSp>
        <p:nvCxnSpPr>
          <p:cNvPr id="1038" name="AutoShape 8"/>
          <p:cNvCxnSpPr>
            <a:cxnSpLocks noChangeShapeType="1"/>
          </p:cNvCxnSpPr>
          <p:nvPr userDrawn="1"/>
        </p:nvCxnSpPr>
        <p:spPr bwMode="auto">
          <a:xfrm>
            <a:off x="6873875" y="6181725"/>
            <a:ext cx="2270125" cy="0"/>
          </a:xfrm>
          <a:prstGeom prst="straightConnector1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8398" dir="3806097" algn="ctr" rotWithShape="0">
                    <a:srgbClr val="7F7F7F">
                      <a:alpha val="50000"/>
                    </a:srgbClr>
                  </a:outerShdw>
                </a:effectLst>
              </a14:hiddenEffects>
            </a:ext>
          </a:extLst>
        </p:spPr>
      </p:cxnSp>
      <p:sp>
        <p:nvSpPr>
          <p:cNvPr id="1039" name="Oval 9"/>
          <p:cNvSpPr>
            <a:spLocks noChangeArrowheads="1"/>
          </p:cNvSpPr>
          <p:nvPr userDrawn="1"/>
        </p:nvSpPr>
        <p:spPr bwMode="auto">
          <a:xfrm>
            <a:off x="6815138" y="6153150"/>
            <a:ext cx="63500" cy="63500"/>
          </a:xfrm>
          <a:prstGeom prst="ellipse">
            <a:avLst/>
          </a:prstGeom>
          <a:solidFill>
            <a:srgbClr val="CC0000"/>
          </a:solidFill>
          <a:ln>
            <a:noFill/>
          </a:ln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defTabSz="685800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 noChangeArrowheads="1"/>
          </p:cNvSpPr>
          <p:nvPr>
            <p:ph type="title"/>
          </p:nvPr>
        </p:nvSpPr>
        <p:spPr>
          <a:xfrm>
            <a:off x="628650" y="2318847"/>
            <a:ext cx="7886700" cy="577850"/>
          </a:xfrm>
        </p:spPr>
        <p:txBody>
          <a:bodyPr/>
          <a:lstStyle/>
          <a:p>
            <a:pPr algn="ctr" eaLnBrk="1" hangingPunct="1"/>
            <a:r>
              <a:rPr lang="bg-BG" sz="4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Къде бяхме? Къде сме сега?</a:t>
            </a:r>
            <a:endParaRPr lang="bg-BG" altLang="en-US" sz="4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387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5098774" y="3925957"/>
            <a:ext cx="3804202" cy="1997765"/>
          </a:xfrm>
        </p:spPr>
        <p:txBody>
          <a:bodyPr/>
          <a:lstStyle/>
          <a:p>
            <a:pPr marL="0" indent="0" eaLnBrk="1" hangingPunct="1">
              <a:buNone/>
            </a:pPr>
            <a:endParaRPr lang="bg-BG" altLang="bg-BG" dirty="0">
              <a:solidFill>
                <a:srgbClr val="0070C0"/>
              </a:solidFill>
            </a:endParaRPr>
          </a:p>
          <a:p>
            <a:pPr marL="0" indent="0" eaLnBrk="1" hangingPunct="1">
              <a:buNone/>
            </a:pPr>
            <a:endParaRPr lang="bg-BG" altLang="bg-BG" dirty="0">
              <a:solidFill>
                <a:srgbClr val="0070C0"/>
              </a:solidFill>
            </a:endParaRPr>
          </a:p>
          <a:p>
            <a:pPr marL="0" indent="0" eaLnBrk="1" hangingPunct="1">
              <a:buNone/>
            </a:pPr>
            <a:r>
              <a:rPr lang="bg-BG" altLang="bg-BG" sz="2400" b="1" dirty="0">
                <a:solidFill>
                  <a:srgbClr val="0070C0"/>
                </a:solidFill>
              </a:rPr>
              <a:t>доц. д-р Атанас Атанасов</a:t>
            </a:r>
          </a:p>
          <a:p>
            <a:pPr marL="0" indent="0" eaLnBrk="1" hangingPunct="1">
              <a:buNone/>
            </a:pPr>
            <a:r>
              <a:rPr lang="bg-BG" altLang="bg-BG" dirty="0">
                <a:solidFill>
                  <a:srgbClr val="0070C0"/>
                </a:solidFill>
              </a:rPr>
              <a:t>Председател на Националния статистически институт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71738" y="5715000"/>
            <a:ext cx="4200525" cy="760413"/>
          </a:xfrm>
        </p:spPr>
        <p:txBody>
          <a:bodyPr/>
          <a:lstStyle/>
          <a:p>
            <a:pPr>
              <a:defRPr/>
            </a:pPr>
            <a:r>
              <a:rPr lang="bg-BG"/>
              <a:t>София 1038, България, ул. „П. Волов“ №2, тел: 02/ 9857 111, </a:t>
            </a:r>
            <a:r>
              <a:rPr lang="en-US"/>
              <a:t>www.nsi.bg, e-mail: info@nsi.bg</a:t>
            </a:r>
            <a:endParaRPr lang="bg-BG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471738" y="5715000"/>
            <a:ext cx="4200525" cy="762000"/>
          </a:xfrm>
        </p:spPr>
        <p:txBody>
          <a:bodyPr/>
          <a:lstStyle/>
          <a:p>
            <a:pPr>
              <a:defRPr/>
            </a:pPr>
            <a:r>
              <a:rPr lang="bg-BG" dirty="0"/>
              <a:t>София 1038, България, ул. „П. Волов“ №2, тел: 02/ 9857 111, </a:t>
            </a:r>
            <a:r>
              <a:rPr lang="en-US" dirty="0"/>
              <a:t>www.nsi.bg, e-mail: info@nsi.bg</a:t>
            </a:r>
            <a:endParaRPr lang="bg-BG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32107625"/>
              </p:ext>
            </p:extLst>
          </p:nvPr>
        </p:nvGraphicFramePr>
        <p:xfrm>
          <a:off x="178904" y="1232452"/>
          <a:ext cx="8786191" cy="47409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00250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471738" y="5715000"/>
            <a:ext cx="4200525" cy="762000"/>
          </a:xfrm>
        </p:spPr>
        <p:txBody>
          <a:bodyPr/>
          <a:lstStyle/>
          <a:p>
            <a:pPr>
              <a:defRPr/>
            </a:pPr>
            <a:r>
              <a:rPr lang="bg-BG" dirty="0"/>
              <a:t>София 1038, България, ул. „П. Волов“ №2, тел: 02/ 9857 111, </a:t>
            </a:r>
            <a:r>
              <a:rPr lang="en-US" dirty="0"/>
              <a:t>www.nsi.bg, e-mail: info@nsi.bg</a:t>
            </a:r>
            <a:endParaRPr lang="bg-BG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6470261"/>
              </p:ext>
            </p:extLst>
          </p:nvPr>
        </p:nvGraphicFramePr>
        <p:xfrm>
          <a:off x="481012" y="1341783"/>
          <a:ext cx="8181976" cy="44527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10888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471738" y="5715000"/>
            <a:ext cx="4200525" cy="762000"/>
          </a:xfrm>
        </p:spPr>
        <p:txBody>
          <a:bodyPr/>
          <a:lstStyle/>
          <a:p>
            <a:pPr>
              <a:defRPr/>
            </a:pPr>
            <a:r>
              <a:rPr lang="bg-BG" dirty="0"/>
              <a:t>София 1038, България, ул. „П. Волов“ №2, тел: 02/ 9857 111, </a:t>
            </a:r>
            <a:r>
              <a:rPr lang="en-US" dirty="0"/>
              <a:t>www.nsi.bg, e-mail: info@nsi.bg</a:t>
            </a:r>
            <a:endParaRPr lang="bg-BG" dirty="0"/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9671911"/>
              </p:ext>
            </p:extLst>
          </p:nvPr>
        </p:nvGraphicFramePr>
        <p:xfrm>
          <a:off x="378722" y="1329564"/>
          <a:ext cx="8457165" cy="45245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92341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471738" y="5715000"/>
            <a:ext cx="4200525" cy="762000"/>
          </a:xfrm>
        </p:spPr>
        <p:txBody>
          <a:bodyPr/>
          <a:lstStyle/>
          <a:p>
            <a:pPr>
              <a:defRPr/>
            </a:pPr>
            <a:r>
              <a:rPr lang="bg-BG" dirty="0"/>
              <a:t>София 1038, България, ул. „П. Волов“ №2, тел: 02/ 9857 111, </a:t>
            </a:r>
            <a:r>
              <a:rPr lang="en-US" dirty="0"/>
              <a:t>www.nsi.bg, e-mail: info@nsi.bg</a:t>
            </a:r>
            <a:endParaRPr lang="bg-BG" dirty="0"/>
          </a:p>
        </p:txBody>
      </p:sp>
      <p:sp>
        <p:nvSpPr>
          <p:cNvPr id="7" name="Title 1"/>
          <p:cNvSpPr txBox="1">
            <a:spLocks noChangeArrowheads="1"/>
          </p:cNvSpPr>
          <p:nvPr/>
        </p:nvSpPr>
        <p:spPr>
          <a:xfrm>
            <a:off x="628650" y="1314883"/>
            <a:ext cx="7886700" cy="577850"/>
          </a:xfrm>
          <a:prstGeom prst="rect">
            <a:avLst/>
          </a:prstGeom>
        </p:spPr>
        <p:txBody>
          <a:bodyPr/>
          <a:lstStyle>
            <a:lvl1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>
              <a:defRPr sz="1800" b="1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ru-RU" sz="20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НЕРАВЕНСТВО В РАЗПРЕДЕЛЕНИЕТО НА ДОХОДА – </a:t>
            </a:r>
          </a:p>
          <a:p>
            <a:pPr algn="ctr">
              <a:defRPr sz="1800" b="1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ru-RU" sz="20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КОЕФИЦИЕНТ НА ДЖИНИ </a:t>
            </a:r>
          </a:p>
          <a:p>
            <a:pPr algn="ctr">
              <a:defRPr sz="1800" b="1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effectLst/>
                <a:latin typeface="+mn-lt"/>
                <a:ea typeface="+mn-ea"/>
                <a:cs typeface="+mn-cs"/>
              </a:defRPr>
            </a:pPr>
            <a:r>
              <a:rPr lang="ru-RU" sz="2000" b="1" dirty="0">
                <a:solidFill>
                  <a:prstClr val="black">
                    <a:lumMod val="65000"/>
                    <a:lumOff val="35000"/>
                  </a:prstClr>
                </a:solidFill>
              </a:rPr>
              <a:t>Страни от ЕС, данни за 2024 година</a:t>
            </a:r>
            <a:endParaRPr lang="bg-BG" altLang="en-US" sz="20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70136717"/>
              </p:ext>
            </p:extLst>
          </p:nvPr>
        </p:nvGraphicFramePr>
        <p:xfrm>
          <a:off x="490536" y="2019098"/>
          <a:ext cx="8024814" cy="4457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80257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471738" y="5715000"/>
            <a:ext cx="4200525" cy="762000"/>
          </a:xfrm>
        </p:spPr>
        <p:txBody>
          <a:bodyPr/>
          <a:lstStyle/>
          <a:p>
            <a:pPr>
              <a:defRPr/>
            </a:pPr>
            <a:r>
              <a:rPr lang="bg-BG" dirty="0"/>
              <a:t>София 1038, България, ул. „П. Волов“ №2, тел: 02/ 9857 111, </a:t>
            </a:r>
            <a:r>
              <a:rPr lang="en-US" dirty="0"/>
              <a:t>www.nsi.bg, e-mail: info@nsi.bg</a:t>
            </a:r>
            <a:endParaRPr lang="bg-BG" dirty="0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5586540"/>
              </p:ext>
            </p:extLst>
          </p:nvPr>
        </p:nvGraphicFramePr>
        <p:xfrm>
          <a:off x="147637" y="1319212"/>
          <a:ext cx="8848725" cy="4219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24653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471738" y="5715000"/>
            <a:ext cx="4200525" cy="762000"/>
          </a:xfrm>
        </p:spPr>
        <p:txBody>
          <a:bodyPr/>
          <a:lstStyle/>
          <a:p>
            <a:pPr>
              <a:defRPr/>
            </a:pPr>
            <a:r>
              <a:rPr lang="bg-BG" dirty="0"/>
              <a:t>София 1038, България, ул. „П. Волов“ №2, тел: 02/ 9857 111, </a:t>
            </a:r>
            <a:r>
              <a:rPr lang="en-US" dirty="0"/>
              <a:t>www.nsi.bg, e-mail: info@nsi.bg</a:t>
            </a:r>
            <a:endParaRPr lang="bg-BG" dirty="0"/>
          </a:p>
        </p:txBody>
      </p:sp>
      <p:sp>
        <p:nvSpPr>
          <p:cNvPr id="4" name="Title 1"/>
          <p:cNvSpPr txBox="1">
            <a:spLocks noChangeArrowheads="1"/>
          </p:cNvSpPr>
          <p:nvPr/>
        </p:nvSpPr>
        <p:spPr>
          <a:xfrm>
            <a:off x="628650" y="1579014"/>
            <a:ext cx="7886700" cy="577850"/>
          </a:xfrm>
          <a:prstGeom prst="rect">
            <a:avLst/>
          </a:prstGeom>
        </p:spPr>
        <p:txBody>
          <a:bodyPr/>
          <a:lstStyle>
            <a:lvl1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/>
            <a:r>
              <a:rPr lang="bg-BG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Основни изводи</a:t>
            </a:r>
            <a:endParaRPr lang="bg-BG" altLang="en-US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itle 1"/>
          <p:cNvSpPr txBox="1">
            <a:spLocks noChangeArrowheads="1"/>
          </p:cNvSpPr>
          <p:nvPr/>
        </p:nvSpPr>
        <p:spPr>
          <a:xfrm>
            <a:off x="628650" y="2413057"/>
            <a:ext cx="7886700" cy="2815648"/>
          </a:xfrm>
          <a:prstGeom prst="rect">
            <a:avLst/>
          </a:prstGeom>
        </p:spPr>
        <p:txBody>
          <a:bodyPr/>
          <a:lstStyle>
            <a:lvl1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marL="342900" indent="-342900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bg-BG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Минималната, средната и реалната работна заплата в България проявяват ясна тенденция към увеличение.</a:t>
            </a:r>
          </a:p>
          <a:p>
            <a:pPr marL="342900" indent="-342900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bg-BG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Въпреки това минималната работна заплата в България остава значително по-ниска от всички останали страни в ЕС.</a:t>
            </a:r>
          </a:p>
          <a:p>
            <a:pPr marL="342900" indent="-342900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bg-BG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Неравенството в разпределението на дохода в България е най-голямото в ЕС и няма тенденция това да се променя. </a:t>
            </a:r>
          </a:p>
          <a:p>
            <a:pPr marL="342900" indent="-342900" eaLnBrk="1" hangingPunct="1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bg-BG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Броят на лицата под линията на бедност в България се запазва много голям.</a:t>
            </a:r>
          </a:p>
          <a:p>
            <a:pPr eaLnBrk="1" hangingPunct="1">
              <a:spcBef>
                <a:spcPts val="1200"/>
              </a:spcBef>
            </a:pPr>
            <a:endParaRPr lang="bg-BG" alt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14444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471738" y="5715000"/>
            <a:ext cx="4200525" cy="762000"/>
          </a:xfrm>
        </p:spPr>
        <p:txBody>
          <a:bodyPr/>
          <a:lstStyle/>
          <a:p>
            <a:pPr>
              <a:defRPr/>
            </a:pPr>
            <a:r>
              <a:rPr lang="bg-BG" dirty="0"/>
              <a:t>София 1038, България, ул. „П. Волов“ №2, тел: 02/ 9857 111, </a:t>
            </a:r>
            <a:r>
              <a:rPr lang="en-US" dirty="0"/>
              <a:t>www.nsi.bg, e-mail: info@nsi.bg</a:t>
            </a:r>
            <a:endParaRPr lang="bg-BG" dirty="0"/>
          </a:p>
        </p:txBody>
      </p:sp>
      <p:sp>
        <p:nvSpPr>
          <p:cNvPr id="4" name="Title 1"/>
          <p:cNvSpPr txBox="1">
            <a:spLocks noChangeArrowheads="1"/>
          </p:cNvSpPr>
          <p:nvPr/>
        </p:nvSpPr>
        <p:spPr>
          <a:xfrm>
            <a:off x="628650" y="1579014"/>
            <a:ext cx="7886700" cy="577850"/>
          </a:xfrm>
          <a:prstGeom prst="rect">
            <a:avLst/>
          </a:prstGeom>
        </p:spPr>
        <p:txBody>
          <a:bodyPr/>
          <a:lstStyle>
            <a:lvl1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6858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6858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/>
            <a:r>
              <a:rPr lang="bg-BG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Какво може и какво трябва да се направи?</a:t>
            </a:r>
            <a:endParaRPr lang="bg-BG" altLang="en-US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8" name="Picture 4" descr="Въпросов знак Компютърни икони, ВЪПРОС ЗА ВЪПРОС, анимация, Отметка png |  PNGEg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7910" y="2836431"/>
            <a:ext cx="2795442" cy="2795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8385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 noChangeArrowheads="1"/>
          </p:cNvSpPr>
          <p:nvPr>
            <p:ph type="title"/>
          </p:nvPr>
        </p:nvSpPr>
        <p:spPr>
          <a:xfrm>
            <a:off x="628650" y="1978025"/>
            <a:ext cx="7886700" cy="577850"/>
          </a:xfrm>
        </p:spPr>
        <p:txBody>
          <a:bodyPr/>
          <a:lstStyle/>
          <a:p>
            <a:pPr algn="ctr" eaLnBrk="1" hangingPunct="1"/>
            <a:r>
              <a:rPr lang="bg-BG" sz="36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Благодаря за вниманието!</a:t>
            </a:r>
            <a:endParaRPr lang="bg-BG" altLang="en-US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387" name="Content Placeholder 2"/>
          <p:cNvSpPr>
            <a:spLocks noGrp="1" noChangeArrowheads="1"/>
          </p:cNvSpPr>
          <p:nvPr>
            <p:ph idx="1"/>
          </p:nvPr>
        </p:nvSpPr>
        <p:spPr>
          <a:xfrm>
            <a:off x="5098774" y="3925957"/>
            <a:ext cx="3804202" cy="1997765"/>
          </a:xfrm>
        </p:spPr>
        <p:txBody>
          <a:bodyPr/>
          <a:lstStyle/>
          <a:p>
            <a:pPr marL="0" indent="0" eaLnBrk="1" hangingPunct="1">
              <a:buNone/>
            </a:pPr>
            <a:endParaRPr lang="bg-BG" altLang="bg-BG" dirty="0">
              <a:solidFill>
                <a:srgbClr val="0070C0"/>
              </a:solidFill>
            </a:endParaRPr>
          </a:p>
          <a:p>
            <a:pPr marL="0" indent="0" eaLnBrk="1" hangingPunct="1">
              <a:buNone/>
            </a:pPr>
            <a:endParaRPr lang="bg-BG" altLang="bg-BG" dirty="0">
              <a:solidFill>
                <a:srgbClr val="0070C0"/>
              </a:solidFill>
            </a:endParaRPr>
          </a:p>
          <a:p>
            <a:pPr marL="0" indent="0" eaLnBrk="1" hangingPunct="1">
              <a:buNone/>
            </a:pPr>
            <a:r>
              <a:rPr lang="bg-BG" altLang="bg-BG" sz="2400" b="1" dirty="0">
                <a:solidFill>
                  <a:srgbClr val="0070C0"/>
                </a:solidFill>
              </a:rPr>
              <a:t>доц. д-р Атанас Атанасов</a:t>
            </a:r>
          </a:p>
          <a:p>
            <a:pPr marL="0" indent="0" eaLnBrk="1" hangingPunct="1">
              <a:buNone/>
            </a:pPr>
            <a:r>
              <a:rPr lang="bg-BG" altLang="bg-BG" dirty="0">
                <a:solidFill>
                  <a:srgbClr val="0070C0"/>
                </a:solidFill>
              </a:rPr>
              <a:t>Председател на Националния статистически институт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71738" y="5715000"/>
            <a:ext cx="4200525" cy="760413"/>
          </a:xfrm>
        </p:spPr>
        <p:txBody>
          <a:bodyPr/>
          <a:lstStyle/>
          <a:p>
            <a:pPr>
              <a:defRPr/>
            </a:pPr>
            <a:r>
              <a:rPr lang="bg-BG"/>
              <a:t>София 1038, България, ул. „П. Волов“ №2, тел: 02/ 9857 111, </a:t>
            </a:r>
            <a:r>
              <a:rPr lang="en-US"/>
              <a:t>www.nsi.bg, e-mail: info@nsi.bg</a:t>
            </a:r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6425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403</TotalTime>
  <Words>495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Μοντέρνα</vt:lpstr>
      <vt:lpstr>Office Theme</vt:lpstr>
      <vt:lpstr>Къде бяхме? Къде сме сега?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Благодаря за вниманието!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Kostadin Georgiev</dc:creator>
  <cp:lastModifiedBy>Venko Sabrutev</cp:lastModifiedBy>
  <cp:revision>31</cp:revision>
  <dcterms:created xsi:type="dcterms:W3CDTF">2016-03-07T14:39:36Z</dcterms:created>
  <dcterms:modified xsi:type="dcterms:W3CDTF">2026-02-08T18:42:59Z</dcterms:modified>
</cp:coreProperties>
</file>