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575" r:id="rId2"/>
    <p:sldId id="627" r:id="rId3"/>
    <p:sldId id="645" r:id="rId4"/>
    <p:sldId id="626" r:id="rId5"/>
    <p:sldId id="665" r:id="rId6"/>
    <p:sldId id="667" r:id="rId7"/>
    <p:sldId id="583" r:id="rId8"/>
    <p:sldId id="673" r:id="rId9"/>
    <p:sldId id="582" r:id="rId10"/>
    <p:sldId id="600" r:id="rId11"/>
  </p:sldIdLst>
  <p:sldSz cx="9144000" cy="5143500" type="screen16x9"/>
  <p:notesSz cx="6797675" cy="9926638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anklin Gothic Medium" panose="020B0603020102020204" pitchFamily="34" charset="0"/>
      <p:regular r:id="rId22"/>
      <p: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Franklin Gothic Book" panose="020B0604020202020204" charset="0"/>
      <p:regular r:id="rId28"/>
      <p: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ела Янкова (РУО - Варна)" initials="МЯ(В" lastIdx="2" clrIdx="0">
    <p:extLst>
      <p:ext uri="{19B8F6BF-5375-455C-9EA6-DF929625EA0E}">
        <p15:presenceInfo xmlns:p15="http://schemas.microsoft.com/office/powerpoint/2012/main" userId="S::mariela.yankova@ruo.mon.bg::6a6be9cc-15f1-4b2f-ba91-7c19ff0299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BCD"/>
    <a:srgbClr val="FFC687"/>
    <a:srgbClr val="3F5378"/>
    <a:srgbClr val="92D050"/>
    <a:srgbClr val="C48690"/>
    <a:srgbClr val="FF9800"/>
    <a:srgbClr val="30405E"/>
    <a:srgbClr val="F1D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8DDD19-26B5-453F-BCB9-BD39EF8D84E5}">
  <a:tblStyle styleId="{C88DDD19-26B5-453F-BCB9-BD39EF8D84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ъл стил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ъл стил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ен стил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ен стил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ъмен стил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ъл стил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ъл стил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 с тема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ъл стил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ъл стил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5455" autoAdjust="0"/>
  </p:normalViewPr>
  <p:slideViewPr>
    <p:cSldViewPr snapToGrid="0">
      <p:cViewPr varScale="1">
        <p:scale>
          <a:sx n="97" d="100"/>
          <a:sy n="97" d="100"/>
        </p:scale>
        <p:origin x="81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76543753273761E-2"/>
          <c:y val="4.4271076746511116E-2"/>
          <c:w val="0.93464500469052403"/>
          <c:h val="0.66324077208998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профил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2024/2025</c:v>
                </c:pt>
                <c:pt idx="1">
                  <c:v>2025/2026</c:v>
                </c:pt>
                <c:pt idx="2">
                  <c:v>2026/2027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58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2-4F77-95A0-37ED50963E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професия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2024/2025</c:v>
                </c:pt>
                <c:pt idx="1">
                  <c:v>2025/2026</c:v>
                </c:pt>
                <c:pt idx="2">
                  <c:v>2026/2027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107</c:v>
                </c:pt>
                <c:pt idx="1">
                  <c:v>104</c:v>
                </c:pt>
                <c:pt idx="2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2-4F77-95A0-37ED50963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1809551"/>
        <c:axId val="1321815791"/>
      </c:barChart>
      <c:catAx>
        <c:axId val="132180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bg-BG"/>
          </a:p>
        </c:txPr>
        <c:crossAx val="1321815791"/>
        <c:crosses val="autoZero"/>
        <c:auto val="1"/>
        <c:lblAlgn val="ctr"/>
        <c:lblOffset val="100"/>
        <c:noMultiLvlLbl val="0"/>
      </c:catAx>
      <c:valAx>
        <c:axId val="132181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32180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bg-B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7FC4B-9B5D-4B5D-AFCD-D6F98626D57D}" type="datetimeFigureOut">
              <a:rPr lang="bg-BG" smtClean="0"/>
              <a:t>4.2.2026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4D644-925E-4B98-9E92-E1949F74B0D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722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57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1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191"/>
            <a:ext cx="9145588" cy="51446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74DA-FFD4-4731-89DF-0B0402C43E13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129E-6D33-4C15-A06E-EE8044BCC9D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894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5C8A-6173-42A2-A046-9802D4655C22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AAFF-9F94-4034-B60D-FFB44E7AA60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837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DF68-212E-41A3-93D6-60DEE241A092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CDE4-0F8B-4D13-B823-22F5EF09FAE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78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CC6E-3C59-47B9-9EDB-79A8126C7879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E97A-A7B1-4D7B-B876-56F6804868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348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191"/>
            <a:ext cx="9145588" cy="51446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C4A3-960F-45DD-9F0C-1C87B0262DEB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9F48-A0A4-42BC-80F0-1A6CFD27A28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342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D3E7-5C4F-4FF7-B067-B56A922E3B36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F73B-AD45-4C82-85BB-D505CFE97C1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73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B2D25-38C1-47A8-BA15-D621765616ED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730B-52DC-42E7-AD96-E63987815D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389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A7AC-79D2-4FC4-8435-A494D116D305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E02C-32B7-4461-A582-F8C40785CBB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47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B5FB-C498-4D4C-AB82-A0FC92940D8A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597E-34A7-46FC-8875-517E120844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731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290638" y="-1290638"/>
            <a:ext cx="51435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FEC4-89DC-4177-B8EC-494E58040DF2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434342"/>
                </a:solidFill>
              </a:rPr>
              <a:t>Заседание на </a:t>
            </a:r>
            <a:r>
              <a:rPr lang="ru-RU" dirty="0" err="1">
                <a:solidFill>
                  <a:srgbClr val="434342"/>
                </a:solidFill>
              </a:rPr>
              <a:t>постоянната</a:t>
            </a:r>
            <a:r>
              <a:rPr lang="ru-RU" dirty="0">
                <a:solidFill>
                  <a:srgbClr val="434342"/>
                </a:solidFill>
              </a:rPr>
              <a:t> </a:t>
            </a:r>
            <a:r>
              <a:rPr lang="ru-RU" dirty="0" err="1">
                <a:solidFill>
                  <a:srgbClr val="434342"/>
                </a:solidFill>
              </a:rPr>
              <a:t>комисия</a:t>
            </a:r>
            <a:r>
              <a:rPr lang="ru-RU" dirty="0">
                <a:solidFill>
                  <a:srgbClr val="434342"/>
                </a:solidFill>
              </a:rPr>
              <a:t> по </a:t>
            </a:r>
            <a:r>
              <a:rPr lang="ru-RU" dirty="0" err="1">
                <a:solidFill>
                  <a:srgbClr val="434342"/>
                </a:solidFill>
              </a:rPr>
              <a:t>заетостта</a:t>
            </a:r>
            <a:r>
              <a:rPr lang="ru-RU" dirty="0">
                <a:solidFill>
                  <a:srgbClr val="434342"/>
                </a:solidFill>
              </a:rPr>
              <a:t> – 27.01.2016 г.</a:t>
            </a:r>
            <a:endParaRPr lang="bg-BG" dirty="0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AFB38A-5C89-4001-9EBC-DCC047B5EE51}" type="slidenum">
              <a:rPr lang="bg-BG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9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4CC7-AE4F-419A-9627-36141A39E53D}" type="datetime1">
              <a:rPr lang="bg-BG"/>
              <a:pPr>
                <a:defRPr/>
              </a:pPr>
              <a:t>4.2.2026 г.</a:t>
            </a:fld>
            <a:endParaRPr lang="bg-BG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Заседание на </a:t>
            </a:r>
            <a:r>
              <a:rPr lang="ru-RU" dirty="0" err="1"/>
              <a:t>постоянната</a:t>
            </a:r>
            <a:r>
              <a:rPr lang="ru-RU" dirty="0"/>
              <a:t> </a:t>
            </a:r>
            <a:r>
              <a:rPr lang="ru-RU" dirty="0" err="1"/>
              <a:t>комисия</a:t>
            </a:r>
            <a:r>
              <a:rPr lang="ru-RU" dirty="0"/>
              <a:t> по </a:t>
            </a:r>
            <a:r>
              <a:rPr lang="ru-RU" dirty="0" err="1"/>
              <a:t>заетостта</a:t>
            </a:r>
            <a:r>
              <a:rPr lang="ru-RU" dirty="0"/>
              <a:t> – 27.01.2016 г.</a:t>
            </a:r>
            <a:endParaRPr lang="bg-BG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9400-4A70-4814-9F07-6C99158AF97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72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5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3788569"/>
            <a:ext cx="3575050" cy="135493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3788569"/>
            <a:ext cx="9145588" cy="135493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6" y="273844"/>
            <a:ext cx="7521575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6" y="825104"/>
            <a:ext cx="7521575" cy="26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4402932"/>
            <a:ext cx="2176462" cy="151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BEB2F3C-DF22-4518-B0E4-844231B3642C}" type="datetime1">
              <a:rPr lang="bg-BG" kern="1200">
                <a:latin typeface="Calibri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4.2.2026 г.</a:t>
            </a:fld>
            <a:endParaRPr lang="bg-BG" kern="1200">
              <a:latin typeface="Calibri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4713685"/>
            <a:ext cx="4724400" cy="205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kern="1200" dirty="0">
                <a:latin typeface="Calibri" pitchFamily="34" charset="0"/>
                <a:ea typeface="+mn-ea"/>
              </a:rPr>
              <a:t>Заседание на </a:t>
            </a:r>
            <a:r>
              <a:rPr lang="ru-RU" kern="1200" dirty="0" err="1">
                <a:latin typeface="Calibri" pitchFamily="34" charset="0"/>
                <a:ea typeface="+mn-ea"/>
              </a:rPr>
              <a:t>постоянната</a:t>
            </a:r>
            <a:r>
              <a:rPr lang="ru-RU" kern="1200" dirty="0">
                <a:latin typeface="Calibri" pitchFamily="34" charset="0"/>
                <a:ea typeface="+mn-ea"/>
              </a:rPr>
              <a:t> </a:t>
            </a:r>
            <a:r>
              <a:rPr lang="ru-RU" kern="1200" dirty="0" err="1">
                <a:latin typeface="Calibri" pitchFamily="34" charset="0"/>
                <a:ea typeface="+mn-ea"/>
              </a:rPr>
              <a:t>комисия</a:t>
            </a:r>
            <a:r>
              <a:rPr lang="ru-RU" kern="1200" dirty="0">
                <a:latin typeface="Calibri" pitchFamily="34" charset="0"/>
                <a:ea typeface="+mn-ea"/>
              </a:rPr>
              <a:t> по </a:t>
            </a:r>
            <a:r>
              <a:rPr lang="ru-RU" kern="1200" dirty="0" err="1">
                <a:latin typeface="Calibri" pitchFamily="34" charset="0"/>
                <a:ea typeface="+mn-ea"/>
              </a:rPr>
              <a:t>заетостта</a:t>
            </a:r>
            <a:r>
              <a:rPr lang="ru-RU" kern="1200" dirty="0">
                <a:latin typeface="Calibri" pitchFamily="34" charset="0"/>
                <a:ea typeface="+mn-ea"/>
              </a:rPr>
              <a:t> – 27.01.2016 г.</a:t>
            </a:r>
            <a:endParaRPr lang="bg-BG" kern="1200" dirty="0">
              <a:latin typeface="Calibri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4627960"/>
            <a:ext cx="503238" cy="37742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2A8DF0F-D2CC-467D-A732-C05F9A7DBB5E}" type="slidenum">
              <a:rPr lang="bg-BG" kern="1200">
                <a:latin typeface="Calibri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bg-BG" kern="120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90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" y="702944"/>
            <a:ext cx="9224011" cy="668656"/>
          </a:xfrm>
        </p:spPr>
        <p:txBody>
          <a:bodyPr/>
          <a:lstStyle/>
          <a:p>
            <a:pPr algn="ctr"/>
            <a:r>
              <a:rPr lang="bg-BG" sz="2400" b="1" kern="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РЕГИОНАЛНО УПРАВЛЕНИЕ НА ОБРАЗОВАНИЕТО - ВАРНА</a:t>
            </a:r>
            <a:endParaRPr lang="bg-BG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63039"/>
            <a:ext cx="8568952" cy="238887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/>
            <a:endParaRPr lang="bg-BG" sz="1800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Roboto Condensed"/>
              <a:sym typeface="Roboto Condensed"/>
            </a:endParaRPr>
          </a:p>
          <a:p>
            <a:pPr marL="0" indent="0" algn="ctr"/>
            <a:r>
              <a:rPr lang="bg-BG" sz="3600" kern="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Roboto Condensed"/>
              </a:rPr>
              <a:t>ДЪРЖАВЕН ПЛАН-ПРИЕМ</a:t>
            </a:r>
            <a:endParaRPr lang="bg-BG" sz="2000" b="0" kern="0" dirty="0">
              <a:solidFill>
                <a:srgbClr val="7030A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  <a:sym typeface="Roboto Condensed"/>
            </a:endParaRPr>
          </a:p>
          <a:p>
            <a:pPr marL="0" indent="0" algn="ctr"/>
            <a:r>
              <a:rPr lang="bg-BG" sz="2000" b="0" kern="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ЗА УЧЕБНАТА 202</a:t>
            </a:r>
            <a:r>
              <a:rPr lang="en-US" sz="2000" b="0" kern="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6</a:t>
            </a:r>
            <a:r>
              <a:rPr lang="bg-BG" sz="2000" b="0" kern="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/202</a:t>
            </a:r>
            <a:r>
              <a:rPr lang="en-US" sz="2000" b="0" kern="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7</a:t>
            </a:r>
            <a:r>
              <a:rPr lang="bg-BG" sz="2000" b="0" kern="0" dirty="0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sym typeface="Roboto Condensed"/>
              </a:rPr>
              <a:t> ГОДИНА</a:t>
            </a:r>
          </a:p>
          <a:p>
            <a:pPr marL="0" indent="0" algn="ctr"/>
            <a:endParaRPr lang="bg-BG" sz="2000" b="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0" indent="0" algn="ctr"/>
            <a:endParaRPr lang="bg-BG" sz="2000" b="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339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z="3200" dirty="0">
              <a:solidFill>
                <a:srgbClr val="0070C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bg-BG" sz="3200" dirty="0">
              <a:solidFill>
                <a:srgbClr val="0070C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bg-BG" sz="3200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	БЛАГОДАРЯ ВИ ЗА ВНИМАНИЕТО!</a:t>
            </a:r>
          </a:p>
          <a:p>
            <a:endParaRPr lang="bg-BG" sz="3200" dirty="0">
              <a:solidFill>
                <a:srgbClr val="0070C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bg-BG" sz="3200" dirty="0">
              <a:solidFill>
                <a:srgbClr val="0070C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bg-BG" sz="1800" dirty="0">
              <a:solidFill>
                <a:srgbClr val="0070C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РЕГИОНАЛНО УПРАВЛЕНИЕ НА ОБРАЗОВАНИЕТО  - ВАРНА</a:t>
            </a:r>
          </a:p>
          <a:p>
            <a:r>
              <a:rPr lang="bg-BG" sz="3200" dirty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bg-BG" sz="32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bg-BG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69" y="377664"/>
            <a:ext cx="8222061" cy="613207"/>
          </a:xfrm>
        </p:spPr>
        <p:txBody>
          <a:bodyPr/>
          <a:lstStyle/>
          <a:p>
            <a:r>
              <a:rPr lang="ru-RU" sz="1400" b="1" cap="none" dirty="0" err="1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Предложенията</a:t>
            </a:r>
            <a:r>
              <a:rPr lang="ru-RU" sz="1400" b="1" cap="none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на училищата за държавен план-прием са изготвени въз основа на о</a:t>
            </a:r>
            <a:r>
              <a:rPr lang="bg-BG" sz="1400" b="1" cap="none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сновните принципи и изисквания за изготвянето на балансиран план-прием, заложени в нормативните разпоредби, както и в изпълнение на образователните политики:</a:t>
            </a:r>
            <a:endParaRPr lang="bg-BG" sz="1200" b="1" cap="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96" y="1276496"/>
            <a:ext cx="8726805" cy="3414167"/>
          </a:xfrm>
        </p:spPr>
        <p:txBody>
          <a:bodyPr/>
          <a:lstStyle/>
          <a:p>
            <a:pPr marL="0" algn="just">
              <a:spcBef>
                <a:spcPts val="600"/>
              </a:spcBef>
            </a:pPr>
            <a:r>
              <a:rPr lang="bg-BG" sz="12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</a:t>
            </a: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1. Съобразяване на план-приема със стратегиите, прогнозите, програмите и плановете за развитие на общините и областта. </a:t>
            </a:r>
          </a:p>
          <a:p>
            <a:pPr marL="0" algn="just">
              <a:spcBef>
                <a:spcPts val="600"/>
              </a:spcBef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2. Съобразяване с броя на учениците, завършващи основно образование по населени места и общини на територията на област.</a:t>
            </a:r>
          </a:p>
          <a:p>
            <a:pPr lvl="0" algn="just">
              <a:spcBef>
                <a:spcPts val="600"/>
              </a:spcBef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3. Анализ на изпълнението на план-приема за предходните три години.</a:t>
            </a:r>
          </a:p>
          <a:p>
            <a:pPr marL="0" lvl="0" indent="0" algn="just">
              <a:spcBef>
                <a:spcPts val="600"/>
              </a:spcBef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4. Отчитане на заявките и становищата на работодатели и работодателски организации, отразяващи потребностите на пазара на труда. </a:t>
            </a:r>
          </a:p>
          <a:p>
            <a:pPr marL="0" lvl="0" indent="0" algn="just">
              <a:spcBef>
                <a:spcPts val="600"/>
              </a:spcBef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5. Балансиране съотношението между броя на учениците, завършващи основно образование и местата в предложенията за държавен план-прием.</a:t>
            </a:r>
          </a:p>
          <a:p>
            <a:pPr marL="0" indent="0" algn="just">
              <a:spcBef>
                <a:spcPts val="600"/>
              </a:spcBef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6. Гарантиране на условията за качество на образователно-възпитателния процес - осигуряване на материално-техническа база, обезпечаване с педагогически специалисти, преминаване към едносменен режим и осигуряване на целодневна организация за ученици в случаите, предвидени от закона.</a:t>
            </a:r>
          </a:p>
          <a:p>
            <a:pPr marL="0">
              <a:spcBef>
                <a:spcPts val="600"/>
              </a:spcBef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71" y="313673"/>
            <a:ext cx="8064137" cy="224209"/>
          </a:xfrm>
        </p:spPr>
        <p:txBody>
          <a:bodyPr/>
          <a:lstStyle/>
          <a:p>
            <a: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Прогнозни целеви стойности за </a:t>
            </a:r>
            <a:r>
              <a:rPr lang="ru-RU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ДЪРЖАВЕН ПЛАН-ПРИЕМ В VIII КЛАС </a:t>
            </a:r>
            <a:r>
              <a:rPr lang="bg-BG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12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4" y="1040130"/>
            <a:ext cx="8726805" cy="3657600"/>
          </a:xfrm>
        </p:spPr>
        <p:txBody>
          <a:bodyPr/>
          <a:lstStyle/>
          <a:p>
            <a:pPr marL="0">
              <a:spcBef>
                <a:spcPts val="600"/>
              </a:spcBef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600"/>
              </a:spcBef>
            </a:pP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98240"/>
              </p:ext>
            </p:extLst>
          </p:nvPr>
        </p:nvGraphicFramePr>
        <p:xfrm>
          <a:off x="319010" y="672469"/>
          <a:ext cx="8064137" cy="1790880"/>
        </p:xfrm>
        <a:graphic>
          <a:graphicData uri="http://schemas.openxmlformats.org/drawingml/2006/table">
            <a:tbl>
              <a:tblPr>
                <a:tableStyleId>{C88DDD19-26B5-453F-BCB9-BD39EF8D84E5}</a:tableStyleId>
              </a:tblPr>
              <a:tblGrid>
                <a:gridCol w="4981304">
                  <a:extLst>
                    <a:ext uri="{9D8B030D-6E8A-4147-A177-3AD203B41FA5}">
                      <a16:colId xmlns:a16="http://schemas.microsoft.com/office/drawing/2014/main" val="2859070928"/>
                    </a:ext>
                  </a:extLst>
                </a:gridCol>
                <a:gridCol w="1587165">
                  <a:extLst>
                    <a:ext uri="{9D8B030D-6E8A-4147-A177-3AD203B41FA5}">
                      <a16:colId xmlns:a16="http://schemas.microsoft.com/office/drawing/2014/main" val="2446375178"/>
                    </a:ext>
                  </a:extLst>
                </a:gridCol>
                <a:gridCol w="1495668">
                  <a:extLst>
                    <a:ext uri="{9D8B030D-6E8A-4147-A177-3AD203B41FA5}">
                      <a16:colId xmlns:a16="http://schemas.microsoft.com/office/drawing/2014/main" val="2474232486"/>
                    </a:ext>
                  </a:extLst>
                </a:gridCol>
              </a:tblGrid>
              <a:tr h="474921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учебна</a:t>
                      </a:r>
                      <a:r>
                        <a:rPr lang="en-US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bg-BG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202</a:t>
                      </a:r>
                      <a:r>
                        <a:rPr lang="en-US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  <a:r>
                        <a:rPr lang="bg-BG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/202</a:t>
                      </a:r>
                      <a:r>
                        <a:rPr lang="en-US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  <a:r>
                        <a:rPr lang="bg-BG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година</a:t>
                      </a:r>
                      <a:r>
                        <a:rPr lang="en-US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целева стойност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изпълнение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368290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Целева стойност % места професионална подготовка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64,67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68,02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8061506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noProof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Брой</a:t>
                      </a:r>
                      <a:r>
                        <a:rPr lang="ru-RU" sz="1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на паралелките в VIII клас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173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699573"/>
                  </a:ext>
                </a:extLst>
              </a:tr>
              <a:tr h="408049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Брой паралелки профил „Чужди езици“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240693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29FE218-ADA8-4A04-83F0-D2FE913DB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019581"/>
              </p:ext>
            </p:extLst>
          </p:nvPr>
        </p:nvGraphicFramePr>
        <p:xfrm>
          <a:off x="319010" y="3287805"/>
          <a:ext cx="8064137" cy="1406625"/>
        </p:xfrm>
        <a:graphic>
          <a:graphicData uri="http://schemas.openxmlformats.org/drawingml/2006/table">
            <a:tbl>
              <a:tblPr>
                <a:tableStyleId>{C88DDD19-26B5-453F-BCB9-BD39EF8D84E5}</a:tableStyleId>
              </a:tblPr>
              <a:tblGrid>
                <a:gridCol w="109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129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Община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Населено място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Училище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Профил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Предложение за държавен план прием в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 </a:t>
                      </a:r>
                      <a:r>
                        <a:rPr lang="bg-BG" sz="1200" b="1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клас</a:t>
                      </a:r>
                    </a:p>
                  </a:txBody>
                  <a:tcPr marL="4436" marR="4436" marT="4436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6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Брой паралелки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Брой места </a:t>
                      </a:r>
                      <a:endParaRPr lang="bg-BG" sz="1200" b="1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Варна</a:t>
                      </a:r>
                      <a:endParaRPr lang="bg-BG" sz="120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Варна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Математическа гимназия "Д-р Петър Берон"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Математически</a:t>
                      </a:r>
                      <a:endParaRPr lang="bg-BG" sz="12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/>
                        </a:rPr>
                        <a:t>3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Times New Roman"/>
                        </a:rPr>
                        <a:t>78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Times New Roman"/>
                      </a:endParaRPr>
                    </a:p>
                  </a:txBody>
                  <a:tcPr marL="4436" marR="4436" marT="443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63B334-94D3-4378-A0F9-8BA9C2B118AB}"/>
              </a:ext>
            </a:extLst>
          </p:cNvPr>
          <p:cNvSpPr txBox="1"/>
          <p:nvPr/>
        </p:nvSpPr>
        <p:spPr>
          <a:xfrm>
            <a:off x="274671" y="2780931"/>
            <a:ext cx="432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g-BG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ДЪРЖАВЕН ПЛАН ПРИЕМ В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V </a:t>
            </a:r>
            <a:r>
              <a:rPr kumimoji="0" lang="bg-BG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87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0"/>
            <a:ext cx="7886700" cy="443753"/>
          </a:xfrm>
        </p:spPr>
        <p:txBody>
          <a:bodyPr/>
          <a:lstStyle/>
          <a:p>
            <a:pPr algn="ctr"/>
            <a:r>
              <a:rPr lang="bg-BG" sz="1800" b="1" kern="0" cap="none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Съпоставка на държавен план-прием за последните години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BBB830-C916-46B6-BE38-6C3CD4D54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060549"/>
              </p:ext>
            </p:extLst>
          </p:nvPr>
        </p:nvGraphicFramePr>
        <p:xfrm>
          <a:off x="954741" y="381747"/>
          <a:ext cx="7571722" cy="258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77CA7E6-1258-45F6-B80C-9589245E8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12833"/>
              </p:ext>
            </p:extLst>
          </p:nvPr>
        </p:nvGraphicFramePr>
        <p:xfrm>
          <a:off x="821812" y="3057712"/>
          <a:ext cx="7522602" cy="1371600"/>
        </p:xfrm>
        <a:graphic>
          <a:graphicData uri="http://schemas.openxmlformats.org/drawingml/2006/table">
            <a:tbl>
              <a:tblPr firstRow="1" bandRow="1">
                <a:tableStyleId>{C88DDD19-26B5-453F-BCB9-BD39EF8D84E5}</a:tableStyleId>
              </a:tblPr>
              <a:tblGrid>
                <a:gridCol w="919582">
                  <a:extLst>
                    <a:ext uri="{9D8B030D-6E8A-4147-A177-3AD203B41FA5}">
                      <a16:colId xmlns:a16="http://schemas.microsoft.com/office/drawing/2014/main" val="39599298"/>
                    </a:ext>
                  </a:extLst>
                </a:gridCol>
                <a:gridCol w="2447312">
                  <a:extLst>
                    <a:ext uri="{9D8B030D-6E8A-4147-A177-3AD203B41FA5}">
                      <a16:colId xmlns:a16="http://schemas.microsoft.com/office/drawing/2014/main" val="532886283"/>
                    </a:ext>
                  </a:extLst>
                </a:gridCol>
                <a:gridCol w="2030835">
                  <a:extLst>
                    <a:ext uri="{9D8B030D-6E8A-4147-A177-3AD203B41FA5}">
                      <a16:colId xmlns:a16="http://schemas.microsoft.com/office/drawing/2014/main" val="2062525055"/>
                    </a:ext>
                  </a:extLst>
                </a:gridCol>
                <a:gridCol w="2124873">
                  <a:extLst>
                    <a:ext uri="{9D8B030D-6E8A-4147-A177-3AD203B41FA5}">
                      <a16:colId xmlns:a16="http://schemas.microsoft.com/office/drawing/2014/main" val="2507216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bg-BG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Дуална система на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Защитени професии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b="1" dirty="0"/>
                        <a:t>Професии с недостиг на пазара на труда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2025/2026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9 паралелки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3 паралелки в 1 училище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27 специалности в </a:t>
                      </a:r>
                    </a:p>
                    <a:p>
                      <a:r>
                        <a:rPr lang="bg-BG" sz="1200" dirty="0"/>
                        <a:t>36 паралелки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1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2026/2027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12 паралелки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5 паралелки в 3 училища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25 професии в </a:t>
                      </a:r>
                    </a:p>
                    <a:p>
                      <a:r>
                        <a:rPr lang="bg-BG" sz="1200" dirty="0"/>
                        <a:t>37 паралелки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70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5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2" y="141868"/>
            <a:ext cx="7521575" cy="646271"/>
          </a:xfrm>
        </p:spPr>
        <p:txBody>
          <a:bodyPr/>
          <a:lstStyle/>
          <a:p>
            <a:pPr algn="ctr"/>
            <a: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НОВи ПРОФЕСИи от професионално направление ЗА ОБЛАСТ ВАРНА</a:t>
            </a:r>
            <a:b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bg-BG" sz="1500" cap="none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за учебната 2026/2027 г. за област Варна - 10</a:t>
            </a:r>
            <a:endParaRPr lang="bg-BG" sz="1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58782"/>
            <a:ext cx="9029700" cy="3622143"/>
          </a:xfrm>
        </p:spPr>
        <p:txBody>
          <a:bodyPr/>
          <a:lstStyle/>
          <a:p>
            <a:pPr marL="101600" indent="0"/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Професионална гимназия по компютърно моделиране и компютърни системи „Акад. Благовест Сендов“ гр. Варна:</a:t>
            </a:r>
          </a:p>
          <a:p>
            <a:pPr marL="387350" indent="-285750">
              <a:buFont typeface="Wingdings" panose="05000000000000000000" pitchFamily="2" charset="2"/>
              <a:buChar char="§"/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0" dirty="0">
                <a:latin typeface="Roboto Condensed" panose="020B0604020202020204" charset="0"/>
                <a:ea typeface="Roboto Condensed" panose="020B0604020202020204" charset="0"/>
              </a:rPr>
              <a:t>071403 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Безпилотни летателни апарати</a:t>
            </a:r>
            <a:endParaRPr lang="bg-BG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87350" indent="-285750">
              <a:buFont typeface="Wingdings" panose="05000000000000000000" pitchFamily="2" charset="2"/>
              <a:buChar char="§"/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0" dirty="0">
                <a:latin typeface="Roboto Condensed" panose="020B0604020202020204" charset="0"/>
                <a:ea typeface="Roboto Condensed" panose="020B0604020202020204" charset="0"/>
              </a:rPr>
              <a:t>061205 </a:t>
            </a:r>
            <a:r>
              <a:rPr lang="ru-RU" sz="1400" dirty="0" smtClean="0">
                <a:latin typeface="Roboto Condensed" panose="020B0604020202020204" charset="0"/>
                <a:ea typeface="Roboto Condensed" panose="020B0604020202020204" charset="0"/>
              </a:rPr>
              <a:t>Дизайн на </a:t>
            </a:r>
            <a:r>
              <a:rPr lang="ru-RU" sz="1400" dirty="0" err="1" smtClean="0">
                <a:latin typeface="Roboto Condensed" panose="020B0604020202020204" charset="0"/>
                <a:ea typeface="Roboto Condensed" panose="020B0604020202020204" charset="0"/>
              </a:rPr>
              <a:t>дигитални</a:t>
            </a:r>
            <a:r>
              <a:rPr lang="ru-RU" sz="1400" dirty="0" smtClean="0">
                <a:latin typeface="Roboto Condensed" panose="020B0604020202020204" charset="0"/>
                <a:ea typeface="Roboto Condensed" panose="020B0604020202020204" charset="0"/>
              </a:rPr>
              <a:t> и печатни </a:t>
            </a:r>
            <a:r>
              <a:rPr lang="ru-RU" sz="1400" dirty="0" err="1" smtClean="0">
                <a:latin typeface="Roboto Condensed" panose="020B0604020202020204" charset="0"/>
                <a:ea typeface="Roboto Condensed" panose="020B0604020202020204" charset="0"/>
              </a:rPr>
              <a:t>медии</a:t>
            </a:r>
            <a:endParaRPr lang="bg-BG" sz="14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Средно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училище „Любен Каравелов“, гр. Варна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:</a:t>
            </a: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091501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Балнеологични и възстановителни процедури</a:t>
            </a:r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g-BG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Професионална гимназия по горско стопанство и дървообработване „Николай Хайтов“ гр. Варна:</a:t>
            </a: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072201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Дигитално проектиране на мебели и интериор</a:t>
            </a: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Професионална гимназия по икономика и технологии „Д-р Иван Богоров“ гр. Варна:</a:t>
            </a: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061205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Дизайн на дигитални и печатни медии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103202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Киберсигурност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101600" indent="0">
              <a:buNone/>
            </a:pPr>
            <a:endParaRPr lang="bg-BG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>
              <a:buNone/>
            </a:pPr>
            <a:endParaRPr lang="bg-BG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64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2" y="141868"/>
            <a:ext cx="7521575" cy="646271"/>
          </a:xfrm>
        </p:spPr>
        <p:txBody>
          <a:bodyPr/>
          <a:lstStyle/>
          <a:p>
            <a:pPr algn="ctr"/>
            <a: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НОВи ПРОФЕСИи от професионално направление ЗА ОБЛАСТ ВАРНА</a:t>
            </a:r>
            <a:b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bg-BG" sz="1500" cap="none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за учебната 2026/2027 г. за област Варна - 10</a:t>
            </a:r>
            <a:endParaRPr lang="bg-BG" sz="1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6" y="858782"/>
            <a:ext cx="8389866" cy="3622143"/>
          </a:xfrm>
        </p:spPr>
        <p:txBody>
          <a:bodyPr/>
          <a:lstStyle/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Професионална гимназия „Св. Димитър Солунски“, гр. Белослав:</a:t>
            </a: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071616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Корабостроене и кораборемонт</a:t>
            </a:r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101600" marR="0" lvl="0" indent="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Професионална гимназия по текстил и моден дизайн, гр. Варна:</a:t>
            </a:r>
          </a:p>
          <a:p>
            <a:pPr marL="387350" marR="0" lvl="0" indent="-285750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101503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Организиране на събития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101600" indent="0"/>
            <a:endParaRPr lang="bg-BG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/>
            <a:r>
              <a:rPr lang="bg-BG" sz="1400" dirty="0"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рофесионална гимназия по селско стопанство „Свети Георги Победоносец“, гр. Суворово:</a:t>
            </a:r>
          </a:p>
          <a:p>
            <a:pPr marL="387350" indent="-285750">
              <a:buFont typeface="Wingdings" panose="05000000000000000000" pitchFamily="2" charset="2"/>
              <a:buChar char="§"/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0" dirty="0">
                <a:latin typeface="Roboto Condensed" panose="020B0604020202020204" charset="0"/>
                <a:ea typeface="Roboto Condensed" panose="020B0604020202020204" charset="0"/>
              </a:rPr>
              <a:t>081107 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Агрономство и агробизнес</a:t>
            </a:r>
          </a:p>
          <a:p>
            <a:pPr marL="101600" indent="0"/>
            <a:endParaRPr lang="bg-BG" sz="1050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>
              <a:buNone/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Средно училище </a:t>
            </a:r>
            <a:r>
              <a:rPr lang="bg-BG" sz="1400" dirty="0">
                <a:latin typeface="Roboto Condensed" panose="020B0604020202020204" charset="0"/>
                <a:ea typeface="Roboto Condensed" panose="020B0604020202020204" charset="0"/>
              </a:rPr>
              <a:t>„Неофит Бозвели“, 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гр. Варна:</a:t>
            </a:r>
          </a:p>
          <a:p>
            <a:pPr marL="387350" indent="-285750">
              <a:buFont typeface="Wingdings" panose="05000000000000000000" pitchFamily="2" charset="2"/>
              <a:buChar char="§"/>
            </a:pPr>
            <a:r>
              <a:rPr lang="bg-BG" sz="1400" b="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0" dirty="0">
                <a:latin typeface="Roboto Condensed" panose="020B0604020202020204" charset="0"/>
                <a:ea typeface="Roboto Condensed" panose="020B0604020202020204" charset="0"/>
              </a:rPr>
              <a:t>011302 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Образователна медиация</a:t>
            </a:r>
            <a:endParaRPr lang="bg-BG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 algn="ctr">
              <a:buNone/>
            </a:pPr>
            <a:endParaRPr lang="bg-BG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>
              <a:buNone/>
            </a:pPr>
            <a:endParaRPr lang="bg-BG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>
              <a:buNone/>
            </a:pPr>
            <a:endParaRPr lang="bg-BG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1016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5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84" y="86981"/>
            <a:ext cx="8498542" cy="662940"/>
          </a:xfrm>
        </p:spPr>
        <p:txBody>
          <a:bodyPr/>
          <a:lstStyle/>
          <a:p>
            <a: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ПРОФЕСИи от професионално направление </a:t>
            </a:r>
            <a: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В ДУАЛНА СИСТЕМА НА ОБУЧЕНИЕ </a:t>
            </a:r>
            <a:b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bg-BG" sz="1800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за учебната 2026/2027 г. за област Варна - 12 професии в 7 училища</a:t>
            </a:r>
            <a:endParaRPr lang="bg-BG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84" y="890725"/>
            <a:ext cx="8651630" cy="416579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1. Варненска търговска гимназия „Георги С. Раковси”, гр. Варна</a:t>
            </a:r>
            <a:r>
              <a:rPr lang="en-US" sz="1200" dirty="0">
                <a:latin typeface="Roboto Condensed" panose="020B0604020202020204" charset="0"/>
                <a:ea typeface="Roboto Condensed" panose="020B0604020202020204" charset="0"/>
              </a:rPr>
              <a:t>:</a:t>
            </a:r>
          </a:p>
          <a:p>
            <a:pPr lvl="1" algn="just">
              <a:spcBef>
                <a:spcPts val="600"/>
              </a:spcBef>
            </a:pPr>
            <a:r>
              <a:rPr lang="bg-BG" sz="1200" dirty="0"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рофесия</a:t>
            </a:r>
            <a:r>
              <a:rPr lang="en-US" sz="12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bg-BG" sz="1200" b="1" dirty="0">
                <a:latin typeface="Roboto Condensed" panose="020B0604020202020204" charset="0"/>
                <a:ea typeface="Roboto Condensed" panose="020B0604020202020204" charset="0"/>
              </a:rPr>
              <a:t>Търговия</a:t>
            </a:r>
            <a:r>
              <a:rPr lang="en-US" sz="1200" b="1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bg-BG" sz="1200" b="1" dirty="0">
                <a:latin typeface="Roboto Condensed" panose="020B0604020202020204" charset="0"/>
                <a:ea typeface="Roboto Condensed" panose="020B0604020202020204" charset="0"/>
              </a:rPr>
              <a:t>и продажби</a:t>
            </a:r>
          </a:p>
          <a:p>
            <a:pPr lvl="1" algn="just">
              <a:spcBef>
                <a:spcPts val="600"/>
              </a:spcBef>
            </a:pPr>
            <a:endParaRPr lang="bg-BG" sz="11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bg-BG" sz="1200" b="1" dirty="0">
                <a:latin typeface="Roboto Condensed" panose="020B0604020202020204" charset="0"/>
                <a:ea typeface="Roboto Condensed" panose="020B0604020202020204" charset="0"/>
              </a:rPr>
              <a:t>2. Професионална гимназия по компютърно моделиране и компютърни системи „Акад. Бл. Сендов“, гр. Варна:</a:t>
            </a:r>
          </a:p>
          <a:p>
            <a:pPr lvl="1" algn="just">
              <a:spcBef>
                <a:spcPts val="600"/>
              </a:spcBef>
            </a:pPr>
            <a:r>
              <a:rPr lang="bg-BG" sz="1200" dirty="0"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рофесия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Автоматизирани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системи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и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технологии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в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машиностроенето</a:t>
            </a:r>
          </a:p>
          <a:p>
            <a:pPr lvl="1" algn="just">
              <a:spcBef>
                <a:spcPts val="600"/>
              </a:spcBef>
            </a:pPr>
            <a:r>
              <a:rPr lang="bg-BG" sz="1200" dirty="0"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рофесия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Възобновяеми енергийни източници</a:t>
            </a:r>
          </a:p>
          <a:p>
            <a:pPr lvl="1" algn="just">
              <a:spcBef>
                <a:spcPts val="600"/>
              </a:spcBef>
            </a:pPr>
            <a:endParaRPr lang="bg-BG" sz="11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bg-BG" sz="1200" b="1" dirty="0">
                <a:latin typeface="Roboto Condensed" panose="020B0604020202020204" charset="0"/>
                <a:ea typeface="Roboto Condensed" panose="020B0604020202020204" charset="0"/>
              </a:rPr>
              <a:t>3. Професионална гимназия по горско стопанство и дървообработване „Николай Хайтов“, гр. Варна:</a:t>
            </a:r>
          </a:p>
          <a:p>
            <a:pPr lvl="1" algn="just">
              <a:spcBef>
                <a:spcPts val="600"/>
              </a:spcBef>
            </a:pPr>
            <a:r>
              <a:rPr lang="bg-BG" sz="1200" dirty="0">
                <a:latin typeface="Roboto Condensed" panose="020B0604020202020204" charset="0"/>
                <a:ea typeface="Roboto Condensed" panose="020B0604020202020204" charset="0"/>
              </a:rPr>
              <a:t>П</a:t>
            </a:r>
            <a:r>
              <a:rPr lang="ru-RU" sz="1200" dirty="0">
                <a:latin typeface="Roboto Condensed" panose="020B0604020202020204" charset="0"/>
                <a:ea typeface="Roboto Condensed" panose="020B0604020202020204" charset="0"/>
              </a:rPr>
              <a:t>рофесия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Мебелно производство и реставрация</a:t>
            </a:r>
          </a:p>
          <a:p>
            <a:pPr lvl="1" algn="just">
              <a:spcBef>
                <a:spcPts val="600"/>
              </a:spcBef>
            </a:pPr>
            <a:endParaRPr lang="ru-RU" sz="11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4. Професионална гимназия по химични и хранително-вкусови технологии „Дм. Ив. Менделеев", гр. Варна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:</a:t>
            </a:r>
          </a:p>
          <a:p>
            <a:pPr lvl="1" algn="just">
              <a:spcBef>
                <a:spcPts val="600"/>
              </a:spcBef>
              <a:buClr>
                <a:srgbClr val="FCC3A3"/>
              </a:buClr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Екохимични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биологични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продукти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битова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химия</a:t>
            </a:r>
            <a:endParaRPr lang="bg-BG" sz="1200" b="1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  <a:buClr>
                <a:srgbClr val="FCC3A3"/>
              </a:buClr>
              <a:defRPr/>
            </a:pPr>
            <a:r>
              <a:rPr lang="ru-RU" sz="12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Професия</a:t>
            </a:r>
            <a:r>
              <a:rPr lang="ru-RU" sz="12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Неорганични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електрохимични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процеси</a:t>
            </a:r>
            <a:endParaRPr lang="bg-BG" sz="1200" b="1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  <a:buClr>
                <a:srgbClr val="FCC3A3"/>
              </a:buClr>
              <a:defRPr/>
            </a:pPr>
            <a:r>
              <a:rPr lang="ru-RU" sz="12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Професия</a:t>
            </a:r>
            <a:r>
              <a:rPr lang="ru-RU" sz="12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Контрол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на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качеството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безопасност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на храните</a:t>
            </a:r>
            <a:endParaRPr lang="bg-BG" sz="1200" b="1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  <a:buClr>
                <a:srgbClr val="FCC3A3"/>
              </a:buClr>
              <a:defRPr/>
            </a:pPr>
            <a:r>
              <a:rPr lang="ru-RU" sz="1200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Професия</a:t>
            </a:r>
            <a:r>
              <a:rPr lang="ru-RU" sz="1200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Лабораторен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контрол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в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химични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хранителни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биотехнологични</a:t>
            </a:r>
            <a:r>
              <a:rPr lang="ru-RU" sz="1200" b="1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</a:rPr>
              <a:t> производства</a:t>
            </a:r>
            <a:endParaRPr lang="bg-BG" sz="1200" b="1" dirty="0">
              <a:solidFill>
                <a:srgbClr val="0000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</a:pPr>
            <a:endParaRPr lang="ru-RU" sz="1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4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84" y="107155"/>
            <a:ext cx="8733864" cy="662940"/>
          </a:xfrm>
        </p:spPr>
        <p:txBody>
          <a:bodyPr/>
          <a:lstStyle/>
          <a:p>
            <a: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ПРОФЕСИи от професионално направление </a:t>
            </a:r>
            <a: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В ДУАЛНА СИСТЕМА НА ОБУЧЕНИЕ </a:t>
            </a:r>
            <a:b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bg-BG" sz="1800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за учебната 2026/2027 г. за област Варна - 12 професии в 7 училища</a:t>
            </a:r>
            <a:endParaRPr lang="bg-BG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84" y="1293712"/>
            <a:ext cx="8651630" cy="4165794"/>
          </a:xfr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5. Професионална гимназия по икономика „Д-р И. Богоров", гр. Варна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:</a:t>
            </a:r>
          </a:p>
          <a:p>
            <a:pPr marL="173038" marR="0" lvl="1" indent="-1730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CC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Рекламна графика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just">
              <a:spcBef>
                <a:spcPts val="600"/>
              </a:spcBef>
            </a:pPr>
            <a:endParaRPr lang="bg-BG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bg-BG" sz="1400" dirty="0">
                <a:latin typeface="Roboto Condensed" panose="020B0604020202020204" charset="0"/>
                <a:ea typeface="Roboto Condensed" panose="020B0604020202020204" charset="0"/>
              </a:rPr>
              <a:t>6. 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Професионална техническа гимназия, гр. Варна</a:t>
            </a:r>
            <a:r>
              <a:rPr lang="en-US" sz="1400" dirty="0">
                <a:latin typeface="Roboto Condensed" panose="020B0604020202020204" charset="0"/>
                <a:ea typeface="Roboto Condensed" panose="020B0604020202020204" charset="0"/>
              </a:rPr>
              <a:t>:</a:t>
            </a:r>
          </a:p>
          <a:p>
            <a:pPr lvl="1" algn="just">
              <a:spcBef>
                <a:spcPts val="6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Хибридни и електрически пътни превозни средства</a:t>
            </a: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</a:pP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bg-BG" sz="1400" dirty="0">
                <a:latin typeface="Roboto Condensed" panose="020B0604020202020204" charset="0"/>
                <a:ea typeface="Roboto Condensed" panose="020B0604020202020204" charset="0"/>
              </a:rPr>
              <a:t>7</a:t>
            </a:r>
            <a:r>
              <a:rPr lang="bg-BG" sz="1400" b="1" dirty="0">
                <a:latin typeface="Roboto Condensed" panose="020B0604020202020204" charset="0"/>
                <a:ea typeface="Roboto Condensed" panose="020B0604020202020204" charset="0"/>
              </a:rPr>
              <a:t>.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Професионална гимназия по строителство  архитектура и геодезия </a:t>
            </a:r>
            <a:r>
              <a:rPr lang="bg-BG" sz="1400" b="1" dirty="0">
                <a:latin typeface="Roboto Condensed" panose="020B0604020202020204" charset="0"/>
                <a:ea typeface="Roboto Condensed" panose="020B0604020202020204" charset="0"/>
              </a:rPr>
              <a:t>„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Васил Левски</a:t>
            </a:r>
            <a:r>
              <a:rPr lang="bg-BG" sz="1400" b="1" dirty="0">
                <a:latin typeface="Roboto Condensed" panose="020B0604020202020204" charset="0"/>
                <a:ea typeface="Roboto Condensed" panose="020B0604020202020204" charset="0"/>
              </a:rPr>
              <a:t>“, гр. Варна:</a:t>
            </a:r>
            <a:endParaRPr lang="en-US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Строителство и архитектура</a:t>
            </a: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Геодезия</a:t>
            </a: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 algn="just">
              <a:spcBef>
                <a:spcPts val="600"/>
              </a:spcBef>
            </a:pPr>
            <a:endParaRPr lang="ru-RU" sz="1050" dirty="0">
              <a:solidFill>
                <a:schemeClr val="accent4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>
              <a:spcBef>
                <a:spcPts val="600"/>
              </a:spcBef>
            </a:pPr>
            <a:endParaRPr lang="bg-BG" sz="1400" b="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endParaRPr lang="bg-BG" sz="14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4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82" y="186438"/>
            <a:ext cx="8658664" cy="606266"/>
          </a:xfrm>
        </p:spPr>
        <p:txBody>
          <a:bodyPr/>
          <a:lstStyle/>
          <a:p>
            <a:r>
              <a:rPr lang="bg-BG" sz="1800" b="1" u="sng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ЗАЩИТЕНИ</a:t>
            </a:r>
            <a: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 ОТ ДЪРЖАВАТА </a:t>
            </a:r>
            <a:r>
              <a:rPr lang="bg-BG" sz="1800" b="1" dirty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ПРОФЕСИи от професионално направление</a:t>
            </a:r>
            <a: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/>
            </a:r>
            <a:br>
              <a:rPr lang="bg-BG" sz="1800" b="1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bg-BG" sz="1800" kern="0" cap="none" dirty="0">
                <a:solidFill>
                  <a:srgbClr val="0070C0"/>
                </a:solidFill>
                <a:latin typeface="Roboto Condensed"/>
                <a:ea typeface="Roboto Condensed"/>
                <a:sym typeface="Roboto Condensed"/>
              </a:rPr>
              <a:t>за учебната 2026/2027 г. за област Варна – 5 професии в 3 училища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00" y="1116588"/>
            <a:ext cx="8337900" cy="233523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Варненска морска гимназия „Св. Николай Чудотворец“, гр. Варна</a:t>
            </a:r>
            <a:r>
              <a:rPr lang="en-US" sz="1400" dirty="0">
                <a:latin typeface="Roboto Condensed" panose="020B0604020202020204" charset="0"/>
                <a:ea typeface="Roboto Condensed" panose="020B0604020202020204" charset="0"/>
              </a:rPr>
              <a:t>:</a:t>
            </a:r>
            <a:endParaRPr lang="ru-RU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>
              <a:spcBef>
                <a:spcPts val="10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Корабоводене – морско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, професионално направление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Транспортни услуги</a:t>
            </a:r>
          </a:p>
          <a:p>
            <a:pPr lvl="1">
              <a:spcBef>
                <a:spcPts val="10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Корабни машини и механизми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, професионално направление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Транспортни средства </a:t>
            </a:r>
          </a:p>
          <a:p>
            <a:pPr lvl="1">
              <a:spcBef>
                <a:spcPts val="10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Професия </a:t>
            </a:r>
            <a:r>
              <a:rPr lang="bg-BG" sz="1400" b="1" dirty="0">
                <a:latin typeface="Roboto Condensed" panose="020B0604020202020204" charset="0"/>
                <a:ea typeface="Roboto Condensed" panose="020B0604020202020204" charset="0"/>
              </a:rPr>
              <a:t>Корабни електрически системи</a:t>
            </a: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, професионално направление </a:t>
            </a:r>
            <a:r>
              <a:rPr lang="ru-RU" sz="1400" b="1" dirty="0">
                <a:latin typeface="Roboto Condensed" panose="020B0604020202020204" charset="0"/>
                <a:ea typeface="Roboto Condensed" panose="020B0604020202020204" charset="0"/>
              </a:rPr>
              <a:t>Транспортни средства </a:t>
            </a:r>
          </a:p>
          <a:p>
            <a:pPr lvl="1">
              <a:spcBef>
                <a:spcPts val="1000"/>
              </a:spcBef>
            </a:pPr>
            <a:endParaRPr lang="ru-RU" sz="10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Професионална гимназия 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„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Свети Димитър Солунски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“, гр. Белослав :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marL="173038" marR="0" lvl="1" indent="-173038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CC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Професия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Пристанищна механизация</a:t>
            </a:r>
          </a:p>
          <a:p>
            <a:pPr marL="173038" marR="0" lvl="1" indent="-173038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CC3A3"/>
              </a:buClr>
              <a:buSzTx/>
              <a:buFont typeface="Wingdings" pitchFamily="2" charset="2"/>
              <a:buChar char="§"/>
              <a:tabLst/>
              <a:defRPr/>
            </a:pPr>
            <a:endParaRPr lang="ru-RU" sz="9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1000"/>
              </a:spcBef>
            </a:pPr>
            <a:r>
              <a:rPr lang="ru-RU" sz="1400" dirty="0">
                <a:latin typeface="Roboto Condensed" panose="020B0604020202020204" charset="0"/>
                <a:ea typeface="Roboto Condensed" panose="020B0604020202020204" charset="0"/>
              </a:rPr>
              <a:t>Професионална гимназия по строителство, архитектура и геодезия </a:t>
            </a:r>
            <a:r>
              <a:rPr lang="bg-BG" sz="1400" dirty="0">
                <a:latin typeface="Roboto Condensed" panose="020B0604020202020204" charset="0"/>
                <a:ea typeface="Roboto Condensed" panose="020B0604020202020204" charset="0"/>
              </a:rPr>
              <a:t>„Васил Левски“, гл. Варна</a:t>
            </a:r>
            <a:r>
              <a:rPr lang="en-US" sz="1400" dirty="0">
                <a:latin typeface="Roboto Condensed" panose="020B0604020202020204" charset="0"/>
                <a:ea typeface="Roboto Condensed" panose="020B0604020202020204" charset="0"/>
              </a:rPr>
              <a:t>:</a:t>
            </a:r>
            <a:endParaRPr lang="ru-RU" sz="14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1">
              <a:spcBef>
                <a:spcPts val="1000"/>
              </a:spcBef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/>
              </a:rPr>
              <a:t>Професия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Arial"/>
              </a:rPr>
              <a:t>Строителство и архитектура</a:t>
            </a:r>
            <a:endParaRPr lang="ru-RU" sz="14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744576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gles">
  <a:themeElements>
    <a:clrScheme name="Custom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CC3A3"/>
      </a:accent2>
      <a:accent3>
        <a:srgbClr val="CDD7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12702</TotalTime>
  <Words>760</Words>
  <Application>Microsoft Office PowerPoint</Application>
  <PresentationFormat>Презентация на цял екран (16:9)</PresentationFormat>
  <Paragraphs>140</Paragraphs>
  <Slides>10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21" baseType="lpstr">
      <vt:lpstr>Wingdings</vt:lpstr>
      <vt:lpstr>Verdana</vt:lpstr>
      <vt:lpstr>Times New Roman</vt:lpstr>
      <vt:lpstr>Calibri</vt:lpstr>
      <vt:lpstr>Franklin Gothic Medium</vt:lpstr>
      <vt:lpstr>Century Gothic</vt:lpstr>
      <vt:lpstr>Franklin Gothic Book</vt:lpstr>
      <vt:lpstr>Tunga</vt:lpstr>
      <vt:lpstr>Roboto Condensed</vt:lpstr>
      <vt:lpstr>Arial</vt:lpstr>
      <vt:lpstr>1_Angles</vt:lpstr>
      <vt:lpstr>РЕГИОНАЛНО УПРАВЛЕНИЕ НА ОБРАЗОВАНИЕТО - ВАРНА</vt:lpstr>
      <vt:lpstr>Предложенията на училищата за държавен план-прием са изготвени въз основа на основните принципи и изисквания за изготвянето на балансиран план-прием, заложени в нормативните разпоредби, както и в изпълнение на образователните политики:</vt:lpstr>
      <vt:lpstr> Прогнозни целеви стойности за ДЪРЖАВЕН ПЛАН-ПРИЕМ В VIII КЛАС  </vt:lpstr>
      <vt:lpstr>Съпоставка на държавен план-прием за последните години </vt:lpstr>
      <vt:lpstr>НОВи ПРОФЕСИи от професионално направление ЗА ОБЛАСТ ВАРНА за учебната 2026/2027 г. за област Варна - 10</vt:lpstr>
      <vt:lpstr>НОВи ПРОФЕСИи от професионално направление ЗА ОБЛАСТ ВАРНА за учебната 2026/2027 г. за област Варна - 10</vt:lpstr>
      <vt:lpstr>ПРОФЕСИи от професионално направление В ДУАЛНА СИСТЕМА НА ОБУЧЕНИЕ  за учебната 2026/2027 г. за област Варна - 12 професии в 7 училища</vt:lpstr>
      <vt:lpstr>ПРОФЕСИи от професионално направление В ДУАЛНА СИСТЕМА НА ОБУЧЕНИЕ  за учебната 2026/2027 г. за област Варна - 12 професии в 7 училища</vt:lpstr>
      <vt:lpstr>ЗАЩИТЕНИ ОТ ДЪРЖАВАТА ПРОФЕСИи от професионално направление за учебната 2026/2027 г. за област Варна – 5 професии в 3 училища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ДЪРЖАВЕН ПЛАН-ПРИЕМ  2023 - 2024 ГОДИНА</dc:title>
  <dc:creator>User</dc:creator>
  <cp:lastModifiedBy>press</cp:lastModifiedBy>
  <cp:revision>986</cp:revision>
  <cp:lastPrinted>2025-01-27T11:55:59Z</cp:lastPrinted>
  <dcterms:modified xsi:type="dcterms:W3CDTF">2026-02-04T13:13:27Z</dcterms:modified>
</cp:coreProperties>
</file>