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720" r:id="rId3"/>
  </p:sldMasterIdLst>
  <p:notesMasterIdLst>
    <p:notesMasterId r:id="rId10"/>
  </p:notesMasterIdLst>
  <p:handoutMasterIdLst>
    <p:handoutMasterId r:id="rId11"/>
  </p:handoutMasterIdLst>
  <p:sldIdLst>
    <p:sldId id="256" r:id="rId4"/>
    <p:sldId id="326" r:id="rId5"/>
    <p:sldId id="327" r:id="rId6"/>
    <p:sldId id="316" r:id="rId7"/>
    <p:sldId id="328" r:id="rId8"/>
    <p:sldId id="281" r:id="rId9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006699"/>
    <a:srgbClr val="CC3300"/>
    <a:srgbClr val="3333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 с тема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Без стил, без мрежа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4C1A8A3-306A-4EB7-A6B1-4F7E0EB9C5D6}" styleName="Среден стил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Среден стил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Среден стил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5" autoAdjust="0"/>
    <p:restoredTop sz="93929" autoAdjust="0"/>
  </p:normalViewPr>
  <p:slideViewPr>
    <p:cSldViewPr snapToGrid="0">
      <p:cViewPr varScale="1">
        <p:scale>
          <a:sx n="77" d="100"/>
          <a:sy n="77" d="100"/>
        </p:scale>
        <p:origin x="792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p3d/>
      </c:spPr>
    </c:sideWall>
    <c:backWall>
      <c:thickness val="0"/>
      <c:spPr>
        <a:noFill/>
        <a:ln>
          <a:noFil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C317-4916-9D50-AC1DF075EB23}"/>
              </c:ext>
            </c:extLst>
          </c:dPt>
          <c:cat>
            <c:strRef>
              <c:f>Sheet1!$A$2:$A$3</c:f>
              <c:strCache>
                <c:ptCount val="2"/>
                <c:pt idx="0">
                  <c:v>ОБЩО средства за БФП от ЕФСУ </c:v>
                </c:pt>
                <c:pt idx="1">
                  <c:v>Договорени БФП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13885</c:v>
                </c:pt>
                <c:pt idx="1">
                  <c:v>8278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17-4916-9D50-AC1DF075EB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06883880"/>
        <c:axId val="506882896"/>
        <c:axId val="0"/>
      </c:bar3DChart>
      <c:catAx>
        <c:axId val="506883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506882896"/>
        <c:crosses val="autoZero"/>
        <c:auto val="1"/>
        <c:lblAlgn val="ctr"/>
        <c:lblOffset val="100"/>
        <c:noMultiLvlLbl val="0"/>
      </c:catAx>
      <c:valAx>
        <c:axId val="506882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506883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>
      <a:outerShdw blurRad="63500" sx="102000" sy="102000" algn="ctr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8471223021582732E-2"/>
          <c:y val="0.13761036834315346"/>
          <c:w val="0.83543165467625902"/>
          <c:h val="0.8137989753533243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БФП</c:v>
                </c:pt>
              </c:strCache>
            </c:strRef>
          </c:tx>
          <c:spPr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c:spPr>
          <c:explosion val="25"/>
          <c:dPt>
            <c:idx val="0"/>
            <c:bubble3D val="0"/>
            <c:explosion val="11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399-4183-BF7C-2D93F21315C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6C0-49F9-8520-85424303F33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3B9-451A-844E-61AFA4D26EF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0399-4183-BF7C-2D93F21315C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399-4183-BF7C-2D93F21315C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0399-4183-BF7C-2D93F21315C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A3B9-451A-844E-61AFA4D26EF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A3B9-451A-844E-61AFA4D26EFD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A3B9-451A-844E-61AFA4D26EFD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CF5F-415B-AFF0-0E3ADD697058}"/>
              </c:ext>
            </c:extLst>
          </c:dPt>
          <c:dLbls>
            <c:dLbl>
              <c:idx val="0"/>
              <c:layout>
                <c:manualLayout>
                  <c:x val="-4.63258369682207E-2"/>
                  <c:y val="-0.33157718002462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399-4183-BF7C-2D93F21315CA}"/>
                </c:ext>
              </c:extLst>
            </c:dLbl>
            <c:dLbl>
              <c:idx val="3"/>
              <c:layout>
                <c:manualLayout>
                  <c:x val="7.6882116354160769E-3"/>
                  <c:y val="-9.699643899247384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399-4183-BF7C-2D93F21315CA}"/>
                </c:ext>
              </c:extLst>
            </c:dLbl>
            <c:dLbl>
              <c:idx val="4"/>
              <c:layout>
                <c:manualLayout>
                  <c:x val="-2.1286750127457112E-3"/>
                  <c:y val="-1.578895143584808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399-4183-BF7C-2D93F21315CA}"/>
                </c:ext>
              </c:extLst>
            </c:dLbl>
            <c:dLbl>
              <c:idx val="5"/>
              <c:layout>
                <c:manualLayout>
                  <c:x val="-1.634778791140316E-2"/>
                  <c:y val="-8.079415045864646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399-4183-BF7C-2D93F21315CA}"/>
                </c:ext>
              </c:extLst>
            </c:dLbl>
            <c:dLbl>
              <c:idx val="9"/>
              <c:layout>
                <c:manualLayout>
                  <c:x val="8.7229578541890965E-2"/>
                  <c:y val="1.206760328663230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F5F-415B-AFF0-0E3ADD697058}"/>
                </c:ext>
              </c:extLst>
            </c:dLbl>
            <c:dLbl>
              <c:idx val="10"/>
              <c:layout>
                <c:manualLayout>
                  <c:x val="5.5059242240730168E-3"/>
                  <c:y val="-4.925438534674567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399-4183-BF7C-2D93F21315CA}"/>
                </c:ext>
              </c:extLst>
            </c:dLbl>
            <c:dLbl>
              <c:idx val="11"/>
              <c:layout>
                <c:manualLayout>
                  <c:x val="1.554366331105779E-2"/>
                  <c:y val="1.0606410251825461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399-4183-BF7C-2D93F21315CA}"/>
                </c:ext>
              </c:extLst>
            </c:dLbl>
            <c:dLbl>
              <c:idx val="12"/>
              <c:layout>
                <c:manualLayout>
                  <c:x val="8.3559981472904124E-2"/>
                  <c:y val="-1.527769041945807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399-4183-BF7C-2D93F21315CA}"/>
                </c:ext>
              </c:extLst>
            </c:dLbl>
            <c:dLbl>
              <c:idx val="13"/>
              <c:layout>
                <c:manualLayout>
                  <c:x val="0.13820935618341826"/>
                  <c:y val="-1.602952124532130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399-4183-BF7C-2D93F21315CA}"/>
                </c:ext>
              </c:extLst>
            </c:dLbl>
            <c:dLbl>
              <c:idx val="14"/>
              <c:layout>
                <c:manualLayout>
                  <c:x val="0.28396958024131863"/>
                  <c:y val="-4.7668478676339901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399-4183-BF7C-2D93F2131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10"/>
                <c:pt idx="0">
                  <c:v>ПРР</c:v>
                </c:pt>
                <c:pt idx="1">
                  <c:v>ПОС</c:v>
                </c:pt>
                <c:pt idx="2">
                  <c:v>ПРЧР</c:v>
                </c:pt>
                <c:pt idx="3">
                  <c:v>ПХОМП</c:v>
                </c:pt>
                <c:pt idx="4">
                  <c:v>ПКИП</c:v>
                </c:pt>
                <c:pt idx="5">
                  <c:v>ПО</c:v>
                </c:pt>
                <c:pt idx="6">
                  <c:v>СПРЗСР</c:v>
                </c:pt>
                <c:pt idx="7">
                  <c:v>ПМДРА</c:v>
                </c:pt>
                <c:pt idx="8">
                  <c:v>ПТП</c:v>
                </c:pt>
                <c:pt idx="9">
                  <c:v>ПНИИДИТ</c:v>
                </c:pt>
              </c:strCache>
            </c:strRef>
          </c:cat>
          <c:val>
            <c:numRef>
              <c:f>Лист1!$B$2:$B$11</c:f>
              <c:numCache>
                <c:formatCode>#,##0</c:formatCode>
                <c:ptCount val="10"/>
                <c:pt idx="0">
                  <c:v>60437739</c:v>
                </c:pt>
                <c:pt idx="1">
                  <c:v>13963558</c:v>
                </c:pt>
                <c:pt idx="2">
                  <c:v>13592412</c:v>
                </c:pt>
                <c:pt idx="3">
                  <c:v>9352028</c:v>
                </c:pt>
                <c:pt idx="4">
                  <c:v>6848505</c:v>
                </c:pt>
                <c:pt idx="5">
                  <c:v>4683426</c:v>
                </c:pt>
                <c:pt idx="6">
                  <c:v>1217672</c:v>
                </c:pt>
                <c:pt idx="7">
                  <c:v>1092771</c:v>
                </c:pt>
                <c:pt idx="8">
                  <c:v>592735</c:v>
                </c:pt>
                <c:pt idx="9">
                  <c:v>60169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399-4183-BF7C-2D93F21315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  <a:lumMod val="24000"/>
            <a:lumOff val="76000"/>
          </a:schemeClr>
        </a:gs>
        <a:gs pos="100000">
          <a:schemeClr val="accent1">
            <a:tint val="23500"/>
            <a:satMod val="160000"/>
          </a:schemeClr>
        </a:gs>
      </a:gsLst>
      <a:lin ang="8100000" scaled="1"/>
      <a:tileRect/>
    </a:gradFill>
    <a:ln>
      <a:noFill/>
    </a:ln>
    <a:effectLst>
      <a:outerShdw blurRad="63500" sx="102000" sy="102000" algn="ctr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471223021582732E-2"/>
          <c:y val="0.13761036834315346"/>
          <c:w val="0.83543165467625902"/>
          <c:h val="0.8137989753533243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БФП</c:v>
                </c:pt>
              </c:strCache>
            </c:strRef>
          </c:tx>
          <c:explosion val="25"/>
          <c:dPt>
            <c:idx val="0"/>
            <c:bubble3D val="0"/>
            <c:explosion val="11"/>
            <c:spPr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c:spPr>
            <c:extLst>
              <c:ext xmlns:c16="http://schemas.microsoft.com/office/drawing/2014/chart" uri="{C3380CC4-5D6E-409C-BE32-E72D297353CC}">
                <c16:uniqueId val="{00000001-0399-4183-BF7C-2D93F21315CA}"/>
              </c:ext>
            </c:extLst>
          </c:dPt>
          <c:dLbls>
            <c:dLbl>
              <c:idx val="0"/>
              <c:layout>
                <c:manualLayout>
                  <c:x val="-0.22438339092505535"/>
                  <c:y val="-8.67729719156389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399-4183-BF7C-2D93F21315CA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200">
                      <a:solidFill>
                        <a:srgbClr val="C00000"/>
                      </a:solidFill>
                    </a:defRPr>
                  </a:pPr>
                  <a:endParaRPr lang="bg-BG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B6C0-49F9-8520-85424303F333}"/>
                </c:ext>
              </c:extLst>
            </c:dLbl>
            <c:dLbl>
              <c:idx val="3"/>
              <c:layout>
                <c:manualLayout>
                  <c:x val="1.6681017390811747E-2"/>
                  <c:y val="-0.1192513670023817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399-4183-BF7C-2D93F21315CA}"/>
                </c:ext>
              </c:extLst>
            </c:dLbl>
            <c:dLbl>
              <c:idx val="4"/>
              <c:layout>
                <c:manualLayout>
                  <c:x val="-2.1286750127457112E-3"/>
                  <c:y val="-1.578895143584808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399-4183-BF7C-2D93F21315CA}"/>
                </c:ext>
              </c:extLst>
            </c:dLbl>
            <c:dLbl>
              <c:idx val="5"/>
              <c:layout>
                <c:manualLayout>
                  <c:x val="-1.634778791140316E-2"/>
                  <c:y val="-8.079415045864646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399-4183-BF7C-2D93F21315CA}"/>
                </c:ext>
              </c:extLst>
            </c:dLbl>
            <c:dLbl>
              <c:idx val="10"/>
              <c:layout>
                <c:manualLayout>
                  <c:x val="5.5059242240730168E-3"/>
                  <c:y val="-4.925438534674567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399-4183-BF7C-2D93F21315CA}"/>
                </c:ext>
              </c:extLst>
            </c:dLbl>
            <c:dLbl>
              <c:idx val="11"/>
              <c:layout>
                <c:manualLayout>
                  <c:x val="1.554366331105779E-2"/>
                  <c:y val="1.0606410251825461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399-4183-BF7C-2D93F21315CA}"/>
                </c:ext>
              </c:extLst>
            </c:dLbl>
            <c:dLbl>
              <c:idx val="12"/>
              <c:layout>
                <c:manualLayout>
                  <c:x val="8.3559981472904124E-2"/>
                  <c:y val="-1.527769041945807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399-4183-BF7C-2D93F21315CA}"/>
                </c:ext>
              </c:extLst>
            </c:dLbl>
            <c:dLbl>
              <c:idx val="13"/>
              <c:layout>
                <c:manualLayout>
                  <c:x val="0.13820935618341826"/>
                  <c:y val="-1.602952124532130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399-4183-BF7C-2D93F21315CA}"/>
                </c:ext>
              </c:extLst>
            </c:dLbl>
            <c:dLbl>
              <c:idx val="14"/>
              <c:layout>
                <c:manualLayout>
                  <c:x val="0.28396958024131863"/>
                  <c:y val="-4.7668478676339901E-3"/>
                </c:manualLayout>
              </c:layout>
              <c:spPr/>
              <c:txPr>
                <a:bodyPr/>
                <a:lstStyle/>
                <a:p>
                  <a:pPr>
                    <a:defRPr sz="1200">
                      <a:solidFill>
                        <a:schemeClr val="tx1"/>
                      </a:solidFill>
                    </a:defRPr>
                  </a:pPr>
                  <a:endParaRPr lang="bg-BG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399-4183-BF7C-2D93F2131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tx1"/>
                    </a:solidFill>
                  </a:defRPr>
                </a:pPr>
                <a:endParaRPr lang="bg-BG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Лист1!$A$2:$A$16</c:f>
              <c:strCache>
                <c:ptCount val="15"/>
                <c:pt idx="0">
                  <c:v>Благоевград</c:v>
                </c:pt>
                <c:pt idx="1">
                  <c:v>Обл. Благоевград</c:v>
                </c:pt>
                <c:pt idx="2">
                  <c:v>Банско</c:v>
                </c:pt>
                <c:pt idx="3">
                  <c:v>Сандански</c:v>
                </c:pt>
                <c:pt idx="4">
                  <c:v>Гоце Делчев</c:v>
                </c:pt>
                <c:pt idx="5">
                  <c:v>Петрич</c:v>
                </c:pt>
                <c:pt idx="6">
                  <c:v>Хаджидимово</c:v>
                </c:pt>
                <c:pt idx="7">
                  <c:v>Сатовча</c:v>
                </c:pt>
                <c:pt idx="8">
                  <c:v>Гърмен</c:v>
                </c:pt>
                <c:pt idx="9">
                  <c:v>Белица</c:v>
                </c:pt>
                <c:pt idx="10">
                  <c:v>Струмяни</c:v>
                </c:pt>
                <c:pt idx="11">
                  <c:v>Кресна</c:v>
                </c:pt>
                <c:pt idx="12">
                  <c:v>Разлог</c:v>
                </c:pt>
                <c:pt idx="13">
                  <c:v>Симитли</c:v>
                </c:pt>
                <c:pt idx="14">
                  <c:v>Якоруда</c:v>
                </c:pt>
              </c:strCache>
            </c:strRef>
          </c:cat>
          <c:val>
            <c:numRef>
              <c:f>Лист1!$B$2:$B$16</c:f>
              <c:numCache>
                <c:formatCode>#,##0</c:formatCode>
                <c:ptCount val="15"/>
                <c:pt idx="0">
                  <c:v>62504099.039999984</c:v>
                </c:pt>
                <c:pt idx="1">
                  <c:v>10388648.290000001</c:v>
                </c:pt>
                <c:pt idx="2">
                  <c:v>6108477.4299999997</c:v>
                </c:pt>
                <c:pt idx="3">
                  <c:v>5198331.9200000009</c:v>
                </c:pt>
                <c:pt idx="4">
                  <c:v>4689248.3400000008</c:v>
                </c:pt>
                <c:pt idx="5">
                  <c:v>4570007.620000001</c:v>
                </c:pt>
                <c:pt idx="6">
                  <c:v>3779374.0300000003</c:v>
                </c:pt>
                <c:pt idx="7">
                  <c:v>3559509.51</c:v>
                </c:pt>
                <c:pt idx="8">
                  <c:v>3536464.72</c:v>
                </c:pt>
                <c:pt idx="9">
                  <c:v>1958426.2200000002</c:v>
                </c:pt>
                <c:pt idx="10">
                  <c:v>1852097.52</c:v>
                </c:pt>
                <c:pt idx="11">
                  <c:v>1320407.6799999997</c:v>
                </c:pt>
                <c:pt idx="12">
                  <c:v>910318.86</c:v>
                </c:pt>
                <c:pt idx="13">
                  <c:v>814326.73</c:v>
                </c:pt>
                <c:pt idx="14">
                  <c:v>651276.32999999996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399-4183-BF7C-2D93F21315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gradFill flip="none" rotWithShape="1">
      <a:gsLst>
        <a:gs pos="0">
          <a:schemeClr val="accent1">
            <a:lumMod val="20000"/>
            <a:lumOff val="80000"/>
            <a:shade val="30000"/>
            <a:satMod val="115000"/>
          </a:schemeClr>
        </a:gs>
        <a:gs pos="40000">
          <a:schemeClr val="accent1">
            <a:shade val="67500"/>
            <a:satMod val="115000"/>
            <a:lumMod val="8000"/>
            <a:lumOff val="92000"/>
          </a:schemeClr>
        </a:gs>
        <a:gs pos="100000">
          <a:schemeClr val="accent1">
            <a:lumMod val="20000"/>
            <a:lumOff val="80000"/>
            <a:shade val="100000"/>
            <a:satMod val="115000"/>
          </a:schemeClr>
        </a:gs>
      </a:gsLst>
      <a:lin ang="7200000" scaled="0"/>
      <a:tileRect/>
    </a:gradFill>
    <a:ln>
      <a:solidFill>
        <a:schemeClr val="accent1">
          <a:lumMod val="60000"/>
          <a:lumOff val="40000"/>
        </a:schemeClr>
      </a:solidFill>
    </a:ln>
    <a:effectLst>
      <a:outerShdw blurRad="63500" sx="102000" sy="102000" algn="ctr" rotWithShape="0">
        <a:prstClr val="black">
          <a:alpha val="40000"/>
        </a:prstClr>
      </a:outerShdw>
    </a:effectLst>
  </c:spPr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За страната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5DC4-4694-8037-BB42A8B9255E}"/>
              </c:ext>
            </c:extLst>
          </c:dPt>
          <c:cat>
            <c:strRef>
              <c:f>Sheet1!$A$2:$A$3</c:f>
              <c:strCache>
                <c:ptCount val="2"/>
                <c:pt idx="0">
                  <c:v>Договорени БФП</c:v>
                </c:pt>
                <c:pt idx="1">
                  <c:v>Изплатени БФП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8278</c:v>
                </c:pt>
                <c:pt idx="1">
                  <c:v>2420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C4-4694-8037-BB42A8B925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15594080"/>
        <c:axId val="515591128"/>
        <c:axId val="0"/>
      </c:bar3DChart>
      <c:catAx>
        <c:axId val="515594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515591128"/>
        <c:crosses val="autoZero"/>
        <c:auto val="1"/>
        <c:lblAlgn val="ctr"/>
        <c:lblOffset val="100"/>
        <c:noMultiLvlLbl val="0"/>
      </c:catAx>
      <c:valAx>
        <c:axId val="515591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515594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>
      <a:outerShdw blurRad="63500" sx="102000" sy="102000" algn="ctr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30" cy="493315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quarter" idx="1"/>
          </p:nvPr>
        </p:nvSpPr>
        <p:spPr>
          <a:xfrm>
            <a:off x="3815376" y="2"/>
            <a:ext cx="2918830" cy="493315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05D169C9-6D40-458F-874D-6815C0A4942C}" type="datetimeFigureOut">
              <a:rPr lang="bg-BG" smtClean="0"/>
              <a:t>28.1.2026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371287"/>
            <a:ext cx="2918830" cy="493315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3"/>
          </p:nvPr>
        </p:nvSpPr>
        <p:spPr>
          <a:xfrm>
            <a:off x="3815376" y="9371287"/>
            <a:ext cx="2918830" cy="493315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545BBAD1-35BD-42C4-81D4-ED546186A2D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01778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30" cy="493315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6" y="2"/>
            <a:ext cx="2918830" cy="493315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E65E37C2-BD36-4610-A551-721253FD56C0}" type="datetimeFigureOut">
              <a:rPr lang="bg-BG" smtClean="0"/>
              <a:t>28.1.2026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0963" y="739775"/>
            <a:ext cx="657383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4" tIns="45377" rIns="90754" bIns="45377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754" tIns="45377" rIns="90754" bIns="4537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71287"/>
            <a:ext cx="2918830" cy="493315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6" y="9371287"/>
            <a:ext cx="2918830" cy="493315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150C2FE7-80A6-4FC2-9ADE-29FE59D2806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03178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E3246E-9323-47CB-8D2B-FC31A438AD1F}" type="slidenum">
              <a:rPr lang="bg-BG" smtClean="0">
                <a:solidFill>
                  <a:prstClr val="black"/>
                </a:solidFill>
              </a:rPr>
              <a:pPr/>
              <a:t>6</a:t>
            </a:fld>
            <a:endParaRPr lang="bg-BG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723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513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21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523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117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576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43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897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151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3477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5176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050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2755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19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6274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5553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7553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427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0621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1241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0636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8600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62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2121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7305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4713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0037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887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9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707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071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437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20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4852-D0DE-4619-B522-24FA8861668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F82E4-06EE-418F-884A-D77D8F6C3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457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14852-D0DE-4619-B522-24FA88616688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F82E4-06EE-418F-884A-D77D8F6C3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54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761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14852-D0DE-4619-B522-24FA886166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F82E4-06EE-418F-884A-D77D8F6C30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03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://www.eufunds.bg/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eufunds.bg/" TargetMode="External"/><Relationship Id="rId5" Type="http://schemas.openxmlformats.org/officeDocument/2006/relationships/image" Target="../media/image3.png"/><Relationship Id="rId4" Type="http://schemas.openxmlformats.org/officeDocument/2006/relationships/hyperlink" Target="mailto:oic.blagoevgrad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33700" y="2547257"/>
            <a:ext cx="7535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400" dirty="0">
                <a:solidFill>
                  <a:schemeClr val="bg2">
                    <a:lumMod val="25000"/>
                  </a:schemeClr>
                </a:solidFill>
              </a:rPr>
              <a:t>Заглавие </a:t>
            </a:r>
            <a:endParaRPr lang="en-US" sz="4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TextBox 3"/>
          <p:cNvSpPr txBox="1"/>
          <p:nvPr/>
        </p:nvSpPr>
        <p:spPr>
          <a:xfrm>
            <a:off x="9718909" y="1307794"/>
            <a:ext cx="201541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sz="1050" b="1" i="1" dirty="0">
                <a:solidFill>
                  <a:srgbClr val="183884"/>
                </a:solidFill>
              </a:rPr>
              <a:t>ОБЛАСТЕН</a:t>
            </a:r>
            <a:r>
              <a:rPr lang="bg-BG" sz="1050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bg-BG" sz="1050" b="1" i="1" dirty="0">
                <a:solidFill>
                  <a:srgbClr val="183884"/>
                </a:solidFill>
              </a:rPr>
              <a:t>ИНФОРМАЦИОНЕН ЦЕНТЪР - БЛАГОЕВГРАД</a:t>
            </a:r>
            <a:endParaRPr lang="en-US" sz="1050" b="1" i="1" dirty="0">
              <a:solidFill>
                <a:srgbClr val="183884"/>
              </a:solidFill>
            </a:endParaRPr>
          </a:p>
        </p:txBody>
      </p:sp>
      <p:sp>
        <p:nvSpPr>
          <p:cNvPr id="5" name="Хоризонтално превъртане 2"/>
          <p:cNvSpPr/>
          <p:nvPr/>
        </p:nvSpPr>
        <p:spPr>
          <a:xfrm>
            <a:off x="2227634" y="1769650"/>
            <a:ext cx="9406647" cy="3384376"/>
          </a:xfrm>
          <a:prstGeom prst="horizont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hangingPunct="1">
              <a:defRPr/>
            </a:pPr>
            <a:r>
              <a:rPr lang="bg-BG" sz="48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ИЗПЪЛНЕНИЕ НА </a:t>
            </a:r>
          </a:p>
          <a:p>
            <a:pPr algn="ctr" eaLnBrk="1" hangingPunct="1">
              <a:defRPr/>
            </a:pPr>
            <a:r>
              <a:rPr lang="bg-BG" sz="48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ЕФСУ 2021-2027</a:t>
            </a:r>
          </a:p>
          <a:p>
            <a:pPr algn="ctr" eaLnBrk="1" hangingPunct="1">
              <a:defRPr/>
            </a:pPr>
            <a:r>
              <a:rPr lang="bg-BG" sz="48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област Благоевград </a:t>
            </a:r>
          </a:p>
        </p:txBody>
      </p:sp>
      <p:sp>
        <p:nvSpPr>
          <p:cNvPr id="9" name="Правоъгълник 1"/>
          <p:cNvSpPr/>
          <p:nvPr/>
        </p:nvSpPr>
        <p:spPr>
          <a:xfrm>
            <a:off x="4415323" y="514065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bg-BG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към 31.12.2025 г.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7AB3251A-EA6C-4722-A377-C3F286A9D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6755" y="444077"/>
            <a:ext cx="3205205" cy="1068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A7CFDE1-F212-4AF0-AB62-BBC6B6F9E70F}"/>
              </a:ext>
            </a:extLst>
          </p:cNvPr>
          <p:cNvSpPr/>
          <p:nvPr/>
        </p:nvSpPr>
        <p:spPr>
          <a:xfrm>
            <a:off x="9309370" y="5509987"/>
            <a:ext cx="2782111" cy="12312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Картина 5">
            <a:extLst>
              <a:ext uri="{FF2B5EF4-FFF2-40B4-BE49-F238E27FC236}">
                <a16:creationId xmlns:a16="http://schemas.microsoft.com/office/drawing/2014/main" id="{3D0FAEDC-AB4C-4645-8F6D-D8D2EBB12D2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1063" y="5931568"/>
            <a:ext cx="1730561" cy="654115"/>
          </a:xfrm>
          <a:prstGeom prst="rect">
            <a:avLst/>
          </a:prstGeom>
          <a:noFill/>
        </p:spPr>
      </p:pic>
      <p:sp>
        <p:nvSpPr>
          <p:cNvPr id="16" name="TextBox 4">
            <a:extLst>
              <a:ext uri="{FF2B5EF4-FFF2-40B4-BE49-F238E27FC236}">
                <a16:creationId xmlns:a16="http://schemas.microsoft.com/office/drawing/2014/main" id="{DCF5E7AB-963E-40E0-8E86-DE56D0FB35E9}"/>
              </a:ext>
            </a:extLst>
          </p:cNvPr>
          <p:cNvSpPr txBox="1"/>
          <p:nvPr/>
        </p:nvSpPr>
        <p:spPr>
          <a:xfrm>
            <a:off x="2322095" y="6016561"/>
            <a:ext cx="7988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Проект BG16RFTA001-1.006-0001 „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Осигуряване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на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ефективното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функциониране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на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Областен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информационен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център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-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Благоевград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през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периода 2024-2029 г.“,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финансиран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от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Програма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„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Техническа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помощ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“,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съфинансирана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от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Европейския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съюз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чрез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Европейския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фонд за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регионално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развитие.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  <a:hlinkClick r:id="rId5"/>
              </a:rPr>
              <a:t>www.eufunds.bg</a:t>
            </a:r>
            <a:r>
              <a:rPr lang="en-US" sz="1000" dirty="0">
                <a:solidFill>
                  <a:prstClr val="black"/>
                </a:solidFill>
              </a:rPr>
              <a:t> </a:t>
            </a:r>
          </a:p>
        </p:txBody>
      </p:sp>
      <p:pic>
        <p:nvPicPr>
          <p:cNvPr id="17" name="Картина 7" descr="C:\Users\oicbl\AppData\Local\Microsoft\Windows\INetCache\Content.Word\BG_Co-fundedbytheEU_RGB_POS.PNG">
            <a:extLst>
              <a:ext uri="{FF2B5EF4-FFF2-40B4-BE49-F238E27FC236}">
                <a16:creationId xmlns:a16="http://schemas.microsoft.com/office/drawing/2014/main" id="{2401C3D0-AFEC-410C-ACEF-09C922159222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58" y="5971405"/>
            <a:ext cx="2242959" cy="5055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3866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069"/>
    </mc:Choice>
    <mc:Fallback xmlns="">
      <p:transition spd="slow" advTm="2506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авоъгълник 2"/>
          <p:cNvSpPr/>
          <p:nvPr/>
        </p:nvSpPr>
        <p:spPr>
          <a:xfrm>
            <a:off x="2423886" y="99974"/>
            <a:ext cx="87521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lang="bg-BG" sz="2800" b="1" i="0" u="none" strike="noStrike" kern="1200" baseline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>
                <a:solidFill>
                  <a:srgbClr val="0070C0"/>
                </a:solidFill>
              </a:rPr>
              <a:t>БЕЗВЪЗМЕЗДНА ФИНАНСОВА ПОМОЩ  (БФП) </a:t>
            </a:r>
          </a:p>
          <a:p>
            <a:pPr algn="ctr">
              <a:defRPr lang="bg-BG" sz="2800" b="1" i="0" u="none" strike="noStrike" kern="1200" baseline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>
                <a:solidFill>
                  <a:srgbClr val="0070C0"/>
                </a:solidFill>
              </a:rPr>
              <a:t>ЗА СТРАНАТА</a:t>
            </a:r>
          </a:p>
          <a:p>
            <a:pPr algn="ctr">
              <a:defRPr lang="bg-BG" sz="2800" b="1" i="0" u="none" strike="noStrike" kern="1200" baseline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>
                <a:solidFill>
                  <a:srgbClr val="0070C0"/>
                </a:solidFill>
              </a:rPr>
              <a:t>(в евро) </a:t>
            </a:r>
          </a:p>
        </p:txBody>
      </p:sp>
      <p:cxnSp>
        <p:nvCxnSpPr>
          <p:cNvPr id="8" name="Право съединение 7"/>
          <p:cNvCxnSpPr>
            <a:cxnSpLocks/>
          </p:cNvCxnSpPr>
          <p:nvPr/>
        </p:nvCxnSpPr>
        <p:spPr>
          <a:xfrm>
            <a:off x="1063486" y="1290166"/>
            <a:ext cx="1078395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20ABB7EC-66E7-466C-B806-C92582C8B8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5670" y="1625383"/>
            <a:ext cx="6254155" cy="441760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7F47529-3A44-40AE-B04C-F0DBD7B7EA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309178"/>
              </p:ext>
            </p:extLst>
          </p:nvPr>
        </p:nvGraphicFramePr>
        <p:xfrm>
          <a:off x="1088006" y="1605504"/>
          <a:ext cx="4293704" cy="1465688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211785">
                  <a:extLst>
                    <a:ext uri="{9D8B030D-6E8A-4147-A177-3AD203B41FA5}">
                      <a16:colId xmlns:a16="http://schemas.microsoft.com/office/drawing/2014/main" val="2661219819"/>
                    </a:ext>
                  </a:extLst>
                </a:gridCol>
                <a:gridCol w="2081919">
                  <a:extLst>
                    <a:ext uri="{9D8B030D-6E8A-4147-A177-3AD203B41FA5}">
                      <a16:colId xmlns:a16="http://schemas.microsoft.com/office/drawing/2014/main" val="3972932615"/>
                    </a:ext>
                  </a:extLst>
                </a:gridCol>
              </a:tblGrid>
              <a:tr h="72725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ОБЩО средства за БФП от ЕФСУ (ЕС+НФ) - </a:t>
                      </a:r>
                      <a:r>
                        <a:rPr lang="bg-BG" sz="16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ЕВРО</a:t>
                      </a:r>
                      <a:endParaRPr lang="ru-RU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13 884 619 249</a:t>
                      </a:r>
                      <a:endParaRPr lang="bg-BG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71568052"/>
                  </a:ext>
                </a:extLst>
              </a:tr>
              <a:tr h="369219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Договорени БФП - ЕВРО</a:t>
                      </a:r>
                      <a:endParaRPr lang="bg-BG" sz="16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8 277 793 505</a:t>
                      </a:r>
                      <a:endParaRPr lang="bg-BG" sz="1600" b="1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03396029"/>
                  </a:ext>
                </a:extLst>
              </a:tr>
              <a:tr h="369219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1" i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Договорени БФП %</a:t>
                      </a:r>
                      <a:endParaRPr lang="bg-BG" sz="1600" b="1" i="1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b="1" i="1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60%</a:t>
                      </a:r>
                      <a:endParaRPr lang="bg-BG" sz="1600" b="1" i="1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88532926"/>
                  </a:ext>
                </a:extLst>
              </a:tr>
            </a:tbl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FE543BB7-9747-4879-9372-9AD1574D4F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6863267"/>
              </p:ext>
            </p:extLst>
          </p:nvPr>
        </p:nvGraphicFramePr>
        <p:xfrm>
          <a:off x="1097944" y="3250096"/>
          <a:ext cx="4293703" cy="2818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1804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798"/>
    </mc:Choice>
    <mc:Fallback xmlns="">
      <p:transition spd="slow" advTm="5079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авоъгълник 2"/>
          <p:cNvSpPr/>
          <p:nvPr/>
        </p:nvSpPr>
        <p:spPr>
          <a:xfrm>
            <a:off x="2423886" y="99974"/>
            <a:ext cx="87521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lang="bg-BG" sz="2800" b="1" i="0" u="none" strike="noStrike" kern="1200" baseline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>
                <a:solidFill>
                  <a:srgbClr val="0070C0"/>
                </a:solidFill>
              </a:rPr>
              <a:t>ДОГОВОРЕНА БЕЗВЪЗМЕЗДНА ФИНАНСОВА ПОМОЩ  (БФП) </a:t>
            </a:r>
          </a:p>
          <a:p>
            <a:pPr algn="ctr">
              <a:defRPr lang="bg-BG" sz="2800" b="1" i="0" u="none" strike="noStrike" kern="1200" baseline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>
                <a:solidFill>
                  <a:srgbClr val="0070C0"/>
                </a:solidFill>
              </a:rPr>
              <a:t>ЗА ОБЛАСТ БЛАГОЕВГРАД ПО ПРОГРАМИ </a:t>
            </a:r>
          </a:p>
          <a:p>
            <a:pPr algn="ctr">
              <a:defRPr lang="bg-BG" sz="2800" b="1" i="0" u="none" strike="noStrike" kern="1200" baseline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>
                <a:solidFill>
                  <a:srgbClr val="0070C0"/>
                </a:solidFill>
              </a:rPr>
              <a:t>(в евро) </a:t>
            </a:r>
          </a:p>
        </p:txBody>
      </p:sp>
      <p:graphicFrame>
        <p:nvGraphicFramePr>
          <p:cNvPr id="4" name="Диаграма 3"/>
          <p:cNvGraphicFramePr/>
          <p:nvPr>
            <p:extLst>
              <p:ext uri="{D42A27DB-BD31-4B8C-83A1-F6EECF244321}">
                <p14:modId xmlns:p14="http://schemas.microsoft.com/office/powerpoint/2010/main" val="2807306149"/>
              </p:ext>
            </p:extLst>
          </p:nvPr>
        </p:nvGraphicFramePr>
        <p:xfrm>
          <a:off x="4120186" y="1829048"/>
          <a:ext cx="7061200" cy="4565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Право съединение 7"/>
          <p:cNvCxnSpPr/>
          <p:nvPr/>
        </p:nvCxnSpPr>
        <p:spPr>
          <a:xfrm>
            <a:off x="1219200" y="1290166"/>
            <a:ext cx="9956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958816"/>
              </p:ext>
            </p:extLst>
          </p:nvPr>
        </p:nvGraphicFramePr>
        <p:xfrm>
          <a:off x="1335157" y="1829047"/>
          <a:ext cx="2610333" cy="4565280"/>
        </p:xfrm>
        <a:graphic>
          <a:graphicData uri="http://schemas.openxmlformats.org/drawingml/2006/table">
            <a:tbl>
              <a:tblPr firstRow="1" la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72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8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0440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u="none" strike="noStrike" dirty="0">
                          <a:effectLst/>
                        </a:rPr>
                        <a:t>ПРОГРАМА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u="none" strike="noStrike" dirty="0">
                          <a:effectLst/>
                        </a:rPr>
                        <a:t>БФП евро</a:t>
                      </a:r>
                      <a:endParaRPr lang="bg-BG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ПРР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60 437 739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ПОС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13 963 558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ПРЧР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13 592 412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ПХОМП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9 352 028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ПКИП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6 848 505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4 683 426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СПРЗСР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1 217 672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ПМДРА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1 092 771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ПТП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592 735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ПНИИДИТ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60 169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ОБЩО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111 841 014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934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798"/>
    </mc:Choice>
    <mc:Fallback xmlns="">
      <p:transition spd="slow" advTm="50798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авоъгълник 2"/>
          <p:cNvSpPr/>
          <p:nvPr/>
        </p:nvSpPr>
        <p:spPr>
          <a:xfrm>
            <a:off x="2423886" y="99974"/>
            <a:ext cx="87521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lang="bg-BG" sz="2800" b="1" i="0" u="none" strike="noStrike" kern="1200" baseline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>
                <a:solidFill>
                  <a:srgbClr val="0070C0"/>
                </a:solidFill>
              </a:rPr>
              <a:t>ДОГОВОРЕНА БЕЗВЪЗМЕЗДНА ФИНАНСОВА ПОМОЩ  (БФП) </a:t>
            </a:r>
          </a:p>
          <a:p>
            <a:pPr algn="ctr">
              <a:defRPr lang="bg-BG" sz="2800" b="1" i="0" u="none" strike="noStrike" kern="1200" baseline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>
                <a:solidFill>
                  <a:srgbClr val="0070C0"/>
                </a:solidFill>
              </a:rPr>
              <a:t>ЗА ОБЛАСТ БЛАГОЕВГРАД ПО ОБЩИНИ </a:t>
            </a:r>
          </a:p>
          <a:p>
            <a:pPr algn="ctr">
              <a:defRPr lang="bg-BG" sz="2800" b="1" i="0" u="none" strike="noStrike" kern="1200" baseline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>
                <a:solidFill>
                  <a:srgbClr val="0070C0"/>
                </a:solidFill>
              </a:rPr>
              <a:t>(в евро) </a:t>
            </a:r>
          </a:p>
        </p:txBody>
      </p:sp>
      <p:graphicFrame>
        <p:nvGraphicFramePr>
          <p:cNvPr id="4" name="Диаграма 3"/>
          <p:cNvGraphicFramePr/>
          <p:nvPr>
            <p:extLst>
              <p:ext uri="{D42A27DB-BD31-4B8C-83A1-F6EECF244321}">
                <p14:modId xmlns:p14="http://schemas.microsoft.com/office/powerpoint/2010/main" val="3324956095"/>
              </p:ext>
            </p:extLst>
          </p:nvPr>
        </p:nvGraphicFramePr>
        <p:xfrm>
          <a:off x="4114800" y="1702048"/>
          <a:ext cx="7061200" cy="4565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авоъгълник 5"/>
          <p:cNvSpPr/>
          <p:nvPr/>
        </p:nvSpPr>
        <p:spPr>
          <a:xfrm>
            <a:off x="4021690" y="6255830"/>
            <a:ext cx="74991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"/>
            <a:r>
              <a:rPr lang="bg-BG" sz="1200" i="1" dirty="0">
                <a:solidFill>
                  <a:srgbClr val="FF0000"/>
                </a:solidFill>
              </a:rPr>
              <a:t>*</a:t>
            </a:r>
            <a:r>
              <a:rPr lang="bg-BG" sz="1200" i="1" dirty="0" err="1">
                <a:solidFill>
                  <a:srgbClr val="FF0000"/>
                </a:solidFill>
              </a:rPr>
              <a:t>обл</a:t>
            </a:r>
            <a:r>
              <a:rPr lang="bg-BG" sz="1200" i="1" dirty="0">
                <a:solidFill>
                  <a:srgbClr val="FF0000"/>
                </a:solidFill>
              </a:rPr>
              <a:t>. Благоевград - проекти, които се изпълняват в партньорство на територията на няколко общини. </a:t>
            </a:r>
          </a:p>
        </p:txBody>
      </p:sp>
      <p:cxnSp>
        <p:nvCxnSpPr>
          <p:cNvPr id="8" name="Право съединение 7"/>
          <p:cNvCxnSpPr/>
          <p:nvPr/>
        </p:nvCxnSpPr>
        <p:spPr>
          <a:xfrm>
            <a:off x="1219200" y="1290166"/>
            <a:ext cx="9956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261247"/>
              </p:ext>
            </p:extLst>
          </p:nvPr>
        </p:nvGraphicFramePr>
        <p:xfrm>
          <a:off x="1355649" y="1701250"/>
          <a:ext cx="2569337" cy="4577861"/>
        </p:xfrm>
        <a:graphic>
          <a:graphicData uri="http://schemas.openxmlformats.org/drawingml/2006/table">
            <a:tbl>
              <a:tblPr firstRow="1" la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490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3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3658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u="none" strike="noStrike" dirty="0">
                          <a:effectLst/>
                        </a:rPr>
                        <a:t>ОБЩИНА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u="none" strike="noStrike" dirty="0">
                          <a:effectLst/>
                        </a:rPr>
                        <a:t>БФП </a:t>
                      </a:r>
                    </a:p>
                    <a:p>
                      <a:pPr algn="r" fontAlgn="b"/>
                      <a:r>
                        <a:rPr lang="bg-BG" sz="1400" b="1" u="none" strike="noStrike" dirty="0">
                          <a:effectLst/>
                        </a:rPr>
                        <a:t>евро</a:t>
                      </a:r>
                      <a:endParaRPr lang="bg-BG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85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Благоевград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62 504 099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85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Обл</a:t>
                      </a:r>
                      <a:r>
                        <a:rPr lang="bg-BG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. Благоевград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10 388 648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85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Банско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6 108 477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85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Сандански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5 198 332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85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Гоце Делчев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4 689 248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85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Петрич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4 570 008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85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Хаджидимово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3 779 374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885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Сатовча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3 559 510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885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Гърмен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3 536 465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885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Белица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1 958 426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885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Струмяни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1 852 098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885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Кресна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1 320 408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885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Разлог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910 319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885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Симитли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814 327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885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Якоруда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651 276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8851">
                <a:tc>
                  <a:txBody>
                    <a:bodyPr/>
                    <a:lstStyle/>
                    <a:p>
                      <a:pPr algn="l" fontAlgn="b"/>
                      <a:r>
                        <a:rPr lang="bg-BG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ОБЩО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111 841 014</a:t>
                      </a:r>
                    </a:p>
                  </a:txBody>
                  <a:tcPr marL="7620" marR="7620" marT="762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77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798"/>
    </mc:Choice>
    <mc:Fallback xmlns="">
      <p:transition spd="slow" advTm="5079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авоъгълник 2"/>
          <p:cNvSpPr/>
          <p:nvPr/>
        </p:nvSpPr>
        <p:spPr>
          <a:xfrm>
            <a:off x="2423886" y="99974"/>
            <a:ext cx="87521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lang="bg-BG" sz="2800" b="1" i="0" u="none" strike="noStrike" kern="1200" baseline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>
                <a:solidFill>
                  <a:srgbClr val="0070C0"/>
                </a:solidFill>
              </a:rPr>
              <a:t>ИЗПЛАТЕНА БЕЗВЪЗМЕЗДНА ФИНАНСОВА ПОМОЩ  (БФП) </a:t>
            </a:r>
          </a:p>
          <a:p>
            <a:pPr algn="ctr">
              <a:defRPr lang="bg-BG" sz="2800" b="1" i="0" u="none" strike="noStrike" kern="1200" baseline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ru-RU" sz="2400" dirty="0">
                <a:solidFill>
                  <a:srgbClr val="0070C0"/>
                </a:solidFill>
              </a:rPr>
              <a:t>(в евро) </a:t>
            </a:r>
          </a:p>
        </p:txBody>
      </p:sp>
      <p:cxnSp>
        <p:nvCxnSpPr>
          <p:cNvPr id="8" name="Право съединение 7"/>
          <p:cNvCxnSpPr/>
          <p:nvPr/>
        </p:nvCxnSpPr>
        <p:spPr>
          <a:xfrm>
            <a:off x="1219200" y="1290166"/>
            <a:ext cx="9956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9B9A228-12BE-47DE-BEDF-5FCC907547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2808320"/>
              </p:ext>
            </p:extLst>
          </p:nvPr>
        </p:nvGraphicFramePr>
        <p:xfrm>
          <a:off x="2529841" y="2817287"/>
          <a:ext cx="7886368" cy="3849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2A3C4AE-04DE-4666-9A1E-1835274338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707405"/>
              </p:ext>
            </p:extLst>
          </p:nvPr>
        </p:nvGraphicFramePr>
        <p:xfrm>
          <a:off x="2529841" y="1501277"/>
          <a:ext cx="7886369" cy="1242060"/>
        </p:xfrm>
        <a:graphic>
          <a:graphicData uri="http://schemas.openxmlformats.org/drawingml/2006/table">
            <a:tbl>
              <a:tblPr first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{7DF18680-E054-41AD-8BC1-D1AEF772440D}</a:tableStyleId>
              </a:tblPr>
              <a:tblGrid>
                <a:gridCol w="2065148">
                  <a:extLst>
                    <a:ext uri="{9D8B030D-6E8A-4147-A177-3AD203B41FA5}">
                      <a16:colId xmlns:a16="http://schemas.microsoft.com/office/drawing/2014/main" val="797076632"/>
                    </a:ext>
                  </a:extLst>
                </a:gridCol>
                <a:gridCol w="1964710">
                  <a:extLst>
                    <a:ext uri="{9D8B030D-6E8A-4147-A177-3AD203B41FA5}">
                      <a16:colId xmlns:a16="http://schemas.microsoft.com/office/drawing/2014/main" val="484633179"/>
                    </a:ext>
                  </a:extLst>
                </a:gridCol>
                <a:gridCol w="2091161">
                  <a:extLst>
                    <a:ext uri="{9D8B030D-6E8A-4147-A177-3AD203B41FA5}">
                      <a16:colId xmlns:a16="http://schemas.microsoft.com/office/drawing/2014/main" val="3121462382"/>
                    </a:ext>
                  </a:extLst>
                </a:gridCol>
                <a:gridCol w="1765350">
                  <a:extLst>
                    <a:ext uri="{9D8B030D-6E8A-4147-A177-3AD203B41FA5}">
                      <a16:colId xmlns:a16="http://schemas.microsoft.com/office/drawing/2014/main" val="118768723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u="none" strike="noStrike" dirty="0">
                          <a:effectLst/>
                        </a:rPr>
                        <a:t> 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u="none" strike="noStrike" dirty="0">
                          <a:effectLst/>
                        </a:rPr>
                        <a:t>Договорена БФП</a:t>
                      </a:r>
                    </a:p>
                    <a:p>
                      <a:pPr algn="r" fontAlgn="b"/>
                      <a:endParaRPr lang="bg-BG" sz="1600" u="none" strike="noStrike" dirty="0">
                        <a:effectLst/>
                      </a:endParaRPr>
                    </a:p>
                    <a:p>
                      <a:pPr algn="r" fontAlgn="b"/>
                      <a:r>
                        <a:rPr lang="bg-BG" sz="1600" u="none" strike="noStrike" dirty="0">
                          <a:effectLst/>
                        </a:rPr>
                        <a:t>евро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u="none" strike="noStrike" dirty="0">
                          <a:effectLst/>
                        </a:rPr>
                        <a:t>Изплатена БФП</a:t>
                      </a:r>
                    </a:p>
                    <a:p>
                      <a:pPr algn="r" fontAlgn="b"/>
                      <a:endParaRPr lang="bg-BG" sz="1600" u="none" strike="noStrike" dirty="0">
                        <a:effectLst/>
                      </a:endParaRPr>
                    </a:p>
                    <a:p>
                      <a:pPr algn="r" fontAlgn="b"/>
                      <a:r>
                        <a:rPr lang="bg-BG" sz="1600" u="none" strike="noStrike" dirty="0">
                          <a:effectLst/>
                        </a:rPr>
                        <a:t>евро</a:t>
                      </a:r>
                      <a:endParaRPr lang="bg-BG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u="none" strike="noStrike" dirty="0">
                          <a:effectLst/>
                        </a:rPr>
                        <a:t>Изплатена / Договорена БФП</a:t>
                      </a:r>
                    </a:p>
                    <a:p>
                      <a:pPr algn="r" fontAlgn="b"/>
                      <a:r>
                        <a:rPr lang="bg-BG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069025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1" u="none" strike="noStrike" dirty="0">
                          <a:effectLst/>
                        </a:rPr>
                        <a:t>За страната</a:t>
                      </a:r>
                      <a:endParaRPr lang="bg-BG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u="none" strike="noStrike">
                          <a:effectLst/>
                        </a:rPr>
                        <a:t>8 277 793 505</a:t>
                      </a:r>
                      <a:endParaRPr lang="bg-BG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u="none" strike="noStrike" dirty="0">
                          <a:effectLst/>
                        </a:rPr>
                        <a:t>2 420 116 721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u="none" strike="noStrike" dirty="0">
                          <a:effectLst/>
                        </a:rPr>
                        <a:t>29%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2365722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1" u="none" strike="noStrike" dirty="0">
                          <a:effectLst/>
                        </a:rPr>
                        <a:t>Област Благоевград</a:t>
                      </a:r>
                      <a:endParaRPr lang="bg-BG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u="none" strike="noStrike" dirty="0">
                          <a:effectLst/>
                        </a:rPr>
                        <a:t>111 841 014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u="none" strike="noStrike" dirty="0">
                          <a:effectLst/>
                        </a:rPr>
                        <a:t>34 131 351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bg-BG" sz="1600" u="none" strike="noStrike" dirty="0">
                          <a:effectLst/>
                        </a:rPr>
                        <a:t>31%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44944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0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798"/>
    </mc:Choice>
    <mc:Fallback xmlns="">
      <p:transition spd="slow" advTm="5079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969314" y="2597543"/>
            <a:ext cx="8344346" cy="2523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bg-BG" altLang="bg-BG" sz="2200" dirty="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bg-BG" altLang="bg-BG" sz="18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endParaRPr lang="bg-BG" altLang="bg-BG" sz="1000" dirty="0">
              <a:solidFill>
                <a:srgbClr val="18388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bg-BG" altLang="bg-BG" sz="1200" dirty="0">
              <a:solidFill>
                <a:srgbClr val="18388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bg-BG" altLang="bg-BG" sz="1200" dirty="0">
              <a:solidFill>
                <a:srgbClr val="18388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bg-BG" altLang="bg-BG" sz="1200" dirty="0">
              <a:solidFill>
                <a:srgbClr val="18388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bg-BG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2700, Благоевград; пл. “Георги Измирлиев – Македончето” № 5</a:t>
            </a:r>
            <a:r>
              <a:rPr lang="en-US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</a:t>
            </a:r>
            <a:endParaRPr lang="bg-BG" altLang="bg-BG" sz="1200" dirty="0">
              <a:solidFill>
                <a:srgbClr val="18388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bg-BG" sz="1200" dirty="0">
              <a:solidFill>
                <a:srgbClr val="18388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en-US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</a:t>
            </a:r>
            <a:r>
              <a:rPr lang="bg-BG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Областен информационен център – Благоевград</a:t>
            </a:r>
            <a:endParaRPr lang="en-US" altLang="bg-BG" sz="1200" dirty="0">
              <a:solidFill>
                <a:srgbClr val="18388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en-US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e-mail: </a:t>
            </a:r>
            <a:r>
              <a:rPr lang="en-US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hlinkClick r:id="rId4"/>
              </a:rPr>
              <a:t>oic.blagoevgrad@gmail.com</a:t>
            </a:r>
            <a:endParaRPr lang="en-US" altLang="bg-BG" sz="1200" dirty="0">
              <a:solidFill>
                <a:srgbClr val="18388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US" altLang="bg-BG" sz="1200" dirty="0">
              <a:solidFill>
                <a:srgbClr val="18388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bg-BG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Телефони за контакт: 0893</a:t>
            </a:r>
            <a:r>
              <a:rPr lang="en-GB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bg-BG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/</a:t>
            </a:r>
            <a:r>
              <a:rPr lang="en-GB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bg-BG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405768, 0893</a:t>
            </a:r>
            <a:r>
              <a:rPr lang="en-GB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bg-BG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/</a:t>
            </a:r>
            <a:r>
              <a:rPr lang="en-GB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bg-BG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336728, 0893</a:t>
            </a:r>
            <a:r>
              <a:rPr lang="en-GB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bg-BG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/</a:t>
            </a:r>
            <a:r>
              <a:rPr lang="en-GB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bg-BG" altLang="bg-BG" sz="1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336727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altLang="bg-BG" sz="1000" dirty="0">
              <a:solidFill>
                <a:srgbClr val="18388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8" name="Правоъгълник 7"/>
          <p:cNvSpPr/>
          <p:nvPr/>
        </p:nvSpPr>
        <p:spPr>
          <a:xfrm>
            <a:off x="2624229" y="390607"/>
            <a:ext cx="674370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bg-BG" altLang="bg-BG" sz="3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Областен информационен център</a:t>
            </a:r>
          </a:p>
          <a:p>
            <a:pPr algn="ctr">
              <a:spcBef>
                <a:spcPct val="0"/>
              </a:spcBef>
              <a:defRPr/>
            </a:pPr>
            <a:r>
              <a:rPr lang="bg-BG" altLang="bg-BG" sz="32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Благоевград</a:t>
            </a:r>
            <a:endParaRPr lang="en-US" altLang="bg-BG" sz="3200" dirty="0">
              <a:solidFill>
                <a:srgbClr val="18388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318" y="1873007"/>
            <a:ext cx="7272338" cy="14465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bg-BG" sz="3200" dirty="0">
              <a:solidFill>
                <a:srgbClr val="183884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defRPr/>
            </a:pPr>
            <a:endParaRPr lang="bg-BG" sz="2800" dirty="0">
              <a:solidFill>
                <a:srgbClr val="183884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defRPr/>
            </a:pPr>
            <a:r>
              <a:rPr lang="bg-BG" sz="2800" dirty="0">
                <a:solidFill>
                  <a:srgbClr val="18388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БЛАГОДАРЯ ЗА ВНИМАНИЕТО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2B093E-99EB-43C6-B4BC-433AB4028F29}"/>
              </a:ext>
            </a:extLst>
          </p:cNvPr>
          <p:cNvSpPr/>
          <p:nvPr/>
        </p:nvSpPr>
        <p:spPr>
          <a:xfrm>
            <a:off x="9309370" y="5509987"/>
            <a:ext cx="2782111" cy="12312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Картина 5">
            <a:extLst>
              <a:ext uri="{FF2B5EF4-FFF2-40B4-BE49-F238E27FC236}">
                <a16:creationId xmlns:a16="http://schemas.microsoft.com/office/drawing/2014/main" id="{35D4B1DD-79B4-49C0-BAA7-51E8F01C3216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1063" y="5931568"/>
            <a:ext cx="1730561" cy="654115"/>
          </a:xfrm>
          <a:prstGeom prst="rect">
            <a:avLst/>
          </a:prstGeom>
          <a:noFill/>
        </p:spPr>
      </p:pic>
      <p:sp>
        <p:nvSpPr>
          <p:cNvPr id="13" name="TextBox 4">
            <a:extLst>
              <a:ext uri="{FF2B5EF4-FFF2-40B4-BE49-F238E27FC236}">
                <a16:creationId xmlns:a16="http://schemas.microsoft.com/office/drawing/2014/main" id="{0D7FC186-96A5-4BCE-A0C6-A0F19D503F81}"/>
              </a:ext>
            </a:extLst>
          </p:cNvPr>
          <p:cNvSpPr txBox="1"/>
          <p:nvPr/>
        </p:nvSpPr>
        <p:spPr>
          <a:xfrm>
            <a:off x="2322095" y="6016561"/>
            <a:ext cx="7988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Проект BG16RFTA001-1.006-0001 „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Осигуряване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на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ефективното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функциониране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на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Областен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информационен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център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-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Благоевград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през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периода 2024-2029 г.“,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финансиран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от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Програма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„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Техническа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помощ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“,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съфинансирана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от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Европейския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съюз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чрез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Европейския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фонд за </a:t>
            </a:r>
            <a:r>
              <a:rPr lang="ru-RU" sz="1000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регионално</a:t>
            </a:r>
            <a:r>
              <a:rPr lang="ru-RU" sz="10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развитие.</a:t>
            </a:r>
          </a:p>
          <a:p>
            <a:pPr algn="ctr"/>
            <a:r>
              <a:rPr lang="en-US" sz="1000" dirty="0">
                <a:solidFill>
                  <a:prstClr val="black"/>
                </a:solidFill>
                <a:hlinkClick r:id="rId6"/>
              </a:rPr>
              <a:t>www.eufunds.bg</a:t>
            </a:r>
            <a:r>
              <a:rPr lang="en-US" sz="1000" dirty="0">
                <a:solidFill>
                  <a:prstClr val="black"/>
                </a:solidFill>
              </a:rPr>
              <a:t> </a:t>
            </a:r>
          </a:p>
        </p:txBody>
      </p:sp>
      <p:pic>
        <p:nvPicPr>
          <p:cNvPr id="14" name="Картина 7" descr="C:\Users\oicbl\AppData\Local\Microsoft\Windows\INetCache\Content.Word\BG_Co-fundedbytheEU_RGB_POS.PNG">
            <a:extLst>
              <a:ext uri="{FF2B5EF4-FFF2-40B4-BE49-F238E27FC236}">
                <a16:creationId xmlns:a16="http://schemas.microsoft.com/office/drawing/2014/main" id="{00858AEC-98AB-4CBF-9913-8691361A28F7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58" y="5971405"/>
            <a:ext cx="2242959" cy="5055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1696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769"/>
    </mc:Choice>
    <mc:Fallback xmlns="">
      <p:transition spd="slow" advTm="39769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8653</TotalTime>
  <Words>446</Words>
  <Application>Microsoft Office PowerPoint</Application>
  <PresentationFormat>Widescreen</PresentationFormat>
  <Paragraphs>136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1_Office Theme</vt:lpstr>
      <vt:lpstr>6_Office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Милена Виденова</dc:creator>
  <cp:lastModifiedBy>OIC Blagoevgrad</cp:lastModifiedBy>
  <cp:revision>669</cp:revision>
  <cp:lastPrinted>2026-01-28T14:54:48Z</cp:lastPrinted>
  <dcterms:created xsi:type="dcterms:W3CDTF">2016-03-09T11:45:36Z</dcterms:created>
  <dcterms:modified xsi:type="dcterms:W3CDTF">2026-01-28T15:01:54Z</dcterms:modified>
</cp:coreProperties>
</file>