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383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28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09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07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24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690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511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781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937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582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392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564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224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468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102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006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6655-4DBB-4E58-81B0-89190B50FE90}" type="datetimeFigureOut">
              <a:rPr lang="bg-BG" smtClean="0"/>
              <a:t>11.11.2025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0E2AFC-0CC1-4DD5-9D38-945F97B6F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12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092825" y="581656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bg-BG" sz="3200" dirty="0"/>
              <a:t>Концепция за внедряване на технологични решения за създаване на интелигентна градска </a:t>
            </a:r>
            <a:r>
              <a:rPr lang="bg-BG" sz="3200" dirty="0" smtClean="0"/>
              <a:t>среда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17" y="2844437"/>
            <a:ext cx="5556613" cy="3704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830" y="144284"/>
            <a:ext cx="1379906" cy="1140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5" y="144284"/>
            <a:ext cx="1257121" cy="12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07177" y="624110"/>
            <a:ext cx="9597435" cy="9042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1.Изграждане </a:t>
            </a:r>
            <a:r>
              <a:rPr lang="ru-RU" sz="2400" dirty="0"/>
              <a:t>на </a:t>
            </a:r>
            <a:r>
              <a:rPr lang="ru-RU" sz="2400" dirty="0" err="1"/>
              <a:t>Градско</a:t>
            </a:r>
            <a:r>
              <a:rPr lang="ru-RU" sz="2400" dirty="0"/>
              <a:t> осветление </a:t>
            </a:r>
            <a:r>
              <a:rPr lang="ru-RU" sz="2400" dirty="0" err="1"/>
              <a:t>със</a:t>
            </a:r>
            <a:r>
              <a:rPr lang="ru-RU" sz="2400" dirty="0"/>
              <a:t> </a:t>
            </a:r>
            <a:r>
              <a:rPr lang="ru-RU" sz="2400" dirty="0" err="1"/>
              <a:t>захранване</a:t>
            </a:r>
            <a:r>
              <a:rPr lang="ru-RU" sz="2400" dirty="0"/>
              <a:t> от </a:t>
            </a:r>
            <a:r>
              <a:rPr lang="ru-RU" sz="2400" dirty="0" err="1"/>
              <a:t>слънчева</a:t>
            </a:r>
            <a:r>
              <a:rPr lang="ru-RU" sz="2400" dirty="0"/>
              <a:t> </a:t>
            </a:r>
            <a:r>
              <a:rPr lang="ru-RU" sz="2400" dirty="0" err="1" smtClean="0"/>
              <a:t>енергия</a:t>
            </a:r>
            <a:r>
              <a:rPr lang="ru-RU" sz="2400" dirty="0"/>
              <a:t> </a:t>
            </a:r>
            <a:r>
              <a:rPr lang="ru-RU" sz="2400" dirty="0" smtClean="0"/>
              <a:t>– 1 682 242,99лева 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89212" y="1685109"/>
            <a:ext cx="8915400" cy="4611188"/>
          </a:xfrm>
        </p:spPr>
        <p:txBody>
          <a:bodyPr/>
          <a:lstStyle/>
          <a:p>
            <a:r>
              <a:rPr lang="bg-BG" dirty="0" smtClean="0"/>
              <a:t>В изпълнение на тази дейност ще подменим 2000бр. </a:t>
            </a:r>
            <a:r>
              <a:rPr lang="bg-BG" dirty="0"/>
              <a:t>о</a:t>
            </a:r>
            <a:r>
              <a:rPr lang="bg-BG" dirty="0" smtClean="0"/>
              <a:t>светителни тела в кварталите Дивдядово, </a:t>
            </a:r>
            <a:r>
              <a:rPr lang="bg-BG" dirty="0" err="1" smtClean="0"/>
              <a:t>Мътница</a:t>
            </a:r>
            <a:r>
              <a:rPr lang="bg-BG" dirty="0" smtClean="0"/>
              <a:t> и Макак. Новото осветление ще е икономично, с управление на режима на светене и възможност за дистанционно отчитане на повреди и кражба на електроенергия.</a:t>
            </a:r>
          </a:p>
          <a:p>
            <a:endParaRPr lang="bg-BG" dirty="0"/>
          </a:p>
          <a:p>
            <a:r>
              <a:rPr lang="bg-BG" dirty="0" smtClean="0"/>
              <a:t>Основни цели:</a:t>
            </a:r>
          </a:p>
          <a:p>
            <a:pPr>
              <a:buFontTx/>
              <a:buChar char="-"/>
            </a:pPr>
            <a:r>
              <a:rPr lang="ru-RU" dirty="0" err="1" smtClean="0"/>
              <a:t>Подобряване</a:t>
            </a:r>
            <a:r>
              <a:rPr lang="ru-RU" dirty="0" smtClean="0"/>
              <a:t> </a:t>
            </a:r>
            <a:r>
              <a:rPr lang="ru-RU" dirty="0" err="1"/>
              <a:t>условията</a:t>
            </a:r>
            <a:r>
              <a:rPr lang="ru-RU" dirty="0"/>
              <a:t> за </a:t>
            </a:r>
            <a:r>
              <a:rPr lang="ru-RU" dirty="0" err="1"/>
              <a:t>животи</a:t>
            </a:r>
            <a:r>
              <a:rPr lang="ru-RU" dirty="0"/>
              <a:t> </a:t>
            </a:r>
            <a:r>
              <a:rPr lang="ru-RU" dirty="0" err="1"/>
              <a:t>правене</a:t>
            </a:r>
            <a:r>
              <a:rPr lang="ru-RU" dirty="0"/>
              <a:t> на бизнес в град Шумен, чрез </a:t>
            </a:r>
            <a:r>
              <a:rPr lang="ru-RU" dirty="0" err="1"/>
              <a:t>подобряване</a:t>
            </a:r>
            <a:r>
              <a:rPr lang="ru-RU" dirty="0"/>
              <a:t> и </a:t>
            </a:r>
            <a:r>
              <a:rPr lang="ru-RU" dirty="0" err="1"/>
              <a:t>изграждане</a:t>
            </a:r>
            <a:r>
              <a:rPr lang="ru-RU" dirty="0"/>
              <a:t> на </a:t>
            </a:r>
            <a:r>
              <a:rPr lang="ru-RU" dirty="0" err="1"/>
              <a:t>улично</a:t>
            </a:r>
            <a:r>
              <a:rPr lang="ru-RU" dirty="0"/>
              <a:t> </a:t>
            </a:r>
            <a:r>
              <a:rPr lang="ru-RU" dirty="0" smtClean="0"/>
              <a:t>осветление</a:t>
            </a:r>
            <a:r>
              <a:rPr lang="bg-BG" dirty="0" smtClean="0"/>
              <a:t>;</a:t>
            </a:r>
          </a:p>
          <a:p>
            <a:pPr>
              <a:buFontTx/>
              <a:buChar char="-"/>
            </a:pPr>
            <a:r>
              <a:rPr lang="ru-RU" dirty="0" err="1"/>
              <a:t>Минимизиране</a:t>
            </a:r>
            <a:r>
              <a:rPr lang="ru-RU" dirty="0"/>
              <a:t> на </a:t>
            </a:r>
            <a:r>
              <a:rPr lang="ru-RU" dirty="0" err="1"/>
              <a:t>енергийните</a:t>
            </a:r>
            <a:r>
              <a:rPr lang="ru-RU" dirty="0"/>
              <a:t> </a:t>
            </a:r>
            <a:r>
              <a:rPr lang="ru-RU" dirty="0" err="1"/>
              <a:t>разходи</a:t>
            </a:r>
            <a:r>
              <a:rPr lang="ru-RU" dirty="0"/>
              <a:t> за </a:t>
            </a:r>
            <a:r>
              <a:rPr lang="ru-RU" dirty="0" err="1"/>
              <a:t>улично</a:t>
            </a:r>
            <a:r>
              <a:rPr lang="ru-RU" dirty="0"/>
              <a:t> осветление в община Шумен и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негативните</a:t>
            </a:r>
            <a:r>
              <a:rPr lang="ru-RU" dirty="0"/>
              <a:t> влияния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околната</a:t>
            </a:r>
            <a:r>
              <a:rPr lang="ru-RU" dirty="0"/>
              <a:t> среда, чрез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вредните</a:t>
            </a:r>
            <a:r>
              <a:rPr lang="ru-RU" dirty="0"/>
              <a:t> </a:t>
            </a:r>
            <a:r>
              <a:rPr lang="ru-RU" dirty="0" err="1"/>
              <a:t>емисии</a:t>
            </a:r>
            <a:r>
              <a:rPr lang="ru-RU" dirty="0"/>
              <a:t> в </a:t>
            </a:r>
            <a:r>
              <a:rPr lang="ru-RU" dirty="0" err="1"/>
              <a:t>атмосферата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503" y="5583826"/>
            <a:ext cx="963861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07178" y="402040"/>
            <a:ext cx="9593722" cy="14528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</a:t>
            </a:r>
            <a:r>
              <a:rPr lang="ru-RU" sz="2000" dirty="0" err="1"/>
              <a:t>Изграждане</a:t>
            </a:r>
            <a:r>
              <a:rPr lang="ru-RU" sz="2000" dirty="0"/>
              <a:t> на Система от </a:t>
            </a:r>
            <a:r>
              <a:rPr lang="ru-RU" sz="2000" dirty="0" err="1"/>
              <a:t>датчици</a:t>
            </a:r>
            <a:r>
              <a:rPr lang="ru-RU" sz="2000" dirty="0"/>
              <a:t> и GPS </a:t>
            </a:r>
            <a:r>
              <a:rPr lang="ru-RU" sz="2000" dirty="0" err="1"/>
              <a:t>тракери</a:t>
            </a:r>
            <a:r>
              <a:rPr lang="ru-RU" sz="2000" dirty="0"/>
              <a:t> за </a:t>
            </a:r>
            <a:r>
              <a:rPr lang="ru-RU" sz="2000" dirty="0" err="1"/>
              <a:t>следене</a:t>
            </a:r>
            <a:r>
              <a:rPr lang="ru-RU" sz="2000" dirty="0"/>
              <a:t> на </a:t>
            </a:r>
            <a:r>
              <a:rPr lang="ru-RU" sz="2000" dirty="0" err="1"/>
              <a:t>автобусите</a:t>
            </a:r>
            <a:r>
              <a:rPr lang="ru-RU" sz="2000" dirty="0"/>
              <a:t> на </a:t>
            </a:r>
            <a:r>
              <a:rPr lang="ru-RU" sz="2000" dirty="0" err="1"/>
              <a:t>градския</a:t>
            </a:r>
            <a:r>
              <a:rPr lang="ru-RU" sz="2000" dirty="0"/>
              <a:t> транспорт, </a:t>
            </a:r>
            <a:r>
              <a:rPr lang="ru-RU" sz="2000" dirty="0" err="1"/>
              <a:t>Внедряване</a:t>
            </a:r>
            <a:r>
              <a:rPr lang="ru-RU" sz="2000" dirty="0"/>
              <a:t> на „умни“ </a:t>
            </a:r>
            <a:r>
              <a:rPr lang="ru-RU" sz="2000" dirty="0" err="1"/>
              <a:t>светофарни</a:t>
            </a:r>
            <a:r>
              <a:rPr lang="ru-RU" sz="2000" dirty="0"/>
              <a:t> </a:t>
            </a:r>
            <a:r>
              <a:rPr lang="ru-RU" sz="2000" dirty="0" err="1"/>
              <a:t>уредби</a:t>
            </a:r>
            <a:r>
              <a:rPr lang="ru-RU" sz="2000" dirty="0"/>
              <a:t> и </a:t>
            </a:r>
            <a:r>
              <a:rPr lang="ru-RU" sz="2000" dirty="0" err="1"/>
              <a:t>Изработка</a:t>
            </a:r>
            <a:r>
              <a:rPr lang="ru-RU" sz="2000" dirty="0"/>
              <a:t> на </a:t>
            </a:r>
            <a:r>
              <a:rPr lang="ru-RU" sz="2000" dirty="0" err="1"/>
              <a:t>мобилно</a:t>
            </a:r>
            <a:r>
              <a:rPr lang="ru-RU" sz="2000" dirty="0"/>
              <a:t> приложение за информация и </a:t>
            </a:r>
            <a:r>
              <a:rPr lang="ru-RU" sz="2000" dirty="0" err="1"/>
              <a:t>сигнали</a:t>
            </a:r>
            <a:r>
              <a:rPr lang="ru-RU" sz="2000" dirty="0"/>
              <a:t>– </a:t>
            </a:r>
            <a:r>
              <a:rPr lang="ru-RU" sz="2000" dirty="0" smtClean="0"/>
              <a:t>3 </a:t>
            </a:r>
            <a:r>
              <a:rPr lang="ru-RU" sz="2000" dirty="0"/>
              <a:t>023 </a:t>
            </a:r>
            <a:r>
              <a:rPr lang="ru-RU" sz="2000" dirty="0" smtClean="0"/>
              <a:t>364,49 лева</a:t>
            </a:r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22100" y="1645200"/>
            <a:ext cx="8915400" cy="4389121"/>
          </a:xfrm>
        </p:spPr>
        <p:txBody>
          <a:bodyPr>
            <a:normAutofit/>
          </a:bodyPr>
          <a:lstStyle/>
          <a:p>
            <a:r>
              <a:rPr lang="bg-BG" dirty="0" smtClean="0"/>
              <a:t>В изпълнение на дейността: </a:t>
            </a:r>
          </a:p>
          <a:p>
            <a:pPr>
              <a:buFontTx/>
              <a:buChar char="-"/>
            </a:pP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внедрим система за </a:t>
            </a:r>
            <a:r>
              <a:rPr lang="ru-RU" dirty="0" err="1"/>
              <a:t>получаване</a:t>
            </a:r>
            <a:r>
              <a:rPr lang="ru-RU" dirty="0"/>
              <a:t> на </a:t>
            </a:r>
            <a:r>
              <a:rPr lang="ru-RU" dirty="0" err="1"/>
              <a:t>актуална</a:t>
            </a:r>
            <a:r>
              <a:rPr lang="ru-RU" dirty="0"/>
              <a:t> информация за </a:t>
            </a:r>
            <a:r>
              <a:rPr lang="ru-RU" dirty="0" err="1"/>
              <a:t>времето</a:t>
            </a:r>
            <a:r>
              <a:rPr lang="ru-RU" dirty="0"/>
              <a:t> на </a:t>
            </a:r>
            <a:r>
              <a:rPr lang="ru-RU" dirty="0" err="1"/>
              <a:t>пристигане</a:t>
            </a:r>
            <a:r>
              <a:rPr lang="ru-RU" dirty="0"/>
              <a:t> на </a:t>
            </a:r>
            <a:r>
              <a:rPr lang="ru-RU" dirty="0" err="1"/>
              <a:t>градския</a:t>
            </a:r>
            <a:r>
              <a:rPr lang="ru-RU" dirty="0"/>
              <a:t> транспорт до </a:t>
            </a:r>
            <a:r>
              <a:rPr lang="ru-RU" dirty="0" err="1"/>
              <a:t>автобусните</a:t>
            </a:r>
            <a:r>
              <a:rPr lang="ru-RU" dirty="0"/>
              <a:t> </a:t>
            </a:r>
            <a:r>
              <a:rPr lang="ru-RU" dirty="0" err="1"/>
              <a:t>спирки</a:t>
            </a:r>
            <a:r>
              <a:rPr lang="ru-RU" dirty="0"/>
              <a:t>. </a:t>
            </a:r>
            <a:r>
              <a:rPr lang="ru-RU" dirty="0" err="1"/>
              <a:t>Системата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обхване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градски</a:t>
            </a:r>
            <a:r>
              <a:rPr lang="ru-RU" dirty="0"/>
              <a:t> </a:t>
            </a:r>
            <a:r>
              <a:rPr lang="ru-RU" dirty="0" err="1"/>
              <a:t>автобусни</a:t>
            </a:r>
            <a:r>
              <a:rPr lang="ru-RU" dirty="0"/>
              <a:t> линии ( 39 автобуса) и 50 </a:t>
            </a:r>
            <a:r>
              <a:rPr lang="ru-RU" dirty="0" err="1"/>
              <a:t>автобусни</a:t>
            </a:r>
            <a:r>
              <a:rPr lang="ru-RU" dirty="0"/>
              <a:t> </a:t>
            </a:r>
            <a:r>
              <a:rPr lang="ru-RU" dirty="0" err="1"/>
              <a:t>спирки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внедрим „умни“ </a:t>
            </a:r>
            <a:r>
              <a:rPr lang="ru-RU" dirty="0" err="1"/>
              <a:t>светофарни</a:t>
            </a:r>
            <a:r>
              <a:rPr lang="ru-RU" dirty="0"/>
              <a:t> </a:t>
            </a:r>
            <a:r>
              <a:rPr lang="ru-RU" dirty="0" err="1"/>
              <a:t>уредби</a:t>
            </a:r>
            <a:r>
              <a:rPr lang="ru-RU" dirty="0"/>
              <a:t> с </a:t>
            </a:r>
            <a:r>
              <a:rPr lang="ru-RU" dirty="0" err="1"/>
              <a:t>възможност</a:t>
            </a:r>
            <a:r>
              <a:rPr lang="ru-RU" dirty="0"/>
              <a:t> за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изкуствен</a:t>
            </a:r>
            <a:r>
              <a:rPr lang="ru-RU" dirty="0"/>
              <a:t> </a:t>
            </a:r>
            <a:r>
              <a:rPr lang="ru-RU" dirty="0" err="1"/>
              <a:t>интелект</a:t>
            </a:r>
            <a:r>
              <a:rPr lang="ru-RU" dirty="0"/>
              <a:t> за </a:t>
            </a:r>
            <a:r>
              <a:rPr lang="ru-RU" dirty="0" err="1"/>
              <a:t>генериране</a:t>
            </a:r>
            <a:r>
              <a:rPr lang="ru-RU" dirty="0"/>
              <a:t> на режим на работа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/>
              <a:t>разработим</a:t>
            </a:r>
            <a:r>
              <a:rPr lang="ru-RU" dirty="0"/>
              <a:t> </a:t>
            </a:r>
            <a:r>
              <a:rPr lang="ru-RU" dirty="0" err="1"/>
              <a:t>мобилно</a:t>
            </a:r>
            <a:r>
              <a:rPr lang="ru-RU" dirty="0"/>
              <a:t> приложение за граждански </a:t>
            </a:r>
            <a:r>
              <a:rPr lang="ru-RU" dirty="0" err="1"/>
              <a:t>сигнали</a:t>
            </a:r>
            <a:r>
              <a:rPr lang="ru-RU" dirty="0"/>
              <a:t> и </a:t>
            </a:r>
            <a:r>
              <a:rPr lang="ru-RU" dirty="0" err="1"/>
              <a:t>инициативи</a:t>
            </a:r>
            <a:r>
              <a:rPr lang="ru-RU" dirty="0" smtClean="0"/>
              <a:t>.</a:t>
            </a:r>
          </a:p>
          <a:p>
            <a:r>
              <a:rPr lang="ru-RU" dirty="0" err="1"/>
              <a:t>Основни</a:t>
            </a:r>
            <a:r>
              <a:rPr lang="ru-RU" dirty="0"/>
              <a:t> цели:</a:t>
            </a:r>
          </a:p>
          <a:p>
            <a:pPr>
              <a:buFontTx/>
              <a:buChar char="-"/>
            </a:pPr>
            <a:r>
              <a:rPr lang="bg-BG" dirty="0"/>
              <a:t>Намаляване на </a:t>
            </a:r>
            <a:r>
              <a:rPr lang="bg-BG" dirty="0" smtClean="0"/>
              <a:t>задръстванията</a:t>
            </a:r>
          </a:p>
          <a:p>
            <a:pPr>
              <a:buFontTx/>
              <a:buChar char="-"/>
            </a:pPr>
            <a:r>
              <a:rPr lang="bg-BG" dirty="0"/>
              <a:t>Намаление на въглеродните емисии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80" y="5583826"/>
            <a:ext cx="963861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41863" y="624110"/>
            <a:ext cx="9662749" cy="904244"/>
          </a:xfrm>
        </p:spPr>
        <p:txBody>
          <a:bodyPr>
            <a:norm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 </a:t>
            </a:r>
            <a:r>
              <a:rPr lang="ru-RU" sz="2400" dirty="0" err="1" smtClean="0"/>
              <a:t>Добавяне</a:t>
            </a:r>
            <a:r>
              <a:rPr lang="ru-RU" sz="2400" dirty="0" smtClean="0"/>
              <a:t> </a:t>
            </a:r>
            <a:r>
              <a:rPr lang="ru-RU" sz="2400" dirty="0"/>
              <a:t>на артистично осветление и звук в </a:t>
            </a:r>
            <a:r>
              <a:rPr lang="ru-RU" sz="2400" dirty="0" err="1"/>
              <a:t>Градската</a:t>
            </a:r>
            <a:r>
              <a:rPr lang="ru-RU" sz="2400" dirty="0"/>
              <a:t> </a:t>
            </a:r>
            <a:r>
              <a:rPr lang="ru-RU" sz="2400" dirty="0" smtClean="0"/>
              <a:t>градина</a:t>
            </a:r>
            <a:endParaRPr lang="bg-BG" sz="2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63" y="1689462"/>
            <a:ext cx="4159146" cy="3117669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83" y="1689462"/>
            <a:ext cx="3725693" cy="3127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955" y="5583826"/>
            <a:ext cx="963861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07177" y="624110"/>
            <a:ext cx="9597435" cy="1280890"/>
          </a:xfrm>
        </p:spPr>
        <p:txBody>
          <a:bodyPr>
            <a:norm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 </a:t>
            </a:r>
            <a:r>
              <a:rPr lang="ru-RU" sz="2400" dirty="0" err="1"/>
              <a:t>Добавяне</a:t>
            </a:r>
            <a:r>
              <a:rPr lang="ru-RU" sz="2400" dirty="0"/>
              <a:t> на артистично осветление и звук в </a:t>
            </a:r>
            <a:r>
              <a:rPr lang="ru-RU" sz="2400" dirty="0" err="1"/>
              <a:t>Градската</a:t>
            </a:r>
            <a:r>
              <a:rPr lang="ru-RU" sz="2400" dirty="0"/>
              <a:t> градина </a:t>
            </a:r>
            <a:r>
              <a:rPr lang="en-US" sz="2400" dirty="0"/>
              <a:t>– 373 </a:t>
            </a:r>
            <a:r>
              <a:rPr lang="en-US" sz="2400" dirty="0" smtClean="0"/>
              <a:t>200,00</a:t>
            </a:r>
            <a:r>
              <a:rPr lang="bg-BG" sz="2400" dirty="0" smtClean="0"/>
              <a:t> лева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bg-BG" dirty="0"/>
              <a:t>В изпълнение на тази </a:t>
            </a:r>
            <a:r>
              <a:rPr lang="bg-BG" dirty="0" smtClean="0"/>
              <a:t>дейност, в Градската градина, по протежение на цялата централна алея ще бъдат инсталирани различни по вид осветители, които ще създадат светлинно атрактивно оформление. Предвидено е осветяване на шадравана, монтиране на озвучаване и охранителни камери. </a:t>
            </a:r>
          </a:p>
          <a:p>
            <a:r>
              <a:rPr lang="bg-BG" dirty="0" smtClean="0"/>
              <a:t>Основни цели:</a:t>
            </a:r>
          </a:p>
          <a:p>
            <a:pPr>
              <a:buFontTx/>
              <a:buChar char="-"/>
            </a:pPr>
            <a:r>
              <a:rPr lang="ru-RU" dirty="0" err="1" smtClean="0"/>
              <a:t>Вдъхване</a:t>
            </a:r>
            <a:r>
              <a:rPr lang="ru-RU" dirty="0" smtClean="0"/>
              <a:t> </a:t>
            </a:r>
            <a:r>
              <a:rPr lang="ru-RU" dirty="0"/>
              <a:t>на нов живот на </a:t>
            </a:r>
            <a:r>
              <a:rPr lang="ru-RU" dirty="0" err="1"/>
              <a:t>градската</a:t>
            </a:r>
            <a:r>
              <a:rPr lang="ru-RU" dirty="0"/>
              <a:t> градина с </a:t>
            </a:r>
            <a:r>
              <a:rPr lang="ru-RU" dirty="0" err="1"/>
              <a:t>добавяне</a:t>
            </a:r>
            <a:r>
              <a:rPr lang="ru-RU" dirty="0"/>
              <a:t> на </a:t>
            </a:r>
            <a:r>
              <a:rPr lang="ru-RU" dirty="0" err="1"/>
              <a:t>артистични</a:t>
            </a:r>
            <a:r>
              <a:rPr lang="ru-RU" dirty="0"/>
              <a:t> звук и </a:t>
            </a:r>
            <a:r>
              <a:rPr lang="ru-RU" dirty="0" smtClean="0"/>
              <a:t>светлина</a:t>
            </a:r>
          </a:p>
          <a:p>
            <a:pPr>
              <a:buFontTx/>
              <a:buChar char="-"/>
            </a:pPr>
            <a:r>
              <a:rPr lang="ru-RU" dirty="0" err="1"/>
              <a:t>Създаване</a:t>
            </a:r>
            <a:r>
              <a:rPr lang="ru-RU" dirty="0"/>
              <a:t> на </a:t>
            </a:r>
            <a:r>
              <a:rPr lang="ru-RU" dirty="0" err="1"/>
              <a:t>атрактивно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r>
              <a:rPr lang="ru-RU" dirty="0"/>
              <a:t> за </a:t>
            </a:r>
            <a:r>
              <a:rPr lang="ru-RU" dirty="0" err="1"/>
              <a:t>провеждане</a:t>
            </a:r>
            <a:r>
              <a:rPr lang="ru-RU" dirty="0"/>
              <a:t> на творчески и </a:t>
            </a:r>
            <a:r>
              <a:rPr lang="ru-RU" dirty="0" err="1"/>
              <a:t>артистични</a:t>
            </a:r>
            <a:r>
              <a:rPr lang="ru-RU" dirty="0"/>
              <a:t> </a:t>
            </a:r>
            <a:r>
              <a:rPr lang="ru-RU" dirty="0" err="1"/>
              <a:t>изяви</a:t>
            </a:r>
            <a:r>
              <a:rPr lang="ru-RU" dirty="0"/>
              <a:t> в </a:t>
            </a:r>
            <a:r>
              <a:rPr lang="ru-RU" dirty="0" smtClean="0"/>
              <a:t>града</a:t>
            </a:r>
          </a:p>
          <a:p>
            <a:pPr>
              <a:buFontTx/>
              <a:buChar char="-"/>
            </a:pPr>
            <a:r>
              <a:rPr lang="ru-RU" dirty="0" err="1"/>
              <a:t>Формиране</a:t>
            </a:r>
            <a:r>
              <a:rPr lang="ru-RU" dirty="0"/>
              <a:t> на </a:t>
            </a:r>
            <a:r>
              <a:rPr lang="ru-RU" dirty="0" err="1"/>
              <a:t>туристическа</a:t>
            </a:r>
            <a:r>
              <a:rPr lang="ru-RU" dirty="0"/>
              <a:t> </a:t>
            </a:r>
            <a:r>
              <a:rPr lang="ru-RU" dirty="0" err="1"/>
              <a:t>дестинация</a:t>
            </a:r>
            <a:r>
              <a:rPr lang="ru-RU" dirty="0"/>
              <a:t> за посещение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вечерните</a:t>
            </a:r>
            <a:r>
              <a:rPr lang="ru-RU" dirty="0"/>
              <a:t> </a:t>
            </a:r>
            <a:r>
              <a:rPr lang="ru-RU" dirty="0" err="1"/>
              <a:t>часове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20" y="5583826"/>
            <a:ext cx="963861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81051" y="624110"/>
            <a:ext cx="9623561" cy="995684"/>
          </a:xfrm>
        </p:spPr>
        <p:txBody>
          <a:bodyPr>
            <a:normAutofit/>
          </a:bodyPr>
          <a:lstStyle/>
          <a:p>
            <a:r>
              <a:rPr lang="ru-RU" sz="2400" dirty="0"/>
              <a:t>4</a:t>
            </a:r>
            <a:r>
              <a:rPr lang="ru-RU" sz="2400" dirty="0" smtClean="0"/>
              <a:t>. </a:t>
            </a:r>
            <a:r>
              <a:rPr lang="ru-RU" sz="2400" dirty="0" err="1" smtClean="0"/>
              <a:t>Изграждане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автоматизирани</a:t>
            </a:r>
            <a:r>
              <a:rPr lang="ru-RU" sz="2400" dirty="0"/>
              <a:t> </a:t>
            </a:r>
            <a:r>
              <a:rPr lang="ru-RU" sz="2400" dirty="0" err="1"/>
              <a:t>поливни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зелени </a:t>
            </a:r>
            <a:r>
              <a:rPr lang="ru-RU" sz="2400" dirty="0" err="1" smtClean="0"/>
              <a:t>площи</a:t>
            </a:r>
            <a:r>
              <a:rPr lang="ru-RU" sz="2400" dirty="0" smtClean="0"/>
              <a:t> </a:t>
            </a:r>
            <a:r>
              <a:rPr lang="en-US" sz="2400" dirty="0"/>
              <a:t>– 369 </a:t>
            </a:r>
            <a:r>
              <a:rPr lang="en-US" sz="2400" dirty="0" smtClean="0"/>
              <a:t>826,93</a:t>
            </a:r>
            <a:r>
              <a:rPr lang="bg-BG" sz="2400" dirty="0" smtClean="0"/>
              <a:t> лева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 изпълнение на тази дейност на територията на 5 паркове и градинки ще инсталираме автоматизирана напоителна система, която ще се захранва с поливна вода и ще изисква по-малко обслужване от страна на общината.</a:t>
            </a:r>
          </a:p>
          <a:p>
            <a:r>
              <a:rPr lang="bg-BG" dirty="0" smtClean="0"/>
              <a:t>Основни цели:</a:t>
            </a:r>
          </a:p>
          <a:p>
            <a:pPr>
              <a:buFontTx/>
              <a:buChar char="-"/>
            </a:pPr>
            <a:r>
              <a:rPr lang="ru-RU" dirty="0" err="1" smtClean="0"/>
              <a:t>Намаляване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количеството</a:t>
            </a:r>
            <a:r>
              <a:rPr lang="ru-RU" dirty="0"/>
              <a:t> </a:t>
            </a:r>
            <a:r>
              <a:rPr lang="ru-RU" dirty="0" err="1"/>
              <a:t>питейна</a:t>
            </a:r>
            <a:r>
              <a:rPr lang="ru-RU" dirty="0"/>
              <a:t> вода, </a:t>
            </a:r>
            <a:r>
              <a:rPr lang="ru-RU" dirty="0" err="1"/>
              <a:t>използвана</a:t>
            </a:r>
            <a:r>
              <a:rPr lang="ru-RU" dirty="0"/>
              <a:t> за </a:t>
            </a:r>
            <a:r>
              <a:rPr lang="ru-RU" dirty="0" err="1"/>
              <a:t>поливни</a:t>
            </a:r>
            <a:r>
              <a:rPr lang="ru-RU" dirty="0"/>
              <a:t> </a:t>
            </a:r>
            <a:r>
              <a:rPr lang="ru-RU" dirty="0" smtClean="0"/>
              <a:t>цели</a:t>
            </a:r>
          </a:p>
          <a:p>
            <a:pPr>
              <a:buFontTx/>
              <a:buChar char="-"/>
            </a:pPr>
            <a:r>
              <a:rPr lang="ru-RU" dirty="0" err="1"/>
              <a:t>Намаляването</a:t>
            </a:r>
            <a:r>
              <a:rPr lang="ru-RU" dirty="0"/>
              <a:t> на </a:t>
            </a:r>
            <a:r>
              <a:rPr lang="ru-RU" dirty="0" err="1"/>
              <a:t>разходите</a:t>
            </a:r>
            <a:r>
              <a:rPr lang="ru-RU" dirty="0"/>
              <a:t> за </a:t>
            </a:r>
            <a:r>
              <a:rPr lang="ru-RU" dirty="0" err="1"/>
              <a:t>обслужване</a:t>
            </a:r>
            <a:r>
              <a:rPr lang="ru-RU" dirty="0"/>
              <a:t> на зелените </a:t>
            </a:r>
            <a:r>
              <a:rPr lang="ru-RU" dirty="0" err="1" smtClean="0"/>
              <a:t>площи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/>
              <a:t>П</a:t>
            </a:r>
            <a:r>
              <a:rPr lang="ru-RU" dirty="0" err="1" smtClean="0"/>
              <a:t>о-ефективно</a:t>
            </a:r>
            <a:r>
              <a:rPr lang="ru-RU" dirty="0" smtClean="0"/>
              <a:t> </a:t>
            </a:r>
            <a:r>
              <a:rPr lang="ru-RU" dirty="0" err="1"/>
              <a:t>поливане</a:t>
            </a:r>
            <a:r>
              <a:rPr lang="ru-RU" dirty="0"/>
              <a:t> на зелените </a:t>
            </a:r>
            <a:r>
              <a:rPr lang="ru-RU" dirty="0" err="1"/>
              <a:t>площи</a:t>
            </a: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68" y="5583826"/>
            <a:ext cx="963861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94114" y="404763"/>
            <a:ext cx="9597435" cy="1280890"/>
          </a:xfrm>
        </p:spPr>
        <p:txBody>
          <a:bodyPr>
            <a:normAutofit fontScale="90000"/>
          </a:bodyPr>
          <a:lstStyle/>
          <a:p>
            <a:r>
              <a:rPr lang="bg-BG" sz="2400" dirty="0" smtClean="0"/>
              <a:t>5</a:t>
            </a:r>
            <a:r>
              <a:rPr lang="en-US" sz="2400" dirty="0" smtClean="0"/>
              <a:t>. </a:t>
            </a:r>
            <a:r>
              <a:rPr lang="ru-RU" sz="2400" dirty="0" err="1" smtClean="0"/>
              <a:t>Изграждане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Активни</a:t>
            </a:r>
            <a:r>
              <a:rPr lang="ru-RU" sz="2400" dirty="0"/>
              <a:t> „</a:t>
            </a:r>
            <a:r>
              <a:rPr lang="ru-RU" sz="2400" dirty="0" err="1"/>
              <a:t>градски</a:t>
            </a:r>
            <a:r>
              <a:rPr lang="ru-RU" sz="2400" dirty="0"/>
              <a:t> точки“ за </a:t>
            </a:r>
            <a:r>
              <a:rPr lang="ru-RU" sz="2400" dirty="0" err="1"/>
              <a:t>предоставяне</a:t>
            </a:r>
            <a:r>
              <a:rPr lang="ru-RU" sz="2400" dirty="0"/>
              <a:t> на </a:t>
            </a:r>
            <a:r>
              <a:rPr lang="ru-RU" sz="2400" dirty="0" err="1"/>
              <a:t>безплатен</a:t>
            </a:r>
            <a:r>
              <a:rPr lang="ru-RU" sz="2400" dirty="0"/>
              <a:t> интернет и заряд за </a:t>
            </a:r>
            <a:r>
              <a:rPr lang="ru-RU" sz="2400" dirty="0" err="1"/>
              <a:t>телефони</a:t>
            </a:r>
            <a:r>
              <a:rPr lang="ru-RU" sz="2400" dirty="0"/>
              <a:t> и </a:t>
            </a:r>
            <a:r>
              <a:rPr lang="ru-RU" sz="2400" dirty="0" err="1"/>
              <a:t>други</a:t>
            </a:r>
            <a:r>
              <a:rPr lang="ru-RU" sz="2400" dirty="0"/>
              <a:t> </a:t>
            </a:r>
            <a:r>
              <a:rPr lang="ru-RU" sz="2400" dirty="0" err="1"/>
              <a:t>мобилни</a:t>
            </a:r>
            <a:r>
              <a:rPr lang="ru-RU" sz="2400" dirty="0"/>
              <a:t> устройства </a:t>
            </a:r>
            <a:r>
              <a:rPr lang="ru-RU" sz="2400" dirty="0" err="1"/>
              <a:t>със</a:t>
            </a:r>
            <a:r>
              <a:rPr lang="ru-RU" sz="2400" dirty="0"/>
              <a:t> </a:t>
            </a:r>
            <a:r>
              <a:rPr lang="ru-RU" sz="2400" dirty="0" err="1"/>
              <a:t>захранване</a:t>
            </a:r>
            <a:r>
              <a:rPr lang="ru-RU" sz="2400" dirty="0"/>
              <a:t> от </a:t>
            </a:r>
            <a:r>
              <a:rPr lang="ru-RU" sz="2400" dirty="0" err="1"/>
              <a:t>слънчева</a:t>
            </a:r>
            <a:r>
              <a:rPr lang="ru-RU" sz="2400" dirty="0"/>
              <a:t> </a:t>
            </a:r>
            <a:r>
              <a:rPr lang="ru-RU" sz="2400" dirty="0" err="1" smtClean="0"/>
              <a:t>енергия</a:t>
            </a:r>
            <a:r>
              <a:rPr lang="ru-RU" sz="2400" dirty="0"/>
              <a:t> </a:t>
            </a:r>
            <a:r>
              <a:rPr lang="ru-RU" sz="2400" dirty="0" smtClean="0"/>
              <a:t>– 418 500,00 лева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528954" y="1685652"/>
            <a:ext cx="6383883" cy="2693487"/>
          </a:xfrm>
        </p:spPr>
        <p:txBody>
          <a:bodyPr>
            <a:normAutofit/>
          </a:bodyPr>
          <a:lstStyle/>
          <a:p>
            <a:r>
              <a:rPr lang="bg-BG" sz="1600" dirty="0" smtClean="0"/>
              <a:t>В изпълнение на тази дейност ще изградим 10 обособени зони за отдих, използване на безплатен интернет и зареждане на мобилни устройства. Конструкцията ще бъде съвременна и ще включва озеленяване, соларни панели и камера. </a:t>
            </a:r>
          </a:p>
          <a:p>
            <a:r>
              <a:rPr lang="ru-RU" sz="1600" dirty="0" err="1" smtClean="0"/>
              <a:t>Основна</a:t>
            </a:r>
            <a:r>
              <a:rPr lang="ru-RU" sz="1600" dirty="0" smtClean="0"/>
              <a:t> цел:</a:t>
            </a:r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Подобряване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качеството</a:t>
            </a:r>
            <a:r>
              <a:rPr lang="ru-RU" sz="1600" dirty="0"/>
              <a:t> на живот на </a:t>
            </a:r>
            <a:r>
              <a:rPr lang="ru-RU" sz="1600" dirty="0" err="1"/>
              <a:t>гражданите</a:t>
            </a:r>
            <a:r>
              <a:rPr lang="ru-RU" sz="1600" dirty="0"/>
              <a:t> на Шумен</a:t>
            </a:r>
            <a:endParaRPr lang="ru-RU" sz="1600" dirty="0" smtClean="0"/>
          </a:p>
          <a:p>
            <a:endParaRPr lang="bg-BG" sz="1600" dirty="0"/>
          </a:p>
          <a:p>
            <a:endParaRPr lang="bg-BG" sz="16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88" y="1685653"/>
            <a:ext cx="2838178" cy="2693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12" y="5583826"/>
            <a:ext cx="963861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59429" y="624110"/>
            <a:ext cx="9545183" cy="1280890"/>
          </a:xfrm>
        </p:spPr>
        <p:txBody>
          <a:bodyPr>
            <a:normAutofit/>
          </a:bodyPr>
          <a:lstStyle/>
          <a:p>
            <a:r>
              <a:rPr lang="ru-RU" sz="2400" dirty="0"/>
              <a:t>6</a:t>
            </a:r>
            <a:r>
              <a:rPr lang="ru-RU" sz="2400" dirty="0" smtClean="0"/>
              <a:t>. </a:t>
            </a:r>
            <a:r>
              <a:rPr lang="ru-RU" sz="2400" dirty="0" err="1" smtClean="0"/>
              <a:t>Изграждане</a:t>
            </a:r>
            <a:r>
              <a:rPr lang="ru-RU" sz="2400" dirty="0" smtClean="0"/>
              <a:t> </a:t>
            </a:r>
            <a:r>
              <a:rPr lang="ru-RU" sz="2400" dirty="0"/>
              <a:t>на система от </a:t>
            </a:r>
            <a:r>
              <a:rPr lang="ru-RU" sz="2400" dirty="0" err="1"/>
              <a:t>датчици</a:t>
            </a:r>
            <a:r>
              <a:rPr lang="ru-RU" sz="2400" dirty="0"/>
              <a:t> за анализ на </a:t>
            </a:r>
            <a:r>
              <a:rPr lang="ru-RU" sz="2400" dirty="0" err="1"/>
              <a:t>околна</a:t>
            </a:r>
            <a:r>
              <a:rPr lang="ru-RU" sz="2400" dirty="0"/>
              <a:t> </a:t>
            </a:r>
            <a:r>
              <a:rPr lang="ru-RU" sz="2400" dirty="0" err="1"/>
              <a:t>градска</a:t>
            </a:r>
            <a:r>
              <a:rPr lang="ru-RU" sz="2400" dirty="0"/>
              <a:t> среда – </a:t>
            </a:r>
            <a:r>
              <a:rPr lang="ru-RU" sz="2400" dirty="0" err="1"/>
              <a:t>замърсяване</a:t>
            </a:r>
            <a:r>
              <a:rPr lang="ru-RU" sz="2400" dirty="0"/>
              <a:t>, шум, температура и др</a:t>
            </a:r>
            <a:r>
              <a:rPr lang="ru-RU" sz="2400" dirty="0" smtClean="0"/>
              <a:t>. – 288 300,00 лева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89212" y="2091654"/>
            <a:ext cx="8915400" cy="4319451"/>
          </a:xfrm>
        </p:spPr>
        <p:txBody>
          <a:bodyPr/>
          <a:lstStyle/>
          <a:p>
            <a:r>
              <a:rPr lang="bg-BG" dirty="0"/>
              <a:t>В изпълнение на тази </a:t>
            </a:r>
            <a:r>
              <a:rPr lang="bg-BG" dirty="0" smtClean="0"/>
              <a:t>дейност ще изградим система от 10 интелигентни оборудвани с датчици станции. В различни точки на града ще събират данни за степента на замърсеност на въздуха, както и информация за околната среда.</a:t>
            </a:r>
          </a:p>
          <a:p>
            <a:r>
              <a:rPr lang="bg-BG" dirty="0" smtClean="0"/>
              <a:t>Основни цели:</a:t>
            </a:r>
          </a:p>
          <a:p>
            <a:pPr>
              <a:buFontTx/>
              <a:buChar char="-"/>
            </a:pPr>
            <a:r>
              <a:rPr lang="ru-RU" dirty="0" err="1" smtClean="0"/>
              <a:t>Получаване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моментна</a:t>
            </a:r>
            <a:r>
              <a:rPr lang="ru-RU" dirty="0"/>
              <a:t> информация за </a:t>
            </a:r>
            <a:r>
              <a:rPr lang="ru-RU" dirty="0" err="1"/>
              <a:t>нивата</a:t>
            </a:r>
            <a:r>
              <a:rPr lang="ru-RU" dirty="0"/>
              <a:t> на </a:t>
            </a:r>
            <a:r>
              <a:rPr lang="ru-RU" dirty="0" err="1"/>
              <a:t>замърсяване</a:t>
            </a:r>
            <a:r>
              <a:rPr lang="ru-RU" dirty="0"/>
              <a:t> в </a:t>
            </a:r>
            <a:r>
              <a:rPr lang="ru-RU" dirty="0" smtClean="0"/>
              <a:t>града</a:t>
            </a:r>
          </a:p>
          <a:p>
            <a:pPr>
              <a:buFontTx/>
              <a:buChar char="-"/>
            </a:pPr>
            <a:r>
              <a:rPr lang="ru-RU" dirty="0" err="1"/>
              <a:t>Създаване</a:t>
            </a:r>
            <a:r>
              <a:rPr lang="ru-RU" dirty="0"/>
              <a:t> на </a:t>
            </a:r>
            <a:r>
              <a:rPr lang="ru-RU" dirty="0" err="1"/>
              <a:t>предпоставки</a:t>
            </a:r>
            <a:r>
              <a:rPr lang="ru-RU" dirty="0"/>
              <a:t> за </a:t>
            </a:r>
            <a:r>
              <a:rPr lang="ru-RU" dirty="0" err="1"/>
              <a:t>вземане</a:t>
            </a:r>
            <a:r>
              <a:rPr lang="ru-RU" dirty="0"/>
              <a:t> на </a:t>
            </a:r>
            <a:r>
              <a:rPr lang="ru-RU" dirty="0" err="1"/>
              <a:t>адекватни</a:t>
            </a:r>
            <a:r>
              <a:rPr lang="ru-RU" dirty="0"/>
              <a:t> решения за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замърсяването</a:t>
            </a:r>
            <a:r>
              <a:rPr lang="ru-RU" dirty="0"/>
              <a:t> в </a:t>
            </a:r>
            <a:r>
              <a:rPr lang="ru-RU" dirty="0" smtClean="0"/>
              <a:t>града</a:t>
            </a:r>
          </a:p>
          <a:p>
            <a:pPr>
              <a:buFontTx/>
              <a:buChar char="-"/>
            </a:pPr>
            <a:r>
              <a:rPr lang="ru-RU" dirty="0" err="1"/>
              <a:t>Създаден</a:t>
            </a:r>
            <a:r>
              <a:rPr lang="ru-RU" dirty="0"/>
              <a:t> </a:t>
            </a:r>
            <a:r>
              <a:rPr lang="ru-RU" dirty="0" err="1"/>
              <a:t>механизъм</a:t>
            </a:r>
            <a:r>
              <a:rPr lang="ru-RU" dirty="0"/>
              <a:t> за </a:t>
            </a:r>
            <a:r>
              <a:rPr lang="ru-RU" dirty="0" err="1"/>
              <a:t>бързо</a:t>
            </a:r>
            <a:r>
              <a:rPr lang="ru-RU" dirty="0"/>
              <a:t> </a:t>
            </a:r>
            <a:r>
              <a:rPr lang="ru-RU" dirty="0" err="1"/>
              <a:t>откриване</a:t>
            </a:r>
            <a:r>
              <a:rPr lang="ru-RU" dirty="0"/>
              <a:t> на потенциален </a:t>
            </a:r>
            <a:r>
              <a:rPr lang="ru-RU" dirty="0" err="1"/>
              <a:t>замърсител</a:t>
            </a:r>
            <a:r>
              <a:rPr lang="ru-RU" dirty="0"/>
              <a:t> в града</a:t>
            </a:r>
            <a:endParaRPr lang="ru-RU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59" y="5583826"/>
            <a:ext cx="963861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</TotalTime>
  <Words>603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Загатване</vt:lpstr>
      <vt:lpstr>Концепция за внедряване на технологични решения за създаване на интелигентна градска среда</vt:lpstr>
      <vt:lpstr>1.Изграждане на Градско осветление със захранване от слънчева енергия – 1 682 242,99лева </vt:lpstr>
      <vt:lpstr>2. Изграждане на Система от датчици и GPS тракери за следене на автобусите на градския транспорт, Внедряване на „умни“ светофарни уредби и Изработка на мобилно приложение за информация и сигнали– 3 023 364,49 лева</vt:lpstr>
      <vt:lpstr>3. Добавяне на артистично осветление и звук в Градската градина</vt:lpstr>
      <vt:lpstr>3. Добавяне на артистично осветление и звук в Градската градина – 373 200,00 лева</vt:lpstr>
      <vt:lpstr>4. Изграждане на автоматизирани поливни системи към зелени площи – 369 826,93 лева</vt:lpstr>
      <vt:lpstr>5. Изграждане на Активни „градски точки“ за предоставяне на безплатен интернет и заряд за телефони и други мобилни устройства със захранване от слънчева енергия – 418 500,00 лева</vt:lpstr>
      <vt:lpstr>6. Изграждане на система от датчици за анализ на околна градска среда – замърсяване, шум, температура и др. – 288 300,00 лева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за внедряване на технологични решения за създаване на интелигентна градска среда</dc:title>
  <dc:creator>ASUS</dc:creator>
  <cp:lastModifiedBy>Reneta Tsoneva</cp:lastModifiedBy>
  <cp:revision>41</cp:revision>
  <dcterms:created xsi:type="dcterms:W3CDTF">2025-02-04T03:20:27Z</dcterms:created>
  <dcterms:modified xsi:type="dcterms:W3CDTF">2025-11-11T10:18:36Z</dcterms:modified>
</cp:coreProperties>
</file>