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8288000" cy="10287000"/>
  <p:notesSz cx="18288000" cy="10287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18"/>
  </p:normalViewPr>
  <p:slideViewPr>
    <p:cSldViewPr>
      <p:cViewPr varScale="1">
        <p:scale>
          <a:sx n="78" d="100"/>
          <a:sy n="78" d="100"/>
        </p:scale>
        <p:origin x="264" y="1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1854688" y="1548994"/>
            <a:ext cx="4311015" cy="60845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920333" y="8497908"/>
            <a:ext cx="2788890" cy="358236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1920333" y="8925841"/>
            <a:ext cx="52705" cy="218440"/>
          </a:xfrm>
          <a:custGeom>
            <a:avLst/>
            <a:gdLst/>
            <a:ahLst/>
            <a:cxnLst/>
            <a:rect l="l" t="t" r="r" b="b"/>
            <a:pathLst>
              <a:path w="52705" h="218440">
                <a:moveTo>
                  <a:pt x="0" y="218394"/>
                </a:moveTo>
                <a:lnTo>
                  <a:pt x="52404" y="218394"/>
                </a:lnTo>
                <a:lnTo>
                  <a:pt x="52404" y="0"/>
                </a:lnTo>
                <a:lnTo>
                  <a:pt x="0" y="0"/>
                </a:lnTo>
                <a:lnTo>
                  <a:pt x="0" y="218394"/>
                </a:lnTo>
                <a:close/>
              </a:path>
            </a:pathLst>
          </a:custGeom>
          <a:solidFill>
            <a:srgbClr val="0013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920328" y="8878861"/>
            <a:ext cx="229235" cy="265430"/>
          </a:xfrm>
          <a:custGeom>
            <a:avLst/>
            <a:gdLst/>
            <a:ahLst/>
            <a:cxnLst/>
            <a:rect l="l" t="t" r="r" b="b"/>
            <a:pathLst>
              <a:path w="229235" h="265429">
                <a:moveTo>
                  <a:pt x="229006" y="0"/>
                </a:moveTo>
                <a:lnTo>
                  <a:pt x="0" y="0"/>
                </a:lnTo>
                <a:lnTo>
                  <a:pt x="0" y="46990"/>
                </a:lnTo>
                <a:lnTo>
                  <a:pt x="176593" y="46990"/>
                </a:lnTo>
                <a:lnTo>
                  <a:pt x="176593" y="265379"/>
                </a:lnTo>
                <a:lnTo>
                  <a:pt x="229006" y="265379"/>
                </a:lnTo>
                <a:lnTo>
                  <a:pt x="229006" y="46990"/>
                </a:lnTo>
                <a:lnTo>
                  <a:pt x="229006" y="0"/>
                </a:lnTo>
                <a:close/>
              </a:path>
            </a:pathLst>
          </a:custGeom>
          <a:solidFill>
            <a:srgbClr val="0013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2198696" y="8957319"/>
            <a:ext cx="200660" cy="270510"/>
          </a:xfrm>
          <a:custGeom>
            <a:avLst/>
            <a:gdLst/>
            <a:ahLst/>
            <a:cxnLst/>
            <a:rect l="l" t="t" r="r" b="b"/>
            <a:pathLst>
              <a:path w="200660" h="270509">
                <a:moveTo>
                  <a:pt x="42913" y="4541"/>
                </a:moveTo>
                <a:lnTo>
                  <a:pt x="0" y="4541"/>
                </a:lnTo>
                <a:lnTo>
                  <a:pt x="0" y="270282"/>
                </a:lnTo>
                <a:lnTo>
                  <a:pt x="48598" y="270282"/>
                </a:lnTo>
                <a:lnTo>
                  <a:pt x="48598" y="165897"/>
                </a:lnTo>
                <a:lnTo>
                  <a:pt x="175032" y="165897"/>
                </a:lnTo>
                <a:lnTo>
                  <a:pt x="177123" y="163834"/>
                </a:lnTo>
                <a:lnTo>
                  <a:pt x="184134" y="154641"/>
                </a:lnTo>
                <a:lnTo>
                  <a:pt x="186570" y="150299"/>
                </a:lnTo>
                <a:lnTo>
                  <a:pt x="106806" y="150299"/>
                </a:lnTo>
                <a:lnTo>
                  <a:pt x="99932" y="149990"/>
                </a:lnTo>
                <a:lnTo>
                  <a:pt x="63347" y="137278"/>
                </a:lnTo>
                <a:lnTo>
                  <a:pt x="48645" y="119649"/>
                </a:lnTo>
                <a:lnTo>
                  <a:pt x="48645" y="69526"/>
                </a:lnTo>
                <a:lnTo>
                  <a:pt x="84716" y="43302"/>
                </a:lnTo>
                <a:lnTo>
                  <a:pt x="106806" y="41135"/>
                </a:lnTo>
                <a:lnTo>
                  <a:pt x="186664" y="41135"/>
                </a:lnTo>
                <a:lnTo>
                  <a:pt x="184131" y="36639"/>
                </a:lnTo>
                <a:lnTo>
                  <a:pt x="179614" y="30744"/>
                </a:lnTo>
                <a:lnTo>
                  <a:pt x="43293" y="30744"/>
                </a:lnTo>
                <a:lnTo>
                  <a:pt x="43189" y="23564"/>
                </a:lnTo>
                <a:lnTo>
                  <a:pt x="43097" y="17265"/>
                </a:lnTo>
                <a:lnTo>
                  <a:pt x="43020" y="11916"/>
                </a:lnTo>
                <a:lnTo>
                  <a:pt x="42913" y="4541"/>
                </a:lnTo>
                <a:close/>
              </a:path>
              <a:path w="200660" h="270509">
                <a:moveTo>
                  <a:pt x="175032" y="165897"/>
                </a:moveTo>
                <a:lnTo>
                  <a:pt x="48598" y="165897"/>
                </a:lnTo>
                <a:lnTo>
                  <a:pt x="54968" y="171437"/>
                </a:lnTo>
                <a:lnTo>
                  <a:pt x="94630" y="189731"/>
                </a:lnTo>
                <a:lnTo>
                  <a:pt x="113229" y="191387"/>
                </a:lnTo>
                <a:lnTo>
                  <a:pt x="125397" y="190780"/>
                </a:lnTo>
                <a:lnTo>
                  <a:pt x="168898" y="171949"/>
                </a:lnTo>
                <a:lnTo>
                  <a:pt x="175032" y="165897"/>
                </a:lnTo>
                <a:close/>
              </a:path>
              <a:path w="200660" h="270509">
                <a:moveTo>
                  <a:pt x="186664" y="41135"/>
                </a:moveTo>
                <a:lnTo>
                  <a:pt x="106806" y="41135"/>
                </a:lnTo>
                <a:lnTo>
                  <a:pt x="113657" y="42276"/>
                </a:lnTo>
                <a:lnTo>
                  <a:pt x="126431" y="47389"/>
                </a:lnTo>
                <a:lnTo>
                  <a:pt x="149911" y="85064"/>
                </a:lnTo>
                <a:lnTo>
                  <a:pt x="150813" y="95705"/>
                </a:lnTo>
                <a:lnTo>
                  <a:pt x="149911" y="106346"/>
                </a:lnTo>
                <a:lnTo>
                  <a:pt x="132212" y="140146"/>
                </a:lnTo>
                <a:lnTo>
                  <a:pt x="106806" y="150299"/>
                </a:lnTo>
                <a:lnTo>
                  <a:pt x="186570" y="150299"/>
                </a:lnTo>
                <a:lnTo>
                  <a:pt x="199627" y="108197"/>
                </a:lnTo>
                <a:lnTo>
                  <a:pt x="200287" y="95705"/>
                </a:lnTo>
                <a:lnTo>
                  <a:pt x="199734" y="85064"/>
                </a:lnTo>
                <a:lnTo>
                  <a:pt x="199627" y="83033"/>
                </a:lnTo>
                <a:lnTo>
                  <a:pt x="197646" y="70626"/>
                </a:lnTo>
                <a:lnTo>
                  <a:pt x="194371" y="58494"/>
                </a:lnTo>
                <a:lnTo>
                  <a:pt x="189825" y="46747"/>
                </a:lnTo>
                <a:lnTo>
                  <a:pt x="186664" y="41135"/>
                </a:lnTo>
                <a:close/>
              </a:path>
              <a:path w="200660" h="270509">
                <a:moveTo>
                  <a:pt x="113229" y="0"/>
                </a:moveTo>
                <a:lnTo>
                  <a:pt x="73718" y="7585"/>
                </a:lnTo>
                <a:lnTo>
                  <a:pt x="43293" y="30744"/>
                </a:lnTo>
                <a:lnTo>
                  <a:pt x="179614" y="30744"/>
                </a:lnTo>
                <a:lnTo>
                  <a:pt x="148751" y="6908"/>
                </a:lnTo>
                <a:lnTo>
                  <a:pt x="113229" y="0"/>
                </a:lnTo>
                <a:close/>
              </a:path>
            </a:pathLst>
          </a:custGeom>
          <a:solidFill>
            <a:srgbClr val="0013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bg object 2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424687" y="8957295"/>
            <a:ext cx="199801" cy="191339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2658513" y="8961766"/>
            <a:ext cx="211234" cy="182209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2898530" y="8961861"/>
            <a:ext cx="179597" cy="182209"/>
          </a:xfrm>
          <a:prstGeom prst="rect">
            <a:avLst/>
          </a:prstGeom>
        </p:spPr>
      </p:pic>
      <p:sp>
        <p:nvSpPr>
          <p:cNvPr id="23" name="bg object 23"/>
          <p:cNvSpPr/>
          <p:nvPr/>
        </p:nvSpPr>
        <p:spPr>
          <a:xfrm>
            <a:off x="3121183" y="9073130"/>
            <a:ext cx="48895" cy="71120"/>
          </a:xfrm>
          <a:custGeom>
            <a:avLst/>
            <a:gdLst/>
            <a:ahLst/>
            <a:cxnLst/>
            <a:rect l="l" t="t" r="r" b="b"/>
            <a:pathLst>
              <a:path w="48894" h="71120">
                <a:moveTo>
                  <a:pt x="0" y="71105"/>
                </a:moveTo>
                <a:lnTo>
                  <a:pt x="48526" y="71105"/>
                </a:lnTo>
                <a:lnTo>
                  <a:pt x="48526" y="0"/>
                </a:lnTo>
                <a:lnTo>
                  <a:pt x="0" y="0"/>
                </a:lnTo>
                <a:lnTo>
                  <a:pt x="0" y="71105"/>
                </a:lnTo>
                <a:close/>
              </a:path>
            </a:pathLst>
          </a:custGeom>
          <a:solidFill>
            <a:srgbClr val="0013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3121177" y="8961399"/>
            <a:ext cx="177800" cy="182880"/>
          </a:xfrm>
          <a:custGeom>
            <a:avLst/>
            <a:gdLst/>
            <a:ahLst/>
            <a:cxnLst/>
            <a:rect l="l" t="t" r="r" b="b"/>
            <a:pathLst>
              <a:path w="177800" h="182879">
                <a:moveTo>
                  <a:pt x="177698" y="0"/>
                </a:moveTo>
                <a:lnTo>
                  <a:pt x="128930" y="0"/>
                </a:lnTo>
                <a:lnTo>
                  <a:pt x="128930" y="71107"/>
                </a:lnTo>
                <a:lnTo>
                  <a:pt x="48526" y="71107"/>
                </a:lnTo>
                <a:lnTo>
                  <a:pt x="48526" y="0"/>
                </a:lnTo>
                <a:lnTo>
                  <a:pt x="0" y="0"/>
                </a:lnTo>
                <a:lnTo>
                  <a:pt x="0" y="71107"/>
                </a:lnTo>
                <a:lnTo>
                  <a:pt x="0" y="111734"/>
                </a:lnTo>
                <a:lnTo>
                  <a:pt x="128930" y="111734"/>
                </a:lnTo>
                <a:lnTo>
                  <a:pt x="128930" y="182841"/>
                </a:lnTo>
                <a:lnTo>
                  <a:pt x="177698" y="182841"/>
                </a:lnTo>
                <a:lnTo>
                  <a:pt x="177698" y="111734"/>
                </a:lnTo>
                <a:lnTo>
                  <a:pt x="177698" y="71107"/>
                </a:lnTo>
                <a:lnTo>
                  <a:pt x="177698" y="0"/>
                </a:lnTo>
                <a:close/>
              </a:path>
            </a:pathLst>
          </a:custGeom>
          <a:solidFill>
            <a:srgbClr val="0013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5" name="bg object 25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3329563" y="8957224"/>
            <a:ext cx="198627" cy="191411"/>
          </a:xfrm>
          <a:prstGeom prst="rect">
            <a:avLst/>
          </a:prstGeom>
        </p:spPr>
      </p:pic>
      <p:sp>
        <p:nvSpPr>
          <p:cNvPr id="26" name="bg object 26"/>
          <p:cNvSpPr/>
          <p:nvPr/>
        </p:nvSpPr>
        <p:spPr>
          <a:xfrm>
            <a:off x="3552216" y="8957295"/>
            <a:ext cx="291465" cy="187325"/>
          </a:xfrm>
          <a:custGeom>
            <a:avLst/>
            <a:gdLst/>
            <a:ahLst/>
            <a:cxnLst/>
            <a:rect l="l" t="t" r="r" b="b"/>
            <a:pathLst>
              <a:path w="291464" h="187325">
                <a:moveTo>
                  <a:pt x="231863" y="61"/>
                </a:moveTo>
                <a:lnTo>
                  <a:pt x="190777" y="7038"/>
                </a:lnTo>
                <a:lnTo>
                  <a:pt x="160329" y="27724"/>
                </a:lnTo>
                <a:lnTo>
                  <a:pt x="155657" y="21502"/>
                </a:lnTo>
                <a:lnTo>
                  <a:pt x="121763" y="1670"/>
                </a:lnTo>
                <a:lnTo>
                  <a:pt x="105141" y="0"/>
                </a:lnTo>
                <a:lnTo>
                  <a:pt x="96414" y="461"/>
                </a:lnTo>
                <a:lnTo>
                  <a:pt x="56049" y="15286"/>
                </a:lnTo>
                <a:lnTo>
                  <a:pt x="43293" y="26583"/>
                </a:lnTo>
                <a:lnTo>
                  <a:pt x="43293" y="4565"/>
                </a:lnTo>
                <a:lnTo>
                  <a:pt x="0" y="4565"/>
                </a:lnTo>
                <a:lnTo>
                  <a:pt x="0" y="186822"/>
                </a:lnTo>
                <a:lnTo>
                  <a:pt x="48526" y="186822"/>
                </a:lnTo>
                <a:lnTo>
                  <a:pt x="48526" y="65721"/>
                </a:lnTo>
                <a:lnTo>
                  <a:pt x="53027" y="60770"/>
                </a:lnTo>
                <a:lnTo>
                  <a:pt x="100859" y="42134"/>
                </a:lnTo>
                <a:lnTo>
                  <a:pt x="108709" y="44916"/>
                </a:lnTo>
                <a:lnTo>
                  <a:pt x="123458" y="69122"/>
                </a:lnTo>
                <a:lnTo>
                  <a:pt x="122982" y="73306"/>
                </a:lnTo>
                <a:lnTo>
                  <a:pt x="122982" y="186822"/>
                </a:lnTo>
                <a:lnTo>
                  <a:pt x="171747" y="186822"/>
                </a:lnTo>
                <a:lnTo>
                  <a:pt x="171747" y="70263"/>
                </a:lnTo>
                <a:lnTo>
                  <a:pt x="171271" y="62678"/>
                </a:lnTo>
                <a:lnTo>
                  <a:pt x="176504" y="56519"/>
                </a:lnTo>
                <a:lnTo>
                  <a:pt x="183165" y="51478"/>
                </a:lnTo>
                <a:lnTo>
                  <a:pt x="197437" y="44393"/>
                </a:lnTo>
                <a:lnTo>
                  <a:pt x="205049" y="42586"/>
                </a:lnTo>
                <a:lnTo>
                  <a:pt x="216705" y="42324"/>
                </a:lnTo>
                <a:lnTo>
                  <a:pt x="220749" y="42895"/>
                </a:lnTo>
                <a:lnTo>
                  <a:pt x="242872" y="69122"/>
                </a:lnTo>
                <a:lnTo>
                  <a:pt x="242634" y="186798"/>
                </a:lnTo>
                <a:lnTo>
                  <a:pt x="291399" y="186798"/>
                </a:lnTo>
                <a:lnTo>
                  <a:pt x="291399" y="69882"/>
                </a:lnTo>
                <a:lnTo>
                  <a:pt x="290615" y="56017"/>
                </a:lnTo>
                <a:lnTo>
                  <a:pt x="273320" y="19022"/>
                </a:lnTo>
                <a:lnTo>
                  <a:pt x="238412" y="814"/>
                </a:lnTo>
                <a:lnTo>
                  <a:pt x="231863" y="61"/>
                </a:lnTo>
                <a:close/>
              </a:path>
            </a:pathLst>
          </a:custGeom>
          <a:solidFill>
            <a:srgbClr val="0013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7" name="bg object 27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3874064" y="8957224"/>
            <a:ext cx="198627" cy="191411"/>
          </a:xfrm>
          <a:prstGeom prst="rect">
            <a:avLst/>
          </a:prstGeom>
        </p:spPr>
      </p:pic>
      <p:sp>
        <p:nvSpPr>
          <p:cNvPr id="28" name="bg object 28"/>
          <p:cNvSpPr/>
          <p:nvPr/>
        </p:nvSpPr>
        <p:spPr>
          <a:xfrm>
            <a:off x="954076" y="8561181"/>
            <a:ext cx="193675" cy="385445"/>
          </a:xfrm>
          <a:custGeom>
            <a:avLst/>
            <a:gdLst/>
            <a:ahLst/>
            <a:cxnLst/>
            <a:rect l="l" t="t" r="r" b="b"/>
            <a:pathLst>
              <a:path w="193675" h="385445">
                <a:moveTo>
                  <a:pt x="0" y="0"/>
                </a:moveTo>
                <a:lnTo>
                  <a:pt x="0" y="385200"/>
                </a:lnTo>
                <a:lnTo>
                  <a:pt x="19522" y="384286"/>
                </a:lnTo>
                <a:lnTo>
                  <a:pt x="74288" y="370600"/>
                </a:lnTo>
                <a:lnTo>
                  <a:pt x="122709" y="341607"/>
                </a:lnTo>
                <a:lnTo>
                  <a:pt x="160662" y="299790"/>
                </a:lnTo>
                <a:lnTo>
                  <a:pt x="184819" y="248736"/>
                </a:lnTo>
                <a:lnTo>
                  <a:pt x="193108" y="192291"/>
                </a:lnTo>
                <a:lnTo>
                  <a:pt x="192177" y="173408"/>
                </a:lnTo>
                <a:lnTo>
                  <a:pt x="178455" y="118675"/>
                </a:lnTo>
                <a:lnTo>
                  <a:pt x="149426" y="70284"/>
                </a:lnTo>
                <a:lnTo>
                  <a:pt x="107553" y="32376"/>
                </a:lnTo>
                <a:lnTo>
                  <a:pt x="56479" y="8252"/>
                </a:lnTo>
                <a:lnTo>
                  <a:pt x="0" y="0"/>
                </a:lnTo>
                <a:close/>
              </a:path>
            </a:pathLst>
          </a:custGeom>
          <a:solidFill>
            <a:srgbClr val="FFC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1147185" y="8561181"/>
            <a:ext cx="193040" cy="385445"/>
          </a:xfrm>
          <a:custGeom>
            <a:avLst/>
            <a:gdLst/>
            <a:ahLst/>
            <a:cxnLst/>
            <a:rect l="l" t="t" r="r" b="b"/>
            <a:pathLst>
              <a:path w="193040" h="385445">
                <a:moveTo>
                  <a:pt x="192913" y="0"/>
                </a:moveTo>
                <a:lnTo>
                  <a:pt x="0" y="0"/>
                </a:lnTo>
                <a:lnTo>
                  <a:pt x="0" y="385200"/>
                </a:lnTo>
                <a:lnTo>
                  <a:pt x="192913" y="385200"/>
                </a:lnTo>
                <a:lnTo>
                  <a:pt x="192913" y="0"/>
                </a:lnTo>
                <a:close/>
              </a:path>
            </a:pathLst>
          </a:custGeom>
          <a:solidFill>
            <a:srgbClr val="9FC7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954076" y="8945739"/>
            <a:ext cx="193675" cy="311785"/>
          </a:xfrm>
          <a:custGeom>
            <a:avLst/>
            <a:gdLst/>
            <a:ahLst/>
            <a:cxnLst/>
            <a:rect l="l" t="t" r="r" b="b"/>
            <a:pathLst>
              <a:path w="193675" h="311784">
                <a:moveTo>
                  <a:pt x="193108" y="0"/>
                </a:moveTo>
                <a:lnTo>
                  <a:pt x="0" y="0"/>
                </a:lnTo>
                <a:lnTo>
                  <a:pt x="0" y="311465"/>
                </a:lnTo>
                <a:lnTo>
                  <a:pt x="193108" y="0"/>
                </a:lnTo>
                <a:close/>
              </a:path>
            </a:pathLst>
          </a:custGeom>
          <a:solidFill>
            <a:srgbClr val="0EAA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761085" y="8368436"/>
            <a:ext cx="772160" cy="889000"/>
          </a:xfrm>
          <a:custGeom>
            <a:avLst/>
            <a:gdLst/>
            <a:ahLst/>
            <a:cxnLst/>
            <a:rect l="l" t="t" r="r" b="b"/>
            <a:pathLst>
              <a:path w="772160" h="889000">
                <a:moveTo>
                  <a:pt x="771982" y="0"/>
                </a:moveTo>
                <a:lnTo>
                  <a:pt x="0" y="0"/>
                </a:lnTo>
                <a:lnTo>
                  <a:pt x="0" y="193001"/>
                </a:lnTo>
                <a:lnTo>
                  <a:pt x="0" y="888809"/>
                </a:lnTo>
                <a:lnTo>
                  <a:pt x="192989" y="888809"/>
                </a:lnTo>
                <a:lnTo>
                  <a:pt x="192989" y="193001"/>
                </a:lnTo>
                <a:lnTo>
                  <a:pt x="579081" y="193001"/>
                </a:lnTo>
                <a:lnTo>
                  <a:pt x="579081" y="888809"/>
                </a:lnTo>
                <a:lnTo>
                  <a:pt x="771982" y="888809"/>
                </a:lnTo>
                <a:lnTo>
                  <a:pt x="771982" y="193001"/>
                </a:lnTo>
                <a:lnTo>
                  <a:pt x="771982" y="0"/>
                </a:lnTo>
                <a:close/>
              </a:path>
            </a:pathLst>
          </a:custGeom>
          <a:solidFill>
            <a:srgbClr val="0013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655189" y="353314"/>
            <a:ext cx="13396594" cy="8483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07897" y="2174138"/>
            <a:ext cx="12527915" cy="53441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723382" y="3687902"/>
            <a:ext cx="6838950" cy="1489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600" spc="35" dirty="0"/>
              <a:t>Б</a:t>
            </a:r>
            <a:r>
              <a:rPr sz="9600" spc="-459" dirty="0"/>
              <a:t>ю</a:t>
            </a:r>
            <a:r>
              <a:rPr sz="9600" spc="40" dirty="0"/>
              <a:t>д</a:t>
            </a:r>
            <a:r>
              <a:rPr sz="9600" spc="-100" dirty="0"/>
              <a:t>ж</a:t>
            </a:r>
            <a:r>
              <a:rPr sz="9600" spc="30" dirty="0"/>
              <a:t>е</a:t>
            </a:r>
            <a:r>
              <a:rPr sz="9600" spc="40" dirty="0"/>
              <a:t>т</a:t>
            </a:r>
            <a:r>
              <a:rPr sz="9600" spc="-500" dirty="0"/>
              <a:t> </a:t>
            </a:r>
            <a:r>
              <a:rPr sz="9600" spc="-20" dirty="0"/>
              <a:t>2026</a:t>
            </a:r>
            <a:endParaRPr sz="96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436745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Приходи</a:t>
            </a:r>
            <a:r>
              <a:rPr spc="-330" dirty="0"/>
              <a:t> </a:t>
            </a:r>
            <a:r>
              <a:rPr spc="-20" dirty="0"/>
              <a:t>2025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721729" y="2016125"/>
          <a:ext cx="10314305" cy="55975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67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01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455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75030">
                <a:tc>
                  <a:txBody>
                    <a:bodyPr/>
                    <a:lstStyle/>
                    <a:p>
                      <a:pPr marR="795020" algn="ctr">
                        <a:lnSpc>
                          <a:spcPts val="4185"/>
                        </a:lnSpc>
                      </a:pPr>
                      <a:r>
                        <a:rPr sz="4400" spc="-20" dirty="0">
                          <a:latin typeface="Calibri"/>
                          <a:cs typeface="Calibri"/>
                        </a:rPr>
                        <a:t>План</a:t>
                      </a:r>
                      <a:endParaRPr sz="4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96875" algn="ctr">
                        <a:lnSpc>
                          <a:spcPts val="4185"/>
                        </a:lnSpc>
                      </a:pPr>
                      <a:r>
                        <a:rPr sz="4400" spc="-10" dirty="0">
                          <a:latin typeface="Calibri"/>
                          <a:cs typeface="Calibri"/>
                        </a:rPr>
                        <a:t>Изпълнение</a:t>
                      </a:r>
                      <a:endParaRPr sz="4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1240">
                <a:tc>
                  <a:txBody>
                    <a:bodyPr/>
                    <a:lstStyle/>
                    <a:p>
                      <a:pPr marR="796290" algn="ctr">
                        <a:lnSpc>
                          <a:spcPct val="100000"/>
                        </a:lnSpc>
                        <a:spcBef>
                          <a:spcPts val="1590"/>
                        </a:spcBef>
                      </a:pPr>
                      <a:r>
                        <a:rPr sz="3600" spc="-20" dirty="0">
                          <a:latin typeface="Calibri"/>
                          <a:cs typeface="Calibri"/>
                        </a:rPr>
                        <a:t>36.2</a:t>
                      </a:r>
                      <a:endParaRPr sz="3600">
                        <a:latin typeface="Calibri"/>
                        <a:cs typeface="Calibri"/>
                      </a:endParaRPr>
                    </a:p>
                  </a:txBody>
                  <a:tcPr marL="0" marR="0" marT="201930" marB="0"/>
                </a:tc>
                <a:tc>
                  <a:txBody>
                    <a:bodyPr/>
                    <a:lstStyle/>
                    <a:p>
                      <a:pPr marL="394970" algn="ctr">
                        <a:lnSpc>
                          <a:spcPct val="100000"/>
                        </a:lnSpc>
                        <a:spcBef>
                          <a:spcPts val="1590"/>
                        </a:spcBef>
                      </a:pPr>
                      <a:r>
                        <a:rPr sz="3600" spc="-20" dirty="0">
                          <a:latin typeface="Calibri"/>
                          <a:cs typeface="Calibri"/>
                        </a:rPr>
                        <a:t>34.8</a:t>
                      </a:r>
                      <a:endParaRPr sz="3600">
                        <a:latin typeface="Calibri"/>
                        <a:cs typeface="Calibri"/>
                      </a:endParaRPr>
                    </a:p>
                  </a:txBody>
                  <a:tcPr marL="0" marR="0" marT="201930" marB="0"/>
                </a:tc>
                <a:tc>
                  <a:txBody>
                    <a:bodyPr/>
                    <a:lstStyle/>
                    <a:p>
                      <a:pPr marL="437515">
                        <a:lnSpc>
                          <a:spcPct val="100000"/>
                        </a:lnSpc>
                        <a:spcBef>
                          <a:spcPts val="1590"/>
                        </a:spcBef>
                      </a:pPr>
                      <a:r>
                        <a:rPr sz="3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-</a:t>
                      </a:r>
                      <a:r>
                        <a:rPr sz="36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3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1.4</a:t>
                      </a:r>
                      <a:r>
                        <a:rPr sz="36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3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млрд</a:t>
                      </a:r>
                      <a:r>
                        <a:rPr sz="36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3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евро</a:t>
                      </a:r>
                      <a:endParaRPr sz="3600">
                        <a:latin typeface="Calibri"/>
                        <a:cs typeface="Calibri"/>
                      </a:endParaRPr>
                    </a:p>
                  </a:txBody>
                  <a:tcPr marL="0" marR="0" marT="20193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2815">
                <a:tc>
                  <a:txBody>
                    <a:bodyPr/>
                    <a:lstStyle/>
                    <a:p>
                      <a:pPr marR="796290" algn="ctr">
                        <a:lnSpc>
                          <a:spcPct val="100000"/>
                        </a:lnSpc>
                        <a:spcBef>
                          <a:spcPts val="1135"/>
                        </a:spcBef>
                      </a:pPr>
                      <a:r>
                        <a:rPr sz="3600" spc="-25" dirty="0">
                          <a:latin typeface="Calibri"/>
                          <a:cs typeface="Calibri"/>
                        </a:rPr>
                        <a:t>6.1</a:t>
                      </a:r>
                      <a:endParaRPr sz="3600">
                        <a:latin typeface="Calibri"/>
                        <a:cs typeface="Calibri"/>
                      </a:endParaRPr>
                    </a:p>
                  </a:txBody>
                  <a:tcPr marL="0" marR="0" marT="144145" marB="0"/>
                </a:tc>
                <a:tc>
                  <a:txBody>
                    <a:bodyPr/>
                    <a:lstStyle/>
                    <a:p>
                      <a:pPr marL="394970" algn="ctr">
                        <a:lnSpc>
                          <a:spcPct val="100000"/>
                        </a:lnSpc>
                        <a:spcBef>
                          <a:spcPts val="1135"/>
                        </a:spcBef>
                      </a:pPr>
                      <a:r>
                        <a:rPr sz="3600" spc="-25" dirty="0">
                          <a:latin typeface="Calibri"/>
                          <a:cs typeface="Calibri"/>
                        </a:rPr>
                        <a:t>6.1</a:t>
                      </a:r>
                      <a:endParaRPr sz="3600">
                        <a:latin typeface="Calibri"/>
                        <a:cs typeface="Calibri"/>
                      </a:endParaRPr>
                    </a:p>
                  </a:txBody>
                  <a:tcPr marL="0" marR="0" marT="14414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56335">
                <a:tc>
                  <a:txBody>
                    <a:bodyPr/>
                    <a:lstStyle/>
                    <a:p>
                      <a:pPr marR="796290" algn="ctr">
                        <a:lnSpc>
                          <a:spcPct val="100000"/>
                        </a:lnSpc>
                        <a:spcBef>
                          <a:spcPts val="815"/>
                        </a:spcBef>
                      </a:pPr>
                      <a:r>
                        <a:rPr sz="3600" spc="-25" dirty="0">
                          <a:latin typeface="Calibri"/>
                          <a:cs typeface="Calibri"/>
                        </a:rPr>
                        <a:t>3.8</a:t>
                      </a:r>
                      <a:endParaRPr sz="3600">
                        <a:latin typeface="Calibri"/>
                        <a:cs typeface="Calibri"/>
                      </a:endParaRPr>
                    </a:p>
                  </a:txBody>
                  <a:tcPr marL="0" marR="0" marT="103505" marB="0"/>
                </a:tc>
                <a:tc>
                  <a:txBody>
                    <a:bodyPr/>
                    <a:lstStyle/>
                    <a:p>
                      <a:pPr marL="394970" algn="ctr">
                        <a:lnSpc>
                          <a:spcPct val="100000"/>
                        </a:lnSpc>
                        <a:spcBef>
                          <a:spcPts val="815"/>
                        </a:spcBef>
                      </a:pPr>
                      <a:r>
                        <a:rPr sz="3600" spc="-50" dirty="0">
                          <a:latin typeface="Calibri"/>
                          <a:cs typeface="Calibri"/>
                        </a:rPr>
                        <a:t>2</a:t>
                      </a:r>
                      <a:endParaRPr sz="3600">
                        <a:latin typeface="Calibri"/>
                        <a:cs typeface="Calibri"/>
                      </a:endParaRPr>
                    </a:p>
                  </a:txBody>
                  <a:tcPr marL="0" marR="0" marT="103505" marB="0"/>
                </a:tc>
                <a:tc>
                  <a:txBody>
                    <a:bodyPr/>
                    <a:lstStyle/>
                    <a:p>
                      <a:pPr marL="437515">
                        <a:lnSpc>
                          <a:spcPct val="100000"/>
                        </a:lnSpc>
                        <a:spcBef>
                          <a:spcPts val="815"/>
                        </a:spcBef>
                      </a:pPr>
                      <a:r>
                        <a:rPr sz="3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-</a:t>
                      </a:r>
                      <a:r>
                        <a:rPr sz="36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3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1.8</a:t>
                      </a:r>
                      <a:r>
                        <a:rPr sz="36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3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млрд</a:t>
                      </a:r>
                      <a:r>
                        <a:rPr sz="36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3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евро</a:t>
                      </a:r>
                      <a:endParaRPr sz="3600">
                        <a:latin typeface="Calibri"/>
                        <a:cs typeface="Calibri"/>
                      </a:endParaRPr>
                    </a:p>
                  </a:txBody>
                  <a:tcPr marL="0" marR="0" marT="10350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02105">
                <a:tc>
                  <a:txBody>
                    <a:bodyPr/>
                    <a:lstStyle/>
                    <a:p>
                      <a:pPr marR="796290" algn="ctr">
                        <a:lnSpc>
                          <a:spcPct val="100000"/>
                        </a:lnSpc>
                        <a:spcBef>
                          <a:spcPts val="2890"/>
                        </a:spcBef>
                      </a:pPr>
                      <a:r>
                        <a:rPr sz="3600" b="1" spc="-20" dirty="0">
                          <a:latin typeface="Calibri"/>
                          <a:cs typeface="Calibri"/>
                        </a:rPr>
                        <a:t>46.1</a:t>
                      </a:r>
                      <a:endParaRPr sz="3600">
                        <a:latin typeface="Calibri"/>
                        <a:cs typeface="Calibri"/>
                      </a:endParaRPr>
                    </a:p>
                  </a:txBody>
                  <a:tcPr marL="0" marR="0" marT="367030" marB="0"/>
                </a:tc>
                <a:tc>
                  <a:txBody>
                    <a:bodyPr/>
                    <a:lstStyle/>
                    <a:p>
                      <a:pPr marL="394970" algn="ctr">
                        <a:lnSpc>
                          <a:spcPct val="100000"/>
                        </a:lnSpc>
                        <a:spcBef>
                          <a:spcPts val="2890"/>
                        </a:spcBef>
                      </a:pPr>
                      <a:r>
                        <a:rPr sz="3600" b="1" spc="-20" dirty="0">
                          <a:latin typeface="Calibri"/>
                          <a:cs typeface="Calibri"/>
                        </a:rPr>
                        <a:t>42.9</a:t>
                      </a:r>
                      <a:endParaRPr sz="3600">
                        <a:latin typeface="Calibri"/>
                        <a:cs typeface="Calibri"/>
                      </a:endParaRPr>
                    </a:p>
                  </a:txBody>
                  <a:tcPr marL="0" marR="0" marT="367030" marB="0"/>
                </a:tc>
                <a:tc>
                  <a:txBody>
                    <a:bodyPr/>
                    <a:lstStyle/>
                    <a:p>
                      <a:pPr marL="437515">
                        <a:lnSpc>
                          <a:spcPct val="100000"/>
                        </a:lnSpc>
                        <a:spcBef>
                          <a:spcPts val="2890"/>
                        </a:spcBef>
                      </a:pPr>
                      <a:r>
                        <a:rPr sz="3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-</a:t>
                      </a:r>
                      <a:r>
                        <a:rPr sz="36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3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3.2</a:t>
                      </a:r>
                      <a:r>
                        <a:rPr sz="36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3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млрд</a:t>
                      </a:r>
                      <a:r>
                        <a:rPr sz="36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3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евро</a:t>
                      </a:r>
                      <a:endParaRPr sz="3600">
                        <a:latin typeface="Calibri"/>
                        <a:cs typeface="Calibri"/>
                      </a:endParaRPr>
                    </a:p>
                    <a:p>
                      <a:pPr marL="46164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sz="3600" i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7%</a:t>
                      </a:r>
                      <a:r>
                        <a:rPr sz="3600" i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3600" i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от</a:t>
                      </a:r>
                      <a:r>
                        <a:rPr sz="3600" i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3600" i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приходите</a:t>
                      </a:r>
                      <a:endParaRPr sz="3600">
                        <a:latin typeface="Calibri"/>
                        <a:cs typeface="Calibri"/>
                      </a:endParaRPr>
                    </a:p>
                  </a:txBody>
                  <a:tcPr marL="0" marR="0" marT="36703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836777" y="3259581"/>
            <a:ext cx="2661920" cy="3861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0" dirty="0">
                <a:latin typeface="Calibri"/>
                <a:cs typeface="Calibri"/>
              </a:rPr>
              <a:t>Данъчни</a:t>
            </a:r>
            <a:endParaRPr sz="3600">
              <a:latin typeface="Calibri"/>
              <a:cs typeface="Calibri"/>
            </a:endParaRPr>
          </a:p>
          <a:p>
            <a:pPr marL="12700" marR="5080">
              <a:lnSpc>
                <a:spcPct val="162700"/>
              </a:lnSpc>
              <a:spcBef>
                <a:spcPts val="640"/>
              </a:spcBef>
            </a:pPr>
            <a:r>
              <a:rPr sz="3600" spc="-10" dirty="0">
                <a:latin typeface="Calibri"/>
                <a:cs typeface="Calibri"/>
              </a:rPr>
              <a:t>Неданъчни </a:t>
            </a:r>
            <a:r>
              <a:rPr sz="3600" spc="-20" dirty="0">
                <a:latin typeface="Calibri"/>
                <a:cs typeface="Calibri"/>
              </a:rPr>
              <a:t>Евросредства</a:t>
            </a:r>
            <a:endParaRPr sz="3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470"/>
              </a:spcBef>
            </a:pPr>
            <a:endParaRPr sz="3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3600" b="1" spc="-20" dirty="0">
                <a:latin typeface="Calibri"/>
                <a:cs typeface="Calibri"/>
              </a:rPr>
              <a:t>ОБЩО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10279">
              <a:lnSpc>
                <a:spcPct val="100000"/>
              </a:lnSpc>
              <a:spcBef>
                <a:spcPts val="100"/>
              </a:spcBef>
            </a:pPr>
            <a:r>
              <a:rPr dirty="0"/>
              <a:t>План</a:t>
            </a:r>
            <a:r>
              <a:rPr spc="-85" dirty="0"/>
              <a:t> </a:t>
            </a:r>
            <a:r>
              <a:rPr dirty="0"/>
              <a:t>на</a:t>
            </a:r>
            <a:r>
              <a:rPr spc="-75" dirty="0"/>
              <a:t> </a:t>
            </a:r>
            <a:r>
              <a:rPr dirty="0"/>
              <a:t>МФ</a:t>
            </a:r>
            <a:r>
              <a:rPr spc="-80" dirty="0"/>
              <a:t> </a:t>
            </a:r>
            <a:r>
              <a:rPr dirty="0"/>
              <a:t>за</a:t>
            </a:r>
            <a:r>
              <a:rPr spc="-75" dirty="0"/>
              <a:t> </a:t>
            </a:r>
            <a:r>
              <a:rPr spc="-20" dirty="0"/>
              <a:t>2026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68476" y="1939798"/>
            <a:ext cx="215963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1" spc="-25" dirty="0">
                <a:latin typeface="Calibri"/>
                <a:cs typeface="Calibri"/>
              </a:rPr>
              <a:t>Приходи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074397" y="1772387"/>
            <a:ext cx="3848100" cy="1703070"/>
          </a:xfrm>
          <a:prstGeom prst="rect">
            <a:avLst/>
          </a:prstGeom>
        </p:spPr>
        <p:txBody>
          <a:bodyPr vert="horz" wrap="square" lIns="0" tIns="180340" rIns="0" bIns="0" rtlCol="0">
            <a:spAutoFit/>
          </a:bodyPr>
          <a:lstStyle/>
          <a:p>
            <a:pPr marL="74295">
              <a:lnSpc>
                <a:spcPct val="100000"/>
              </a:lnSpc>
              <a:spcBef>
                <a:spcPts val="1420"/>
              </a:spcBef>
            </a:pPr>
            <a:r>
              <a:rPr sz="4400" b="1" dirty="0">
                <a:latin typeface="Calibri"/>
                <a:cs typeface="Calibri"/>
              </a:rPr>
              <a:t>51.4</a:t>
            </a:r>
            <a:r>
              <a:rPr sz="4400" b="1" spc="-65" dirty="0">
                <a:latin typeface="Calibri"/>
                <a:cs typeface="Calibri"/>
              </a:rPr>
              <a:t> </a:t>
            </a:r>
            <a:r>
              <a:rPr sz="4400" b="1" dirty="0">
                <a:latin typeface="Calibri"/>
                <a:cs typeface="Calibri"/>
              </a:rPr>
              <a:t>млрд</a:t>
            </a:r>
            <a:r>
              <a:rPr sz="4400" b="1" spc="-30" dirty="0">
                <a:latin typeface="Calibri"/>
                <a:cs typeface="Calibri"/>
              </a:rPr>
              <a:t> </a:t>
            </a:r>
            <a:r>
              <a:rPr sz="4400" b="1" spc="-20" dirty="0">
                <a:latin typeface="Calibri"/>
                <a:cs typeface="Calibri"/>
              </a:rPr>
              <a:t>евро</a:t>
            </a:r>
            <a:endParaRPr sz="4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325"/>
              </a:spcBef>
            </a:pPr>
            <a:r>
              <a:rPr sz="4400" i="1" dirty="0">
                <a:solidFill>
                  <a:srgbClr val="FF0000"/>
                </a:solidFill>
                <a:latin typeface="Calibri"/>
                <a:cs typeface="Calibri"/>
              </a:rPr>
              <a:t>20% </a:t>
            </a:r>
            <a:r>
              <a:rPr sz="4400" i="1" spc="-10" dirty="0">
                <a:solidFill>
                  <a:srgbClr val="FF0000"/>
                </a:solidFill>
                <a:latin typeface="Calibri"/>
                <a:cs typeface="Calibri"/>
              </a:rPr>
              <a:t>увеличение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97939" y="3337026"/>
            <a:ext cx="8754110" cy="41338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087245">
              <a:lnSpc>
                <a:spcPct val="125200"/>
              </a:lnSpc>
              <a:spcBef>
                <a:spcPts val="100"/>
              </a:spcBef>
            </a:pPr>
            <a:r>
              <a:rPr sz="4400" dirty="0">
                <a:latin typeface="Calibri"/>
                <a:cs typeface="Calibri"/>
              </a:rPr>
              <a:t>Нереални</a:t>
            </a:r>
            <a:r>
              <a:rPr sz="4400" spc="-110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приходи</a:t>
            </a:r>
            <a:r>
              <a:rPr sz="4400" spc="-10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от</a:t>
            </a:r>
            <a:r>
              <a:rPr sz="4400" spc="-85" dirty="0">
                <a:latin typeface="Calibri"/>
                <a:cs typeface="Calibri"/>
              </a:rPr>
              <a:t> </a:t>
            </a:r>
            <a:r>
              <a:rPr sz="4400" spc="-25" dirty="0">
                <a:latin typeface="Calibri"/>
                <a:cs typeface="Calibri"/>
              </a:rPr>
              <a:t>ДДС </a:t>
            </a:r>
            <a:r>
              <a:rPr sz="4400" dirty="0">
                <a:latin typeface="Calibri"/>
                <a:cs typeface="Calibri"/>
              </a:rPr>
              <a:t>Вдигане</a:t>
            </a:r>
            <a:r>
              <a:rPr sz="4400" spc="-4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на</a:t>
            </a:r>
            <a:r>
              <a:rPr sz="4400" spc="-1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осигуровки</a:t>
            </a:r>
            <a:r>
              <a:rPr sz="4400" spc="-3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с</a:t>
            </a:r>
            <a:r>
              <a:rPr sz="4400" spc="-15" dirty="0">
                <a:latin typeface="Calibri"/>
                <a:cs typeface="Calibri"/>
              </a:rPr>
              <a:t> </a:t>
            </a:r>
            <a:r>
              <a:rPr sz="4400" spc="-25" dirty="0">
                <a:latin typeface="Calibri"/>
                <a:cs typeface="Calibri"/>
              </a:rPr>
              <a:t>2%</a:t>
            </a:r>
            <a:endParaRPr sz="4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875"/>
              </a:spcBef>
            </a:pPr>
            <a:r>
              <a:rPr sz="4400" spc="-35" dirty="0">
                <a:latin typeface="Calibri"/>
                <a:cs typeface="Calibri"/>
              </a:rPr>
              <a:t>Удвояване</a:t>
            </a:r>
            <a:r>
              <a:rPr sz="4400" spc="-8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на</a:t>
            </a:r>
            <a:r>
              <a:rPr sz="4400" spc="-6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данък</a:t>
            </a:r>
            <a:r>
              <a:rPr sz="4400" spc="-60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дивидент</a:t>
            </a:r>
            <a:endParaRPr sz="44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1405"/>
              </a:spcBef>
            </a:pPr>
            <a:r>
              <a:rPr sz="4400" spc="-10" dirty="0">
                <a:latin typeface="Calibri"/>
                <a:cs typeface="Calibri"/>
              </a:rPr>
              <a:t>Увеличение</a:t>
            </a:r>
            <a:r>
              <a:rPr sz="4400" spc="-8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на</a:t>
            </a:r>
            <a:r>
              <a:rPr sz="4400" spc="-5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МОД</a:t>
            </a:r>
            <a:r>
              <a:rPr sz="4400" spc="-4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с</a:t>
            </a:r>
            <a:r>
              <a:rPr sz="4400" spc="-5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470</a:t>
            </a:r>
            <a:r>
              <a:rPr sz="4400" spc="-3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лв,</a:t>
            </a:r>
            <a:r>
              <a:rPr sz="4400" spc="-5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а</a:t>
            </a:r>
            <a:r>
              <a:rPr sz="4400" spc="-4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не</a:t>
            </a:r>
            <a:r>
              <a:rPr sz="4400" spc="-50" dirty="0">
                <a:latin typeface="Calibri"/>
                <a:cs typeface="Calibri"/>
              </a:rPr>
              <a:t> с </a:t>
            </a:r>
            <a:r>
              <a:rPr sz="4400" dirty="0">
                <a:latin typeface="Calibri"/>
                <a:cs typeface="Calibri"/>
              </a:rPr>
              <a:t>300</a:t>
            </a:r>
            <a:r>
              <a:rPr sz="4400" spc="-6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лв</a:t>
            </a:r>
            <a:r>
              <a:rPr sz="4400" spc="-4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както</a:t>
            </a:r>
            <a:r>
              <a:rPr sz="4400" spc="-4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е</a:t>
            </a:r>
            <a:r>
              <a:rPr sz="4400" spc="-4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прогнозата</a:t>
            </a:r>
            <a:r>
              <a:rPr sz="4400" spc="-4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от</a:t>
            </a:r>
            <a:r>
              <a:rPr sz="4400" spc="-50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03.2025</a:t>
            </a:r>
            <a:endParaRPr sz="4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778246" y="353314"/>
            <a:ext cx="673036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121785" algn="l"/>
              </a:tabLst>
            </a:pPr>
            <a:r>
              <a:rPr dirty="0"/>
              <a:t>Какво</a:t>
            </a:r>
            <a:r>
              <a:rPr spc="-200" dirty="0"/>
              <a:t> </a:t>
            </a:r>
            <a:r>
              <a:rPr spc="-10" dirty="0"/>
              <a:t>реално</a:t>
            </a:r>
            <a:r>
              <a:rPr dirty="0"/>
              <a:t>	ще</a:t>
            </a:r>
            <a:r>
              <a:rPr spc="-55" dirty="0"/>
              <a:t> </a:t>
            </a:r>
            <a:r>
              <a:rPr spc="-10" dirty="0"/>
              <a:t>стане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11655" y="2158364"/>
            <a:ext cx="14395450" cy="5187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177925">
              <a:lnSpc>
                <a:spcPct val="100000"/>
              </a:lnSpc>
              <a:spcBef>
                <a:spcPts val="100"/>
              </a:spcBef>
            </a:pPr>
            <a:r>
              <a:rPr sz="4400" spc="-20" dirty="0">
                <a:latin typeface="Calibri"/>
                <a:cs typeface="Calibri"/>
              </a:rPr>
              <a:t>Държавата</a:t>
            </a:r>
            <a:r>
              <a:rPr sz="4400" spc="-6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взема</a:t>
            </a:r>
            <a:r>
              <a:rPr sz="4400" spc="-6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по</a:t>
            </a:r>
            <a:r>
              <a:rPr sz="4400" spc="-6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600</a:t>
            </a:r>
            <a:r>
              <a:rPr sz="4400" spc="-8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лв</a:t>
            </a:r>
            <a:r>
              <a:rPr sz="4400" spc="-60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допълнително</a:t>
            </a:r>
            <a:r>
              <a:rPr sz="4400" spc="-8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от</a:t>
            </a:r>
            <a:r>
              <a:rPr sz="4400" spc="-6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бизнеса</a:t>
            </a:r>
            <a:r>
              <a:rPr sz="4400" spc="-75" dirty="0">
                <a:latin typeface="Calibri"/>
                <a:cs typeface="Calibri"/>
              </a:rPr>
              <a:t> </a:t>
            </a:r>
            <a:r>
              <a:rPr sz="4400" spc="-50" dirty="0">
                <a:latin typeface="Calibri"/>
                <a:cs typeface="Calibri"/>
              </a:rPr>
              <a:t>и </a:t>
            </a:r>
            <a:r>
              <a:rPr sz="4400" dirty="0">
                <a:latin typeface="Calibri"/>
                <a:cs typeface="Calibri"/>
              </a:rPr>
              <a:t>всеки</a:t>
            </a:r>
            <a:r>
              <a:rPr sz="4400" spc="-7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работник</a:t>
            </a:r>
            <a:r>
              <a:rPr sz="4400" spc="-9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само</a:t>
            </a:r>
            <a:r>
              <a:rPr sz="4400" spc="-8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от</a:t>
            </a:r>
            <a:r>
              <a:rPr sz="4400" spc="-80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осигуровки</a:t>
            </a:r>
            <a:endParaRPr sz="4400">
              <a:latin typeface="Calibri"/>
              <a:cs typeface="Calibri"/>
            </a:endParaRPr>
          </a:p>
          <a:p>
            <a:pPr marL="12700" marR="28575">
              <a:lnSpc>
                <a:spcPct val="100000"/>
              </a:lnSpc>
              <a:spcBef>
                <a:spcPts val="2550"/>
              </a:spcBef>
            </a:pPr>
            <a:r>
              <a:rPr sz="4400" spc="-10" dirty="0">
                <a:latin typeface="Calibri"/>
                <a:cs typeface="Calibri"/>
              </a:rPr>
              <a:t>Държавата</a:t>
            </a:r>
            <a:r>
              <a:rPr sz="4400" spc="-7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ще</a:t>
            </a:r>
            <a:r>
              <a:rPr sz="4400" spc="-6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източи</a:t>
            </a:r>
            <a:r>
              <a:rPr sz="4400" spc="-8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през</a:t>
            </a:r>
            <a:r>
              <a:rPr sz="4400" spc="-7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осигуровки</a:t>
            </a:r>
            <a:r>
              <a:rPr sz="4400" spc="-7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парите</a:t>
            </a:r>
            <a:r>
              <a:rPr sz="4400" spc="-8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за</a:t>
            </a:r>
            <a:r>
              <a:rPr sz="4400" spc="-6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вдигане</a:t>
            </a:r>
            <a:r>
              <a:rPr sz="4400" spc="-90" dirty="0">
                <a:latin typeface="Calibri"/>
                <a:cs typeface="Calibri"/>
              </a:rPr>
              <a:t> </a:t>
            </a:r>
            <a:r>
              <a:rPr sz="4400" spc="-25" dirty="0">
                <a:latin typeface="Calibri"/>
                <a:cs typeface="Calibri"/>
              </a:rPr>
              <a:t>на </a:t>
            </a:r>
            <a:r>
              <a:rPr sz="4400" dirty="0">
                <a:latin typeface="Calibri"/>
                <a:cs typeface="Calibri"/>
              </a:rPr>
              <a:t>заплати</a:t>
            </a:r>
            <a:r>
              <a:rPr sz="4400" spc="-6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в</a:t>
            </a:r>
            <a:r>
              <a:rPr sz="4400" spc="-6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частния</a:t>
            </a:r>
            <a:r>
              <a:rPr sz="4400" spc="-70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сектор</a:t>
            </a:r>
            <a:endParaRPr sz="4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45"/>
              </a:spcBef>
            </a:pPr>
            <a:endParaRPr sz="44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sz="4400" dirty="0">
                <a:latin typeface="Calibri"/>
                <a:cs typeface="Calibri"/>
              </a:rPr>
              <a:t>За</a:t>
            </a:r>
            <a:r>
              <a:rPr sz="4400" spc="-5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да</a:t>
            </a:r>
            <a:r>
              <a:rPr sz="4400" spc="-5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не</a:t>
            </a:r>
            <a:r>
              <a:rPr sz="4400" spc="-5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плащат</a:t>
            </a:r>
            <a:r>
              <a:rPr sz="4400" spc="-55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по-</a:t>
            </a:r>
            <a:r>
              <a:rPr sz="4400" dirty="0">
                <a:latin typeface="Calibri"/>
                <a:cs typeface="Calibri"/>
              </a:rPr>
              <a:t>високия</a:t>
            </a:r>
            <a:r>
              <a:rPr sz="4400" spc="-5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данък</a:t>
            </a:r>
            <a:r>
              <a:rPr sz="4400" spc="-70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дивидент,</a:t>
            </a:r>
            <a:r>
              <a:rPr sz="4400" spc="-55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собствениците </a:t>
            </a:r>
            <a:r>
              <a:rPr sz="4400" dirty="0">
                <a:latin typeface="Calibri"/>
                <a:cs typeface="Calibri"/>
              </a:rPr>
              <a:t>ще</a:t>
            </a:r>
            <a:r>
              <a:rPr sz="4400" spc="-8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декапитализират</a:t>
            </a:r>
            <a:r>
              <a:rPr sz="4400" spc="-12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фирмите</a:t>
            </a:r>
            <a:r>
              <a:rPr sz="4400" spc="-8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още</a:t>
            </a:r>
            <a:r>
              <a:rPr sz="4400" spc="-8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тази</a:t>
            </a:r>
            <a:r>
              <a:rPr sz="4400" spc="-80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година</a:t>
            </a:r>
            <a:endParaRPr sz="4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436745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Приходи</a:t>
            </a:r>
            <a:r>
              <a:rPr spc="-330" dirty="0"/>
              <a:t> </a:t>
            </a:r>
            <a:r>
              <a:rPr spc="-20" dirty="0"/>
              <a:t>2026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11655" y="1567789"/>
            <a:ext cx="7548880" cy="4710430"/>
          </a:xfrm>
          <a:prstGeom prst="rect">
            <a:avLst/>
          </a:prstGeom>
        </p:spPr>
        <p:txBody>
          <a:bodyPr vert="horz" wrap="square" lIns="0" tIns="384810" rIns="0" bIns="0" rtlCol="0">
            <a:spAutoFit/>
          </a:bodyPr>
          <a:lstStyle/>
          <a:p>
            <a:pPr marL="22225">
              <a:lnSpc>
                <a:spcPct val="100000"/>
              </a:lnSpc>
              <a:spcBef>
                <a:spcPts val="3030"/>
              </a:spcBef>
            </a:pPr>
            <a:r>
              <a:rPr sz="4400" b="1" spc="-20" dirty="0">
                <a:latin typeface="Calibri"/>
                <a:cs typeface="Calibri"/>
              </a:rPr>
              <a:t>План</a:t>
            </a:r>
            <a:endParaRPr sz="4400">
              <a:latin typeface="Calibri"/>
              <a:cs typeface="Calibri"/>
            </a:endParaRPr>
          </a:p>
          <a:p>
            <a:pPr marL="12700" marR="401955">
              <a:lnSpc>
                <a:spcPct val="125200"/>
              </a:lnSpc>
              <a:spcBef>
                <a:spcPts val="1610"/>
              </a:spcBef>
            </a:pPr>
            <a:r>
              <a:rPr sz="4400" dirty="0">
                <a:latin typeface="Calibri"/>
                <a:cs typeface="Calibri"/>
              </a:rPr>
              <a:t>Без</a:t>
            </a:r>
            <a:r>
              <a:rPr sz="4400" spc="-6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нереални</a:t>
            </a:r>
            <a:r>
              <a:rPr sz="4400" spc="-95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преходи</a:t>
            </a:r>
            <a:r>
              <a:rPr sz="4400" spc="-9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от</a:t>
            </a:r>
            <a:r>
              <a:rPr sz="4400" spc="-65" dirty="0">
                <a:latin typeface="Calibri"/>
                <a:cs typeface="Calibri"/>
              </a:rPr>
              <a:t> </a:t>
            </a:r>
            <a:r>
              <a:rPr sz="4400" spc="-25" dirty="0">
                <a:latin typeface="Calibri"/>
                <a:cs typeface="Calibri"/>
              </a:rPr>
              <a:t>ДДС </a:t>
            </a:r>
            <a:r>
              <a:rPr sz="4400" dirty="0">
                <a:latin typeface="Calibri"/>
                <a:cs typeface="Calibri"/>
              </a:rPr>
              <a:t>Без</a:t>
            </a:r>
            <a:r>
              <a:rPr sz="4400" spc="-3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вдигане</a:t>
            </a:r>
            <a:r>
              <a:rPr sz="4400" spc="-5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на</a:t>
            </a:r>
            <a:r>
              <a:rPr sz="4400" spc="-30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осигуровки</a:t>
            </a:r>
            <a:endParaRPr sz="4400">
              <a:latin typeface="Calibri"/>
              <a:cs typeface="Calibri"/>
            </a:endParaRPr>
          </a:p>
          <a:p>
            <a:pPr marL="12700" marR="5080">
              <a:lnSpc>
                <a:spcPct val="126699"/>
              </a:lnSpc>
              <a:spcBef>
                <a:spcPts val="464"/>
              </a:spcBef>
            </a:pPr>
            <a:r>
              <a:rPr sz="4400" dirty="0">
                <a:latin typeface="Calibri"/>
                <a:cs typeface="Calibri"/>
              </a:rPr>
              <a:t>Без</a:t>
            </a:r>
            <a:r>
              <a:rPr sz="4400" spc="-2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вдигане</a:t>
            </a:r>
            <a:r>
              <a:rPr sz="4400" spc="-4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на</a:t>
            </a:r>
            <a:r>
              <a:rPr sz="4400" spc="-2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данък</a:t>
            </a:r>
            <a:r>
              <a:rPr sz="4400" spc="-50" dirty="0">
                <a:latin typeface="Calibri"/>
                <a:cs typeface="Calibri"/>
              </a:rPr>
              <a:t> </a:t>
            </a:r>
            <a:r>
              <a:rPr sz="4400" spc="-10" dirty="0">
                <a:latin typeface="Calibri"/>
                <a:cs typeface="Calibri"/>
              </a:rPr>
              <a:t>дивидент </a:t>
            </a:r>
            <a:r>
              <a:rPr sz="4400" spc="-30" dirty="0">
                <a:latin typeface="Calibri"/>
                <a:cs typeface="Calibri"/>
              </a:rPr>
              <a:t>По-</a:t>
            </a:r>
            <a:r>
              <a:rPr sz="4400" dirty="0">
                <a:latin typeface="Calibri"/>
                <a:cs typeface="Calibri"/>
              </a:rPr>
              <a:t>малко</a:t>
            </a:r>
            <a:r>
              <a:rPr sz="4400" spc="-45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увеличение</a:t>
            </a:r>
            <a:r>
              <a:rPr sz="4400" spc="-90" dirty="0">
                <a:latin typeface="Calibri"/>
                <a:cs typeface="Calibri"/>
              </a:rPr>
              <a:t> </a:t>
            </a:r>
            <a:r>
              <a:rPr sz="4400" dirty="0">
                <a:latin typeface="Calibri"/>
                <a:cs typeface="Calibri"/>
              </a:rPr>
              <a:t>на</a:t>
            </a:r>
            <a:r>
              <a:rPr sz="4400" spc="-40" dirty="0">
                <a:latin typeface="Calibri"/>
                <a:cs typeface="Calibri"/>
              </a:rPr>
              <a:t> </a:t>
            </a:r>
            <a:r>
              <a:rPr sz="4400" spc="-25" dirty="0">
                <a:latin typeface="Calibri"/>
                <a:cs typeface="Calibri"/>
              </a:rPr>
              <a:t>МОД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1582400" y="6591300"/>
            <a:ext cx="4114800" cy="0"/>
          </a:xfrm>
          <a:custGeom>
            <a:avLst/>
            <a:gdLst/>
            <a:ahLst/>
            <a:cxnLst/>
            <a:rect l="l" t="t" r="r" b="b"/>
            <a:pathLst>
              <a:path w="4114800">
                <a:moveTo>
                  <a:pt x="0" y="0"/>
                </a:moveTo>
                <a:lnTo>
                  <a:pt x="4114800" y="0"/>
                </a:lnTo>
              </a:path>
            </a:pathLst>
          </a:custGeom>
          <a:ln w="952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sz="half" idx="3"/>
          </p:nvPr>
        </p:nvSpPr>
        <p:spPr>
          <a:prstGeom prst="rect">
            <a:avLst/>
          </a:prstGeom>
        </p:spPr>
        <p:txBody>
          <a:bodyPr vert="horz" wrap="square" lIns="0" tIns="4038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180"/>
              </a:spcBef>
            </a:pPr>
            <a:r>
              <a:rPr dirty="0"/>
              <a:t>51.400</a:t>
            </a:r>
            <a:r>
              <a:rPr spc="-75" dirty="0"/>
              <a:t> </a:t>
            </a:r>
            <a:r>
              <a:rPr dirty="0"/>
              <a:t>млрд</a:t>
            </a:r>
            <a:r>
              <a:rPr spc="-35" dirty="0"/>
              <a:t> </a:t>
            </a:r>
            <a:r>
              <a:rPr spc="-20" dirty="0"/>
              <a:t>евро</a:t>
            </a:r>
          </a:p>
          <a:p>
            <a:pPr marL="417830" indent="-298450">
              <a:lnSpc>
                <a:spcPct val="100000"/>
              </a:lnSpc>
              <a:spcBef>
                <a:spcPts val="3080"/>
              </a:spcBef>
              <a:buChar char="-"/>
              <a:tabLst>
                <a:tab pos="417830" algn="l"/>
              </a:tabLst>
            </a:pPr>
            <a:r>
              <a:rPr b="0" dirty="0">
                <a:latin typeface="Calibri"/>
                <a:cs typeface="Calibri"/>
              </a:rPr>
              <a:t>870</a:t>
            </a:r>
            <a:r>
              <a:rPr b="0" spc="-30" dirty="0">
                <a:latin typeface="Calibri"/>
                <a:cs typeface="Calibri"/>
              </a:rPr>
              <a:t> </a:t>
            </a:r>
            <a:r>
              <a:rPr b="0" spc="-25" dirty="0">
                <a:latin typeface="Calibri"/>
                <a:cs typeface="Calibri"/>
              </a:rPr>
              <a:t>млн</a:t>
            </a:r>
          </a:p>
          <a:p>
            <a:pPr marL="417830" indent="-298450">
              <a:lnSpc>
                <a:spcPct val="100000"/>
              </a:lnSpc>
              <a:spcBef>
                <a:spcPts val="1330"/>
              </a:spcBef>
              <a:buChar char="-"/>
              <a:tabLst>
                <a:tab pos="417830" algn="l"/>
              </a:tabLst>
            </a:pPr>
            <a:r>
              <a:rPr b="0" dirty="0">
                <a:latin typeface="Calibri"/>
                <a:cs typeface="Calibri"/>
              </a:rPr>
              <a:t>555</a:t>
            </a:r>
            <a:r>
              <a:rPr b="0" spc="-30" dirty="0">
                <a:latin typeface="Calibri"/>
                <a:cs typeface="Calibri"/>
              </a:rPr>
              <a:t> </a:t>
            </a:r>
            <a:r>
              <a:rPr b="0" spc="-25" dirty="0">
                <a:latin typeface="Calibri"/>
                <a:cs typeface="Calibri"/>
              </a:rPr>
              <a:t>млн</a:t>
            </a:r>
          </a:p>
          <a:p>
            <a:pPr marL="417830" indent="-298450">
              <a:lnSpc>
                <a:spcPct val="100000"/>
              </a:lnSpc>
              <a:spcBef>
                <a:spcPts val="1880"/>
              </a:spcBef>
              <a:buChar char="-"/>
              <a:tabLst>
                <a:tab pos="417830" algn="l"/>
              </a:tabLst>
            </a:pPr>
            <a:r>
              <a:rPr b="0" dirty="0">
                <a:latin typeface="Calibri"/>
                <a:cs typeface="Calibri"/>
              </a:rPr>
              <a:t>340</a:t>
            </a:r>
            <a:r>
              <a:rPr b="0" spc="-30" dirty="0">
                <a:latin typeface="Calibri"/>
                <a:cs typeface="Calibri"/>
              </a:rPr>
              <a:t> </a:t>
            </a:r>
            <a:r>
              <a:rPr b="0" spc="-25" dirty="0">
                <a:latin typeface="Calibri"/>
                <a:cs typeface="Calibri"/>
              </a:rPr>
              <a:t>млн</a:t>
            </a:r>
          </a:p>
          <a:p>
            <a:pPr marL="177800">
              <a:lnSpc>
                <a:spcPct val="100000"/>
              </a:lnSpc>
              <a:spcBef>
                <a:spcPts val="1265"/>
              </a:spcBef>
              <a:tabLst>
                <a:tab pos="729615" algn="l"/>
              </a:tabLst>
            </a:pPr>
            <a:r>
              <a:rPr b="0" spc="-50" dirty="0">
                <a:latin typeface="Calibri"/>
                <a:cs typeface="Calibri"/>
              </a:rPr>
              <a:t>-</a:t>
            </a:r>
            <a:r>
              <a:rPr b="0" dirty="0">
                <a:latin typeface="Calibri"/>
                <a:cs typeface="Calibri"/>
              </a:rPr>
              <a:t>	92 </a:t>
            </a:r>
            <a:r>
              <a:rPr b="0" spc="-25" dirty="0">
                <a:latin typeface="Calibri"/>
                <a:cs typeface="Calibri"/>
              </a:rPr>
              <a:t>млн</a:t>
            </a: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b="0" spc="-25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/>
              <a:t>49.543</a:t>
            </a:r>
            <a:r>
              <a:rPr spc="-75" dirty="0"/>
              <a:t> </a:t>
            </a:r>
            <a:r>
              <a:rPr dirty="0"/>
              <a:t>млрд</a:t>
            </a:r>
            <a:r>
              <a:rPr spc="-35" dirty="0"/>
              <a:t> </a:t>
            </a:r>
            <a:r>
              <a:rPr spc="-20" dirty="0"/>
              <a:t>евро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3139" y="353314"/>
            <a:ext cx="10943590" cy="73113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368925">
              <a:lnSpc>
                <a:spcPct val="100000"/>
              </a:lnSpc>
              <a:spcBef>
                <a:spcPts val="100"/>
              </a:spcBef>
            </a:pPr>
            <a:r>
              <a:rPr sz="5400" dirty="0">
                <a:latin typeface="Times New Roman"/>
                <a:cs typeface="Times New Roman"/>
              </a:rPr>
              <a:t>Как</a:t>
            </a:r>
            <a:r>
              <a:rPr sz="5400" spc="-140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може</a:t>
            </a:r>
            <a:r>
              <a:rPr sz="5400" spc="-135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да</a:t>
            </a:r>
            <a:r>
              <a:rPr sz="5400" spc="-135" dirty="0">
                <a:latin typeface="Times New Roman"/>
                <a:cs typeface="Times New Roman"/>
              </a:rPr>
              <a:t> </a:t>
            </a:r>
            <a:r>
              <a:rPr sz="5400" spc="-10" dirty="0">
                <a:latin typeface="Times New Roman"/>
                <a:cs typeface="Times New Roman"/>
              </a:rPr>
              <a:t>стане:</a:t>
            </a:r>
            <a:endParaRPr sz="5400">
              <a:latin typeface="Times New Roman"/>
              <a:cs typeface="Times New Roman"/>
            </a:endParaRPr>
          </a:p>
          <a:p>
            <a:pPr marL="12700" marR="296545">
              <a:lnSpc>
                <a:spcPct val="100000"/>
              </a:lnSpc>
              <a:spcBef>
                <a:spcPts val="5520"/>
              </a:spcBef>
              <a:tabLst>
                <a:tab pos="7782559" algn="l"/>
              </a:tabLst>
            </a:pPr>
            <a:r>
              <a:rPr sz="5400" dirty="0">
                <a:latin typeface="Times New Roman"/>
                <a:cs typeface="Times New Roman"/>
              </a:rPr>
              <a:t>Без</a:t>
            </a:r>
            <a:r>
              <a:rPr sz="5400" spc="-35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вдигане</a:t>
            </a:r>
            <a:r>
              <a:rPr sz="5400" spc="-35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на</a:t>
            </a:r>
            <a:r>
              <a:rPr sz="5400" spc="-30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данъци</a:t>
            </a:r>
            <a:r>
              <a:rPr sz="5400" spc="-40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и</a:t>
            </a:r>
            <a:r>
              <a:rPr sz="5400" spc="-50" dirty="0">
                <a:latin typeface="Times New Roman"/>
                <a:cs typeface="Times New Roman"/>
              </a:rPr>
              <a:t> </a:t>
            </a:r>
            <a:r>
              <a:rPr sz="5400" spc="-10" dirty="0">
                <a:latin typeface="Times New Roman"/>
                <a:cs typeface="Times New Roman"/>
              </a:rPr>
              <a:t>осигуровки </a:t>
            </a:r>
            <a:r>
              <a:rPr sz="5400" dirty="0">
                <a:latin typeface="Times New Roman"/>
                <a:cs typeface="Times New Roman"/>
              </a:rPr>
              <a:t>Без</a:t>
            </a:r>
            <a:r>
              <a:rPr sz="5400" spc="-135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нереални</a:t>
            </a:r>
            <a:r>
              <a:rPr sz="5400" spc="-160" dirty="0">
                <a:latin typeface="Times New Roman"/>
                <a:cs typeface="Times New Roman"/>
              </a:rPr>
              <a:t> </a:t>
            </a:r>
            <a:r>
              <a:rPr sz="5400" spc="-30" dirty="0">
                <a:latin typeface="Times New Roman"/>
                <a:cs typeface="Times New Roman"/>
              </a:rPr>
              <a:t>приоходи</a:t>
            </a:r>
            <a:r>
              <a:rPr sz="5400" spc="-145" dirty="0">
                <a:latin typeface="Times New Roman"/>
                <a:cs typeface="Times New Roman"/>
              </a:rPr>
              <a:t> </a:t>
            </a:r>
            <a:r>
              <a:rPr sz="5400" spc="-25" dirty="0">
                <a:latin typeface="Times New Roman"/>
                <a:cs typeface="Times New Roman"/>
              </a:rPr>
              <a:t>от</a:t>
            </a:r>
            <a:r>
              <a:rPr sz="5400" dirty="0">
                <a:latin typeface="Times New Roman"/>
                <a:cs typeface="Times New Roman"/>
              </a:rPr>
              <a:t>	</a:t>
            </a:r>
            <a:r>
              <a:rPr sz="5400" spc="-25" dirty="0">
                <a:latin typeface="Times New Roman"/>
                <a:cs typeface="Times New Roman"/>
              </a:rPr>
              <a:t>ДДС</a:t>
            </a:r>
            <a:endParaRPr sz="5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5400" dirty="0">
                <a:latin typeface="Times New Roman"/>
                <a:cs typeface="Times New Roman"/>
              </a:rPr>
              <a:t>Без</a:t>
            </a:r>
            <a:r>
              <a:rPr sz="5400" spc="-140" dirty="0">
                <a:latin typeface="Times New Roman"/>
                <a:cs typeface="Times New Roman"/>
              </a:rPr>
              <a:t> </a:t>
            </a:r>
            <a:r>
              <a:rPr sz="5400" spc="-20" dirty="0">
                <a:latin typeface="Times New Roman"/>
                <a:cs typeface="Times New Roman"/>
              </a:rPr>
              <a:t>извънредно</a:t>
            </a:r>
            <a:r>
              <a:rPr sz="5400" spc="-155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увеличение</a:t>
            </a:r>
            <a:r>
              <a:rPr sz="5400" spc="-135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на</a:t>
            </a:r>
            <a:r>
              <a:rPr sz="5400" spc="-155" dirty="0">
                <a:latin typeface="Times New Roman"/>
                <a:cs typeface="Times New Roman"/>
              </a:rPr>
              <a:t> </a:t>
            </a:r>
            <a:r>
              <a:rPr sz="5400" spc="-25" dirty="0">
                <a:latin typeface="Times New Roman"/>
                <a:cs typeface="Times New Roman"/>
              </a:rPr>
              <a:t>МОД</a:t>
            </a:r>
            <a:endParaRPr sz="5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75"/>
              </a:spcBef>
            </a:pPr>
            <a:endParaRPr sz="5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5400" spc="-20" dirty="0">
                <a:latin typeface="Times New Roman"/>
                <a:cs typeface="Times New Roman"/>
              </a:rPr>
              <a:t>Приходите</a:t>
            </a:r>
            <a:r>
              <a:rPr sz="5400" spc="-175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ще</a:t>
            </a:r>
            <a:r>
              <a:rPr sz="5400" spc="-175" dirty="0">
                <a:latin typeface="Times New Roman"/>
                <a:cs typeface="Times New Roman"/>
              </a:rPr>
              <a:t> </a:t>
            </a:r>
            <a:r>
              <a:rPr sz="5400" spc="-25" dirty="0">
                <a:latin typeface="Times New Roman"/>
                <a:cs typeface="Times New Roman"/>
              </a:rPr>
              <a:t>са:</a:t>
            </a:r>
            <a:endParaRPr sz="5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70"/>
              </a:spcBef>
            </a:pPr>
            <a:endParaRPr sz="5400">
              <a:latin typeface="Times New Roman"/>
              <a:cs typeface="Times New Roman"/>
            </a:endParaRPr>
          </a:p>
          <a:p>
            <a:pPr marL="2629535">
              <a:lnSpc>
                <a:spcPct val="100000"/>
              </a:lnSpc>
              <a:spcBef>
                <a:spcPts val="5"/>
              </a:spcBef>
              <a:tabLst>
                <a:tab pos="4344035" algn="l"/>
                <a:tab pos="7656195" algn="l"/>
              </a:tabLst>
            </a:pPr>
            <a:r>
              <a:rPr sz="5400" b="1" spc="-10" dirty="0">
                <a:latin typeface="Times New Roman"/>
                <a:cs typeface="Times New Roman"/>
              </a:rPr>
              <a:t>1.875</a:t>
            </a:r>
            <a:r>
              <a:rPr sz="5400" b="1" dirty="0">
                <a:latin typeface="Times New Roman"/>
                <a:cs typeface="Times New Roman"/>
              </a:rPr>
              <a:t>	млрд</a:t>
            </a:r>
            <a:r>
              <a:rPr sz="5400" b="1" spc="-120" dirty="0">
                <a:latin typeface="Times New Roman"/>
                <a:cs typeface="Times New Roman"/>
              </a:rPr>
              <a:t> </a:t>
            </a:r>
            <a:r>
              <a:rPr sz="5400" b="1" spc="-20" dirty="0">
                <a:latin typeface="Times New Roman"/>
                <a:cs typeface="Times New Roman"/>
              </a:rPr>
              <a:t>евро</a:t>
            </a:r>
            <a:r>
              <a:rPr sz="5400" b="1" dirty="0">
                <a:latin typeface="Times New Roman"/>
                <a:cs typeface="Times New Roman"/>
              </a:rPr>
              <a:t>	</a:t>
            </a:r>
            <a:r>
              <a:rPr sz="5400" b="1" spc="-35" dirty="0">
                <a:latin typeface="Times New Roman"/>
                <a:cs typeface="Times New Roman"/>
              </a:rPr>
              <a:t>по-</a:t>
            </a:r>
            <a:r>
              <a:rPr sz="5400" b="1" spc="-10" dirty="0">
                <a:latin typeface="Times New Roman"/>
                <a:cs typeface="Times New Roman"/>
              </a:rPr>
              <a:t>малко</a:t>
            </a:r>
            <a:endParaRPr sz="5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3139" y="2614930"/>
            <a:ext cx="14505305" cy="414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224780" algn="l"/>
              </a:tabLst>
            </a:pPr>
            <a:r>
              <a:rPr sz="5400" dirty="0">
                <a:latin typeface="Times New Roman"/>
                <a:cs typeface="Times New Roman"/>
              </a:rPr>
              <a:t>За</a:t>
            </a:r>
            <a:r>
              <a:rPr sz="5400" spc="-60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да</a:t>
            </a:r>
            <a:r>
              <a:rPr sz="5400" spc="-55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запазим</a:t>
            </a:r>
            <a:r>
              <a:rPr sz="5400" spc="-55" dirty="0">
                <a:latin typeface="Times New Roman"/>
                <a:cs typeface="Times New Roman"/>
              </a:rPr>
              <a:t> </a:t>
            </a:r>
            <a:r>
              <a:rPr sz="5400" spc="-25" dirty="0">
                <a:latin typeface="Times New Roman"/>
                <a:cs typeface="Times New Roman"/>
              </a:rPr>
              <a:t>3%</a:t>
            </a:r>
            <a:r>
              <a:rPr sz="5400" dirty="0">
                <a:latin typeface="Times New Roman"/>
                <a:cs typeface="Times New Roman"/>
              </a:rPr>
              <a:t>	</a:t>
            </a:r>
            <a:r>
              <a:rPr sz="5400" spc="-10" dirty="0">
                <a:latin typeface="Times New Roman"/>
                <a:cs typeface="Times New Roman"/>
              </a:rPr>
              <a:t>дефицит</a:t>
            </a:r>
            <a:endParaRPr sz="5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70"/>
              </a:spcBef>
            </a:pPr>
            <a:endParaRPr sz="5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6909434" algn="l"/>
              </a:tabLst>
            </a:pPr>
            <a:r>
              <a:rPr sz="5400" spc="-30" dirty="0">
                <a:latin typeface="Times New Roman"/>
                <a:cs typeface="Times New Roman"/>
              </a:rPr>
              <a:t>Разходите</a:t>
            </a:r>
            <a:r>
              <a:rPr sz="5400" spc="-229" dirty="0">
                <a:latin typeface="Times New Roman"/>
                <a:cs typeface="Times New Roman"/>
              </a:rPr>
              <a:t> </a:t>
            </a:r>
            <a:r>
              <a:rPr sz="5400" dirty="0">
                <a:latin typeface="Times New Roman"/>
                <a:cs typeface="Times New Roman"/>
              </a:rPr>
              <a:t>трябва</a:t>
            </a:r>
            <a:r>
              <a:rPr sz="5400" spc="-220" dirty="0">
                <a:latin typeface="Times New Roman"/>
                <a:cs typeface="Times New Roman"/>
              </a:rPr>
              <a:t> </a:t>
            </a:r>
            <a:r>
              <a:rPr sz="5400" spc="-20" dirty="0">
                <a:latin typeface="Times New Roman"/>
                <a:cs typeface="Times New Roman"/>
              </a:rPr>
              <a:t>също</a:t>
            </a:r>
            <a:r>
              <a:rPr sz="5400" dirty="0">
                <a:latin typeface="Times New Roman"/>
                <a:cs typeface="Times New Roman"/>
              </a:rPr>
              <a:t>	да</a:t>
            </a:r>
            <a:r>
              <a:rPr sz="5400" spc="-55" dirty="0">
                <a:latin typeface="Times New Roman"/>
                <a:cs typeface="Times New Roman"/>
              </a:rPr>
              <a:t> </a:t>
            </a:r>
            <a:r>
              <a:rPr sz="5400" spc="-25" dirty="0">
                <a:latin typeface="Times New Roman"/>
                <a:cs typeface="Times New Roman"/>
              </a:rPr>
              <a:t>са:</a:t>
            </a:r>
            <a:endParaRPr sz="5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75"/>
              </a:spcBef>
            </a:pPr>
            <a:endParaRPr sz="5400">
              <a:latin typeface="Times New Roman"/>
              <a:cs typeface="Times New Roman"/>
            </a:endParaRPr>
          </a:p>
          <a:p>
            <a:pPr marL="2035175">
              <a:lnSpc>
                <a:spcPct val="100000"/>
              </a:lnSpc>
              <a:tabLst>
                <a:tab pos="3749675" algn="l"/>
                <a:tab pos="7061834" algn="l"/>
                <a:tab pos="10123805" algn="l"/>
              </a:tabLst>
            </a:pPr>
            <a:r>
              <a:rPr sz="5400" b="1" spc="-10" dirty="0">
                <a:latin typeface="Times New Roman"/>
                <a:cs typeface="Times New Roman"/>
              </a:rPr>
              <a:t>1.875</a:t>
            </a:r>
            <a:r>
              <a:rPr sz="5400" b="1" dirty="0">
                <a:latin typeface="Times New Roman"/>
                <a:cs typeface="Times New Roman"/>
              </a:rPr>
              <a:t>	млрд</a:t>
            </a:r>
            <a:r>
              <a:rPr sz="5400" b="1" spc="-120" dirty="0">
                <a:latin typeface="Times New Roman"/>
                <a:cs typeface="Times New Roman"/>
              </a:rPr>
              <a:t> </a:t>
            </a:r>
            <a:r>
              <a:rPr sz="5400" b="1" spc="-20" dirty="0">
                <a:latin typeface="Times New Roman"/>
                <a:cs typeface="Times New Roman"/>
              </a:rPr>
              <a:t>евро</a:t>
            </a:r>
            <a:r>
              <a:rPr sz="5400" b="1" dirty="0">
                <a:latin typeface="Times New Roman"/>
                <a:cs typeface="Times New Roman"/>
              </a:rPr>
              <a:t>	</a:t>
            </a:r>
            <a:r>
              <a:rPr sz="5400" b="1" spc="-35" dirty="0">
                <a:latin typeface="Times New Roman"/>
                <a:cs typeface="Times New Roman"/>
              </a:rPr>
              <a:t>по-</a:t>
            </a:r>
            <a:r>
              <a:rPr sz="5400" b="1" spc="-10" dirty="0">
                <a:latin typeface="Times New Roman"/>
                <a:cs typeface="Times New Roman"/>
              </a:rPr>
              <a:t>малко</a:t>
            </a:r>
            <a:r>
              <a:rPr sz="5400" b="1" dirty="0">
                <a:latin typeface="Times New Roman"/>
                <a:cs typeface="Times New Roman"/>
              </a:rPr>
              <a:t>	от</a:t>
            </a:r>
            <a:r>
              <a:rPr sz="5400" b="1" spc="-80" dirty="0">
                <a:latin typeface="Times New Roman"/>
                <a:cs typeface="Times New Roman"/>
              </a:rPr>
              <a:t> </a:t>
            </a:r>
            <a:r>
              <a:rPr sz="5400" b="1" spc="-35" dirty="0">
                <a:latin typeface="Times New Roman"/>
                <a:cs typeface="Times New Roman"/>
              </a:rPr>
              <a:t>заложеното</a:t>
            </a:r>
            <a:endParaRPr sz="5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271766" y="353314"/>
            <a:ext cx="374269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97915" algn="l"/>
              </a:tabLst>
            </a:pPr>
            <a:r>
              <a:rPr spc="-25" dirty="0"/>
              <a:t>3%</a:t>
            </a:r>
            <a:r>
              <a:rPr dirty="0"/>
              <a:t>	</a:t>
            </a:r>
            <a:r>
              <a:rPr spc="-10" dirty="0"/>
              <a:t>Дефицит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542655" algn="l"/>
              </a:tabLst>
            </a:pPr>
            <a:r>
              <a:rPr dirty="0"/>
              <a:t>Намаляване</a:t>
            </a:r>
            <a:r>
              <a:rPr spc="-204" dirty="0"/>
              <a:t> </a:t>
            </a:r>
            <a:r>
              <a:rPr dirty="0"/>
              <a:t>на</a:t>
            </a:r>
            <a:r>
              <a:rPr spc="-200" dirty="0"/>
              <a:t> </a:t>
            </a:r>
            <a:r>
              <a:rPr spc="-25" dirty="0"/>
              <a:t>Разходи</a:t>
            </a:r>
            <a:r>
              <a:rPr spc="-204" dirty="0"/>
              <a:t> </a:t>
            </a:r>
            <a:r>
              <a:rPr spc="-20" dirty="0"/>
              <a:t>2026</a:t>
            </a:r>
            <a:r>
              <a:rPr dirty="0"/>
              <a:t>	(примерен</a:t>
            </a:r>
            <a:r>
              <a:rPr spc="5" dirty="0"/>
              <a:t> </a:t>
            </a:r>
            <a:r>
              <a:rPr spc="-20" dirty="0"/>
              <a:t>план)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25474" y="1472564"/>
            <a:ext cx="200723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1" spc="-25" dirty="0">
                <a:latin typeface="Calibri"/>
                <a:cs typeface="Calibri"/>
              </a:rPr>
              <a:t>Разходи</a:t>
            </a:r>
            <a:endParaRPr sz="44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245997" y="2174138"/>
          <a:ext cx="12451715" cy="5344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457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3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0230">
                <a:tc>
                  <a:txBody>
                    <a:bodyPr/>
                    <a:lstStyle/>
                    <a:p>
                      <a:pPr marL="46355">
                        <a:lnSpc>
                          <a:spcPts val="4185"/>
                        </a:lnSpc>
                      </a:pPr>
                      <a:r>
                        <a:rPr sz="4400" dirty="0">
                          <a:latin typeface="Calibri"/>
                          <a:cs typeface="Calibri"/>
                        </a:rPr>
                        <a:t>Централен</a:t>
                      </a:r>
                      <a:r>
                        <a:rPr sz="44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400" spc="-10" dirty="0">
                          <a:latin typeface="Calibri"/>
                          <a:cs typeface="Calibri"/>
                        </a:rPr>
                        <a:t>бюджет</a:t>
                      </a:r>
                      <a:endParaRPr sz="4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ts val="4330"/>
                        </a:lnSpc>
                      </a:pPr>
                      <a:r>
                        <a:rPr sz="44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4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400" spc="-25" dirty="0">
                          <a:latin typeface="Calibri"/>
                          <a:cs typeface="Calibri"/>
                        </a:rPr>
                        <a:t>400</a:t>
                      </a:r>
                      <a:endParaRPr sz="4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8485">
                <a:tc>
                  <a:txBody>
                    <a:bodyPr/>
                    <a:lstStyle/>
                    <a:p>
                      <a:pPr marL="46355">
                        <a:lnSpc>
                          <a:spcPts val="4125"/>
                        </a:lnSpc>
                      </a:pPr>
                      <a:r>
                        <a:rPr sz="4400" dirty="0">
                          <a:latin typeface="Calibri"/>
                          <a:cs typeface="Calibri"/>
                        </a:rPr>
                        <a:t>Капиталови</a:t>
                      </a:r>
                      <a:r>
                        <a:rPr sz="4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400" spc="-10" dirty="0">
                          <a:latin typeface="Calibri"/>
                          <a:cs typeface="Calibri"/>
                        </a:rPr>
                        <a:t>разходи</a:t>
                      </a:r>
                      <a:endParaRPr sz="4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ts val="4265"/>
                        </a:lnSpc>
                      </a:pPr>
                      <a:r>
                        <a:rPr sz="44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4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400" spc="-25" dirty="0">
                          <a:latin typeface="Calibri"/>
                          <a:cs typeface="Calibri"/>
                        </a:rPr>
                        <a:t>500</a:t>
                      </a:r>
                      <a:endParaRPr sz="4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4840">
                <a:tc>
                  <a:txBody>
                    <a:bodyPr/>
                    <a:lstStyle/>
                    <a:p>
                      <a:pPr marL="46355">
                        <a:lnSpc>
                          <a:spcPts val="4255"/>
                        </a:lnSpc>
                      </a:pPr>
                      <a:r>
                        <a:rPr sz="4400" dirty="0">
                          <a:latin typeface="Calibri"/>
                          <a:cs typeface="Calibri"/>
                        </a:rPr>
                        <a:t>Издръжка</a:t>
                      </a:r>
                      <a:r>
                        <a:rPr sz="4400" spc="-1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400" dirty="0">
                          <a:latin typeface="Calibri"/>
                          <a:cs typeface="Calibri"/>
                        </a:rPr>
                        <a:t>(5%</a:t>
                      </a:r>
                      <a:r>
                        <a:rPr sz="4400" spc="-1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400" spc="-10" dirty="0">
                          <a:latin typeface="Calibri"/>
                          <a:cs typeface="Calibri"/>
                        </a:rPr>
                        <a:t>ръст)</a:t>
                      </a:r>
                      <a:endParaRPr sz="4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ts val="4395"/>
                        </a:lnSpc>
                      </a:pPr>
                      <a:r>
                        <a:rPr sz="44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4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400" spc="-25" dirty="0">
                          <a:latin typeface="Calibri"/>
                          <a:cs typeface="Calibri"/>
                        </a:rPr>
                        <a:t>274</a:t>
                      </a:r>
                      <a:endParaRPr sz="4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8965">
                <a:tc>
                  <a:txBody>
                    <a:bodyPr/>
                    <a:lstStyle/>
                    <a:p>
                      <a:pPr marL="46355">
                        <a:lnSpc>
                          <a:spcPts val="4490"/>
                        </a:lnSpc>
                      </a:pPr>
                      <a:r>
                        <a:rPr sz="4400" dirty="0">
                          <a:latin typeface="Calibri"/>
                          <a:cs typeface="Calibri"/>
                        </a:rPr>
                        <a:t>Прокуратура</a:t>
                      </a:r>
                      <a:r>
                        <a:rPr sz="4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400" dirty="0">
                          <a:latin typeface="Calibri"/>
                          <a:cs typeface="Calibri"/>
                        </a:rPr>
                        <a:t>и съд</a:t>
                      </a:r>
                      <a:r>
                        <a:rPr sz="4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400" dirty="0">
                          <a:latin typeface="Calibri"/>
                          <a:cs typeface="Calibri"/>
                        </a:rPr>
                        <a:t>(5% </a:t>
                      </a:r>
                      <a:r>
                        <a:rPr sz="4400" spc="-10" dirty="0">
                          <a:latin typeface="Calibri"/>
                          <a:cs typeface="Calibri"/>
                        </a:rPr>
                        <a:t>ръст)</a:t>
                      </a:r>
                      <a:endParaRPr sz="4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ts val="4490"/>
                        </a:lnSpc>
                        <a:tabLst>
                          <a:tab pos="551815" algn="l"/>
                        </a:tabLst>
                      </a:pPr>
                      <a:r>
                        <a:rPr sz="4400" spc="-5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4400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4400" spc="-25" dirty="0">
                          <a:latin typeface="Calibri"/>
                          <a:cs typeface="Calibri"/>
                        </a:rPr>
                        <a:t>73</a:t>
                      </a:r>
                      <a:endParaRPr sz="4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0390">
                <a:tc>
                  <a:txBody>
                    <a:bodyPr/>
                    <a:lstStyle/>
                    <a:p>
                      <a:pPr marL="32384">
                        <a:lnSpc>
                          <a:spcPts val="4270"/>
                        </a:lnSpc>
                      </a:pPr>
                      <a:r>
                        <a:rPr sz="4400" dirty="0">
                          <a:latin typeface="Calibri"/>
                          <a:cs typeface="Calibri"/>
                        </a:rPr>
                        <a:t>ВСС</a:t>
                      </a:r>
                      <a:r>
                        <a:rPr sz="4400" spc="-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400" dirty="0">
                          <a:latin typeface="Calibri"/>
                          <a:cs typeface="Calibri"/>
                        </a:rPr>
                        <a:t>(без</a:t>
                      </a:r>
                      <a:r>
                        <a:rPr sz="44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400" spc="-10" dirty="0">
                          <a:latin typeface="Calibri"/>
                          <a:cs typeface="Calibri"/>
                        </a:rPr>
                        <a:t>увеличение)</a:t>
                      </a:r>
                      <a:endParaRPr sz="4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82550" algn="r">
                        <a:lnSpc>
                          <a:spcPts val="4410"/>
                        </a:lnSpc>
                        <a:tabLst>
                          <a:tab pos="551180" algn="l"/>
                        </a:tabLst>
                      </a:pPr>
                      <a:r>
                        <a:rPr sz="4400" spc="-5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4400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4400" spc="-25" dirty="0">
                          <a:latin typeface="Calibri"/>
                          <a:cs typeface="Calibri"/>
                        </a:rPr>
                        <a:t>11</a:t>
                      </a:r>
                      <a:endParaRPr sz="4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8485">
                <a:tc>
                  <a:txBody>
                    <a:bodyPr/>
                    <a:lstStyle/>
                    <a:p>
                      <a:pPr marL="32384">
                        <a:lnSpc>
                          <a:spcPts val="4125"/>
                        </a:lnSpc>
                      </a:pPr>
                      <a:r>
                        <a:rPr sz="4400" dirty="0">
                          <a:latin typeface="Calibri"/>
                          <a:cs typeface="Calibri"/>
                        </a:rPr>
                        <a:t>НКЖИ</a:t>
                      </a:r>
                      <a:r>
                        <a:rPr sz="4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400" spc="-10" dirty="0">
                          <a:latin typeface="Calibri"/>
                          <a:cs typeface="Calibri"/>
                        </a:rPr>
                        <a:t>(удвоен,</a:t>
                      </a:r>
                      <a:r>
                        <a:rPr sz="44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40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4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400" dirty="0">
                          <a:latin typeface="Calibri"/>
                          <a:cs typeface="Calibri"/>
                        </a:rPr>
                        <a:t>не</a:t>
                      </a:r>
                      <a:r>
                        <a:rPr sz="4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400" dirty="0">
                          <a:latin typeface="Calibri"/>
                          <a:cs typeface="Calibri"/>
                        </a:rPr>
                        <a:t>утроен</a:t>
                      </a:r>
                      <a:r>
                        <a:rPr sz="44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400" spc="-10" dirty="0">
                          <a:latin typeface="Calibri"/>
                          <a:cs typeface="Calibri"/>
                        </a:rPr>
                        <a:t>бюджет)</a:t>
                      </a:r>
                      <a:endParaRPr sz="4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7945" algn="r">
                        <a:lnSpc>
                          <a:spcPts val="4265"/>
                        </a:lnSpc>
                      </a:pPr>
                      <a:r>
                        <a:rPr sz="44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4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400" spc="-25" dirty="0">
                          <a:latin typeface="Calibri"/>
                          <a:cs typeface="Calibri"/>
                        </a:rPr>
                        <a:t>115</a:t>
                      </a:r>
                      <a:endParaRPr sz="4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24840">
                <a:tc>
                  <a:txBody>
                    <a:bodyPr/>
                    <a:lstStyle/>
                    <a:p>
                      <a:pPr marL="32384">
                        <a:lnSpc>
                          <a:spcPts val="4255"/>
                        </a:lnSpc>
                      </a:pPr>
                      <a:r>
                        <a:rPr sz="4400" dirty="0">
                          <a:latin typeface="Calibri"/>
                          <a:cs typeface="Calibri"/>
                        </a:rPr>
                        <a:t>Спестени</a:t>
                      </a:r>
                      <a:r>
                        <a:rPr sz="44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400" dirty="0">
                          <a:latin typeface="Calibri"/>
                          <a:cs typeface="Calibri"/>
                        </a:rPr>
                        <a:t>осигуровки</a:t>
                      </a:r>
                      <a:r>
                        <a:rPr sz="4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4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4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400" spc="-25" dirty="0">
                          <a:latin typeface="Calibri"/>
                          <a:cs typeface="Calibri"/>
                        </a:rPr>
                        <a:t>МОД</a:t>
                      </a:r>
                      <a:endParaRPr sz="4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7945" algn="r">
                        <a:lnSpc>
                          <a:spcPts val="4395"/>
                        </a:lnSpc>
                      </a:pPr>
                      <a:r>
                        <a:rPr sz="44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4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400" spc="-25" dirty="0">
                          <a:latin typeface="Calibri"/>
                          <a:cs typeface="Calibri"/>
                        </a:rPr>
                        <a:t>103</a:t>
                      </a:r>
                      <a:endParaRPr sz="4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8330">
                <a:tc>
                  <a:txBody>
                    <a:bodyPr/>
                    <a:lstStyle/>
                    <a:p>
                      <a:pPr marL="32384">
                        <a:lnSpc>
                          <a:spcPts val="4490"/>
                        </a:lnSpc>
                      </a:pPr>
                      <a:r>
                        <a:rPr sz="4400" spc="-75" dirty="0">
                          <a:latin typeface="Calibri"/>
                          <a:cs typeface="Calibri"/>
                        </a:rPr>
                        <a:t>МВР,</a:t>
                      </a:r>
                      <a:r>
                        <a:rPr sz="44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400" dirty="0">
                          <a:latin typeface="Calibri"/>
                          <a:cs typeface="Calibri"/>
                        </a:rPr>
                        <a:t>служби</a:t>
                      </a:r>
                      <a:r>
                        <a:rPr sz="44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4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4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400" dirty="0">
                          <a:latin typeface="Calibri"/>
                          <a:cs typeface="Calibri"/>
                        </a:rPr>
                        <a:t>администрация</a:t>
                      </a:r>
                      <a:r>
                        <a:rPr sz="44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400" dirty="0">
                          <a:latin typeface="Calibri"/>
                          <a:cs typeface="Calibri"/>
                        </a:rPr>
                        <a:t>(5%</a:t>
                      </a:r>
                      <a:r>
                        <a:rPr sz="4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400" spc="-10" dirty="0">
                          <a:latin typeface="Calibri"/>
                          <a:cs typeface="Calibri"/>
                        </a:rPr>
                        <a:t>ръст)</a:t>
                      </a:r>
                      <a:endParaRPr sz="4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4490"/>
                        </a:lnSpc>
                      </a:pPr>
                      <a:r>
                        <a:rPr sz="44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4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400" spc="-25" dirty="0">
                          <a:latin typeface="Calibri"/>
                          <a:cs typeface="Calibri"/>
                        </a:rPr>
                        <a:t>243</a:t>
                      </a:r>
                      <a:endParaRPr sz="4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9595">
                <a:tc>
                  <a:txBody>
                    <a:bodyPr/>
                    <a:lstStyle/>
                    <a:p>
                      <a:pPr marL="31750">
                        <a:lnSpc>
                          <a:spcPts val="4265"/>
                        </a:lnSpc>
                      </a:pPr>
                      <a:r>
                        <a:rPr sz="4400" spc="-25" dirty="0">
                          <a:latin typeface="Calibri"/>
                          <a:cs typeface="Calibri"/>
                        </a:rPr>
                        <a:t>Трайно</a:t>
                      </a:r>
                      <a:r>
                        <a:rPr sz="44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400" dirty="0">
                          <a:latin typeface="Calibri"/>
                          <a:cs typeface="Calibri"/>
                        </a:rPr>
                        <a:t>незаети</a:t>
                      </a:r>
                      <a:r>
                        <a:rPr sz="44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400" dirty="0">
                          <a:latin typeface="Calibri"/>
                          <a:cs typeface="Calibri"/>
                        </a:rPr>
                        <a:t>щатни</a:t>
                      </a:r>
                      <a:r>
                        <a:rPr sz="44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400" dirty="0">
                          <a:latin typeface="Calibri"/>
                          <a:cs typeface="Calibri"/>
                        </a:rPr>
                        <a:t>бройки</a:t>
                      </a:r>
                      <a:r>
                        <a:rPr sz="44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4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44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400" spc="-10" dirty="0">
                          <a:latin typeface="Calibri"/>
                          <a:cs typeface="Calibri"/>
                        </a:rPr>
                        <a:t>тавани</a:t>
                      </a:r>
                      <a:endParaRPr sz="4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5400" algn="r">
                        <a:lnSpc>
                          <a:spcPts val="4265"/>
                        </a:lnSpc>
                      </a:pPr>
                      <a:r>
                        <a:rPr sz="44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4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4400" spc="-25" dirty="0">
                          <a:latin typeface="Calibri"/>
                          <a:cs typeface="Calibri"/>
                        </a:rPr>
                        <a:t>138</a:t>
                      </a:r>
                      <a:endParaRPr sz="44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object 5"/>
          <p:cNvSpPr/>
          <p:nvPr/>
        </p:nvSpPr>
        <p:spPr>
          <a:xfrm>
            <a:off x="11582400" y="8199119"/>
            <a:ext cx="4114800" cy="0"/>
          </a:xfrm>
          <a:custGeom>
            <a:avLst/>
            <a:gdLst/>
            <a:ahLst/>
            <a:cxnLst/>
            <a:rect l="l" t="t" r="r" b="b"/>
            <a:pathLst>
              <a:path w="4114800">
                <a:moveTo>
                  <a:pt x="0" y="0"/>
                </a:moveTo>
                <a:lnTo>
                  <a:pt x="4114800" y="0"/>
                </a:lnTo>
              </a:path>
            </a:pathLst>
          </a:custGeom>
          <a:ln w="952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1682730" y="8338566"/>
            <a:ext cx="402907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1" dirty="0">
                <a:latin typeface="Calibri"/>
                <a:cs typeface="Calibri"/>
              </a:rPr>
              <a:t>1.857</a:t>
            </a:r>
            <a:r>
              <a:rPr sz="4400" b="1" spc="-65" dirty="0">
                <a:latin typeface="Calibri"/>
                <a:cs typeface="Calibri"/>
              </a:rPr>
              <a:t> </a:t>
            </a:r>
            <a:r>
              <a:rPr sz="4400" b="1" dirty="0">
                <a:latin typeface="Calibri"/>
                <a:cs typeface="Calibri"/>
              </a:rPr>
              <a:t>млрд</a:t>
            </a:r>
            <a:r>
              <a:rPr sz="4400" b="1" spc="-35" dirty="0">
                <a:latin typeface="Calibri"/>
                <a:cs typeface="Calibri"/>
              </a:rPr>
              <a:t> </a:t>
            </a:r>
            <a:r>
              <a:rPr sz="4400" b="1" spc="-20" dirty="0">
                <a:latin typeface="Calibri"/>
                <a:cs typeface="Calibri"/>
              </a:rPr>
              <a:t>евро</a:t>
            </a:r>
            <a:endParaRPr sz="4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305</Words>
  <Application>Microsoft Macintosh PowerPoint</Application>
  <PresentationFormat>Custom</PresentationFormat>
  <Paragraphs>77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Calibri</vt:lpstr>
      <vt:lpstr>Times New Roman</vt:lpstr>
      <vt:lpstr>Office Theme</vt:lpstr>
      <vt:lpstr>Бюджет 2026</vt:lpstr>
      <vt:lpstr>Приходи 2025</vt:lpstr>
      <vt:lpstr>План на МФ за 2026</vt:lpstr>
      <vt:lpstr>Какво реално ще стане</vt:lpstr>
      <vt:lpstr>Приходи 2026</vt:lpstr>
      <vt:lpstr>PowerPoint Presentation</vt:lpstr>
      <vt:lpstr>3% Дефицит</vt:lpstr>
      <vt:lpstr>Намаляване на Разходи 2026 (примерен план)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2026</dc:title>
  <dc:creator>ALM</dc:creator>
  <cp:lastModifiedBy>Vasil Kolev</cp:lastModifiedBy>
  <cp:revision>1</cp:revision>
  <dcterms:created xsi:type="dcterms:W3CDTF">2025-11-06T10:58:13Z</dcterms:created>
  <dcterms:modified xsi:type="dcterms:W3CDTF">2025-11-06T11:04:12Z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Microsoft® PowerPoint® LTSC</vt:lpwstr>
  </property>
  <property fmtid="{D5CDD505-2E9C-101B-9397-08002B2CF9AE}" pid="4" name="LastSaved">
    <vt:filetime>2025-11-06T00:00:00Z</vt:filetime>
  </property>
  <property fmtid="{D5CDD505-2E9C-101B-9397-08002B2CF9AE}" pid="5" name="Producer">
    <vt:lpwstr>Microsoft® PowerPoint® LTSC</vt:lpwstr>
  </property>
</Properties>
</file>