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13" r:id="rId4"/>
  </p:sldMasterIdLst>
  <p:notesMasterIdLst>
    <p:notesMasterId r:id="rId18"/>
  </p:notesMasterIdLst>
  <p:handoutMasterIdLst>
    <p:handoutMasterId r:id="rId19"/>
  </p:handoutMasterIdLst>
  <p:sldIdLst>
    <p:sldId id="257" r:id="rId5"/>
    <p:sldId id="266" r:id="rId6"/>
    <p:sldId id="302" r:id="rId7"/>
    <p:sldId id="325" r:id="rId8"/>
    <p:sldId id="328" r:id="rId9"/>
    <p:sldId id="329" r:id="rId10"/>
    <p:sldId id="330" r:id="rId11"/>
    <p:sldId id="315" r:id="rId12"/>
    <p:sldId id="316" r:id="rId13"/>
    <p:sldId id="317" r:id="rId14"/>
    <p:sldId id="318" r:id="rId15"/>
    <p:sldId id="331" r:id="rId16"/>
    <p:sldId id="332" r:id="rId1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3A150B-CE83-4A8B-860C-1E7D4F51EBF1}">
          <p14:sldIdLst>
            <p14:sldId id="257"/>
            <p14:sldId id="266"/>
            <p14:sldId id="302"/>
            <p14:sldId id="325"/>
            <p14:sldId id="328"/>
            <p14:sldId id="329"/>
            <p14:sldId id="330"/>
            <p14:sldId id="315"/>
          </p14:sldIdLst>
        </p14:section>
        <p14:section name="Untitled Section" id="{B1835D14-6847-4A12-A5A0-BD8C5528DB76}">
          <p14:sldIdLst>
            <p14:sldId id="316"/>
            <p14:sldId id="317"/>
            <p14:sldId id="318"/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685"/>
    <a:srgbClr val="906256"/>
    <a:srgbClr val="B68F84"/>
    <a:srgbClr val="A77669"/>
    <a:srgbClr val="776D51"/>
    <a:srgbClr val="B0A68A"/>
    <a:srgbClr val="C1B9A3"/>
    <a:srgbClr val="808000"/>
    <a:srgbClr val="C08E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10" autoAdjust="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y%20documents\&#1094;&#1077;&#1085;&#1086;&#1086;&#1073;&#1088;&#1072;&#1079;&#1091;&#1074;&#1072;&#1085;&#1077;%20&#1080;%20&#1053;&#1058;&#1055;%20-%202023\&#1094;&#1077;&#1085;&#1080;%20&#1077;&#1076;&#1088;&#1086;%20&#1080;%20&#1076;&#1088;&#1077;&#1073;&#1085;&#1086;%20+%20&#1080;&#1079;&#1074;&#1086;&#1076;&#1080;\&#1094;&#1077;&#1085;&#1080;%20&#1086;&#1089;&#1085;&#1086;&#1074;&#1085;&#1080;%20&#1087;&#1088;&#1086;&#1076;&#1091;&#1082;&#1090;&#1080;%20&#1041;&#1043;%2005-10-2022%20-%2022-02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bg-BG" sz="1600"/>
              <a:t>Цени на едро и на дребно на прясно краве мляко </a:t>
            </a:r>
            <a:endParaRPr lang="en-US" sz="1600"/>
          </a:p>
        </c:rich>
      </c:tx>
      <c:layout>
        <c:manualLayout>
          <c:xMode val="edge"/>
          <c:yMode val="edge"/>
          <c:x val="0.27583163799660876"/>
          <c:y val="2.7942922363963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799181576995983E-2"/>
          <c:y val="0.11543494751488499"/>
          <c:w val="0.87046921599702898"/>
          <c:h val="0.67381652688511295"/>
        </c:manualLayout>
      </c:layout>
      <c:lineChart>
        <c:grouping val="standard"/>
        <c:varyColors val="0"/>
        <c:ser>
          <c:idx val="2"/>
          <c:order val="0"/>
          <c:tx>
            <c:strRef>
              <c:f>графики!$A$18</c:f>
              <c:strCache>
                <c:ptCount val="1"/>
                <c:pt idx="0">
                  <c:v>Изкупна цена на краве мляко - лв./л без ДДС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графики!$B$2:$W$3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графики!$B$18:$W$18</c:f>
              <c:numCache>
                <c:formatCode>0.00</c:formatCode>
                <c:ptCount val="22"/>
                <c:pt idx="0">
                  <c:v>1.01</c:v>
                </c:pt>
                <c:pt idx="1">
                  <c:v>1.01</c:v>
                </c:pt>
                <c:pt idx="2">
                  <c:v>1.05</c:v>
                </c:pt>
                <c:pt idx="3">
                  <c:v>1.05</c:v>
                </c:pt>
                <c:pt idx="4">
                  <c:v>1.06</c:v>
                </c:pt>
                <c:pt idx="5">
                  <c:v>1.06</c:v>
                </c:pt>
                <c:pt idx="6">
                  <c:v>1.06</c:v>
                </c:pt>
                <c:pt idx="7">
                  <c:v>1.06</c:v>
                </c:pt>
                <c:pt idx="8">
                  <c:v>1.05</c:v>
                </c:pt>
                <c:pt idx="9">
                  <c:v>1.05</c:v>
                </c:pt>
                <c:pt idx="10">
                  <c:v>1.05</c:v>
                </c:pt>
                <c:pt idx="11">
                  <c:v>1.06</c:v>
                </c:pt>
                <c:pt idx="12">
                  <c:v>1.06</c:v>
                </c:pt>
                <c:pt idx="13">
                  <c:v>1.07</c:v>
                </c:pt>
                <c:pt idx="14">
                  <c:v>1.07</c:v>
                </c:pt>
                <c:pt idx="15">
                  <c:v>1.07</c:v>
                </c:pt>
                <c:pt idx="16">
                  <c:v>1.07</c:v>
                </c:pt>
                <c:pt idx="17">
                  <c:v>1.07</c:v>
                </c:pt>
                <c:pt idx="18">
                  <c:v>1.08</c:v>
                </c:pt>
                <c:pt idx="19">
                  <c:v>1.07</c:v>
                </c:pt>
                <c:pt idx="20">
                  <c:v>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F3-4F92-ACB0-E3C7F56DC5A9}"/>
            </c:ext>
          </c:extLst>
        </c:ser>
        <c:ser>
          <c:idx val="0"/>
          <c:order val="1"/>
          <c:tx>
            <c:strRef>
              <c:f>графики!$A$19</c:f>
              <c:strCache>
                <c:ptCount val="1"/>
                <c:pt idx="0">
                  <c:v>Цена на едро на прясно мляко - тетрапак - лв./л</c:v>
                </c:pt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графики!$B$2:$W$3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графики!$B$19:$W$19</c:f>
              <c:numCache>
                <c:formatCode>0.00</c:formatCode>
                <c:ptCount val="22"/>
                <c:pt idx="0">
                  <c:v>2.5</c:v>
                </c:pt>
                <c:pt idx="1">
                  <c:v>2.58</c:v>
                </c:pt>
                <c:pt idx="2">
                  <c:v>2.59</c:v>
                </c:pt>
                <c:pt idx="3">
                  <c:v>2.62</c:v>
                </c:pt>
                <c:pt idx="4">
                  <c:v>2.63</c:v>
                </c:pt>
                <c:pt idx="5">
                  <c:v>2.67</c:v>
                </c:pt>
                <c:pt idx="6">
                  <c:v>2.67</c:v>
                </c:pt>
                <c:pt idx="7">
                  <c:v>2.68</c:v>
                </c:pt>
                <c:pt idx="8">
                  <c:v>2.68</c:v>
                </c:pt>
                <c:pt idx="9">
                  <c:v>2.69</c:v>
                </c:pt>
                <c:pt idx="10">
                  <c:v>2.69</c:v>
                </c:pt>
                <c:pt idx="11">
                  <c:v>2.69</c:v>
                </c:pt>
                <c:pt idx="12">
                  <c:v>2.69</c:v>
                </c:pt>
                <c:pt idx="13">
                  <c:v>2.7</c:v>
                </c:pt>
                <c:pt idx="14">
                  <c:v>2.7</c:v>
                </c:pt>
                <c:pt idx="15">
                  <c:v>2.71</c:v>
                </c:pt>
                <c:pt idx="16">
                  <c:v>2.71</c:v>
                </c:pt>
                <c:pt idx="17">
                  <c:v>2.7</c:v>
                </c:pt>
                <c:pt idx="18">
                  <c:v>2.71</c:v>
                </c:pt>
                <c:pt idx="19">
                  <c:v>2.9</c:v>
                </c:pt>
                <c:pt idx="20">
                  <c:v>2.91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F3-4F92-ACB0-E3C7F56DC5A9}"/>
            </c:ext>
          </c:extLst>
        </c:ser>
        <c:ser>
          <c:idx val="1"/>
          <c:order val="2"/>
          <c:tx>
            <c:strRef>
              <c:f>графики!$A$20</c:f>
              <c:strCache>
                <c:ptCount val="1"/>
                <c:pt idx="0">
                  <c:v>Цена на дребно на прясно мляко - тетрапак - лв./л</c:v>
                </c:pt>
              </c:strCache>
            </c:strRef>
          </c:tx>
          <c:spPr>
            <a:ln w="31750" cap="rnd">
              <a:solidFill>
                <a:srgbClr val="FFCC6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CC66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графики!$B$2:$W$3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графики!$B$20:$W$20</c:f>
              <c:numCache>
                <c:formatCode>0.00</c:formatCode>
                <c:ptCount val="22"/>
                <c:pt idx="0">
                  <c:v>2.84</c:v>
                </c:pt>
                <c:pt idx="1">
                  <c:v>2.88</c:v>
                </c:pt>
                <c:pt idx="2">
                  <c:v>2.89</c:v>
                </c:pt>
                <c:pt idx="3">
                  <c:v>3.01</c:v>
                </c:pt>
                <c:pt idx="4">
                  <c:v>3.11</c:v>
                </c:pt>
                <c:pt idx="5">
                  <c:v>3.13</c:v>
                </c:pt>
                <c:pt idx="6">
                  <c:v>3.13</c:v>
                </c:pt>
                <c:pt idx="7">
                  <c:v>3.14</c:v>
                </c:pt>
                <c:pt idx="8">
                  <c:v>3.13</c:v>
                </c:pt>
                <c:pt idx="9">
                  <c:v>3.34</c:v>
                </c:pt>
                <c:pt idx="10">
                  <c:v>3.34</c:v>
                </c:pt>
                <c:pt idx="11">
                  <c:v>3.37</c:v>
                </c:pt>
                <c:pt idx="12">
                  <c:v>3.37</c:v>
                </c:pt>
                <c:pt idx="13">
                  <c:v>3.38</c:v>
                </c:pt>
                <c:pt idx="14">
                  <c:v>3.37</c:v>
                </c:pt>
                <c:pt idx="15">
                  <c:v>3.35</c:v>
                </c:pt>
                <c:pt idx="16">
                  <c:v>3.35</c:v>
                </c:pt>
                <c:pt idx="17">
                  <c:v>3.35</c:v>
                </c:pt>
                <c:pt idx="18">
                  <c:v>3.35</c:v>
                </c:pt>
                <c:pt idx="19">
                  <c:v>3.44</c:v>
                </c:pt>
                <c:pt idx="20">
                  <c:v>3.36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F3-4F92-ACB0-E3C7F56DC5A9}"/>
            </c:ext>
          </c:extLst>
        </c:ser>
        <c:ser>
          <c:idx val="3"/>
          <c:order val="3"/>
          <c:tx>
            <c:strRef>
              <c:f>графики!$A$21</c:f>
              <c:strCache>
                <c:ptCount val="1"/>
                <c:pt idx="0">
                  <c:v>Цена на дребно - Чехия</c:v>
                </c:pt>
              </c:strCache>
            </c:strRef>
          </c:tx>
          <c:spPr>
            <a:ln w="317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dLbl>
              <c:idx val="21"/>
              <c:layout>
                <c:manualLayout>
                  <c:x val="-2.5383963232670319E-2"/>
                  <c:y val="2.48015873015868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8D-4E9F-9B00-F8C057DDD35E}"/>
                </c:ext>
              </c:extLst>
            </c:dLbl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графики!$B$2:$W$3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графики!$B$21:$W$21</c:f>
              <c:numCache>
                <c:formatCode>General</c:formatCode>
                <c:ptCount val="22"/>
                <c:pt idx="21" formatCode="0.00">
                  <c:v>2.98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F3-4F92-ACB0-E3C7F56DC5A9}"/>
            </c:ext>
          </c:extLst>
        </c:ser>
        <c:ser>
          <c:idx val="4"/>
          <c:order val="4"/>
          <c:tx>
            <c:strRef>
              <c:f>графики!$A$22</c:f>
              <c:strCache>
                <c:ptCount val="1"/>
                <c:pt idx="0">
                  <c:v>Цена на дребно - Румъния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графики!$B$2:$W$3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графики!$B$22:$W$22</c:f>
              <c:numCache>
                <c:formatCode>General</c:formatCode>
                <c:ptCount val="22"/>
                <c:pt idx="21" formatCode="0.00">
                  <c:v>3.11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F3-4F92-ACB0-E3C7F56DC5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19997856"/>
        <c:axId val="719992032"/>
        <c:extLst/>
      </c:lineChart>
      <c:catAx>
        <c:axId val="719997856"/>
        <c:scaling>
          <c:orientation val="minMax"/>
        </c:scaling>
        <c:delete val="0"/>
        <c:axPos val="b"/>
        <c:minorGridlines>
          <c:spPr>
            <a:ln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4">
                <a:lumMod val="50000"/>
              </a:schemeClr>
            </a:solidFill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19992032"/>
        <c:crosses val="autoZero"/>
        <c:auto val="1"/>
        <c:lblAlgn val="ctr"/>
        <c:lblOffset val="100"/>
        <c:noMultiLvlLbl val="0"/>
      </c:catAx>
      <c:valAx>
        <c:axId val="71999203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1999785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128288"/>
        </a:gs>
        <a:gs pos="74000">
          <a:schemeClr val="bg1">
            <a:lumMod val="65000"/>
          </a:schemeClr>
        </a:gs>
        <a:gs pos="83000">
          <a:schemeClr val="tx1">
            <a:lumMod val="50000"/>
            <a:lumOff val="50000"/>
          </a:schemeClr>
        </a:gs>
        <a:gs pos="100000">
          <a:schemeClr val="bg2">
            <a:lumMod val="9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bg-BG" sz="2000"/>
              <a:t>Цени на едро и на дребно на кашкавал "Витоша"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516978614053404E-2"/>
          <c:y val="0.11543492811559192"/>
          <c:w val="0.89391345611426098"/>
          <c:h val="0.64314009661835747"/>
        </c:manualLayout>
      </c:layout>
      <c:lineChart>
        <c:grouping val="standard"/>
        <c:varyColors val="0"/>
        <c:ser>
          <c:idx val="2"/>
          <c:order val="0"/>
          <c:tx>
            <c:strRef>
              <c:f>графики!$A$25</c:f>
              <c:strCache>
                <c:ptCount val="1"/>
                <c:pt idx="0">
                  <c:v>Цена на едро на кашкавал Витоша - лв./кг</c:v>
                </c:pt>
              </c:strCache>
            </c:strRef>
          </c:tx>
          <c:spPr>
            <a:ln w="31750" cap="rnd">
              <a:solidFill>
                <a:srgbClr val="0066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006600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графики!$B$2:$V$3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графики!$B$25:$V$25</c:f>
              <c:numCache>
                <c:formatCode>0.00</c:formatCode>
                <c:ptCount val="21"/>
                <c:pt idx="0">
                  <c:v>19.350000000000001</c:v>
                </c:pt>
                <c:pt idx="1">
                  <c:v>19.54</c:v>
                </c:pt>
                <c:pt idx="2">
                  <c:v>19.64</c:v>
                </c:pt>
                <c:pt idx="3">
                  <c:v>19.72</c:v>
                </c:pt>
                <c:pt idx="4">
                  <c:v>19.739999999999998</c:v>
                </c:pt>
                <c:pt idx="5">
                  <c:v>19.79</c:v>
                </c:pt>
                <c:pt idx="6">
                  <c:v>20.07</c:v>
                </c:pt>
                <c:pt idx="7">
                  <c:v>20.2</c:v>
                </c:pt>
                <c:pt idx="8">
                  <c:v>20.22</c:v>
                </c:pt>
                <c:pt idx="9">
                  <c:v>20.22</c:v>
                </c:pt>
                <c:pt idx="10">
                  <c:v>20.260000000000002</c:v>
                </c:pt>
                <c:pt idx="11">
                  <c:v>20.25</c:v>
                </c:pt>
                <c:pt idx="12">
                  <c:v>20.25</c:v>
                </c:pt>
                <c:pt idx="13">
                  <c:v>20.25</c:v>
                </c:pt>
                <c:pt idx="14">
                  <c:v>20.190000000000001</c:v>
                </c:pt>
                <c:pt idx="15">
                  <c:v>20.239999999999998</c:v>
                </c:pt>
                <c:pt idx="16">
                  <c:v>20.239999999999998</c:v>
                </c:pt>
                <c:pt idx="17">
                  <c:v>20.239999999999998</c:v>
                </c:pt>
                <c:pt idx="18">
                  <c:v>20.25</c:v>
                </c:pt>
                <c:pt idx="19">
                  <c:v>20.2</c:v>
                </c:pt>
                <c:pt idx="20">
                  <c:v>20.239999999999998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43-4A38-BDB3-BE6072DF338A}"/>
            </c:ext>
          </c:extLst>
        </c:ser>
        <c:ser>
          <c:idx val="3"/>
          <c:order val="1"/>
          <c:tx>
            <c:strRef>
              <c:f>графики!$A$26</c:f>
              <c:strCache>
                <c:ptCount val="1"/>
                <c:pt idx="0">
                  <c:v>Цена на дребно на кашкавал Витоша - лв./кг</c:v>
                </c:pt>
              </c:strCache>
            </c:strRef>
          </c:tx>
          <c:spPr>
            <a:ln w="31750" cap="rnd">
              <a:solidFill>
                <a:srgbClr val="006699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006699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графики!$B$2:$V$3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графики!$B$26:$V$26</c:f>
              <c:numCache>
                <c:formatCode>0.00</c:formatCode>
                <c:ptCount val="21"/>
                <c:pt idx="0">
                  <c:v>22.2</c:v>
                </c:pt>
                <c:pt idx="1">
                  <c:v>22.26</c:v>
                </c:pt>
                <c:pt idx="2">
                  <c:v>22.38</c:v>
                </c:pt>
                <c:pt idx="3">
                  <c:v>22.58</c:v>
                </c:pt>
                <c:pt idx="4">
                  <c:v>22.82</c:v>
                </c:pt>
                <c:pt idx="5">
                  <c:v>22.85</c:v>
                </c:pt>
                <c:pt idx="6">
                  <c:v>22.87</c:v>
                </c:pt>
                <c:pt idx="7">
                  <c:v>23.06</c:v>
                </c:pt>
                <c:pt idx="8">
                  <c:v>23.08</c:v>
                </c:pt>
                <c:pt idx="9">
                  <c:v>23.1</c:v>
                </c:pt>
                <c:pt idx="10">
                  <c:v>23.1</c:v>
                </c:pt>
                <c:pt idx="11">
                  <c:v>23.1</c:v>
                </c:pt>
                <c:pt idx="12">
                  <c:v>23.1</c:v>
                </c:pt>
                <c:pt idx="13">
                  <c:v>23.24</c:v>
                </c:pt>
                <c:pt idx="14">
                  <c:v>23.55</c:v>
                </c:pt>
                <c:pt idx="15">
                  <c:v>23.7</c:v>
                </c:pt>
                <c:pt idx="16">
                  <c:v>23.72</c:v>
                </c:pt>
                <c:pt idx="17">
                  <c:v>23.82</c:v>
                </c:pt>
                <c:pt idx="18">
                  <c:v>23.82</c:v>
                </c:pt>
                <c:pt idx="19">
                  <c:v>24.12</c:v>
                </c:pt>
                <c:pt idx="20">
                  <c:v>24.34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43-4A38-BDB3-BE6072DF33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19997856"/>
        <c:axId val="719992032"/>
        <c:extLst/>
      </c:lineChart>
      <c:catAx>
        <c:axId val="7199978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19992032"/>
        <c:crosses val="autoZero"/>
        <c:auto val="1"/>
        <c:lblAlgn val="ctr"/>
        <c:lblOffset val="100"/>
        <c:noMultiLvlLbl val="0"/>
      </c:catAx>
      <c:valAx>
        <c:axId val="719992032"/>
        <c:scaling>
          <c:orientation val="minMax"/>
          <c:max val="27"/>
          <c:min val="15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19997856"/>
        <c:crosses val="autoZero"/>
        <c:crossBetween val="between"/>
        <c:majorUnit val="1.5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bg-BG" sz="1600"/>
              <a:t>Цени на едро и на дребно на краве масло</a:t>
            </a:r>
            <a:endParaRPr lang="en-US" sz="1600"/>
          </a:p>
        </c:rich>
      </c:tx>
      <c:layout>
        <c:manualLayout>
          <c:xMode val="edge"/>
          <c:yMode val="edge"/>
          <c:x val="0.33623166688112882"/>
          <c:y val="3.2600076091291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549562198633204E-2"/>
          <c:y val="0.11543492811559192"/>
          <c:w val="0.87737601194045678"/>
          <c:h val="0.65937850952565091"/>
        </c:manualLayout>
      </c:layout>
      <c:lineChart>
        <c:grouping val="standard"/>
        <c:varyColors val="0"/>
        <c:ser>
          <c:idx val="2"/>
          <c:order val="0"/>
          <c:tx>
            <c:strRef>
              <c:f>графики!$A$31</c:f>
              <c:strCache>
                <c:ptCount val="1"/>
                <c:pt idx="0">
                  <c:v>Цена на едро на краве масло - лв./кг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gradFill>
                <a:gsLst>
                  <a:gs pos="0">
                    <a:schemeClr val="accent4">
                      <a:lumMod val="75000"/>
                    </a:schemeClr>
                  </a:gs>
                  <a:gs pos="74000">
                    <a:schemeClr val="bg1">
                      <a:lumMod val="85000"/>
                    </a:schemeClr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bg2">
                      <a:lumMod val="90000"/>
                    </a:schemeClr>
                  </a:gs>
                </a:gsLst>
                <a:lin ang="5400000" scaled="1"/>
              </a:gra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графики!$B$2:$W$3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графики!$B$31:$W$31</c:f>
              <c:numCache>
                <c:formatCode>0.00</c:formatCode>
                <c:ptCount val="22"/>
                <c:pt idx="0">
                  <c:v>21.3</c:v>
                </c:pt>
                <c:pt idx="1">
                  <c:v>21.43</c:v>
                </c:pt>
                <c:pt idx="2">
                  <c:v>21.76</c:v>
                </c:pt>
                <c:pt idx="3">
                  <c:v>21.92</c:v>
                </c:pt>
                <c:pt idx="4">
                  <c:v>21.92</c:v>
                </c:pt>
                <c:pt idx="5">
                  <c:v>22</c:v>
                </c:pt>
                <c:pt idx="6">
                  <c:v>21.94</c:v>
                </c:pt>
                <c:pt idx="7">
                  <c:v>21.94</c:v>
                </c:pt>
                <c:pt idx="8">
                  <c:v>22.03</c:v>
                </c:pt>
                <c:pt idx="9">
                  <c:v>22.03</c:v>
                </c:pt>
                <c:pt idx="10">
                  <c:v>22.03</c:v>
                </c:pt>
                <c:pt idx="11">
                  <c:v>22.01</c:v>
                </c:pt>
                <c:pt idx="12">
                  <c:v>22.01</c:v>
                </c:pt>
                <c:pt idx="13">
                  <c:v>22.01</c:v>
                </c:pt>
                <c:pt idx="14">
                  <c:v>22.01</c:v>
                </c:pt>
                <c:pt idx="15">
                  <c:v>22</c:v>
                </c:pt>
                <c:pt idx="16">
                  <c:v>21.95</c:v>
                </c:pt>
                <c:pt idx="17">
                  <c:v>21.95</c:v>
                </c:pt>
                <c:pt idx="18">
                  <c:v>21.95</c:v>
                </c:pt>
                <c:pt idx="19">
                  <c:v>21.95</c:v>
                </c:pt>
                <c:pt idx="20">
                  <c:v>21.99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DE-4DA4-95EC-50B2B4F56679}"/>
            </c:ext>
          </c:extLst>
        </c:ser>
        <c:ser>
          <c:idx val="0"/>
          <c:order val="1"/>
          <c:tx>
            <c:strRef>
              <c:f>графики!$A$32</c:f>
              <c:strCache>
                <c:ptCount val="1"/>
                <c:pt idx="0">
                  <c:v>Цени на едро на краве масло - лв./125 гр. ДКСБТ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графики!$B$2:$W$3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графики!$B$32:$W$32</c:f>
              <c:numCache>
                <c:formatCode>0.00</c:formatCode>
                <c:ptCount val="22"/>
                <c:pt idx="0">
                  <c:v>2.83</c:v>
                </c:pt>
                <c:pt idx="1">
                  <c:v>2.85</c:v>
                </c:pt>
                <c:pt idx="2">
                  <c:v>2.82</c:v>
                </c:pt>
                <c:pt idx="3">
                  <c:v>2.8</c:v>
                </c:pt>
                <c:pt idx="4">
                  <c:v>2.76</c:v>
                </c:pt>
                <c:pt idx="5">
                  <c:v>2.8</c:v>
                </c:pt>
                <c:pt idx="6">
                  <c:v>2.85</c:v>
                </c:pt>
                <c:pt idx="7">
                  <c:v>2.91</c:v>
                </c:pt>
                <c:pt idx="8">
                  <c:v>2.87</c:v>
                </c:pt>
                <c:pt idx="9">
                  <c:v>2.98</c:v>
                </c:pt>
                <c:pt idx="10">
                  <c:v>2.94</c:v>
                </c:pt>
                <c:pt idx="11">
                  <c:v>2.88</c:v>
                </c:pt>
                <c:pt idx="12">
                  <c:v>2.93</c:v>
                </c:pt>
                <c:pt idx="13">
                  <c:v>2.89</c:v>
                </c:pt>
                <c:pt idx="14">
                  <c:v>2.96</c:v>
                </c:pt>
                <c:pt idx="15">
                  <c:v>2.97</c:v>
                </c:pt>
                <c:pt idx="16">
                  <c:v>2.93</c:v>
                </c:pt>
                <c:pt idx="17">
                  <c:v>2.83</c:v>
                </c:pt>
                <c:pt idx="18">
                  <c:v>2.82</c:v>
                </c:pt>
                <c:pt idx="19">
                  <c:v>2.65</c:v>
                </c:pt>
                <c:pt idx="20">
                  <c:v>2.62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DE-4DA4-95EC-50B2B4F56679}"/>
            </c:ext>
          </c:extLst>
        </c:ser>
        <c:ser>
          <c:idx val="1"/>
          <c:order val="2"/>
          <c:tx>
            <c:strRef>
              <c:f>графики!$A$33</c:f>
              <c:strCache>
                <c:ptCount val="1"/>
                <c:pt idx="0">
                  <c:v>Цена на дребно на краве масло - лв./125 гр</c:v>
                </c:pt>
              </c:strCache>
            </c:strRef>
          </c:tx>
          <c:spPr>
            <a:ln w="22225" cap="rnd" cmpd="sng" algn="ctr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графики!$B$2:$W$3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графики!$B$33:$W$33</c:f>
              <c:numCache>
                <c:formatCode>0.00</c:formatCode>
                <c:ptCount val="22"/>
                <c:pt idx="0">
                  <c:v>3.99</c:v>
                </c:pt>
                <c:pt idx="1">
                  <c:v>4.05</c:v>
                </c:pt>
                <c:pt idx="2">
                  <c:v>4.08</c:v>
                </c:pt>
                <c:pt idx="3">
                  <c:v>4.12</c:v>
                </c:pt>
                <c:pt idx="4">
                  <c:v>4.16</c:v>
                </c:pt>
                <c:pt idx="5">
                  <c:v>4.16</c:v>
                </c:pt>
                <c:pt idx="6">
                  <c:v>4.1399999999999997</c:v>
                </c:pt>
                <c:pt idx="7">
                  <c:v>4.16</c:v>
                </c:pt>
                <c:pt idx="8">
                  <c:v>4.13</c:v>
                </c:pt>
                <c:pt idx="9">
                  <c:v>4.16</c:v>
                </c:pt>
                <c:pt idx="10">
                  <c:v>4.1900000000000004</c:v>
                </c:pt>
                <c:pt idx="11">
                  <c:v>4.1900000000000004</c:v>
                </c:pt>
                <c:pt idx="12">
                  <c:v>4.1900000000000004</c:v>
                </c:pt>
                <c:pt idx="13">
                  <c:v>4.1900000000000004</c:v>
                </c:pt>
                <c:pt idx="14">
                  <c:v>4.2</c:v>
                </c:pt>
                <c:pt idx="15">
                  <c:v>4.18</c:v>
                </c:pt>
                <c:pt idx="16">
                  <c:v>4.18</c:v>
                </c:pt>
                <c:pt idx="17">
                  <c:v>4.18</c:v>
                </c:pt>
                <c:pt idx="18">
                  <c:v>4.18</c:v>
                </c:pt>
                <c:pt idx="19">
                  <c:v>4.1900000000000004</c:v>
                </c:pt>
                <c:pt idx="20">
                  <c:v>4.21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DE-4DA4-95EC-50B2B4F56679}"/>
            </c:ext>
          </c:extLst>
        </c:ser>
        <c:ser>
          <c:idx val="3"/>
          <c:order val="3"/>
          <c:tx>
            <c:strRef>
              <c:f>графики!$A$34</c:f>
              <c:strCache>
                <c:ptCount val="1"/>
                <c:pt idx="0">
                  <c:v>Цена на дребно - Германия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DE-4DA4-95EC-50B2B4F56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графики!$B$2:$W$3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графики!$B$34:$W$34</c:f>
              <c:numCache>
                <c:formatCode>General</c:formatCode>
                <c:ptCount val="22"/>
                <c:pt idx="21">
                  <c:v>2.59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DE-4DA4-95EC-50B2B4F56679}"/>
            </c:ext>
          </c:extLst>
        </c:ser>
        <c:ser>
          <c:idx val="4"/>
          <c:order val="4"/>
          <c:tx>
            <c:strRef>
              <c:f>графики!$A$35</c:f>
              <c:strCache>
                <c:ptCount val="1"/>
                <c:pt idx="0">
                  <c:v>Цена на дребно - Австрия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графики!$B$2:$W$3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графики!$B$35:$W$35</c:f>
              <c:numCache>
                <c:formatCode>General</c:formatCode>
                <c:ptCount val="22"/>
                <c:pt idx="21">
                  <c:v>2.5499999999999998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DE-4DA4-95EC-50B2B4F566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65000"/>
                  <a:lumOff val="35000"/>
                  <a:alpha val="33000"/>
                </a:schemeClr>
              </a:solidFill>
              <a:round/>
            </a:ln>
            <a:effectLst/>
          </c:spPr>
        </c:dropLines>
        <c:smooth val="0"/>
        <c:axId val="719997856"/>
        <c:axId val="719992032"/>
        <c:extLst/>
      </c:lineChart>
      <c:catAx>
        <c:axId val="7199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19992032"/>
        <c:crosses val="autoZero"/>
        <c:auto val="1"/>
        <c:lblAlgn val="ctr"/>
        <c:lblOffset val="100"/>
        <c:noMultiLvlLbl val="0"/>
      </c:catAx>
      <c:valAx>
        <c:axId val="719992032"/>
        <c:scaling>
          <c:orientation val="minMax"/>
          <c:max val="5"/>
          <c:min val="2"/>
        </c:scaling>
        <c:delete val="0"/>
        <c:axPos val="l"/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19997856"/>
        <c:crosses val="autoZero"/>
        <c:crossBetween val="between"/>
        <c:majorUnit val="0.25"/>
      </c:valAx>
      <c:sp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satMod val="175000"/>
              <a:alpha val="40000"/>
            </a:schemeClr>
          </a:glow>
        </a:effectLst>
      </c:spPr>
    </c:plotArea>
    <c:legend>
      <c:legendPos val="b"/>
      <c:layout>
        <c:manualLayout>
          <c:xMode val="edge"/>
          <c:yMode val="edge"/>
          <c:x val="8.9492658692858551E-2"/>
          <c:y val="0.89974024555559173"/>
          <c:w val="0.84882483574700496"/>
          <c:h val="8.683602527254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bg-BG" sz="1600">
                <a:solidFill>
                  <a:schemeClr val="tx1"/>
                </a:solidFill>
              </a:rPr>
              <a:t>Цени на едро и на дребно на яйца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135122808072773"/>
          <c:y val="3.2619065091362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353898312357287E-2"/>
          <c:y val="0.10861391608606243"/>
          <c:w val="0.88564885540937133"/>
          <c:h val="0.70326185074044256"/>
        </c:manualLayout>
      </c:layout>
      <c:lineChart>
        <c:grouping val="standard"/>
        <c:varyColors val="0"/>
        <c:ser>
          <c:idx val="2"/>
          <c:order val="0"/>
          <c:tx>
            <c:strRef>
              <c:f>графики!$A$16</c:f>
              <c:strCache>
                <c:ptCount val="1"/>
                <c:pt idx="0">
                  <c:v>Цена на едро на яйца - лв./бр.</c:v>
                </c:pt>
              </c:strCache>
            </c:strRef>
          </c:tx>
          <c:spPr>
            <a:ln w="22225" cap="rnd" cmpd="sng" algn="ctr">
              <a:solidFill>
                <a:srgbClr val="128288"/>
              </a:solidFill>
              <a:round/>
            </a:ln>
            <a:effectLst/>
          </c:spPr>
          <c:marker>
            <c:symbol val="none"/>
          </c:marker>
          <c:dLbls>
            <c:numFmt formatCode="#,##0.00" sourceLinked="0"/>
            <c:spPr>
              <a:gradFill>
                <a:gsLst>
                  <a:gs pos="0">
                    <a:schemeClr val="accent2"/>
                  </a:gs>
                  <a:gs pos="74000">
                    <a:schemeClr val="bg1">
                      <a:lumMod val="85000"/>
                    </a:schemeClr>
                  </a:gs>
                  <a:gs pos="83000">
                    <a:schemeClr val="bg1">
                      <a:lumMod val="65000"/>
                    </a:schemeClr>
                  </a:gs>
                  <a:gs pos="100000">
                    <a:schemeClr val="bg2">
                      <a:lumMod val="90000"/>
                    </a:schemeClr>
                  </a:gs>
                </a:gsLst>
                <a:lin ang="5400000" scaled="1"/>
              </a:gra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графики!$B$2:$W$3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графики!$B$16:$W$16</c:f>
              <c:numCache>
                <c:formatCode>#,##0.000</c:formatCode>
                <c:ptCount val="22"/>
                <c:pt idx="0">
                  <c:v>0.32900000000000001</c:v>
                </c:pt>
                <c:pt idx="1">
                  <c:v>0.34300000000000003</c:v>
                </c:pt>
                <c:pt idx="2">
                  <c:v>0.34899999999999998</c:v>
                </c:pt>
                <c:pt idx="3">
                  <c:v>0.35599999999999998</c:v>
                </c:pt>
                <c:pt idx="4">
                  <c:v>0.36</c:v>
                </c:pt>
                <c:pt idx="5">
                  <c:v>0.36199999999999999</c:v>
                </c:pt>
                <c:pt idx="6">
                  <c:v>0.37</c:v>
                </c:pt>
                <c:pt idx="7">
                  <c:v>0.376</c:v>
                </c:pt>
                <c:pt idx="8">
                  <c:v>0.38300000000000001</c:v>
                </c:pt>
                <c:pt idx="9">
                  <c:v>0.39100000000000001</c:v>
                </c:pt>
                <c:pt idx="10">
                  <c:v>0.40400000000000003</c:v>
                </c:pt>
                <c:pt idx="11">
                  <c:v>0.41399999999999998</c:v>
                </c:pt>
                <c:pt idx="12">
                  <c:v>0.41399999999999998</c:v>
                </c:pt>
                <c:pt idx="13">
                  <c:v>0.41899999999999998</c:v>
                </c:pt>
                <c:pt idx="14">
                  <c:v>0.42799999999999999</c:v>
                </c:pt>
                <c:pt idx="15">
                  <c:v>0.42499999999999999</c:v>
                </c:pt>
                <c:pt idx="16">
                  <c:v>0.41299999999999998</c:v>
                </c:pt>
                <c:pt idx="17">
                  <c:v>0.41099999999999998</c:v>
                </c:pt>
                <c:pt idx="18">
                  <c:v>0.40600000000000003</c:v>
                </c:pt>
                <c:pt idx="19">
                  <c:v>0.4</c:v>
                </c:pt>
                <c:pt idx="20">
                  <c:v>0.39400000000000002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D9-429B-B1E2-B925BAD5F36D}"/>
            </c:ext>
          </c:extLst>
        </c:ser>
        <c:ser>
          <c:idx val="0"/>
          <c:order val="1"/>
          <c:tx>
            <c:strRef>
              <c:f>графики!$A$17</c:f>
              <c:strCache>
                <c:ptCount val="1"/>
                <c:pt idx="0">
                  <c:v>Цена на дребно на яйца - лв./бр.</c:v>
                </c:pt>
              </c:strCache>
            </c:strRef>
          </c:tx>
          <c:spPr>
            <a:ln w="22225" cap="rnd" cmpd="sng" algn="ctr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графики!$B$2:$W$3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графики!$B$17:$W$17</c:f>
              <c:numCache>
                <c:formatCode>#,##0.00</c:formatCode>
                <c:ptCount val="22"/>
                <c:pt idx="0">
                  <c:v>0.41</c:v>
                </c:pt>
                <c:pt idx="1">
                  <c:v>0.41</c:v>
                </c:pt>
                <c:pt idx="2">
                  <c:v>0.42</c:v>
                </c:pt>
                <c:pt idx="3">
                  <c:v>0.42</c:v>
                </c:pt>
                <c:pt idx="4">
                  <c:v>0.42</c:v>
                </c:pt>
                <c:pt idx="5">
                  <c:v>0.43</c:v>
                </c:pt>
                <c:pt idx="6">
                  <c:v>0.46</c:v>
                </c:pt>
                <c:pt idx="7">
                  <c:v>0.47</c:v>
                </c:pt>
                <c:pt idx="8">
                  <c:v>0.47</c:v>
                </c:pt>
                <c:pt idx="9">
                  <c:v>0.48</c:v>
                </c:pt>
                <c:pt idx="10">
                  <c:v>0.5</c:v>
                </c:pt>
                <c:pt idx="11">
                  <c:v>0.51</c:v>
                </c:pt>
                <c:pt idx="12">
                  <c:v>0.51</c:v>
                </c:pt>
                <c:pt idx="13">
                  <c:v>0.52</c:v>
                </c:pt>
                <c:pt idx="14">
                  <c:v>0.53</c:v>
                </c:pt>
                <c:pt idx="15">
                  <c:v>0.53</c:v>
                </c:pt>
                <c:pt idx="16">
                  <c:v>0.53</c:v>
                </c:pt>
                <c:pt idx="17">
                  <c:v>0.54</c:v>
                </c:pt>
                <c:pt idx="18">
                  <c:v>0.54</c:v>
                </c:pt>
                <c:pt idx="19">
                  <c:v>0.55000000000000004</c:v>
                </c:pt>
                <c:pt idx="20">
                  <c:v>0.55000000000000004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D9-429B-B1E2-B925BAD5F36D}"/>
            </c:ext>
          </c:extLst>
        </c:ser>
        <c:ser>
          <c:idx val="1"/>
          <c:order val="2"/>
          <c:tx>
            <c:strRef>
              <c:f>графики!$A$18</c:f>
              <c:strCache>
                <c:ptCount val="1"/>
                <c:pt idx="0">
                  <c:v>Цена от ферма на яйца - лв./бр.</c:v>
                </c:pt>
              </c:strCache>
            </c:strRef>
          </c:tx>
          <c:spPr>
            <a:ln w="22225" cap="rnd" cmpd="sng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tx>
                <c:rich>
                  <a:bodyPr/>
                  <a:lstStyle/>
                  <a:p>
                    <a:fld id="{59E9A5D8-5565-40C8-9E05-90CB24AD4D4F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0D9-429B-B1E2-B925BAD5F36D}"/>
                </c:ext>
              </c:extLst>
            </c:dLbl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графики!$B$2:$W$3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графики!$B$18:$W$18</c:f>
              <c:numCache>
                <c:formatCode>General</c:formatCode>
                <c:ptCount val="22"/>
                <c:pt idx="21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D9-429B-B1E2-B925BAD5F36D}"/>
            </c:ext>
          </c:extLst>
        </c:ser>
        <c:ser>
          <c:idx val="3"/>
          <c:order val="3"/>
          <c:tx>
            <c:strRef>
              <c:f>графики!$A$19</c:f>
              <c:strCache>
                <c:ptCount val="1"/>
                <c:pt idx="0">
                  <c:v>Цена на дребно - Румъния - лв./бр.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графики!$B$2:$W$3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графики!$B$19:$W$19</c:f>
              <c:numCache>
                <c:formatCode>General</c:formatCode>
                <c:ptCount val="22"/>
                <c:pt idx="21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D9-429B-B1E2-B925BAD5F3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2">
                  <a:lumMod val="25000"/>
                  <a:alpha val="33000"/>
                </a:schemeClr>
              </a:solidFill>
              <a:round/>
            </a:ln>
            <a:effectLst/>
          </c:spPr>
        </c:dropLines>
        <c:smooth val="0"/>
        <c:axId val="719997856"/>
        <c:axId val="719992032"/>
        <c:extLst/>
      </c:lineChart>
      <c:catAx>
        <c:axId val="7199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10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19992032"/>
        <c:crosses val="autoZero"/>
        <c:auto val="1"/>
        <c:lblAlgn val="ctr"/>
        <c:lblOffset val="100"/>
        <c:noMultiLvlLbl val="0"/>
      </c:catAx>
      <c:valAx>
        <c:axId val="719992032"/>
        <c:scaling>
          <c:orientation val="minMax"/>
          <c:max val="0.70000000000000007"/>
          <c:min val="0.1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19997856"/>
        <c:crosses val="autoZero"/>
        <c:crossBetween val="between"/>
        <c:majorUnit val="5.000000000000001E-2"/>
      </c:valAx>
      <c:spPr>
        <a:gradFill>
          <a:gsLst>
            <a:gs pos="0">
              <a:srgbClr val="128288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6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77001113380223E-2"/>
          <c:y val="0.95030142364423575"/>
          <c:w val="0.95722998886619781"/>
          <c:h val="4.142906489231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rgbClr val="128288"/>
        </a:gs>
        <a:gs pos="74000">
          <a:schemeClr val="bg1">
            <a:lumMod val="65000"/>
          </a:schemeClr>
        </a:gs>
        <a:gs pos="83000">
          <a:schemeClr val="tx1">
            <a:lumMod val="50000"/>
            <a:lumOff val="50000"/>
          </a:schemeClr>
        </a:gs>
        <a:gs pos="100000">
          <a:schemeClr val="bg2">
            <a:lumMod val="90000"/>
          </a:schemeClr>
        </a:gs>
      </a:gsLst>
      <a:lin ang="5400000" scaled="1"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bg-BG" sz="1600" b="1"/>
              <a:t>Цени на едро и на дребно на краставици</a:t>
            </a:r>
            <a:endParaRPr lang="en-US" sz="1600" b="1"/>
          </a:p>
        </c:rich>
      </c:tx>
      <c:layout>
        <c:manualLayout>
          <c:xMode val="edge"/>
          <c:yMode val="edge"/>
          <c:x val="0.3173797396809781"/>
          <c:y val="2.7942922363963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823999887068037E-2"/>
          <c:y val="9.6806274322856267E-2"/>
          <c:w val="0.88075381277835385"/>
          <c:h val="0.71340224331794688"/>
        </c:manualLayout>
      </c:layout>
      <c:lineChart>
        <c:grouping val="standard"/>
        <c:varyColors val="0"/>
        <c:ser>
          <c:idx val="2"/>
          <c:order val="0"/>
          <c:tx>
            <c:strRef>
              <c:f>графики!$A$34</c:f>
              <c:strCache>
                <c:ptCount val="1"/>
                <c:pt idx="0">
                  <c:v>Цена на едро на краставици (оранжерийни) - ДКСБТ, лв./кг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gradFill>
                <a:gsLst>
                  <a:gs pos="47000">
                    <a:schemeClr val="accent3">
                      <a:lumMod val="75000"/>
                    </a:schemeClr>
                  </a:gs>
                  <a:gs pos="74000">
                    <a:schemeClr val="bg1">
                      <a:lumMod val="85000"/>
                    </a:schemeClr>
                  </a:gs>
                  <a:gs pos="83000">
                    <a:schemeClr val="bg1">
                      <a:lumMod val="85000"/>
                    </a:schemeClr>
                  </a:gs>
                  <a:gs pos="96000">
                    <a:schemeClr val="tx1">
                      <a:lumMod val="75000"/>
                    </a:schemeClr>
                  </a:gs>
                </a:gsLst>
                <a:lin ang="5400000" scaled="1"/>
              </a:gra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графики!$B$2:$V$3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графики!$B$34:$V$34</c:f>
              <c:numCache>
                <c:formatCode>0.00</c:formatCode>
                <c:ptCount val="21"/>
                <c:pt idx="0">
                  <c:v>1.88</c:v>
                </c:pt>
                <c:pt idx="1">
                  <c:v>1.93</c:v>
                </c:pt>
                <c:pt idx="2">
                  <c:v>2.08</c:v>
                </c:pt>
                <c:pt idx="3">
                  <c:v>2.2799999999999998</c:v>
                </c:pt>
                <c:pt idx="4">
                  <c:v>2.44</c:v>
                </c:pt>
                <c:pt idx="5">
                  <c:v>2.59</c:v>
                </c:pt>
                <c:pt idx="6">
                  <c:v>2.73</c:v>
                </c:pt>
                <c:pt idx="7">
                  <c:v>2.89</c:v>
                </c:pt>
                <c:pt idx="8">
                  <c:v>3.06</c:v>
                </c:pt>
                <c:pt idx="9">
                  <c:v>3.4</c:v>
                </c:pt>
                <c:pt idx="10">
                  <c:v>3.58</c:v>
                </c:pt>
                <c:pt idx="11">
                  <c:v>3.45</c:v>
                </c:pt>
                <c:pt idx="12">
                  <c:v>3.62</c:v>
                </c:pt>
                <c:pt idx="13">
                  <c:v>3.63</c:v>
                </c:pt>
                <c:pt idx="14">
                  <c:v>3.63</c:v>
                </c:pt>
                <c:pt idx="15">
                  <c:v>3.7</c:v>
                </c:pt>
                <c:pt idx="16">
                  <c:v>3.88</c:v>
                </c:pt>
                <c:pt idx="17">
                  <c:v>4.1399999999999997</c:v>
                </c:pt>
                <c:pt idx="18">
                  <c:v>4.4000000000000004</c:v>
                </c:pt>
                <c:pt idx="19">
                  <c:v>4.76</c:v>
                </c:pt>
                <c:pt idx="20">
                  <c:v>5.72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4D-4571-9731-3E9EC605CF5F}"/>
            </c:ext>
          </c:extLst>
        </c:ser>
        <c:ser>
          <c:idx val="3"/>
          <c:order val="1"/>
          <c:tx>
            <c:strRef>
              <c:f>графики!$A$35</c:f>
              <c:strCache>
                <c:ptCount val="1"/>
                <c:pt idx="0">
                  <c:v>Цена на дребно на краставици - лв./кг</c:v>
                </c:pt>
              </c:strCache>
            </c:strRef>
          </c:tx>
          <c:spPr>
            <a:ln w="22225" cap="rnd" cmpd="sng" algn="ctr">
              <a:solidFill>
                <a:srgbClr val="808000"/>
              </a:solidFill>
              <a:round/>
            </a:ln>
            <a:effectLst/>
          </c:spPr>
          <c:marker>
            <c:symbol val="none"/>
          </c:marker>
          <c:dLbls>
            <c:spPr>
              <a:gradFill>
                <a:gsLst>
                  <a:gs pos="0">
                    <a:schemeClr val="tx2">
                      <a:lumMod val="75000"/>
                    </a:schemeClr>
                  </a:gs>
                  <a:gs pos="74000">
                    <a:schemeClr val="bg1">
                      <a:lumMod val="85000"/>
                    </a:schemeClr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bg2">
                      <a:lumMod val="90000"/>
                    </a:schemeClr>
                  </a:gs>
                </a:gsLst>
                <a:lin ang="5400000" scaled="1"/>
              </a:gra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графики!$B$2:$V$3</c:f>
              <c:multiLvlStrCache>
                <c:ptCount val="21"/>
                <c:lvl>
                  <c:pt idx="0">
                    <c:v>05.10.</c:v>
                  </c:pt>
                  <c:pt idx="1">
                    <c:v>12.10.</c:v>
                  </c:pt>
                  <c:pt idx="2">
                    <c:v>19.10.</c:v>
                  </c:pt>
                  <c:pt idx="3">
                    <c:v>26.10.</c:v>
                  </c:pt>
                  <c:pt idx="4">
                    <c:v>02.11.</c:v>
                  </c:pt>
                  <c:pt idx="5">
                    <c:v>09.11.</c:v>
                  </c:pt>
                  <c:pt idx="6">
                    <c:v>16.11.</c:v>
                  </c:pt>
                  <c:pt idx="7">
                    <c:v>23.11.</c:v>
                  </c:pt>
                  <c:pt idx="8">
                    <c:v>30.11.</c:v>
                  </c:pt>
                  <c:pt idx="9">
                    <c:v>07.12.</c:v>
                  </c:pt>
                  <c:pt idx="10">
                    <c:v>14.12.</c:v>
                  </c:pt>
                  <c:pt idx="11">
                    <c:v>21.12.</c:v>
                  </c:pt>
                  <c:pt idx="12">
                    <c:v>29.12.</c:v>
                  </c:pt>
                  <c:pt idx="13">
                    <c:v>04.01.</c:v>
                  </c:pt>
                  <c:pt idx="14">
                    <c:v>11.01.</c:v>
                  </c:pt>
                  <c:pt idx="15">
                    <c:v>18.01.</c:v>
                  </c:pt>
                  <c:pt idx="16">
                    <c:v>25.01.</c:v>
                  </c:pt>
                  <c:pt idx="17">
                    <c:v>01.02</c:v>
                  </c:pt>
                  <c:pt idx="18">
                    <c:v>08.02.</c:v>
                  </c:pt>
                  <c:pt idx="19">
                    <c:v>15.02.</c:v>
                  </c:pt>
                  <c:pt idx="20">
                    <c:v>22.02.</c:v>
                  </c:pt>
                </c:lvl>
                <c:lvl>
                  <c:pt idx="0">
                    <c:v>2022</c:v>
                  </c:pt>
                  <c:pt idx="13">
                    <c:v>2023</c:v>
                  </c:pt>
                </c:lvl>
              </c:multiLvlStrCache>
            </c:multiLvlStrRef>
          </c:cat>
          <c:val>
            <c:numRef>
              <c:f>графики!$B$35:$V$35</c:f>
              <c:numCache>
                <c:formatCode>0.00</c:formatCode>
                <c:ptCount val="21"/>
                <c:pt idx="0">
                  <c:v>2.89</c:v>
                </c:pt>
                <c:pt idx="1">
                  <c:v>2.95</c:v>
                </c:pt>
                <c:pt idx="2">
                  <c:v>3.05</c:v>
                </c:pt>
                <c:pt idx="3">
                  <c:v>3.13</c:v>
                </c:pt>
                <c:pt idx="4">
                  <c:v>3.18</c:v>
                </c:pt>
                <c:pt idx="5">
                  <c:v>3.25</c:v>
                </c:pt>
                <c:pt idx="6">
                  <c:v>3.34</c:v>
                </c:pt>
                <c:pt idx="7">
                  <c:v>3.61</c:v>
                </c:pt>
                <c:pt idx="8">
                  <c:v>3.85</c:v>
                </c:pt>
                <c:pt idx="9">
                  <c:v>3.94</c:v>
                </c:pt>
                <c:pt idx="10">
                  <c:v>4.2300000000000004</c:v>
                </c:pt>
                <c:pt idx="11">
                  <c:v>4.42</c:v>
                </c:pt>
                <c:pt idx="12">
                  <c:v>4.42</c:v>
                </c:pt>
                <c:pt idx="13">
                  <c:v>4.3</c:v>
                </c:pt>
                <c:pt idx="14">
                  <c:v>4.43</c:v>
                </c:pt>
                <c:pt idx="15">
                  <c:v>4.33</c:v>
                </c:pt>
                <c:pt idx="16">
                  <c:v>4.6399999999999997</c:v>
                </c:pt>
                <c:pt idx="17">
                  <c:v>4.8899999999999997</c:v>
                </c:pt>
                <c:pt idx="18">
                  <c:v>4.99</c:v>
                </c:pt>
                <c:pt idx="19">
                  <c:v>6.05</c:v>
                </c:pt>
                <c:pt idx="20">
                  <c:v>6.92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4D-4571-9731-3E9EC605CF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75000"/>
                  <a:lumOff val="25000"/>
                  <a:alpha val="33000"/>
                </a:schemeClr>
              </a:solidFill>
              <a:round/>
            </a:ln>
            <a:effectLst/>
          </c:spPr>
        </c:dropLines>
        <c:smooth val="0"/>
        <c:axId val="719997856"/>
        <c:axId val="719992032"/>
        <c:extLst/>
      </c:lineChart>
      <c:catAx>
        <c:axId val="7199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1000" b="0" i="0" u="none" strike="noStrike" kern="1200" spc="2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19992032"/>
        <c:crosses val="autoZero"/>
        <c:auto val="1"/>
        <c:lblAlgn val="ctr"/>
        <c:lblOffset val="100"/>
        <c:noMultiLvlLbl val="0"/>
      </c:catAx>
      <c:valAx>
        <c:axId val="719992032"/>
        <c:scaling>
          <c:orientation val="minMax"/>
          <c:max val="7.5"/>
          <c:min val="0.75000000000000011"/>
        </c:scaling>
        <c:delete val="0"/>
        <c:axPos val="l"/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spc="2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19997856"/>
        <c:crosses val="autoZero"/>
        <c:crossBetween val="between"/>
      </c:valAx>
      <c:spPr>
        <a:gradFill>
          <a:gsLst>
            <a:gs pos="0">
              <a:srgbClr val="FFBC79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424465378979454E-2"/>
          <c:y val="0.9255318641006155"/>
          <c:w val="0.9506797178598404"/>
          <c:h val="6.43620217002940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50000"/>
        <a:lumOff val="5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7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1" cy="481727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1" cy="481726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1" cy="481726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7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1727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8" rIns="96655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6655" tIns="48328" rIns="96655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1" cy="481726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1" cy="481726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6C-350F-420C-8F32-DCE1CB8F71F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6654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6C-350F-420C-8F32-DCE1CB8F71F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989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6C-350F-420C-8F32-DCE1CB8F71F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197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0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42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16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72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0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6C-350F-420C-8F32-DCE1CB8F71F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10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6C-350F-420C-8F32-DCE1CB8F71F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34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6C-350F-420C-8F32-DCE1CB8F71F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6939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6C-350F-420C-8F32-DCE1CB8F71F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4155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6C-350F-420C-8F32-DCE1CB8F71F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8957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6C-350F-420C-8F32-DCE1CB8F71F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084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6C-350F-420C-8F32-DCE1CB8F71F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1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DE6C-350F-420C-8F32-DCE1CB8F71F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DE6C-350F-420C-8F32-DCE1CB8F71F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3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649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9" r:id="rId25"/>
    <p:sldLayoutId id="2147483670" r:id="rId26"/>
    <p:sldLayoutId id="2147483671" r:id="rId27"/>
    <p:sldLayoutId id="2147483672" r:id="rId28"/>
    <p:sldLayoutId id="2147483674" r:id="rId29"/>
    <p:sldLayoutId id="2147483675" r:id="rId30"/>
    <p:sldLayoutId id="2147483676" r:id="rId31"/>
    <p:sldLayoutId id="2147483677" r:id="rId32"/>
    <p:sldLayoutId id="2147483655" r:id="rId33"/>
    <p:sldLayoutId id="2147483678" r:id="rId34"/>
    <p:sldLayoutId id="2147483679" r:id="rId35"/>
    <p:sldLayoutId id="2147483680" r:id="rId36"/>
    <p:sldLayoutId id="2147483653" r:id="rId37"/>
    <p:sldLayoutId id="2147483682" r:id="rId38"/>
    <p:sldLayoutId id="2147483683" r:id="rId39"/>
    <p:sldLayoutId id="2147483685" r:id="rId40"/>
    <p:sldLayoutId id="2147483654" r:id="rId41"/>
    <p:sldLayoutId id="2147483687" r:id="rId42"/>
    <p:sldLayoutId id="2147483689" r:id="rId43"/>
    <p:sldLayoutId id="2147483688" r:id="rId44"/>
    <p:sldLayoutId id="2147483691" r:id="rId45"/>
    <p:sldLayoutId id="2147483692" r:id="rId46"/>
    <p:sldLayoutId id="2147483693" r:id="rId47"/>
    <p:sldLayoutId id="2147483694" r:id="rId48"/>
    <p:sldLayoutId id="2147483696" r:id="rId49"/>
    <p:sldLayoutId id="2147483698" r:id="rId50"/>
    <p:sldLayoutId id="2147483699" r:id="rId51"/>
    <p:sldLayoutId id="2147483700" r:id="rId52"/>
    <p:sldLayoutId id="2147483701" r:id="rId53"/>
    <p:sldLayoutId id="2147483702" r:id="rId5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51,230 Food Basket Illustrations &amp; Clip Art - iStock | Food basket icon,  Fast food basket, Healthy food basket"/>
          <p:cNvPicPr>
            <a:picLocks noGrp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r="6007"/>
          <a:stretch>
            <a:fillRect/>
          </a:stretch>
        </p:blipFill>
        <p:spPr bwMode="auto">
          <a:xfrm>
            <a:off x="571500" y="606490"/>
            <a:ext cx="4662973" cy="51131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7616" y="606490"/>
            <a:ext cx="6004347" cy="3424334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Arial Narrow" panose="020B0606020202030204" pitchFamily="34" charset="0"/>
              </a:rPr>
              <a:t>Състояние на пазара на основни хранителни продукти</a:t>
            </a:r>
            <a:r>
              <a:rPr lang="en-US" sz="4800" b="1" dirty="0">
                <a:latin typeface="Arial Narrow" panose="020B0606020202030204" pitchFamily="34" charset="0"/>
              </a:rPr>
              <a:t/>
            </a:r>
            <a:br>
              <a:rPr lang="en-US" sz="4800" b="1" dirty="0">
                <a:latin typeface="Arial Narrow" panose="020B0606020202030204" pitchFamily="34" charset="0"/>
              </a:rPr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>2</a:t>
            </a:r>
            <a:r>
              <a:rPr lang="bg-BG" sz="3600" b="1" dirty="0" smtClean="0">
                <a:latin typeface="Arial Narrow" panose="020B0606020202030204" pitchFamily="34" charset="0"/>
              </a:rPr>
              <a:t> </a:t>
            </a:r>
            <a:r>
              <a:rPr lang="bg-BG" sz="3600" b="1" dirty="0">
                <a:latin typeface="Arial Narrow" panose="020B0606020202030204" pitchFamily="34" charset="0"/>
              </a:rPr>
              <a:t>Март, 2023 г.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 txBox="1">
            <a:spLocks/>
          </p:cNvSpPr>
          <p:nvPr/>
        </p:nvSpPr>
        <p:spPr>
          <a:xfrm>
            <a:off x="571500" y="6008913"/>
            <a:ext cx="6044779" cy="454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Национално координационно звено към Министерски съвет</a:t>
            </a:r>
            <a:endParaRPr lang="en-U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941258"/>
              </p:ext>
            </p:extLst>
          </p:nvPr>
        </p:nvGraphicFramePr>
        <p:xfrm>
          <a:off x="312850" y="1495983"/>
          <a:ext cx="5760002" cy="4752000"/>
        </p:xfrm>
        <a:graphic>
          <a:graphicData uri="http://schemas.openxmlformats.org/drawingml/2006/table">
            <a:tbl>
              <a:tblPr/>
              <a:tblGrid>
                <a:gridCol w="428430">
                  <a:extLst>
                    <a:ext uri="{9D8B030D-6E8A-4147-A177-3AD203B41FA5}">
                      <a16:colId xmlns:a16="http://schemas.microsoft.com/office/drawing/2014/main" val="839224736"/>
                    </a:ext>
                  </a:extLst>
                </a:gridCol>
                <a:gridCol w="1047272">
                  <a:extLst>
                    <a:ext uri="{9D8B030D-6E8A-4147-A177-3AD203B41FA5}">
                      <a16:colId xmlns:a16="http://schemas.microsoft.com/office/drawing/2014/main" val="4185789054"/>
                    </a:ext>
                  </a:extLst>
                </a:gridCol>
                <a:gridCol w="428430">
                  <a:extLst>
                    <a:ext uri="{9D8B030D-6E8A-4147-A177-3AD203B41FA5}">
                      <a16:colId xmlns:a16="http://schemas.microsoft.com/office/drawing/2014/main" val="130969364"/>
                    </a:ext>
                  </a:extLst>
                </a:gridCol>
                <a:gridCol w="428430">
                  <a:extLst>
                    <a:ext uri="{9D8B030D-6E8A-4147-A177-3AD203B41FA5}">
                      <a16:colId xmlns:a16="http://schemas.microsoft.com/office/drawing/2014/main" val="1682495534"/>
                    </a:ext>
                  </a:extLst>
                </a:gridCol>
                <a:gridCol w="428430">
                  <a:extLst>
                    <a:ext uri="{9D8B030D-6E8A-4147-A177-3AD203B41FA5}">
                      <a16:colId xmlns:a16="http://schemas.microsoft.com/office/drawing/2014/main" val="4147922201"/>
                    </a:ext>
                  </a:extLst>
                </a:gridCol>
                <a:gridCol w="428430">
                  <a:extLst>
                    <a:ext uri="{9D8B030D-6E8A-4147-A177-3AD203B41FA5}">
                      <a16:colId xmlns:a16="http://schemas.microsoft.com/office/drawing/2014/main" val="993634382"/>
                    </a:ext>
                  </a:extLst>
                </a:gridCol>
                <a:gridCol w="428430">
                  <a:extLst>
                    <a:ext uri="{9D8B030D-6E8A-4147-A177-3AD203B41FA5}">
                      <a16:colId xmlns:a16="http://schemas.microsoft.com/office/drawing/2014/main" val="4217040247"/>
                    </a:ext>
                  </a:extLst>
                </a:gridCol>
                <a:gridCol w="428430">
                  <a:extLst>
                    <a:ext uri="{9D8B030D-6E8A-4147-A177-3AD203B41FA5}">
                      <a16:colId xmlns:a16="http://schemas.microsoft.com/office/drawing/2014/main" val="1909417835"/>
                    </a:ext>
                  </a:extLst>
                </a:gridCol>
                <a:gridCol w="428430">
                  <a:extLst>
                    <a:ext uri="{9D8B030D-6E8A-4147-A177-3AD203B41FA5}">
                      <a16:colId xmlns:a16="http://schemas.microsoft.com/office/drawing/2014/main" val="3649528691"/>
                    </a:ext>
                  </a:extLst>
                </a:gridCol>
                <a:gridCol w="428430">
                  <a:extLst>
                    <a:ext uri="{9D8B030D-6E8A-4147-A177-3AD203B41FA5}">
                      <a16:colId xmlns:a16="http://schemas.microsoft.com/office/drawing/2014/main" val="1500732067"/>
                    </a:ext>
                  </a:extLst>
                </a:gridCol>
                <a:gridCol w="428430">
                  <a:extLst>
                    <a:ext uri="{9D8B030D-6E8A-4147-A177-3AD203B41FA5}">
                      <a16:colId xmlns:a16="http://schemas.microsoft.com/office/drawing/2014/main" val="196148885"/>
                    </a:ext>
                  </a:extLst>
                </a:gridCol>
                <a:gridCol w="428430">
                  <a:extLst>
                    <a:ext uri="{9D8B030D-6E8A-4147-A177-3AD203B41FA5}">
                      <a16:colId xmlns:a16="http://schemas.microsoft.com/office/drawing/2014/main" val="1616852006"/>
                    </a:ext>
                  </a:extLst>
                </a:gridCol>
              </a:tblGrid>
              <a:tr h="64971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Примерна таблица за илюстрация на елементи от веригата на доставките - </a:t>
                      </a: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Продукт на цена 100 лв./кг без ДДС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521531"/>
                  </a:ext>
                </a:extLst>
              </a:tr>
              <a:tr h="5360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Фактурирано от доставчик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Платено от дистрибутор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Продажна цена в магазин на дистрибутор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609447"/>
                  </a:ext>
                </a:extLst>
              </a:tr>
              <a:tr h="446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7322"/>
                  </a:ext>
                </a:extLst>
              </a:tr>
              <a:tr h="223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ПРОДУКТ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0,0%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0,0%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148,59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48,6%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178,31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48,6%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727770"/>
                  </a:ext>
                </a:extLst>
              </a:tr>
              <a:tr h="5481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Основания за насрещни фактури, в това число: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539305"/>
                  </a:ext>
                </a:extLst>
              </a:tr>
              <a:tr h="223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2.1.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Логистика</a:t>
                      </a:r>
                    </a:p>
                  </a:txBody>
                  <a:tcPr marL="99047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59652"/>
                  </a:ext>
                </a:extLst>
              </a:tr>
              <a:tr h="223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2.2.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Бонус оборот</a:t>
                      </a:r>
                    </a:p>
                  </a:txBody>
                  <a:tcPr marL="99047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90819"/>
                  </a:ext>
                </a:extLst>
              </a:tr>
              <a:tr h="223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2.3.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Реклама</a:t>
                      </a:r>
                    </a:p>
                  </a:txBody>
                  <a:tcPr marL="99047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91099"/>
                  </a:ext>
                </a:extLst>
              </a:tr>
              <a:tr h="223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2.4. 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Маркетинг</a:t>
                      </a:r>
                    </a:p>
                  </a:txBody>
                  <a:tcPr marL="99047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406952"/>
                  </a:ext>
                </a:extLst>
              </a:tr>
              <a:tr h="223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2.5.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</a:t>
                      </a:r>
                    </a:p>
                  </a:txBody>
                  <a:tcPr marL="99047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045680"/>
                  </a:ext>
                </a:extLst>
              </a:tr>
              <a:tr h="223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2.6.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…........</a:t>
                      </a:r>
                    </a:p>
                  </a:txBody>
                  <a:tcPr marL="99047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486678"/>
                  </a:ext>
                </a:extLst>
              </a:tr>
              <a:tr h="5613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Основания за отстъпки за количества, в това число: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691003"/>
                  </a:ext>
                </a:extLst>
              </a:tr>
              <a:tr h="223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3.1.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 оборот</a:t>
                      </a:r>
                    </a:p>
                  </a:txBody>
                  <a:tcPr marL="99047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099081"/>
                  </a:ext>
                </a:extLst>
              </a:tr>
              <a:tr h="223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3.2.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…..............</a:t>
                      </a:r>
                    </a:p>
                  </a:txBody>
                  <a:tcPr marL="99047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3" marR="5503" marT="5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373509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63680161"/>
              </p:ext>
            </p:extLst>
          </p:nvPr>
        </p:nvGraphicFramePr>
        <p:xfrm>
          <a:off x="6266336" y="1495984"/>
          <a:ext cx="5760003" cy="4751999"/>
        </p:xfrm>
        <a:graphic>
          <a:graphicData uri="http://schemas.openxmlformats.org/drawingml/2006/table">
            <a:tbl>
              <a:tblPr/>
              <a:tblGrid>
                <a:gridCol w="425354">
                  <a:extLst>
                    <a:ext uri="{9D8B030D-6E8A-4147-A177-3AD203B41FA5}">
                      <a16:colId xmlns:a16="http://schemas.microsoft.com/office/drawing/2014/main" val="3317757149"/>
                    </a:ext>
                  </a:extLst>
                </a:gridCol>
                <a:gridCol w="1081109">
                  <a:extLst>
                    <a:ext uri="{9D8B030D-6E8A-4147-A177-3AD203B41FA5}">
                      <a16:colId xmlns:a16="http://schemas.microsoft.com/office/drawing/2014/main" val="680472486"/>
                    </a:ext>
                  </a:extLst>
                </a:gridCol>
                <a:gridCol w="425354">
                  <a:extLst>
                    <a:ext uri="{9D8B030D-6E8A-4147-A177-3AD203B41FA5}">
                      <a16:colId xmlns:a16="http://schemas.microsoft.com/office/drawing/2014/main" val="1362548475"/>
                    </a:ext>
                  </a:extLst>
                </a:gridCol>
                <a:gridCol w="425354">
                  <a:extLst>
                    <a:ext uri="{9D8B030D-6E8A-4147-A177-3AD203B41FA5}">
                      <a16:colId xmlns:a16="http://schemas.microsoft.com/office/drawing/2014/main" val="135784883"/>
                    </a:ext>
                  </a:extLst>
                </a:gridCol>
                <a:gridCol w="425354">
                  <a:extLst>
                    <a:ext uri="{9D8B030D-6E8A-4147-A177-3AD203B41FA5}">
                      <a16:colId xmlns:a16="http://schemas.microsoft.com/office/drawing/2014/main" val="3838666441"/>
                    </a:ext>
                  </a:extLst>
                </a:gridCol>
                <a:gridCol w="425354">
                  <a:extLst>
                    <a:ext uri="{9D8B030D-6E8A-4147-A177-3AD203B41FA5}">
                      <a16:colId xmlns:a16="http://schemas.microsoft.com/office/drawing/2014/main" val="2521471798"/>
                    </a:ext>
                  </a:extLst>
                </a:gridCol>
                <a:gridCol w="425354">
                  <a:extLst>
                    <a:ext uri="{9D8B030D-6E8A-4147-A177-3AD203B41FA5}">
                      <a16:colId xmlns:a16="http://schemas.microsoft.com/office/drawing/2014/main" val="2604409767"/>
                    </a:ext>
                  </a:extLst>
                </a:gridCol>
                <a:gridCol w="425354">
                  <a:extLst>
                    <a:ext uri="{9D8B030D-6E8A-4147-A177-3AD203B41FA5}">
                      <a16:colId xmlns:a16="http://schemas.microsoft.com/office/drawing/2014/main" val="264562965"/>
                    </a:ext>
                  </a:extLst>
                </a:gridCol>
                <a:gridCol w="425354">
                  <a:extLst>
                    <a:ext uri="{9D8B030D-6E8A-4147-A177-3AD203B41FA5}">
                      <a16:colId xmlns:a16="http://schemas.microsoft.com/office/drawing/2014/main" val="2678715576"/>
                    </a:ext>
                  </a:extLst>
                </a:gridCol>
                <a:gridCol w="425354">
                  <a:extLst>
                    <a:ext uri="{9D8B030D-6E8A-4147-A177-3AD203B41FA5}">
                      <a16:colId xmlns:a16="http://schemas.microsoft.com/office/drawing/2014/main" val="3663904453"/>
                    </a:ext>
                  </a:extLst>
                </a:gridCol>
                <a:gridCol w="425354">
                  <a:extLst>
                    <a:ext uri="{9D8B030D-6E8A-4147-A177-3AD203B41FA5}">
                      <a16:colId xmlns:a16="http://schemas.microsoft.com/office/drawing/2014/main" val="1554246773"/>
                    </a:ext>
                  </a:extLst>
                </a:gridCol>
                <a:gridCol w="425354">
                  <a:extLst>
                    <a:ext uri="{9D8B030D-6E8A-4147-A177-3AD203B41FA5}">
                      <a16:colId xmlns:a16="http://schemas.microsoft.com/office/drawing/2014/main" val="2214748831"/>
                    </a:ext>
                  </a:extLst>
                </a:gridCol>
              </a:tblGrid>
              <a:tr h="65235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Примерна таблица за илюстрация на елементи от веригата на доставките - </a:t>
                      </a:r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Продукт на цена 100 лв./кг без ДДС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41850"/>
                  </a:ext>
                </a:extLst>
              </a:tr>
              <a:tr h="622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Фактурирано от доставчик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Платено от дистрибутор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Продажна цена в магазин на дистрибутор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459243"/>
                  </a:ext>
                </a:extLst>
              </a:tr>
              <a:tr h="442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665118"/>
                  </a:ext>
                </a:extLst>
              </a:tr>
              <a:tr h="281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ПРОДУКТ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-15,0%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-15,0%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141,48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66,4%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169,78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66,4%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859379"/>
                  </a:ext>
                </a:extLst>
              </a:tr>
              <a:tr h="421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Основания за насрещни фактури, в това число: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4910"/>
                  </a:ext>
                </a:extLst>
              </a:tr>
              <a:tr h="221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2.1.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Логистика</a:t>
                      </a:r>
                    </a:p>
                  </a:txBody>
                  <a:tcPr marL="96515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750089"/>
                  </a:ext>
                </a:extLst>
              </a:tr>
              <a:tr h="221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2.2.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Бонус оборот</a:t>
                      </a:r>
                    </a:p>
                  </a:txBody>
                  <a:tcPr marL="96515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872510"/>
                  </a:ext>
                </a:extLst>
              </a:tr>
              <a:tr h="221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2.3.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Реклама</a:t>
                      </a:r>
                    </a:p>
                  </a:txBody>
                  <a:tcPr marL="96515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475925"/>
                  </a:ext>
                </a:extLst>
              </a:tr>
              <a:tr h="221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2.4. 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Маркетинг</a:t>
                      </a:r>
                    </a:p>
                  </a:txBody>
                  <a:tcPr marL="96515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7,20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163722"/>
                  </a:ext>
                </a:extLst>
              </a:tr>
              <a:tr h="221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2.5.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Асортимент</a:t>
                      </a:r>
                    </a:p>
                  </a:txBody>
                  <a:tcPr marL="96515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8,40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16380"/>
                  </a:ext>
                </a:extLst>
              </a:tr>
              <a:tr h="221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2.6.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…........</a:t>
                      </a:r>
                    </a:p>
                  </a:txBody>
                  <a:tcPr marL="96515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347679"/>
                  </a:ext>
                </a:extLst>
              </a:tr>
              <a:tr h="559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Основания за отстъпки за количества, в това число: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071873"/>
                  </a:ext>
                </a:extLst>
              </a:tr>
              <a:tr h="221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3.1.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 оборот</a:t>
                      </a:r>
                    </a:p>
                  </a:txBody>
                  <a:tcPr marL="96515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240652"/>
                  </a:ext>
                </a:extLst>
              </a:tr>
              <a:tr h="221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3.2.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…..............</a:t>
                      </a:r>
                    </a:p>
                  </a:txBody>
                  <a:tcPr marL="96515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362" marR="5362" marT="5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998086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12201" y="783772"/>
            <a:ext cx="5660651" cy="531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6326155" y="713463"/>
            <a:ext cx="5506696" cy="602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41579" y="251928"/>
            <a:ext cx="11490626" cy="531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dirty="0">
                <a:latin typeface="Arial Narrow" panose="020B0606020202030204" pitchFamily="34" charset="0"/>
              </a:rPr>
              <a:t>Варианти на формиране на цени по веригата от доставчик до краен потребител</a:t>
            </a:r>
          </a:p>
        </p:txBody>
      </p:sp>
    </p:spTree>
    <p:extLst>
      <p:ext uri="{BB962C8B-B14F-4D97-AF65-F5344CB8AC3E}">
        <p14:creationId xmlns:p14="http://schemas.microsoft.com/office/powerpoint/2010/main" val="8671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0862672"/>
              </p:ext>
            </p:extLst>
          </p:nvPr>
        </p:nvGraphicFramePr>
        <p:xfrm>
          <a:off x="441579" y="1407664"/>
          <a:ext cx="5759998" cy="4752003"/>
        </p:xfrm>
        <a:graphic>
          <a:graphicData uri="http://schemas.openxmlformats.org/drawingml/2006/table">
            <a:tbl>
              <a:tblPr/>
              <a:tblGrid>
                <a:gridCol w="425908">
                  <a:extLst>
                    <a:ext uri="{9D8B030D-6E8A-4147-A177-3AD203B41FA5}">
                      <a16:colId xmlns:a16="http://schemas.microsoft.com/office/drawing/2014/main" val="1845236233"/>
                    </a:ext>
                  </a:extLst>
                </a:gridCol>
                <a:gridCol w="1075010">
                  <a:extLst>
                    <a:ext uri="{9D8B030D-6E8A-4147-A177-3AD203B41FA5}">
                      <a16:colId xmlns:a16="http://schemas.microsoft.com/office/drawing/2014/main" val="2423835825"/>
                    </a:ext>
                  </a:extLst>
                </a:gridCol>
                <a:gridCol w="425908">
                  <a:extLst>
                    <a:ext uri="{9D8B030D-6E8A-4147-A177-3AD203B41FA5}">
                      <a16:colId xmlns:a16="http://schemas.microsoft.com/office/drawing/2014/main" val="3013474054"/>
                    </a:ext>
                  </a:extLst>
                </a:gridCol>
                <a:gridCol w="425908">
                  <a:extLst>
                    <a:ext uri="{9D8B030D-6E8A-4147-A177-3AD203B41FA5}">
                      <a16:colId xmlns:a16="http://schemas.microsoft.com/office/drawing/2014/main" val="1362657693"/>
                    </a:ext>
                  </a:extLst>
                </a:gridCol>
                <a:gridCol w="425908">
                  <a:extLst>
                    <a:ext uri="{9D8B030D-6E8A-4147-A177-3AD203B41FA5}">
                      <a16:colId xmlns:a16="http://schemas.microsoft.com/office/drawing/2014/main" val="295537930"/>
                    </a:ext>
                  </a:extLst>
                </a:gridCol>
                <a:gridCol w="425908">
                  <a:extLst>
                    <a:ext uri="{9D8B030D-6E8A-4147-A177-3AD203B41FA5}">
                      <a16:colId xmlns:a16="http://schemas.microsoft.com/office/drawing/2014/main" val="1390827527"/>
                    </a:ext>
                  </a:extLst>
                </a:gridCol>
                <a:gridCol w="425908">
                  <a:extLst>
                    <a:ext uri="{9D8B030D-6E8A-4147-A177-3AD203B41FA5}">
                      <a16:colId xmlns:a16="http://schemas.microsoft.com/office/drawing/2014/main" val="3983980761"/>
                    </a:ext>
                  </a:extLst>
                </a:gridCol>
                <a:gridCol w="425908">
                  <a:extLst>
                    <a:ext uri="{9D8B030D-6E8A-4147-A177-3AD203B41FA5}">
                      <a16:colId xmlns:a16="http://schemas.microsoft.com/office/drawing/2014/main" val="2836322127"/>
                    </a:ext>
                  </a:extLst>
                </a:gridCol>
                <a:gridCol w="425908">
                  <a:extLst>
                    <a:ext uri="{9D8B030D-6E8A-4147-A177-3AD203B41FA5}">
                      <a16:colId xmlns:a16="http://schemas.microsoft.com/office/drawing/2014/main" val="2285303360"/>
                    </a:ext>
                  </a:extLst>
                </a:gridCol>
                <a:gridCol w="425908">
                  <a:extLst>
                    <a:ext uri="{9D8B030D-6E8A-4147-A177-3AD203B41FA5}">
                      <a16:colId xmlns:a16="http://schemas.microsoft.com/office/drawing/2014/main" val="3216359084"/>
                    </a:ext>
                  </a:extLst>
                </a:gridCol>
                <a:gridCol w="425908">
                  <a:extLst>
                    <a:ext uri="{9D8B030D-6E8A-4147-A177-3AD203B41FA5}">
                      <a16:colId xmlns:a16="http://schemas.microsoft.com/office/drawing/2014/main" val="3686803291"/>
                    </a:ext>
                  </a:extLst>
                </a:gridCol>
                <a:gridCol w="425908">
                  <a:extLst>
                    <a:ext uri="{9D8B030D-6E8A-4147-A177-3AD203B41FA5}">
                      <a16:colId xmlns:a16="http://schemas.microsoft.com/office/drawing/2014/main" val="2495070444"/>
                    </a:ext>
                  </a:extLst>
                </a:gridCol>
              </a:tblGrid>
              <a:tr h="48698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Примерна таблица за илюстрация на елементи от веригата на доставките - </a:t>
                      </a: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Продукт на цена 100 лв./кг без ДДС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194738"/>
                  </a:ext>
                </a:extLst>
              </a:tr>
              <a:tr h="579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Фактурирано от доставчик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Платено от дистрибутор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Продажна цена в магазин на дистрибутор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338547"/>
                  </a:ext>
                </a:extLst>
              </a:tr>
              <a:tr h="569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30185"/>
                  </a:ext>
                </a:extLst>
              </a:tr>
              <a:tr h="230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ПРОДУКТ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-11,0%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106,80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-11,0%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134,16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50,7%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160,99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50,7%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416899"/>
                  </a:ext>
                </a:extLst>
              </a:tr>
              <a:tr h="569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Основания за насрещни фактури, в това число: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13,20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88708"/>
                  </a:ext>
                </a:extLst>
              </a:tr>
              <a:tr h="19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2.1.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Логистика</a:t>
                      </a:r>
                    </a:p>
                  </a:txBody>
                  <a:tcPr marL="101502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880458"/>
                  </a:ext>
                </a:extLst>
              </a:tr>
              <a:tr h="19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2.2.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Бонус оборот</a:t>
                      </a:r>
                    </a:p>
                  </a:txBody>
                  <a:tcPr marL="101502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3,60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251551"/>
                  </a:ext>
                </a:extLst>
              </a:tr>
              <a:tr h="19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2.3.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Реклама</a:t>
                      </a:r>
                    </a:p>
                  </a:txBody>
                  <a:tcPr marL="101502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013272"/>
                  </a:ext>
                </a:extLst>
              </a:tr>
              <a:tr h="19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2.4. 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Маркетинг</a:t>
                      </a:r>
                    </a:p>
                  </a:txBody>
                  <a:tcPr marL="101502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9,60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52736"/>
                  </a:ext>
                </a:extLst>
              </a:tr>
              <a:tr h="19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2.5.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</a:t>
                      </a:r>
                    </a:p>
                  </a:txBody>
                  <a:tcPr marL="101502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810143"/>
                  </a:ext>
                </a:extLst>
              </a:tr>
              <a:tr h="19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2.6.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…........</a:t>
                      </a:r>
                    </a:p>
                  </a:txBody>
                  <a:tcPr marL="101502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49721"/>
                  </a:ext>
                </a:extLst>
              </a:tr>
              <a:tr h="7566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Основания за отстъпки за количества, в това число: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94933"/>
                  </a:ext>
                </a:extLst>
              </a:tr>
              <a:tr h="19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3.1.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 оборот</a:t>
                      </a:r>
                    </a:p>
                  </a:txBody>
                  <a:tcPr marL="101502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925408"/>
                  </a:ext>
                </a:extLst>
              </a:tr>
              <a:tr h="19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3.2.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…..............</a:t>
                      </a:r>
                    </a:p>
                  </a:txBody>
                  <a:tcPr marL="101502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39" marR="5639" marT="5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912594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84746411"/>
              </p:ext>
            </p:extLst>
          </p:nvPr>
        </p:nvGraphicFramePr>
        <p:xfrm>
          <a:off x="6326155" y="1407663"/>
          <a:ext cx="5759995" cy="4752003"/>
        </p:xfrm>
        <a:graphic>
          <a:graphicData uri="http://schemas.openxmlformats.org/drawingml/2006/table">
            <a:tbl>
              <a:tblPr/>
              <a:tblGrid>
                <a:gridCol w="415534">
                  <a:extLst>
                    <a:ext uri="{9D8B030D-6E8A-4147-A177-3AD203B41FA5}">
                      <a16:colId xmlns:a16="http://schemas.microsoft.com/office/drawing/2014/main" val="2889639783"/>
                    </a:ext>
                  </a:extLst>
                </a:gridCol>
                <a:gridCol w="1167031">
                  <a:extLst>
                    <a:ext uri="{9D8B030D-6E8A-4147-A177-3AD203B41FA5}">
                      <a16:colId xmlns:a16="http://schemas.microsoft.com/office/drawing/2014/main" val="3852475250"/>
                    </a:ext>
                  </a:extLst>
                </a:gridCol>
                <a:gridCol w="417743">
                  <a:extLst>
                    <a:ext uri="{9D8B030D-6E8A-4147-A177-3AD203B41FA5}">
                      <a16:colId xmlns:a16="http://schemas.microsoft.com/office/drawing/2014/main" val="522251610"/>
                    </a:ext>
                  </a:extLst>
                </a:gridCol>
                <a:gridCol w="417743">
                  <a:extLst>
                    <a:ext uri="{9D8B030D-6E8A-4147-A177-3AD203B41FA5}">
                      <a16:colId xmlns:a16="http://schemas.microsoft.com/office/drawing/2014/main" val="847248286"/>
                    </a:ext>
                  </a:extLst>
                </a:gridCol>
                <a:gridCol w="417743">
                  <a:extLst>
                    <a:ext uri="{9D8B030D-6E8A-4147-A177-3AD203B41FA5}">
                      <a16:colId xmlns:a16="http://schemas.microsoft.com/office/drawing/2014/main" val="383860405"/>
                    </a:ext>
                  </a:extLst>
                </a:gridCol>
                <a:gridCol w="417743">
                  <a:extLst>
                    <a:ext uri="{9D8B030D-6E8A-4147-A177-3AD203B41FA5}">
                      <a16:colId xmlns:a16="http://schemas.microsoft.com/office/drawing/2014/main" val="1238841709"/>
                    </a:ext>
                  </a:extLst>
                </a:gridCol>
                <a:gridCol w="417743">
                  <a:extLst>
                    <a:ext uri="{9D8B030D-6E8A-4147-A177-3AD203B41FA5}">
                      <a16:colId xmlns:a16="http://schemas.microsoft.com/office/drawing/2014/main" val="3721053811"/>
                    </a:ext>
                  </a:extLst>
                </a:gridCol>
                <a:gridCol w="417743">
                  <a:extLst>
                    <a:ext uri="{9D8B030D-6E8A-4147-A177-3AD203B41FA5}">
                      <a16:colId xmlns:a16="http://schemas.microsoft.com/office/drawing/2014/main" val="4131286105"/>
                    </a:ext>
                  </a:extLst>
                </a:gridCol>
                <a:gridCol w="417743">
                  <a:extLst>
                    <a:ext uri="{9D8B030D-6E8A-4147-A177-3AD203B41FA5}">
                      <a16:colId xmlns:a16="http://schemas.microsoft.com/office/drawing/2014/main" val="999906221"/>
                    </a:ext>
                  </a:extLst>
                </a:gridCol>
                <a:gridCol w="417743">
                  <a:extLst>
                    <a:ext uri="{9D8B030D-6E8A-4147-A177-3AD203B41FA5}">
                      <a16:colId xmlns:a16="http://schemas.microsoft.com/office/drawing/2014/main" val="2391192133"/>
                    </a:ext>
                  </a:extLst>
                </a:gridCol>
                <a:gridCol w="417743">
                  <a:extLst>
                    <a:ext uri="{9D8B030D-6E8A-4147-A177-3AD203B41FA5}">
                      <a16:colId xmlns:a16="http://schemas.microsoft.com/office/drawing/2014/main" val="719235000"/>
                    </a:ext>
                  </a:extLst>
                </a:gridCol>
                <a:gridCol w="417743">
                  <a:extLst>
                    <a:ext uri="{9D8B030D-6E8A-4147-A177-3AD203B41FA5}">
                      <a16:colId xmlns:a16="http://schemas.microsoft.com/office/drawing/2014/main" val="1085334086"/>
                    </a:ext>
                  </a:extLst>
                </a:gridCol>
              </a:tblGrid>
              <a:tr h="4992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Примерна таблица за илюстрация на елементи от веригата на доставките - </a:t>
                      </a: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Продукт на цена 100 лв./кг без ДДС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182583"/>
                  </a:ext>
                </a:extLst>
              </a:tr>
              <a:tr h="399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Фактурирано от доставчик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Платено от дистрибутор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Продажна цена в магазин на дистрибутор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11257"/>
                  </a:ext>
                </a:extLst>
              </a:tr>
              <a:tr h="606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15284"/>
                  </a:ext>
                </a:extLst>
              </a:tr>
              <a:tr h="2285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ПРОДУКТ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-18,0%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98,40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-18,0%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127,51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55,5%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153,01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55,5%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69482"/>
                  </a:ext>
                </a:extLst>
              </a:tr>
              <a:tr h="5948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Основания за насрещни фактури, в това число: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21,60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811321"/>
                  </a:ext>
                </a:extLst>
              </a:tr>
              <a:tr h="204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2.1.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Логистика</a:t>
                      </a:r>
                    </a:p>
                  </a:txBody>
                  <a:tcPr marL="111068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10,80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749235"/>
                  </a:ext>
                </a:extLst>
              </a:tr>
              <a:tr h="204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2.2.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Бонус оборот</a:t>
                      </a:r>
                    </a:p>
                  </a:txBody>
                  <a:tcPr marL="111068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294850"/>
                  </a:ext>
                </a:extLst>
              </a:tr>
              <a:tr h="204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2.3.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Реклама</a:t>
                      </a:r>
                    </a:p>
                  </a:txBody>
                  <a:tcPr marL="111068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822384"/>
                  </a:ext>
                </a:extLst>
              </a:tr>
              <a:tr h="204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2.4. 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Маркетинг</a:t>
                      </a:r>
                    </a:p>
                  </a:txBody>
                  <a:tcPr marL="111068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10,80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598065"/>
                  </a:ext>
                </a:extLst>
              </a:tr>
              <a:tr h="204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2.5.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</a:t>
                      </a:r>
                    </a:p>
                  </a:txBody>
                  <a:tcPr marL="111068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645776"/>
                  </a:ext>
                </a:extLst>
              </a:tr>
              <a:tr h="204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2.6.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…........</a:t>
                      </a:r>
                    </a:p>
                  </a:txBody>
                  <a:tcPr marL="111068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97925"/>
                  </a:ext>
                </a:extLst>
              </a:tr>
              <a:tr h="790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Основания за отстъпки за количества, в това число: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331790"/>
                  </a:ext>
                </a:extLst>
              </a:tr>
              <a:tr h="204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3.1.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 оборот</a:t>
                      </a:r>
                    </a:p>
                  </a:txBody>
                  <a:tcPr marL="111068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28391"/>
                  </a:ext>
                </a:extLst>
              </a:tr>
              <a:tr h="204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3.2.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…..............</a:t>
                      </a:r>
                    </a:p>
                  </a:txBody>
                  <a:tcPr marL="111068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445806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12201" y="783772"/>
            <a:ext cx="5660651" cy="531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6326155" y="713463"/>
            <a:ext cx="5506696" cy="602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41579" y="251928"/>
            <a:ext cx="11490626" cy="531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dirty="0">
                <a:latin typeface="Arial Narrow" panose="020B0606020202030204" pitchFamily="34" charset="0"/>
              </a:rPr>
              <a:t>Варианти на формиране на цени по веригата от доставчик до краен потребител</a:t>
            </a:r>
          </a:p>
        </p:txBody>
      </p:sp>
    </p:spTree>
    <p:extLst>
      <p:ext uri="{BB962C8B-B14F-4D97-AF65-F5344CB8AC3E}">
        <p14:creationId xmlns:p14="http://schemas.microsoft.com/office/powerpoint/2010/main" val="10549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654" y="135281"/>
            <a:ext cx="9926784" cy="499399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latin typeface="Arial Narrow" panose="020B0606020202030204" pitchFamily="34" charset="0"/>
              </a:rPr>
              <a:t>Примери от пазара </a:t>
            </a:r>
            <a:r>
              <a:rPr lang="bg-BG" sz="3100" b="1" dirty="0" smtClean="0">
                <a:latin typeface="Arial Narrow" panose="020B0606020202030204" pitchFamily="34" charset="0"/>
              </a:rPr>
              <a:t>(млечни продукти)</a:t>
            </a:r>
            <a:endParaRPr lang="en-US" sz="3100" b="1" dirty="0"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22182" y="6492875"/>
            <a:ext cx="969818" cy="365125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32654" y="713044"/>
            <a:ext cx="2459186" cy="4640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2800" dirty="0" smtClean="0">
                <a:latin typeface="Arial Narrow" panose="020B0606020202030204" pitchFamily="34" charset="0"/>
              </a:rPr>
              <a:t>Пример 1</a:t>
            </a:r>
            <a:endParaRPr lang="bg-BG" sz="2800" dirty="0">
              <a:latin typeface="Arial Narrow" panose="020B060602020203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32654" y="3726437"/>
            <a:ext cx="2459186" cy="531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2800" dirty="0" smtClean="0">
                <a:latin typeface="Arial Narrow" panose="020B0606020202030204" pitchFamily="34" charset="0"/>
              </a:rPr>
              <a:t>Пример 2</a:t>
            </a:r>
            <a:endParaRPr lang="bg-BG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2654" y="1191630"/>
          <a:ext cx="10597347" cy="2253210"/>
        </p:xfrm>
        <a:graphic>
          <a:graphicData uri="http://schemas.openxmlformats.org/drawingml/2006/table">
            <a:tbl>
              <a:tblPr/>
              <a:tblGrid>
                <a:gridCol w="5219011">
                  <a:extLst>
                    <a:ext uri="{9D8B030D-6E8A-4147-A177-3AD203B41FA5}">
                      <a16:colId xmlns:a16="http://schemas.microsoft.com/office/drawing/2014/main" val="1586193349"/>
                    </a:ext>
                  </a:extLst>
                </a:gridCol>
                <a:gridCol w="1712422">
                  <a:extLst>
                    <a:ext uri="{9D8B030D-6E8A-4147-A177-3AD203B41FA5}">
                      <a16:colId xmlns:a16="http://schemas.microsoft.com/office/drawing/2014/main" val="3039760838"/>
                    </a:ext>
                  </a:extLst>
                </a:gridCol>
                <a:gridCol w="1787237">
                  <a:extLst>
                    <a:ext uri="{9D8B030D-6E8A-4147-A177-3AD203B41FA5}">
                      <a16:colId xmlns:a16="http://schemas.microsoft.com/office/drawing/2014/main" val="3998747421"/>
                    </a:ext>
                  </a:extLst>
                </a:gridCol>
                <a:gridCol w="1878677">
                  <a:extLst>
                    <a:ext uri="{9D8B030D-6E8A-4147-A177-3AD203B41FA5}">
                      <a16:colId xmlns:a16="http://schemas.microsoft.com/office/drawing/2014/main" val="1036556326"/>
                    </a:ext>
                  </a:extLst>
                </a:gridCol>
              </a:tblGrid>
              <a:tr h="127725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Артикул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Доставна цена с ДДС</a:t>
                      </a:r>
                      <a:b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(лв.)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Продажна цена</a:t>
                      </a:r>
                      <a:b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(лв.)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Разлика</a:t>
                      </a:r>
                      <a:b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118788"/>
                  </a:ext>
                </a:extLst>
              </a:tr>
              <a:tr h="52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Кашкавал от краве мляко по БДС~~0,400 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08704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Краве сирене ~~0,400 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15148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47899" y="4258281"/>
          <a:ext cx="10582102" cy="2112340"/>
        </p:xfrm>
        <a:graphic>
          <a:graphicData uri="http://schemas.openxmlformats.org/drawingml/2006/table">
            <a:tbl>
              <a:tblPr/>
              <a:tblGrid>
                <a:gridCol w="5195455">
                  <a:extLst>
                    <a:ext uri="{9D8B030D-6E8A-4147-A177-3AD203B41FA5}">
                      <a16:colId xmlns:a16="http://schemas.microsoft.com/office/drawing/2014/main" val="1486949951"/>
                    </a:ext>
                  </a:extLst>
                </a:gridCol>
                <a:gridCol w="1720734">
                  <a:extLst>
                    <a:ext uri="{9D8B030D-6E8A-4147-A177-3AD203B41FA5}">
                      <a16:colId xmlns:a16="http://schemas.microsoft.com/office/drawing/2014/main" val="952629504"/>
                    </a:ext>
                  </a:extLst>
                </a:gridCol>
                <a:gridCol w="1928553">
                  <a:extLst>
                    <a:ext uri="{9D8B030D-6E8A-4147-A177-3AD203B41FA5}">
                      <a16:colId xmlns:a16="http://schemas.microsoft.com/office/drawing/2014/main" val="37588379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829471742"/>
                    </a:ext>
                  </a:extLst>
                </a:gridCol>
              </a:tblGrid>
              <a:tr h="11720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bg-BG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Артикул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3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Доставна цена с ДДС</a:t>
                      </a:r>
                      <a:b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(лв.)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3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bg-BG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Продажна цена</a:t>
                      </a:r>
                      <a:br>
                        <a:rPr lang="bg-BG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bg-BG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(лв.)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3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bg-BG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Разлика</a:t>
                      </a:r>
                      <a:br>
                        <a:rPr lang="bg-BG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bg-BG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11127"/>
                  </a:ext>
                </a:extLst>
              </a:tr>
              <a:tr h="47016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Кашкавал от краве мляко ~~0,400 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59779"/>
                  </a:ext>
                </a:extLst>
              </a:tr>
              <a:tr h="47016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Краве сирене вак. ~~0,400 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24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2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54" y="643812"/>
            <a:ext cx="10514045" cy="4413380"/>
          </a:xfrm>
        </p:spPr>
        <p:txBody>
          <a:bodyPr/>
          <a:lstStyle/>
          <a:p>
            <a:pPr algn="ctr"/>
            <a:r>
              <a:rPr lang="bg-BG" dirty="0" smtClean="0"/>
              <a:t>Благодарим за вниманието!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8" y="932283"/>
            <a:ext cx="5272764" cy="1551573"/>
          </a:xfrm>
        </p:spPr>
        <p:txBody>
          <a:bodyPr/>
          <a:lstStyle/>
          <a:p>
            <a:pPr algn="ctr"/>
            <a:r>
              <a:rPr lang="bg-BG" dirty="0">
                <a:latin typeface="Arial Narrow" panose="020B0606020202030204" pitchFamily="34" charset="0"/>
              </a:rPr>
              <a:t>Особености на пазара при основни хранителни продукти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2659225"/>
            <a:ext cx="5272764" cy="3697126"/>
          </a:xfrm>
        </p:spPr>
        <p:txBody>
          <a:bodyPr>
            <a:normAutofit lnSpcReduction="10000"/>
          </a:bodyPr>
          <a:lstStyle/>
          <a:p>
            <a:r>
              <a:rPr lang="bg-BG" dirty="0">
                <a:latin typeface="Arial Narrow" panose="020B0606020202030204" pitchFamily="34" charset="0"/>
              </a:rPr>
              <a:t>Сериозно поскъпване на основните хранителни продукти през 2022 г., като начало на поскъпването съвпада с началото на войната в Украйна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bg-BG" dirty="0">
                <a:latin typeface="Arial Narrow" panose="020B0606020202030204" pitchFamily="34" charset="0"/>
              </a:rPr>
              <a:t>Относително стабилизиране на цените на повечето продукти през последните два до три месеца</a:t>
            </a:r>
          </a:p>
          <a:p>
            <a:r>
              <a:rPr lang="bg-BG" dirty="0">
                <a:latin typeface="Arial Narrow" panose="020B0606020202030204" pitchFamily="34" charset="0"/>
              </a:rPr>
              <a:t>През януари 2023 г. годишната инфлация на хранителните стоки се свива до 24,5% , при достигнати 26,1% през ноември 2022 г.</a:t>
            </a:r>
          </a:p>
          <a:p>
            <a:r>
              <a:rPr lang="bg-BG" dirty="0">
                <a:latin typeface="Arial Narrow" panose="020B0606020202030204" pitchFamily="34" charset="0"/>
              </a:rPr>
              <a:t>През последния месец се наблюдава и тенденция на понижение на някои от основните храни, които са обект на наблюдение</a:t>
            </a:r>
            <a:endParaRPr lang="en-US" dirty="0">
              <a:latin typeface="Arial Narrow" panose="020B0606020202030204" pitchFamily="34" charset="0"/>
            </a:endParaRPr>
          </a:p>
          <a:p>
            <a:endParaRPr lang="bg-BG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</a:t>
            </a:fld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 b="1691"/>
          <a:stretch>
            <a:fillRect/>
          </a:stretch>
        </p:blipFill>
        <p:spPr>
          <a:xfrm>
            <a:off x="214313" y="1016000"/>
            <a:ext cx="6013450" cy="4978400"/>
          </a:xfrm>
          <a:noFill/>
        </p:spPr>
      </p:pic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2C00B059-8249-401E-BECD-DC838B36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>
                <a:latin typeface="Arial Narrow" panose="020B0606020202030204" pitchFamily="34" charset="0"/>
              </a:rPr>
              <a:t>Някои асиметрии и големи маржове по веригата на предлагане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1E71C2-3FC1-41C1-8255-33A1AC80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Chart Placeholder 3"/>
          <p:cNvPicPr>
            <a:picLocks noGrp="1" noChangeAspect="1"/>
          </p:cNvPicPr>
          <p:nvPr>
            <p:ph type="chart" sz="quarter" idx="13"/>
          </p:nvPr>
        </p:nvPicPr>
        <p:blipFill>
          <a:blip r:embed="rId2"/>
          <a:stretch>
            <a:fillRect/>
          </a:stretch>
        </p:blipFill>
        <p:spPr>
          <a:xfrm>
            <a:off x="5065327" y="1610139"/>
            <a:ext cx="6322421" cy="423406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D42596E-DB09-43F7-A053-18CEB2DDE6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099" y="1450975"/>
            <a:ext cx="4249835" cy="4781874"/>
          </a:xfrm>
        </p:spPr>
        <p:txBody>
          <a:bodyPr>
            <a:normAutofit fontScale="92500"/>
          </a:bodyPr>
          <a:lstStyle/>
          <a:p>
            <a:r>
              <a:rPr lang="bg-BG" dirty="0">
                <a:latin typeface="Arial Narrow" panose="020B0606020202030204" pitchFamily="34" charset="0"/>
              </a:rPr>
              <a:t>Цените на дребно не винаги отразяват с адекватни темпове тенденциите при търговията на едро</a:t>
            </a:r>
          </a:p>
          <a:p>
            <a:r>
              <a:rPr lang="bg-BG" dirty="0">
                <a:latin typeface="Arial Narrow" panose="020B0606020202030204" pitchFamily="34" charset="0"/>
              </a:rPr>
              <a:t>Широк диапазон на маржовете между цените на едро и на дребно – от около 10% при хляба до над 100% при някои продукти</a:t>
            </a:r>
          </a:p>
          <a:p>
            <a:r>
              <a:rPr lang="bg-BG" dirty="0">
                <a:latin typeface="Arial Narrow" panose="020B0606020202030204" pitchFamily="34" charset="0"/>
              </a:rPr>
              <a:t>Необяснимо големи и дори разширяващи се маржове при някои продукти, като яйца, масло, кашкавал и сирене</a:t>
            </a:r>
          </a:p>
          <a:p>
            <a:r>
              <a:rPr lang="bg-BG" dirty="0">
                <a:latin typeface="Arial Narrow" panose="020B0606020202030204" pitchFamily="34" charset="0"/>
              </a:rPr>
              <a:t>Оттам - съмнения за неоправдано високи цени на дребно</a:t>
            </a:r>
          </a:p>
          <a:p>
            <a:endParaRPr lang="bg-B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52" y="149945"/>
            <a:ext cx="11748915" cy="1221971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bg-BG" sz="3800" dirty="0">
                <a:latin typeface="Arial Narrow" panose="020B0606020202030204" pitchFamily="34" charset="0"/>
              </a:rPr>
              <a:t>Прясно мляко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300" dirty="0">
                <a:latin typeface="Arial Narrow" panose="020B0606020202030204" pitchFamily="34" charset="0"/>
              </a:rPr>
              <a:t>Относително стабилни цени на дребно от края на 2022 г. насам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300" dirty="0">
                <a:latin typeface="Arial Narrow" panose="020B0606020202030204" pitchFamily="34" charset="0"/>
              </a:rPr>
              <a:t>Разширяване на маржа между цените на едро и на дребно в края на 2022 г. до около 25% и стесняване през последните две седмици на февруари 2023 г. (до 16% към 22.02.)</a:t>
            </a:r>
            <a:endParaRPr lang="en-US" sz="2500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3417659"/>
              </p:ext>
            </p:extLst>
          </p:nvPr>
        </p:nvGraphicFramePr>
        <p:xfrm>
          <a:off x="590204" y="1512916"/>
          <a:ext cx="10848109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11917"/>
            <a:ext cx="2743200" cy="365125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7813"/>
            <a:ext cx="2743200" cy="365125"/>
          </a:xfrm>
        </p:spPr>
        <p:txBody>
          <a:bodyPr/>
          <a:lstStyle/>
          <a:p>
            <a:fld id="{03DC2DEF-D2FE-4B45-ABA4-9F153FD1C98A}" type="slidenum">
              <a:rPr lang="en-US" smtClean="0"/>
              <a:t>5</a:t>
            </a:fld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1B8DC8C-1FD7-4773-B07E-7E4432766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539" y="0"/>
            <a:ext cx="11587854" cy="12565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2600" b="1" dirty="0">
                <a:latin typeface="Arial Narrow" panose="020B0606020202030204" pitchFamily="34" charset="0"/>
              </a:rPr>
              <a:t>Кашкавал от краве мляко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900" b="1" dirty="0">
                <a:latin typeface="Arial Narrow" panose="020B0606020202030204" pitchFamily="34" charset="0"/>
              </a:rPr>
              <a:t>Задържане на цените на едро и същевременно продължаващо повишение на цените на дребно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900" b="1" dirty="0">
                <a:latin typeface="Arial Narrow" panose="020B0606020202030204" pitchFamily="34" charset="0"/>
              </a:rPr>
              <a:t>Нарастване на разликата между цените на едро и на дребно до 20% към края на февруари</a:t>
            </a:r>
          </a:p>
        </p:txBody>
      </p:sp>
      <p:graphicFrame>
        <p:nvGraphicFramePr>
          <p:cNvPr id="13" name="Picture Placeholder 12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498173610"/>
              </p:ext>
            </p:extLst>
          </p:nvPr>
        </p:nvGraphicFramePr>
        <p:xfrm>
          <a:off x="438539" y="1396539"/>
          <a:ext cx="11243387" cy="531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0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0B770E-507E-4361-9D91-5007702BFC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611813"/>
            <a:ext cx="5761038" cy="304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Краве масло</a:t>
            </a:r>
            <a:endParaRPr kumimoji="0" lang="en-US" sz="2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/>
          <a:lstStyle/>
          <a:p>
            <a:fld id="{03DC2DEF-D2FE-4B45-ABA4-9F153FD1C98A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0B770E-507E-4361-9D91-5007702BFC32}"/>
              </a:ext>
            </a:extLst>
          </p:cNvPr>
          <p:cNvSpPr txBox="1">
            <a:spLocks/>
          </p:cNvSpPr>
          <p:nvPr/>
        </p:nvSpPr>
        <p:spPr>
          <a:xfrm>
            <a:off x="281406" y="5850718"/>
            <a:ext cx="11727092" cy="9374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bg-BG" sz="2000" b="1" dirty="0">
                <a:latin typeface="Arial Narrow" panose="020B0606020202030204" pitchFamily="34" charset="0"/>
              </a:rPr>
              <a:t>Намаление на цените на едро през последния месец, което все още не се отразява на цените на дребно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bg-BG" sz="2000" b="1" dirty="0">
                <a:latin typeface="Arial Narrow" panose="020B0606020202030204" pitchFamily="34" charset="0"/>
                <a:ea typeface="+mn-ea"/>
                <a:cs typeface="+mn-cs"/>
              </a:rPr>
              <a:t>Разширяване на маржа между двата типа цени до близо 61%</a:t>
            </a:r>
            <a:endParaRPr lang="en-US" sz="2400" b="1" dirty="0"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086536"/>
              </p:ext>
            </p:extLst>
          </p:nvPr>
        </p:nvGraphicFramePr>
        <p:xfrm>
          <a:off x="457200" y="242596"/>
          <a:ext cx="11361738" cy="526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80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BEE08E-D5C0-42E2-AB73-7CCC07B72E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0241" y="590205"/>
            <a:ext cx="10094509" cy="847898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latin typeface="Arial Narrow" panose="020B0606020202030204" pitchFamily="34" charset="0"/>
              </a:rPr>
              <a:t>Тенденция на поевтиняване на едро и същевременно поскъпване на дребно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latin typeface="Arial Narrow" panose="020B0606020202030204" pitchFamily="34" charset="0"/>
              </a:rPr>
              <a:t>Увеличение на разликата между цените на едро и на дребно до 40% към края на февруари 2023 г.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/>
          <a:lstStyle/>
          <a:p>
            <a:fld id="{03DC2DEF-D2FE-4B45-ABA4-9F153FD1C98A}" type="slidenum">
              <a:rPr lang="en-US" smtClean="0"/>
              <a:t>7</a:t>
            </a:fld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60B770E-507E-4361-9D91-5007702BFC32}"/>
              </a:ext>
            </a:extLst>
          </p:cNvPr>
          <p:cNvSpPr txBox="1">
            <a:spLocks/>
          </p:cNvSpPr>
          <p:nvPr/>
        </p:nvSpPr>
        <p:spPr>
          <a:xfrm>
            <a:off x="1920241" y="91440"/>
            <a:ext cx="9352046" cy="3574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bg-BG" sz="2400" b="1" dirty="0">
                <a:latin typeface="Arial Narrow" panose="020B0606020202030204" pitchFamily="34" charset="0"/>
                <a:ea typeface="+mn-ea"/>
                <a:cs typeface="+mn-cs"/>
              </a:rPr>
              <a:t>Яйца</a:t>
            </a:r>
            <a:endParaRPr lang="en-US" sz="24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887436"/>
              </p:ext>
            </p:extLst>
          </p:nvPr>
        </p:nvGraphicFramePr>
        <p:xfrm>
          <a:off x="961054" y="1579422"/>
          <a:ext cx="10440954" cy="508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66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2C00B059-8249-401E-BECD-DC838B36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>
                <a:latin typeface="Arial Narrow" panose="020B0606020202030204" pitchFamily="34" charset="0"/>
              </a:rPr>
              <a:t>Краставици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1E71C2-3FC1-41C1-8255-33A1AC80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8938" y="6581977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8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D42596E-DB09-43F7-A053-18CEB2DDE6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099" y="1450975"/>
            <a:ext cx="3784831" cy="4104000"/>
          </a:xfrm>
          <a:noFill/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bg-BG" sz="2000" dirty="0">
                <a:latin typeface="Arial Narrow" panose="020B0606020202030204" pitchFamily="34" charset="0"/>
              </a:rPr>
              <a:t>Сходни тенденции при търговията на едро и на дребно</a:t>
            </a:r>
          </a:p>
          <a:p>
            <a:pPr>
              <a:spcAft>
                <a:spcPts val="1200"/>
              </a:spcAft>
            </a:pPr>
            <a:r>
              <a:rPr lang="bg-BG" sz="2000" dirty="0">
                <a:latin typeface="Arial Narrow" panose="020B0606020202030204" pitchFamily="34" charset="0"/>
              </a:rPr>
              <a:t>Сериозно поскъпване през последния месец, което е обичайно за зимния сезон, когато разходите за оранжерийно производство нарастват заради по-ниските температури</a:t>
            </a:r>
          </a:p>
          <a:p>
            <a:pPr>
              <a:spcAft>
                <a:spcPts val="1200"/>
              </a:spcAft>
            </a:pPr>
            <a:r>
              <a:rPr lang="bg-BG" sz="2000" dirty="0">
                <a:latin typeface="Arial Narrow" panose="020B0606020202030204" pitchFamily="34" charset="0"/>
              </a:rPr>
              <a:t>Към 22.02.2023 г. марж между двата типа цени - около 21%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28546771"/>
              </p:ext>
            </p:extLst>
          </p:nvPr>
        </p:nvGraphicFramePr>
        <p:xfrm>
          <a:off x="4935894" y="565264"/>
          <a:ext cx="7072604" cy="601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7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7408801"/>
              </p:ext>
            </p:extLst>
          </p:nvPr>
        </p:nvGraphicFramePr>
        <p:xfrm>
          <a:off x="312852" y="1676345"/>
          <a:ext cx="5760000" cy="4680005"/>
        </p:xfrm>
        <a:graphic>
          <a:graphicData uri="http://schemas.openxmlformats.org/drawingml/2006/table">
            <a:tbl>
              <a:tblPr/>
              <a:tblGrid>
                <a:gridCol w="422454">
                  <a:extLst>
                    <a:ext uri="{9D8B030D-6E8A-4147-A177-3AD203B41FA5}">
                      <a16:colId xmlns:a16="http://schemas.microsoft.com/office/drawing/2014/main" val="4262163258"/>
                    </a:ext>
                  </a:extLst>
                </a:gridCol>
                <a:gridCol w="1115036">
                  <a:extLst>
                    <a:ext uri="{9D8B030D-6E8A-4147-A177-3AD203B41FA5}">
                      <a16:colId xmlns:a16="http://schemas.microsoft.com/office/drawing/2014/main" val="1825516026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369595407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4094268528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1876214555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849244418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3610172789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903003226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2014573233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3435873918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3604685305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val="3418810471"/>
                    </a:ext>
                  </a:extLst>
                </a:gridCol>
              </a:tblGrid>
              <a:tr h="58367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Примерна таблица за илюстрация на елементи от веригата на доставките - </a:t>
                      </a:r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Продукт на цена 100 лв./кг без ДДС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060588"/>
                  </a:ext>
                </a:extLst>
              </a:tr>
              <a:tr h="583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Фактурирано от доставчик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Платено от дистрибутор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Продажна цена в магазин на дистрибутор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72360"/>
                  </a:ext>
                </a:extLst>
              </a:tr>
              <a:tr h="466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6672"/>
                  </a:ext>
                </a:extLst>
              </a:tr>
              <a:tr h="265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ПРОДУКТ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79,50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-20,5%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95,40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-20,5%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73,6%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165,60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73,6%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80448"/>
                  </a:ext>
                </a:extLst>
              </a:tr>
              <a:tr h="4563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Основания за насрещни фактури, в това число: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20,50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24,60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55268"/>
                  </a:ext>
                </a:extLst>
              </a:tr>
              <a:tr h="233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2.1.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Логистика</a:t>
                      </a:r>
                    </a:p>
                  </a:txBody>
                  <a:tcPr marL="101947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9,60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37366"/>
                  </a:ext>
                </a:extLst>
              </a:tr>
              <a:tr h="233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2.2.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Бонус оборот</a:t>
                      </a:r>
                    </a:p>
                  </a:txBody>
                  <a:tcPr marL="101947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7,50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615063"/>
                  </a:ext>
                </a:extLst>
              </a:tr>
              <a:tr h="233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2.3.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Реклама</a:t>
                      </a:r>
                    </a:p>
                  </a:txBody>
                  <a:tcPr marL="101947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338983"/>
                  </a:ext>
                </a:extLst>
              </a:tr>
              <a:tr h="233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2.4. 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Маркетинг</a:t>
                      </a:r>
                    </a:p>
                  </a:txBody>
                  <a:tcPr marL="101947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193954"/>
                  </a:ext>
                </a:extLst>
              </a:tr>
              <a:tr h="233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2.5.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</a:t>
                      </a:r>
                    </a:p>
                  </a:txBody>
                  <a:tcPr marL="101947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490062"/>
                  </a:ext>
                </a:extLst>
              </a:tr>
              <a:tr h="233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2.6.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…........</a:t>
                      </a:r>
                    </a:p>
                  </a:txBody>
                  <a:tcPr marL="101947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714089"/>
                  </a:ext>
                </a:extLst>
              </a:tr>
              <a:tr h="4563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Основания за отстъпки за количества, в това число: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0540"/>
                  </a:ext>
                </a:extLst>
              </a:tr>
              <a:tr h="233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3.1.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 оборот</a:t>
                      </a:r>
                    </a:p>
                  </a:txBody>
                  <a:tcPr marL="101947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080184"/>
                  </a:ext>
                </a:extLst>
              </a:tr>
              <a:tr h="233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3.2.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…..............</a:t>
                      </a:r>
                    </a:p>
                  </a:txBody>
                  <a:tcPr marL="101947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664" marR="5664" marT="5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2801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7272694"/>
              </p:ext>
            </p:extLst>
          </p:nvPr>
        </p:nvGraphicFramePr>
        <p:xfrm>
          <a:off x="6172200" y="1676347"/>
          <a:ext cx="5760004" cy="4682118"/>
        </p:xfrm>
        <a:graphic>
          <a:graphicData uri="http://schemas.openxmlformats.org/drawingml/2006/table">
            <a:tbl>
              <a:tblPr/>
              <a:tblGrid>
                <a:gridCol w="427253">
                  <a:extLst>
                    <a:ext uri="{9D8B030D-6E8A-4147-A177-3AD203B41FA5}">
                      <a16:colId xmlns:a16="http://schemas.microsoft.com/office/drawing/2014/main" val="2001661870"/>
                    </a:ext>
                  </a:extLst>
                </a:gridCol>
                <a:gridCol w="1060221">
                  <a:extLst>
                    <a:ext uri="{9D8B030D-6E8A-4147-A177-3AD203B41FA5}">
                      <a16:colId xmlns:a16="http://schemas.microsoft.com/office/drawing/2014/main" val="434757709"/>
                    </a:ext>
                  </a:extLst>
                </a:gridCol>
                <a:gridCol w="427253">
                  <a:extLst>
                    <a:ext uri="{9D8B030D-6E8A-4147-A177-3AD203B41FA5}">
                      <a16:colId xmlns:a16="http://schemas.microsoft.com/office/drawing/2014/main" val="383342061"/>
                    </a:ext>
                  </a:extLst>
                </a:gridCol>
                <a:gridCol w="427253">
                  <a:extLst>
                    <a:ext uri="{9D8B030D-6E8A-4147-A177-3AD203B41FA5}">
                      <a16:colId xmlns:a16="http://schemas.microsoft.com/office/drawing/2014/main" val="237532755"/>
                    </a:ext>
                  </a:extLst>
                </a:gridCol>
                <a:gridCol w="427253">
                  <a:extLst>
                    <a:ext uri="{9D8B030D-6E8A-4147-A177-3AD203B41FA5}">
                      <a16:colId xmlns:a16="http://schemas.microsoft.com/office/drawing/2014/main" val="32012574"/>
                    </a:ext>
                  </a:extLst>
                </a:gridCol>
                <a:gridCol w="427253">
                  <a:extLst>
                    <a:ext uri="{9D8B030D-6E8A-4147-A177-3AD203B41FA5}">
                      <a16:colId xmlns:a16="http://schemas.microsoft.com/office/drawing/2014/main" val="3970920071"/>
                    </a:ext>
                  </a:extLst>
                </a:gridCol>
                <a:gridCol w="427253">
                  <a:extLst>
                    <a:ext uri="{9D8B030D-6E8A-4147-A177-3AD203B41FA5}">
                      <a16:colId xmlns:a16="http://schemas.microsoft.com/office/drawing/2014/main" val="3366688068"/>
                    </a:ext>
                  </a:extLst>
                </a:gridCol>
                <a:gridCol w="427253">
                  <a:extLst>
                    <a:ext uri="{9D8B030D-6E8A-4147-A177-3AD203B41FA5}">
                      <a16:colId xmlns:a16="http://schemas.microsoft.com/office/drawing/2014/main" val="3185471517"/>
                    </a:ext>
                  </a:extLst>
                </a:gridCol>
                <a:gridCol w="427253">
                  <a:extLst>
                    <a:ext uri="{9D8B030D-6E8A-4147-A177-3AD203B41FA5}">
                      <a16:colId xmlns:a16="http://schemas.microsoft.com/office/drawing/2014/main" val="3919825777"/>
                    </a:ext>
                  </a:extLst>
                </a:gridCol>
                <a:gridCol w="427253">
                  <a:extLst>
                    <a:ext uri="{9D8B030D-6E8A-4147-A177-3AD203B41FA5}">
                      <a16:colId xmlns:a16="http://schemas.microsoft.com/office/drawing/2014/main" val="4281300829"/>
                    </a:ext>
                  </a:extLst>
                </a:gridCol>
                <a:gridCol w="427253">
                  <a:extLst>
                    <a:ext uri="{9D8B030D-6E8A-4147-A177-3AD203B41FA5}">
                      <a16:colId xmlns:a16="http://schemas.microsoft.com/office/drawing/2014/main" val="2797081643"/>
                    </a:ext>
                  </a:extLst>
                </a:gridCol>
                <a:gridCol w="427253">
                  <a:extLst>
                    <a:ext uri="{9D8B030D-6E8A-4147-A177-3AD203B41FA5}">
                      <a16:colId xmlns:a16="http://schemas.microsoft.com/office/drawing/2014/main" val="250071737"/>
                    </a:ext>
                  </a:extLst>
                </a:gridCol>
              </a:tblGrid>
              <a:tr h="6235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Примерна таблица за илюстрация на елементи от веригата на доставките - </a:t>
                      </a: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Продукт на цена 100 лв./кг без ДДС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608418"/>
                  </a:ext>
                </a:extLst>
              </a:tr>
              <a:tr h="42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Фактурирано от доставчик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Платено от дистрибутор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Продажна цена в магазин на дистрибутор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753537"/>
                  </a:ext>
                </a:extLst>
              </a:tr>
              <a:tr h="449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без ДДС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 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Цена с ДДС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Изм. </a:t>
                      </a:r>
                      <a:b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9191"/>
                  </a:ext>
                </a:extLst>
              </a:tr>
              <a:tr h="276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ПРОДУКТ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92,20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-7,8%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110,64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-7,8%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156,18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69,4%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187,42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69,4%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768"/>
                  </a:ext>
                </a:extLst>
              </a:tr>
              <a:tr h="552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Основания за насрещни фактури, в това число: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7,80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9,36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84853"/>
                  </a:ext>
                </a:extLst>
              </a:tr>
              <a:tr h="224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2.1.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Логистика</a:t>
                      </a:r>
                    </a:p>
                  </a:txBody>
                  <a:tcPr marL="99112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7,80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9,36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6709"/>
                  </a:ext>
                </a:extLst>
              </a:tr>
              <a:tr h="224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2.2.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Бонус оборот</a:t>
                      </a:r>
                    </a:p>
                  </a:txBody>
                  <a:tcPr marL="99112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28943"/>
                  </a:ext>
                </a:extLst>
              </a:tr>
              <a:tr h="224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2.3.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Реклама</a:t>
                      </a:r>
                    </a:p>
                  </a:txBody>
                  <a:tcPr marL="99112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55864"/>
                  </a:ext>
                </a:extLst>
              </a:tr>
              <a:tr h="224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2.4. 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Маркетинг</a:t>
                      </a:r>
                    </a:p>
                  </a:txBody>
                  <a:tcPr marL="99112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836670"/>
                  </a:ext>
                </a:extLst>
              </a:tr>
              <a:tr h="224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2.5.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</a:t>
                      </a:r>
                    </a:p>
                  </a:txBody>
                  <a:tcPr marL="99112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499598"/>
                  </a:ext>
                </a:extLst>
              </a:tr>
              <a:tr h="224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2.6.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…........</a:t>
                      </a:r>
                    </a:p>
                  </a:txBody>
                  <a:tcPr marL="99112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12395"/>
                  </a:ext>
                </a:extLst>
              </a:tr>
              <a:tr h="552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Основания за отстъпки за количества, в това число: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49617"/>
                  </a:ext>
                </a:extLst>
              </a:tr>
              <a:tr h="224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3.1.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 оборот</a:t>
                      </a:r>
                    </a:p>
                  </a:txBody>
                  <a:tcPr marL="99112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580163"/>
                  </a:ext>
                </a:extLst>
              </a:tr>
              <a:tr h="224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3.2.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…..............</a:t>
                      </a:r>
                    </a:p>
                  </a:txBody>
                  <a:tcPr marL="99112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86635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12201" y="783772"/>
            <a:ext cx="5660651" cy="531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6172200" y="713463"/>
            <a:ext cx="5660651" cy="602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11549" y="251928"/>
            <a:ext cx="11420655" cy="531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dirty="0">
                <a:latin typeface="Arial Narrow" panose="020B0606020202030204" pitchFamily="34" charset="0"/>
              </a:rPr>
              <a:t>Варианти на формиране на цени по веригата от доставчик до краен потребител</a:t>
            </a:r>
          </a:p>
        </p:txBody>
      </p:sp>
    </p:spTree>
    <p:extLst>
      <p:ext uri="{BB962C8B-B14F-4D97-AF65-F5344CB8AC3E}">
        <p14:creationId xmlns:p14="http://schemas.microsoft.com/office/powerpoint/2010/main" val="16056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D1F562-76A4-4CE4-B3CA-758D572E9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60C99C-4D9A-4DAB-AA53-E488AEBCAE16}">
  <ds:schemaRefs>
    <ds:schemaRef ds:uri="http://purl.org/dc/elements/1.1/"/>
    <ds:schemaRef ds:uri="http://purl.org/dc/dcmitype/"/>
    <ds:schemaRef ds:uri="http://www.w3.org/XML/1998/namespace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1B6A5B5-1BEC-4EEA-9356-9BFD758ACB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1988</Words>
  <Application>Microsoft Office PowerPoint</Application>
  <PresentationFormat>Widescreen</PresentationFormat>
  <Paragraphs>972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Office Theme</vt:lpstr>
      <vt:lpstr>Състояние на пазара на основни хранителни продукти  2 Март, 2023 г.</vt:lpstr>
      <vt:lpstr>Особености на пазара при основни хранителни продукти</vt:lpstr>
      <vt:lpstr>Някои асиметрии и големи маржове по веригата на предлагане</vt:lpstr>
      <vt:lpstr>PowerPoint Presentation</vt:lpstr>
      <vt:lpstr>PowerPoint Presentation</vt:lpstr>
      <vt:lpstr>Краве масло</vt:lpstr>
      <vt:lpstr>PowerPoint Presentation</vt:lpstr>
      <vt:lpstr>Краставици</vt:lpstr>
      <vt:lpstr>PowerPoint Presentation</vt:lpstr>
      <vt:lpstr>PowerPoint Presentation</vt:lpstr>
      <vt:lpstr>PowerPoint Presentation</vt:lpstr>
      <vt:lpstr>Примери от пазара (млечни продукти)</vt:lpstr>
      <vt:lpstr>Благодарим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2023-02-27T12:49:06Z</dcterms:created>
  <dcterms:modified xsi:type="dcterms:W3CDTF">2023-03-02T13:19:26Z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