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4" r:id="rId7"/>
    <p:sldId id="265" r:id="rId8"/>
    <p:sldId id="266" r:id="rId9"/>
    <p:sldId id="261" r:id="rId10"/>
    <p:sldId id="262" r:id="rId11"/>
    <p:sldId id="263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364" autoAdjust="0"/>
  </p:normalViewPr>
  <p:slideViewPr>
    <p:cSldViewPr snapToGrid="0" snapToObjects="1">
      <p:cViewPr varScale="1">
        <p:scale>
          <a:sx n="90" d="100"/>
          <a:sy n="90" d="100"/>
        </p:scale>
        <p:origin x="140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0C0811-0E68-4381-871E-95CCBF3FCF3B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FD57A1-8F7E-45F4-9AC8-346EDCDFE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796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D57A1-8F7E-45F4-9AC8-346EDCDFEF3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857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mailto:mayor@shumen.b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71055"/>
            <a:ext cx="7772400" cy="3129395"/>
          </a:xfrm>
        </p:spPr>
        <p:txBody>
          <a:bodyPr>
            <a:normAutofit fontScale="90000"/>
          </a:bodyPr>
          <a:lstStyle/>
          <a:p>
            <a:r>
              <a:rPr lang="bg-BG" dirty="0" smtClean="0"/>
              <a:t/>
            </a:r>
            <a:br>
              <a:rPr lang="bg-BG" dirty="0" smtClean="0"/>
            </a:br>
            <a:r>
              <a:rPr lang="bg-BG" dirty="0"/>
              <a:t/>
            </a:r>
            <a:br>
              <a:rPr lang="bg-BG" dirty="0"/>
            </a:br>
            <a:r>
              <a:rPr lang="bg-BG" dirty="0" smtClean="0"/>
              <a:t/>
            </a:r>
            <a:br>
              <a:rPr lang="bg-BG" dirty="0" smtClean="0"/>
            </a:br>
            <a:r>
              <a:rPr lang="bg-BG" dirty="0"/>
              <a:t/>
            </a:r>
            <a:br>
              <a:rPr lang="bg-BG" dirty="0"/>
            </a:br>
            <a:r>
              <a:rPr lang="bg-BG" dirty="0" smtClean="0"/>
              <a:t/>
            </a:r>
            <a:br>
              <a:rPr lang="bg-BG" dirty="0" smtClean="0"/>
            </a:br>
            <a:r>
              <a:rPr lang="bg-BG" dirty="0" smtClean="0"/>
              <a:t/>
            </a:r>
            <a:br>
              <a:rPr lang="bg-BG" dirty="0" smtClean="0"/>
            </a:br>
            <a:r>
              <a:rPr b="1" dirty="0" err="1" smtClean="0"/>
              <a:t>Нов</a:t>
            </a:r>
            <a:r>
              <a:rPr b="1" dirty="0" smtClean="0"/>
              <a:t> </a:t>
            </a:r>
            <a:r>
              <a:rPr b="1" dirty="0" err="1"/>
              <a:t>модел</a:t>
            </a:r>
            <a:r>
              <a:rPr b="1" dirty="0"/>
              <a:t> </a:t>
            </a:r>
            <a:r>
              <a:rPr b="1" dirty="0" err="1"/>
              <a:t>за</a:t>
            </a:r>
            <a:r>
              <a:rPr b="1" dirty="0"/>
              <a:t> </a:t>
            </a:r>
            <a:r>
              <a:rPr b="1" dirty="0" err="1"/>
              <a:t>Такса</a:t>
            </a:r>
            <a:r>
              <a:rPr b="1" dirty="0"/>
              <a:t> </a:t>
            </a:r>
            <a:r>
              <a:rPr b="1" dirty="0" err="1"/>
              <a:t>битови</a:t>
            </a:r>
            <a:r>
              <a:rPr b="1" dirty="0"/>
              <a:t> </a:t>
            </a:r>
            <a:r>
              <a:rPr lang="bg-BG" b="1" dirty="0" smtClean="0"/>
              <a:t/>
            </a:r>
            <a:br>
              <a:rPr lang="bg-BG" b="1" dirty="0" smtClean="0"/>
            </a:br>
            <a:r>
              <a:rPr b="1" dirty="0" err="1" smtClean="0"/>
              <a:t>отпадъци</a:t>
            </a:r>
            <a:endParaRPr b="1" dirty="0"/>
          </a:p>
          <a:p>
            <a:r>
              <a:rPr b="1" dirty="0" err="1"/>
              <a:t>Община</a:t>
            </a:r>
            <a:r>
              <a:rPr b="1" dirty="0"/>
              <a:t> </a:t>
            </a:r>
            <a:r>
              <a:rPr b="1" dirty="0" err="1"/>
              <a:t>Шумен</a:t>
            </a:r>
            <a:endParaRPr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4920094"/>
            <a:ext cx="6400800" cy="1080655"/>
          </a:xfrm>
        </p:spPr>
        <p:txBody>
          <a:bodyPr>
            <a:normAutofit lnSpcReduction="10000"/>
          </a:bodyPr>
          <a:lstStyle/>
          <a:p>
            <a:endParaRPr lang="bg-BG" dirty="0" smtClean="0"/>
          </a:p>
          <a:p>
            <a:r>
              <a:rPr b="1" dirty="0" smtClean="0"/>
              <a:t>В </a:t>
            </a:r>
            <a:r>
              <a:rPr b="1" dirty="0" err="1"/>
              <a:t>сила</a:t>
            </a:r>
            <a:r>
              <a:rPr b="1" dirty="0"/>
              <a:t> </a:t>
            </a:r>
            <a:r>
              <a:rPr b="1" dirty="0" err="1"/>
              <a:t>от</a:t>
            </a:r>
            <a:r>
              <a:rPr b="1" dirty="0"/>
              <a:t> 1 </a:t>
            </a:r>
            <a:r>
              <a:rPr b="1" dirty="0" err="1"/>
              <a:t>януари</a:t>
            </a:r>
            <a:r>
              <a:rPr b="1" dirty="0"/>
              <a:t> 2026 г</a:t>
            </a:r>
            <a:r>
              <a:rPr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450" y="220807"/>
            <a:ext cx="6305550" cy="2195945"/>
          </a:xfrm>
          <a:prstGeom prst="rect">
            <a:avLst/>
          </a:prstGeom>
          <a:noFill/>
          <a:ln w="34925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Очаквани резултати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7018"/>
            <a:ext cx="8229600" cy="5499146"/>
          </a:xfrm>
        </p:spPr>
        <p:txBody>
          <a:bodyPr/>
          <a:lstStyle/>
          <a:p>
            <a:pPr marL="0" indent="0">
              <a:buNone/>
            </a:pPr>
            <a:endParaRPr dirty="0"/>
          </a:p>
          <a:p>
            <a:pPr>
              <a:defRPr sz="2000"/>
            </a:pPr>
            <a:r>
              <a:rPr dirty="0" err="1"/>
              <a:t>Намаляване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отпадъците</a:t>
            </a:r>
            <a:endParaRPr dirty="0"/>
          </a:p>
          <a:p>
            <a:pPr>
              <a:defRPr sz="2000"/>
            </a:pPr>
            <a:r>
              <a:rPr dirty="0" err="1"/>
              <a:t>Оптимизация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разходите</a:t>
            </a:r>
            <a:endParaRPr dirty="0"/>
          </a:p>
          <a:p>
            <a:pPr>
              <a:defRPr sz="2000"/>
            </a:pPr>
            <a:r>
              <a:rPr dirty="0" err="1"/>
              <a:t>Стимули</a:t>
            </a:r>
            <a:r>
              <a:rPr dirty="0"/>
              <a:t> </a:t>
            </a:r>
            <a:r>
              <a:rPr dirty="0" err="1"/>
              <a:t>за</a:t>
            </a:r>
            <a:r>
              <a:rPr dirty="0"/>
              <a:t> </a:t>
            </a:r>
            <a:r>
              <a:rPr dirty="0" err="1"/>
              <a:t>рециклиране</a:t>
            </a:r>
            <a:r>
              <a:rPr dirty="0"/>
              <a:t> и </a:t>
            </a:r>
            <a:r>
              <a:rPr dirty="0" err="1"/>
              <a:t>компостиране</a:t>
            </a:r>
            <a:endParaRPr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297" y="2586445"/>
            <a:ext cx="6350726" cy="41409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Участие на гражданите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480"/>
          </a:xfrm>
        </p:spPr>
        <p:txBody>
          <a:bodyPr/>
          <a:lstStyle/>
          <a:p>
            <a:endParaRPr dirty="0"/>
          </a:p>
          <a:p>
            <a:pPr>
              <a:defRPr sz="2000"/>
            </a:pPr>
            <a:r>
              <a:rPr dirty="0" err="1"/>
              <a:t>Обществено</a:t>
            </a:r>
            <a:r>
              <a:rPr dirty="0"/>
              <a:t> </a:t>
            </a:r>
            <a:r>
              <a:rPr dirty="0" err="1"/>
              <a:t>обсъждане</a:t>
            </a:r>
            <a:r>
              <a:rPr dirty="0"/>
              <a:t> до 29.10.2025 г</a:t>
            </a:r>
            <a:r>
              <a:rPr dirty="0" smtClean="0"/>
              <a:t>.</a:t>
            </a:r>
            <a:endParaRPr lang="bg-BG" dirty="0" smtClean="0"/>
          </a:p>
          <a:p>
            <a:pPr>
              <a:defRPr sz="2000"/>
            </a:pPr>
            <a:r>
              <a:rPr lang="bg-BG" dirty="0" smtClean="0"/>
              <a:t>Очакваме вашите п</a:t>
            </a:r>
            <a:r>
              <a:rPr dirty="0" smtClean="0"/>
              <a:t>редложения </a:t>
            </a:r>
            <a:r>
              <a:rPr dirty="0" err="1"/>
              <a:t>на</a:t>
            </a:r>
            <a:r>
              <a:rPr dirty="0" smtClean="0"/>
              <a:t>:</a:t>
            </a:r>
            <a:endParaRPr lang="bg-BG" dirty="0" smtClean="0"/>
          </a:p>
          <a:p>
            <a:pPr marL="0" indent="0">
              <a:buNone/>
              <a:defRPr sz="2000"/>
            </a:pPr>
            <a:r>
              <a:rPr dirty="0" smtClean="0"/>
              <a:t> </a:t>
            </a:r>
            <a:r>
              <a:rPr lang="bg-BG" dirty="0" smtClean="0"/>
              <a:t>	електронна паща: </a:t>
            </a:r>
            <a:r>
              <a:rPr dirty="0" smtClean="0">
                <a:hlinkClick r:id="rId2"/>
              </a:rPr>
              <a:t>mayor@shumen.bg</a:t>
            </a:r>
            <a:endParaRPr lang="bg-BG" dirty="0" smtClean="0"/>
          </a:p>
          <a:p>
            <a:pPr marL="0" indent="0">
              <a:buNone/>
              <a:defRPr sz="2000"/>
            </a:pPr>
            <a:r>
              <a:rPr lang="bg-BG" dirty="0" smtClean="0"/>
              <a:t>	или от 8.30 ч. </a:t>
            </a:r>
            <a:r>
              <a:rPr lang="bg-BG" dirty="0"/>
              <a:t>д</a:t>
            </a:r>
            <a:r>
              <a:rPr lang="bg-BG" dirty="0" smtClean="0"/>
              <a:t>о 18.00 ч. на гише № 3 в </a:t>
            </a:r>
            <a:r>
              <a:rPr dirty="0" err="1" smtClean="0"/>
              <a:t>Център</a:t>
            </a:r>
            <a:r>
              <a:rPr dirty="0" smtClean="0"/>
              <a:t> </a:t>
            </a:r>
            <a:r>
              <a:rPr dirty="0" err="1"/>
              <a:t>за</a:t>
            </a:r>
            <a:r>
              <a:rPr dirty="0"/>
              <a:t> </a:t>
            </a:r>
            <a:r>
              <a:rPr dirty="0" err="1"/>
              <a:t>административно</a:t>
            </a:r>
            <a:r>
              <a:rPr dirty="0"/>
              <a:t> </a:t>
            </a:r>
            <a:r>
              <a:rPr dirty="0" err="1" smtClean="0"/>
              <a:t>обслужване</a:t>
            </a:r>
            <a:r>
              <a:rPr lang="bg-BG" dirty="0" smtClean="0"/>
              <a:t> на общината.</a:t>
            </a:r>
          </a:p>
          <a:p>
            <a:pPr marL="0" indent="0">
              <a:buNone/>
              <a:defRPr sz="2000"/>
            </a:pPr>
            <a:endParaRPr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5019" y="4295774"/>
            <a:ext cx="2415454" cy="21604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dirty="0" err="1"/>
              <a:t>Правно</a:t>
            </a:r>
            <a:r>
              <a:rPr dirty="0"/>
              <a:t> </a:t>
            </a:r>
            <a:r>
              <a:rPr dirty="0" err="1"/>
              <a:t>основание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 dirty="0" smtClean="0"/>
          </a:p>
          <a:p>
            <a:endParaRPr lang="bg-BG" dirty="0"/>
          </a:p>
          <a:p>
            <a:endParaRPr dirty="0"/>
          </a:p>
          <a:p>
            <a:pPr>
              <a:defRPr sz="2000"/>
            </a:pPr>
            <a:r>
              <a:rPr dirty="0" err="1"/>
              <a:t>Регламент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ЕС – „</a:t>
            </a:r>
            <a:r>
              <a:rPr dirty="0" err="1"/>
              <a:t>замърсителят</a:t>
            </a:r>
            <a:r>
              <a:rPr dirty="0"/>
              <a:t> </a:t>
            </a:r>
            <a:r>
              <a:rPr dirty="0" err="1"/>
              <a:t>плаща</a:t>
            </a:r>
            <a:r>
              <a:rPr dirty="0"/>
              <a:t>“</a:t>
            </a:r>
          </a:p>
          <a:p>
            <a:pPr>
              <a:defRPr sz="2000"/>
            </a:pPr>
            <a:r>
              <a:rPr dirty="0" err="1"/>
              <a:t>Закон</a:t>
            </a:r>
            <a:r>
              <a:rPr dirty="0"/>
              <a:t> </a:t>
            </a:r>
            <a:r>
              <a:rPr dirty="0" err="1"/>
              <a:t>за</a:t>
            </a:r>
            <a:r>
              <a:rPr dirty="0"/>
              <a:t> </a:t>
            </a:r>
            <a:r>
              <a:rPr dirty="0" err="1"/>
              <a:t>местните</a:t>
            </a:r>
            <a:r>
              <a:rPr dirty="0"/>
              <a:t> </a:t>
            </a:r>
            <a:r>
              <a:rPr dirty="0" err="1"/>
              <a:t>данъци</a:t>
            </a:r>
            <a:r>
              <a:rPr dirty="0"/>
              <a:t> и </a:t>
            </a:r>
            <a:r>
              <a:rPr dirty="0" err="1"/>
              <a:t>такси</a:t>
            </a:r>
            <a:r>
              <a:rPr dirty="0"/>
              <a:t> (ЗМДТ)</a:t>
            </a:r>
          </a:p>
          <a:p>
            <a:pPr>
              <a:defRPr sz="2000"/>
            </a:pPr>
            <a:r>
              <a:rPr dirty="0"/>
              <a:t>ПМС №93/04.04.2024 г. – </a:t>
            </a:r>
            <a:r>
              <a:rPr dirty="0" err="1"/>
              <a:t>методика</a:t>
            </a:r>
            <a:r>
              <a:rPr dirty="0"/>
              <a:t> </a:t>
            </a:r>
            <a:r>
              <a:rPr dirty="0" err="1"/>
              <a:t>за</a:t>
            </a:r>
            <a:r>
              <a:rPr dirty="0"/>
              <a:t> </a:t>
            </a:r>
            <a:r>
              <a:rPr dirty="0" smtClean="0"/>
              <a:t>ТБО</a:t>
            </a:r>
            <a:endParaRPr lang="bg-BG" dirty="0" smtClean="0"/>
          </a:p>
          <a:p>
            <a:pPr>
              <a:defRPr sz="2000"/>
            </a:pPr>
            <a:endParaRPr lang="bg-BG" dirty="0"/>
          </a:p>
          <a:p>
            <a:pPr>
              <a:defRPr sz="2000"/>
            </a:pPr>
            <a:endParaRPr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7786" y="119064"/>
            <a:ext cx="3354614" cy="287087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Принципът „Замърсителят плаща“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13889"/>
          </a:xfrm>
        </p:spPr>
        <p:txBody>
          <a:bodyPr/>
          <a:lstStyle/>
          <a:p>
            <a:endParaRPr dirty="0"/>
          </a:p>
          <a:p>
            <a:pPr>
              <a:defRPr sz="2000"/>
            </a:pPr>
            <a:r>
              <a:rPr dirty="0" err="1"/>
              <a:t>Таксата</a:t>
            </a:r>
            <a:r>
              <a:rPr dirty="0"/>
              <a:t> </a:t>
            </a:r>
            <a:r>
              <a:rPr dirty="0" err="1"/>
              <a:t>вече</a:t>
            </a:r>
            <a:r>
              <a:rPr dirty="0"/>
              <a:t> </a:t>
            </a:r>
            <a:r>
              <a:rPr dirty="0" err="1"/>
              <a:t>не</a:t>
            </a:r>
            <a:r>
              <a:rPr dirty="0"/>
              <a:t> е </a:t>
            </a:r>
            <a:r>
              <a:rPr dirty="0" err="1"/>
              <a:t>върху</a:t>
            </a:r>
            <a:r>
              <a:rPr dirty="0"/>
              <a:t> </a:t>
            </a:r>
            <a:r>
              <a:rPr dirty="0" err="1"/>
              <a:t>данъчна</a:t>
            </a:r>
            <a:r>
              <a:rPr dirty="0"/>
              <a:t> </a:t>
            </a:r>
            <a:r>
              <a:rPr dirty="0" err="1" smtClean="0"/>
              <a:t>оценка</a:t>
            </a:r>
            <a:r>
              <a:rPr lang="bg-BG" dirty="0" smtClean="0"/>
              <a:t> или балансова стойност </a:t>
            </a:r>
            <a:endParaRPr dirty="0"/>
          </a:p>
          <a:p>
            <a:pPr>
              <a:defRPr sz="2000"/>
            </a:pPr>
            <a:r>
              <a:rPr dirty="0" err="1"/>
              <a:t>Изчислява</a:t>
            </a:r>
            <a:r>
              <a:rPr dirty="0"/>
              <a:t> </a:t>
            </a:r>
            <a:r>
              <a:rPr dirty="0" err="1"/>
              <a:t>се</a:t>
            </a:r>
            <a:r>
              <a:rPr dirty="0"/>
              <a:t> </a:t>
            </a:r>
            <a:r>
              <a:rPr lang="bg-BG" dirty="0" smtClean="0"/>
              <a:t> на ПОЛЗВАТЕЛ</a:t>
            </a:r>
            <a:endParaRPr dirty="0"/>
          </a:p>
          <a:p>
            <a:pPr>
              <a:defRPr sz="2000"/>
            </a:pPr>
            <a:r>
              <a:rPr dirty="0" err="1"/>
              <a:t>Фокус</a:t>
            </a:r>
            <a:r>
              <a:rPr dirty="0"/>
              <a:t>: </a:t>
            </a:r>
            <a:r>
              <a:rPr dirty="0" err="1"/>
              <a:t>количество</a:t>
            </a:r>
            <a:r>
              <a:rPr dirty="0"/>
              <a:t> и </a:t>
            </a:r>
            <a:r>
              <a:rPr dirty="0" err="1" smtClean="0"/>
              <a:t>ползвател</a:t>
            </a:r>
            <a:endParaRPr lang="bg-BG" dirty="0" smtClean="0"/>
          </a:p>
          <a:p>
            <a:pPr>
              <a:defRPr sz="2000"/>
            </a:pPr>
            <a:endParaRPr lang="bg-BG" dirty="0"/>
          </a:p>
          <a:p>
            <a:pPr>
              <a:defRPr sz="2000"/>
            </a:pPr>
            <a:endParaRPr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8686" y="3052330"/>
            <a:ext cx="6362700" cy="362556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Основа „Ползвател“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dirty="0"/>
          </a:p>
          <a:p>
            <a:pPr>
              <a:defRPr sz="2000"/>
            </a:pPr>
            <a:r>
              <a:rPr dirty="0" err="1"/>
              <a:t>Избрана</a:t>
            </a:r>
            <a:r>
              <a:rPr dirty="0"/>
              <a:t> </a:t>
            </a:r>
            <a:r>
              <a:rPr dirty="0" err="1"/>
              <a:t>заради</a:t>
            </a:r>
            <a:r>
              <a:rPr dirty="0"/>
              <a:t> </a:t>
            </a:r>
            <a:r>
              <a:rPr dirty="0" err="1"/>
              <a:t>обективни</a:t>
            </a:r>
            <a:r>
              <a:rPr dirty="0"/>
              <a:t> </a:t>
            </a:r>
            <a:r>
              <a:rPr dirty="0" err="1"/>
              <a:t>условия</a:t>
            </a:r>
            <a:endParaRPr dirty="0"/>
          </a:p>
          <a:p>
            <a:pPr>
              <a:defRPr sz="2000"/>
            </a:pPr>
            <a:r>
              <a:rPr dirty="0"/>
              <a:t>90% </a:t>
            </a:r>
            <a:r>
              <a:rPr dirty="0" err="1"/>
              <a:t>от</a:t>
            </a:r>
            <a:r>
              <a:rPr dirty="0"/>
              <a:t> </a:t>
            </a:r>
            <a:r>
              <a:rPr dirty="0" err="1"/>
              <a:t>общините</a:t>
            </a:r>
            <a:r>
              <a:rPr dirty="0"/>
              <a:t> в </a:t>
            </a:r>
            <a:r>
              <a:rPr dirty="0" err="1"/>
              <a:t>България</a:t>
            </a:r>
            <a:r>
              <a:rPr dirty="0"/>
              <a:t> я </a:t>
            </a:r>
            <a:r>
              <a:rPr dirty="0" err="1"/>
              <a:t>прилагат</a:t>
            </a:r>
            <a:endParaRPr dirty="0"/>
          </a:p>
          <a:p>
            <a:pPr>
              <a:defRPr sz="2000"/>
            </a:pPr>
            <a:r>
              <a:rPr dirty="0" err="1"/>
              <a:t>Брой</a:t>
            </a:r>
            <a:r>
              <a:rPr dirty="0"/>
              <a:t> </a:t>
            </a:r>
            <a:r>
              <a:rPr dirty="0" err="1"/>
              <a:t>лица</a:t>
            </a:r>
            <a:r>
              <a:rPr dirty="0"/>
              <a:t>, </a:t>
            </a:r>
            <a:r>
              <a:rPr dirty="0" err="1"/>
              <a:t>които</a:t>
            </a:r>
            <a:r>
              <a:rPr dirty="0"/>
              <a:t> </a:t>
            </a:r>
            <a:r>
              <a:rPr dirty="0" err="1"/>
              <a:t>ползват</a:t>
            </a:r>
            <a:r>
              <a:rPr dirty="0"/>
              <a:t> </a:t>
            </a:r>
            <a:r>
              <a:rPr dirty="0" err="1" smtClean="0"/>
              <a:t>имота</a:t>
            </a:r>
            <a:endParaRPr lang="bg-BG" dirty="0" smtClean="0"/>
          </a:p>
          <a:p>
            <a:pPr>
              <a:defRPr sz="2000"/>
            </a:pPr>
            <a:endParaRPr lang="bg-BG" dirty="0"/>
          </a:p>
          <a:p>
            <a:pPr>
              <a:defRPr sz="2000"/>
            </a:pPr>
            <a:endParaRPr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4950" y="1417638"/>
            <a:ext cx="3600450" cy="450691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Методика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endParaRPr dirty="0"/>
          </a:p>
          <a:p>
            <a:pPr>
              <a:defRPr sz="2000"/>
            </a:pPr>
            <a:r>
              <a:rPr dirty="0" err="1"/>
              <a:t>Разпределение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разходите</a:t>
            </a:r>
            <a:r>
              <a:rPr dirty="0"/>
              <a:t>:</a:t>
            </a:r>
          </a:p>
          <a:p>
            <a:pPr>
              <a:defRPr sz="2000"/>
            </a:pPr>
            <a:r>
              <a:rPr dirty="0" err="1"/>
              <a:t>Граждани</a:t>
            </a:r>
            <a:r>
              <a:rPr dirty="0"/>
              <a:t> – 40%</a:t>
            </a:r>
          </a:p>
          <a:p>
            <a:pPr>
              <a:defRPr sz="2000"/>
            </a:pPr>
            <a:r>
              <a:rPr dirty="0" err="1"/>
              <a:t>Предприятия</a:t>
            </a:r>
            <a:r>
              <a:rPr dirty="0"/>
              <a:t> – 60</a:t>
            </a:r>
            <a:r>
              <a:rPr dirty="0" smtClean="0"/>
              <a:t>%</a:t>
            </a:r>
            <a:endParaRPr lang="bg-BG" dirty="0" smtClean="0"/>
          </a:p>
          <a:p>
            <a:pPr>
              <a:defRPr sz="2000"/>
            </a:pPr>
            <a:endParaRPr lang="bg-BG" dirty="0"/>
          </a:p>
          <a:p>
            <a:pPr>
              <a:defRPr sz="2000"/>
            </a:pPr>
            <a:r>
              <a:rPr lang="bg-BG" dirty="0" smtClean="0"/>
              <a:t>Служебни данни </a:t>
            </a:r>
          </a:p>
          <a:p>
            <a:pPr>
              <a:defRPr sz="2000"/>
            </a:pPr>
            <a:endParaRPr lang="bg-BG" dirty="0"/>
          </a:p>
          <a:p>
            <a:pPr>
              <a:defRPr sz="2000"/>
            </a:pPr>
            <a:r>
              <a:rPr lang="bg-BG" dirty="0" smtClean="0"/>
              <a:t>Деклариране – само при необходимост от гражданите</a:t>
            </a:r>
            <a:endParaRPr lang="bg-BG" dirty="0"/>
          </a:p>
          <a:p>
            <a:pPr>
              <a:defRPr sz="2000"/>
            </a:pPr>
            <a:endParaRPr lang="bg-BG" dirty="0" smtClean="0"/>
          </a:p>
          <a:p>
            <a:pPr>
              <a:defRPr sz="2000"/>
            </a:pPr>
            <a:r>
              <a:rPr lang="bg-BG" dirty="0" smtClean="0"/>
              <a:t>Ползател по НАСТОЯЩ АДРЕС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0013" y="74649"/>
            <a:ext cx="5056577" cy="6687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97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38224"/>
            <a:ext cx="8229600" cy="42979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3933" y="138225"/>
            <a:ext cx="5703415" cy="661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13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6902" y="22003"/>
            <a:ext cx="5465135" cy="675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21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503"/>
            <a:ext cx="8229600" cy="6021660"/>
          </a:xfrm>
        </p:spPr>
        <p:txBody>
          <a:bodyPr/>
          <a:lstStyle/>
          <a:p>
            <a:pPr marL="0" indent="0" algn="ctr">
              <a:buNone/>
            </a:pPr>
            <a:r>
              <a:rPr lang="bg-BG" dirty="0" smtClean="0"/>
              <a:t>СОЦИАЛЕН КОМПОНЕНТ</a:t>
            </a:r>
          </a:p>
          <a:p>
            <a:pPr>
              <a:defRPr sz="2000"/>
            </a:pPr>
            <a:r>
              <a:rPr dirty="0" smtClean="0"/>
              <a:t>Намаления </a:t>
            </a:r>
            <a:r>
              <a:rPr dirty="0"/>
              <a:t>и диференцирани коефициенти:</a:t>
            </a:r>
          </a:p>
          <a:p>
            <a:pPr>
              <a:defRPr sz="2000"/>
            </a:pPr>
            <a:r>
              <a:rPr dirty="0"/>
              <a:t>Деца до 18 г. – 0.50</a:t>
            </a:r>
          </a:p>
          <a:p>
            <a:pPr>
              <a:defRPr sz="2000"/>
            </a:pPr>
            <a:r>
              <a:rPr dirty="0"/>
              <a:t>Училища – 0.75</a:t>
            </a:r>
          </a:p>
          <a:p>
            <a:pPr>
              <a:defRPr sz="2000"/>
            </a:pPr>
            <a:r>
              <a:rPr dirty="0"/>
              <a:t>Нежилищни незастроени имоти – </a:t>
            </a:r>
            <a:r>
              <a:rPr dirty="0" smtClean="0"/>
              <a:t>0.50</a:t>
            </a:r>
            <a:endParaRPr lang="bg-BG" dirty="0" smtClean="0"/>
          </a:p>
          <a:p>
            <a:pPr>
              <a:defRPr sz="2000"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202</Words>
  <Application>Microsoft Office PowerPoint</Application>
  <PresentationFormat>On-screen Show (4:3)</PresentationFormat>
  <Paragraphs>49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      Нов модел за Такса битови  отпадъци Община Шумен</vt:lpstr>
      <vt:lpstr>Правно основание</vt:lpstr>
      <vt:lpstr>Принципът „Замърсителят плаща“</vt:lpstr>
      <vt:lpstr>Основа „Ползвател“</vt:lpstr>
      <vt:lpstr>Методика</vt:lpstr>
      <vt:lpstr>PowerPoint Presentation</vt:lpstr>
      <vt:lpstr>PowerPoint Presentation</vt:lpstr>
      <vt:lpstr>PowerPoint Presentation</vt:lpstr>
      <vt:lpstr>PowerPoint Presentation</vt:lpstr>
      <vt:lpstr>Очаквани резултати</vt:lpstr>
      <vt:lpstr>Участие на гражданите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 модел за Такса битови отпадъци Община Шумен</dc:title>
  <dc:subject/>
  <dc:creator>SH687</dc:creator>
  <cp:keywords/>
  <dc:description>generated using python-pptx</dc:description>
  <cp:lastModifiedBy>Desislava Chakarova</cp:lastModifiedBy>
  <cp:revision>6</cp:revision>
  <dcterms:created xsi:type="dcterms:W3CDTF">2013-01-27T09:14:16Z</dcterms:created>
  <dcterms:modified xsi:type="dcterms:W3CDTF">2025-10-01T06:55:36Z</dcterms:modified>
  <cp:category/>
</cp:coreProperties>
</file>