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bg-BG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D526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32" autoAdjust="0"/>
    <p:restoredTop sz="94660"/>
  </p:normalViewPr>
  <p:slideViewPr>
    <p:cSldViewPr snapToGrid="0">
      <p:cViewPr varScale="1">
        <p:scale>
          <a:sx n="76" d="100"/>
          <a:sy n="76" d="100"/>
        </p:scale>
        <p:origin x="114" y="5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D9615-63AC-49E8-91A5-7E4BE7C2E9D9}" type="datetimeFigureOut">
              <a:rPr lang="bg-BG" smtClean="0"/>
              <a:t>29.09.2025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CF548-7170-4B94-89A1-140CE39E976F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5297212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D9615-63AC-49E8-91A5-7E4BE7C2E9D9}" type="datetimeFigureOut">
              <a:rPr lang="bg-BG" smtClean="0"/>
              <a:t>29.09.2025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CF548-7170-4B94-89A1-140CE39E976F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5469028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D9615-63AC-49E8-91A5-7E4BE7C2E9D9}" type="datetimeFigureOut">
              <a:rPr lang="bg-BG" smtClean="0"/>
              <a:t>29.09.2025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CF548-7170-4B94-89A1-140CE39E976F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162148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Dark 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B6110AC1-EEE6-1534-4D51-43B7260D0C9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 l="10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33536ED3-F507-98FF-1F44-AF9870EEDED1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256426" y="6206441"/>
            <a:ext cx="2704070" cy="4757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6347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D9615-63AC-49E8-91A5-7E4BE7C2E9D9}" type="datetimeFigureOut">
              <a:rPr lang="bg-BG" smtClean="0"/>
              <a:t>29.09.2025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CF548-7170-4B94-89A1-140CE39E976F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1331096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D9615-63AC-49E8-91A5-7E4BE7C2E9D9}" type="datetimeFigureOut">
              <a:rPr lang="bg-BG" smtClean="0"/>
              <a:t>29.09.2025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CF548-7170-4B94-89A1-140CE39E976F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40102929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D9615-63AC-49E8-91A5-7E4BE7C2E9D9}" type="datetimeFigureOut">
              <a:rPr lang="bg-BG" smtClean="0"/>
              <a:t>29.09.2025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CF548-7170-4B94-89A1-140CE39E976F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1922949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D9615-63AC-49E8-91A5-7E4BE7C2E9D9}" type="datetimeFigureOut">
              <a:rPr lang="bg-BG" smtClean="0"/>
              <a:t>29.09.2025 г.</a:t>
            </a:fld>
            <a:endParaRPr lang="bg-B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CF548-7170-4B94-89A1-140CE39E976F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41055571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D9615-63AC-49E8-91A5-7E4BE7C2E9D9}" type="datetimeFigureOut">
              <a:rPr lang="bg-BG" smtClean="0"/>
              <a:t>29.09.2025 г.</a:t>
            </a:fld>
            <a:endParaRPr lang="bg-B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CF548-7170-4B94-89A1-140CE39E976F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7680193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D9615-63AC-49E8-91A5-7E4BE7C2E9D9}" type="datetimeFigureOut">
              <a:rPr lang="bg-BG" smtClean="0"/>
              <a:t>29.09.2025 г.</a:t>
            </a:fld>
            <a:endParaRPr lang="bg-B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CF548-7170-4B94-89A1-140CE39E976F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955952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D9615-63AC-49E8-91A5-7E4BE7C2E9D9}" type="datetimeFigureOut">
              <a:rPr lang="bg-BG" smtClean="0"/>
              <a:t>29.09.2025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CF548-7170-4B94-89A1-140CE39E976F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7332066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bg-B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D9615-63AC-49E8-91A5-7E4BE7C2E9D9}" type="datetimeFigureOut">
              <a:rPr lang="bg-BG" smtClean="0"/>
              <a:t>29.09.2025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CF548-7170-4B94-89A1-140CE39E976F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578452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CD9615-63AC-49E8-91A5-7E4BE7C2E9D9}" type="datetimeFigureOut">
              <a:rPr lang="bg-BG" smtClean="0"/>
              <a:t>29.09.2025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2CF548-7170-4B94-89A1-140CE39E976F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2277273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bg-BG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eea.europa.eu/en/europe-environment-2025/countries/bulgaria" TargetMode="Externa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0D9EAC-BA70-043D-9678-133A88BA50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F0C7E6E0-061F-2E24-9C18-FCDF5FC249DF}"/>
              </a:ext>
            </a:extLst>
          </p:cNvPr>
          <p:cNvSpPr txBox="1"/>
          <p:nvPr/>
        </p:nvSpPr>
        <p:spPr>
          <a:xfrm>
            <a:off x="670461" y="1624211"/>
            <a:ext cx="10087186" cy="470898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ru-RU" sz="2000" b="1" u="none" strike="noStrike" dirty="0" smtClean="0">
                <a:solidFill>
                  <a:schemeClr val="bg1"/>
                </a:solidFill>
                <a:effectLst/>
                <a:latin typeface="Aptos" panose="020B0004020202020204" pitchFamily="34" charset="0"/>
              </a:rPr>
              <a:t>Профилът на България предоставя кратък преглед на основните тенденции в три измерения: </a:t>
            </a:r>
          </a:p>
          <a:p>
            <a:pPr marL="1257300" lvl="2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bg-BG" sz="2000" b="1" u="none" strike="noStrike" dirty="0" smtClean="0">
                <a:solidFill>
                  <a:schemeClr val="bg1"/>
                </a:solidFill>
                <a:effectLst/>
                <a:latin typeface="Aptos Light" panose="020B0004020202020204" pitchFamily="34" charset="0"/>
              </a:rPr>
              <a:t>околна среда и климат;</a:t>
            </a:r>
            <a:endParaRPr lang="en-GB" sz="2000" b="1" u="none" strike="noStrike" dirty="0" smtClean="0">
              <a:solidFill>
                <a:schemeClr val="bg1"/>
              </a:solidFill>
              <a:effectLst/>
              <a:latin typeface="Aptos Light" panose="020B0004020202020204" pitchFamily="34" charset="0"/>
            </a:endParaRPr>
          </a:p>
          <a:p>
            <a:pPr marL="1257300" lvl="2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bg-BG" sz="2000" b="1" dirty="0" smtClean="0">
                <a:solidFill>
                  <a:schemeClr val="bg1"/>
                </a:solidFill>
                <a:latin typeface="Aptos Light" panose="020B0004020202020204" pitchFamily="34" charset="0"/>
              </a:rPr>
              <a:t>социално-икономически промени</a:t>
            </a:r>
            <a:r>
              <a:rPr lang="en-GB" sz="2000" b="1" dirty="0" smtClean="0">
                <a:solidFill>
                  <a:schemeClr val="bg1"/>
                </a:solidFill>
                <a:latin typeface="Aptos Light" panose="020B0004020202020204" pitchFamily="34" charset="0"/>
              </a:rPr>
              <a:t>;</a:t>
            </a:r>
          </a:p>
          <a:p>
            <a:pPr marL="1257300" lvl="2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2000" b="1" dirty="0" smtClean="0">
                <a:solidFill>
                  <a:schemeClr val="bg1"/>
                </a:solidFill>
                <a:latin typeface="Aptos Light" panose="020B0004020202020204" pitchFamily="34" charset="0"/>
              </a:rPr>
              <a:t>промени в системите (енергетика, мобилност и храни)</a:t>
            </a:r>
            <a:r>
              <a:rPr lang="en-GB" sz="2000" b="1" dirty="0" smtClean="0">
                <a:solidFill>
                  <a:schemeClr val="bg1"/>
                </a:solidFill>
                <a:latin typeface="Aptos Light" panose="020B0004020202020204" pitchFamily="34" charset="0"/>
              </a:rPr>
              <a:t>.</a:t>
            </a:r>
            <a:endParaRPr lang="en-PT" sz="2000" b="1" dirty="0" smtClean="0">
              <a:solidFill>
                <a:schemeClr val="bg1"/>
              </a:solidFill>
              <a:latin typeface="Aptos Light" panose="020B00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ru-RU" sz="2000" b="1" u="none" strike="noStrike" dirty="0" smtClean="0">
                <a:solidFill>
                  <a:schemeClr val="bg1"/>
                </a:solidFill>
                <a:effectLst/>
                <a:latin typeface="Aptos" panose="020B0004020202020204" pitchFamily="34" charset="0"/>
              </a:rPr>
              <a:t>Той подчертава основните развития и предизвикателства в тези области, включително мерките за подкрепа на напредъка към устойчивост в страната. Оценката за всяко от трите измерения е изготвена от национални експерти към Европейската мрежа за информация и наблюдение на околната среда (Eionet) въз основа на 20 установени показателя от ЕАОС или Евростат.</a:t>
            </a:r>
            <a:endParaRPr lang="en-PT" sz="2000" dirty="0">
              <a:solidFill>
                <a:schemeClr val="bg1"/>
              </a:solidFill>
              <a:latin typeface="Aptos" panose="020B0004020202020204" pitchFamily="34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6BAD6A5-3E4B-8A2D-E2E3-64D3343ECD3A}"/>
              </a:ext>
            </a:extLst>
          </p:cNvPr>
          <p:cNvSpPr txBox="1">
            <a:spLocks/>
          </p:cNvSpPr>
          <p:nvPr/>
        </p:nvSpPr>
        <p:spPr>
          <a:xfrm>
            <a:off x="239353" y="295182"/>
            <a:ext cx="11709579" cy="662782"/>
          </a:xfrm>
          <a:prstGeom prst="rect">
            <a:avLst/>
          </a:prstGeom>
          <a:solidFill>
            <a:schemeClr val="bg1">
              <a:alpha val="75279"/>
            </a:schemeClr>
          </a:solidFill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i="0" kern="1200">
                <a:solidFill>
                  <a:schemeClr val="tx1"/>
                </a:solidFill>
                <a:latin typeface="Aptos ExtraBold" panose="020B0004020202020204" pitchFamily="34" charset="0"/>
                <a:ea typeface="+mj-ea"/>
                <a:cs typeface="+mj-cs"/>
              </a:defRPr>
            </a:lvl1pPr>
          </a:lstStyle>
          <a:p>
            <a:endParaRPr lang="en-US" sz="2800" b="0" dirty="0">
              <a:solidFill>
                <a:srgbClr val="3D5265"/>
              </a:solidFill>
              <a:latin typeface="Aptos" panose="020B0004020202020204" pitchFamily="34" charset="0"/>
            </a:endParaRPr>
          </a:p>
          <a:p>
            <a:r>
              <a:rPr lang="bg-BG" sz="3100" b="0" dirty="0" smtClean="0">
                <a:solidFill>
                  <a:srgbClr val="3D5265"/>
                </a:solidFill>
                <a:latin typeface="Aptos" panose="020B0004020202020204" pitchFamily="34" charset="0"/>
              </a:rPr>
              <a:t>България в доклада на ЕАОС </a:t>
            </a:r>
            <a:r>
              <a:rPr lang="en-US" sz="2800" b="0" i="1" dirty="0">
                <a:solidFill>
                  <a:srgbClr val="3D5265"/>
                </a:solidFill>
                <a:latin typeface="Aptos" panose="020B0004020202020204"/>
              </a:rPr>
              <a:t>Europe's environment 2025</a:t>
            </a:r>
            <a:endParaRPr lang="en-US" sz="2800" b="0" i="1" dirty="0">
              <a:solidFill>
                <a:srgbClr val="3D5265"/>
              </a:solidFill>
              <a:latin typeface="Aptos" panose="020B0004020202020204"/>
            </a:endParaRPr>
          </a:p>
          <a:p>
            <a:endParaRPr lang="en-PT" sz="2800" b="0" dirty="0">
              <a:solidFill>
                <a:srgbClr val="3D5265"/>
              </a:solidFill>
              <a:latin typeface="Aptos" panose="020B0004020202020204" pitchFamily="34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5428FDCA-6E2D-030C-6945-D6C4A1DEA8A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61540" y="295182"/>
            <a:ext cx="1887392" cy="6673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71926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1" y="114300"/>
            <a:ext cx="1164590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solidFill>
                  <a:schemeClr val="bg1"/>
                </a:solidFill>
              </a:rPr>
              <a:t>Благодарение на географското си положение и разнообразните природни условия, България е една от горещите точки на биоразнообразието в Европа и заема водеща позиция по отношение на дела на сухоземните защитени територии, включени в мрежата „Натура 2000“ в ЕС. След като надхвърли целта на ЕС от 30 %, политическият фокус сега се измести към ефективното управление и развитие на морската мрежа.</a:t>
            </a:r>
          </a:p>
          <a:p>
            <a:pPr algn="just"/>
            <a:endParaRPr lang="ru-RU" dirty="0">
              <a:solidFill>
                <a:schemeClr val="bg1"/>
              </a:solidFill>
            </a:endParaRPr>
          </a:p>
          <a:p>
            <a:pPr algn="just"/>
            <a:r>
              <a:rPr lang="ru-RU" dirty="0" smtClean="0">
                <a:solidFill>
                  <a:schemeClr val="bg1"/>
                </a:solidFill>
              </a:rPr>
              <a:t>България е изправена пред значителни предизвикателства във връзка с адаптирането към климатичните промени, включително повишена уязвимост към екстремни климатични явления и икономически рискове от събития, свързани с климата.</a:t>
            </a:r>
          </a:p>
          <a:p>
            <a:pPr algn="just"/>
            <a:endParaRPr lang="ru-RU" dirty="0">
              <a:solidFill>
                <a:schemeClr val="bg1"/>
              </a:solidFill>
            </a:endParaRPr>
          </a:p>
          <a:p>
            <a:pPr algn="just"/>
            <a:r>
              <a:rPr lang="ru-RU" dirty="0" smtClean="0">
                <a:solidFill>
                  <a:schemeClr val="bg1"/>
                </a:solidFill>
              </a:rPr>
              <a:t>По отношение на икономическите промени страната е отбелязала напредък в областта на възобновяемите енергийни източници с внедряването на водородна и слънчева енергия, но напредъкът ѝ е бавен по отношение на целите за кръгова икономика и изостава в областта на управлението на отпадъците и ефективното използване на ресурсите. Енергийната система все още е частично зависима от изкопаемите горива, особено в производството на електроенергия и националната енергийна сигурност. България е постигнала известен начален напредък в областта на зелената мобилност с инвестиции в железопътна инфраструктура, разширяване на метрото, зони с ниски емисии в столицата и стимули за електрически превозни средства.</a:t>
            </a:r>
          </a:p>
          <a:p>
            <a:pPr algn="just"/>
            <a:endParaRPr lang="ru-RU" dirty="0">
              <a:solidFill>
                <a:schemeClr val="bg1"/>
              </a:solidFill>
            </a:endParaRPr>
          </a:p>
          <a:p>
            <a:pPr algn="just"/>
            <a:r>
              <a:rPr lang="ru-RU" dirty="0" smtClean="0">
                <a:solidFill>
                  <a:schemeClr val="bg1"/>
                </a:solidFill>
              </a:rPr>
              <a:t>Социалните промени се затрудняват от демографски и икономически фактори. България има силни академични традиции в областта на науката и инженерството и силно регионално лидерство в областта на информационните и комуникационните технологии. Въпреки това ефективното въвеждане на екологични иновации и научни изследвания остава предизвикателство за процеса на справедлив преход. Дигитализацията и иновациите могат да повишат производителността, като същевременно съхраняват ресурсите, което подпомага процеса на преход.</a:t>
            </a:r>
            <a:endParaRPr lang="bg-BG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26806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1600" y="342900"/>
            <a:ext cx="1192530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 smtClean="0">
                <a:solidFill>
                  <a:schemeClr val="bg1"/>
                </a:solidFill>
              </a:rPr>
              <a:t>Обобщена оценка</a:t>
            </a:r>
          </a:p>
          <a:p>
            <a:pPr algn="just"/>
            <a:r>
              <a:rPr lang="ru-RU" dirty="0" smtClean="0">
                <a:solidFill>
                  <a:schemeClr val="bg1"/>
                </a:solidFill>
              </a:rPr>
              <a:t>Политиката за околната среда в България е дала положителни резултати. Въпреки това, преходът към устойчивост все още изисква повече действия в няколко области. Наличието на висококачествени земеделски ресурси, разнообразни метеорологични и природни условия, добри практики в селскостопанския сектор и планираните от България мерки са добра основа за насърчаване на развитието на биологичното производство.</a:t>
            </a:r>
          </a:p>
          <a:p>
            <a:pPr algn="just"/>
            <a:endParaRPr lang="ru-RU" dirty="0">
              <a:solidFill>
                <a:schemeClr val="bg1"/>
              </a:solidFill>
            </a:endParaRPr>
          </a:p>
          <a:p>
            <a:pPr algn="just"/>
            <a:r>
              <a:rPr lang="ru-RU" dirty="0" smtClean="0">
                <a:solidFill>
                  <a:schemeClr val="bg1"/>
                </a:solidFill>
              </a:rPr>
              <a:t>Значителен напредък е постигнат в областта на опазването и възстановяването на природата в съответствие с законодателството на ЕС. С 35 % покритие на Националната екологична мрежа за вътрешната територия, България е сред най-добре представящите се страни в ЕС, след Словения и Хърватия. Политиката сега е насочена към ефективното управление и развитие на морската мрежа.</a:t>
            </a:r>
          </a:p>
          <a:p>
            <a:pPr algn="just"/>
            <a:endParaRPr lang="ru-RU" dirty="0">
              <a:solidFill>
                <a:schemeClr val="bg1"/>
              </a:solidFill>
            </a:endParaRPr>
          </a:p>
          <a:p>
            <a:pPr algn="just"/>
            <a:r>
              <a:rPr lang="ru-RU" dirty="0" smtClean="0">
                <a:solidFill>
                  <a:schemeClr val="bg1"/>
                </a:solidFill>
              </a:rPr>
              <a:t>България спазва стандартите за качество на въздуха за почти всички основни замърсители на въздуха. Значителен напредък е постигнат и в постигането на съответствие със стандартите на ЕС за качество на въздуха за прахови частици с диаметър 10 μm или по-малко (PM10), което отдавна е проблем за България. За да се поддържат постоянни нива на качество на въздуха, е важно да продължи прилагането на мерки, насочени към основните източници на замърсяване.</a:t>
            </a:r>
          </a:p>
          <a:p>
            <a:pPr algn="just"/>
            <a:endParaRPr lang="ru-RU" dirty="0">
              <a:solidFill>
                <a:schemeClr val="bg1"/>
              </a:solidFill>
            </a:endParaRPr>
          </a:p>
          <a:p>
            <a:pPr algn="just"/>
            <a:r>
              <a:rPr lang="ru-RU" dirty="0" smtClean="0">
                <a:solidFill>
                  <a:schemeClr val="bg1"/>
                </a:solidFill>
              </a:rPr>
              <a:t>България наваксва средните за ЕС тенденции в емисиите на парникови газове. Ключовите сектори, уязвими към изменението на климата, са селското стопанство, биоразнообразието и екосистемните услуги, енергетиката, горското стопанство, човешкото здраве, туризмът, транспортът, градската среда и водите. Националните политики за адаптиране имат за цел да подобрят устойчивостта на всички сектори, като отчитат регионалните, секторните и междусекторните аспекти чрез различни мерки, заложени в плана за действие на националната стратегия за адаптиране към изменението на климата.</a:t>
            </a:r>
            <a:endParaRPr lang="bg-BG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9689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036F8000-CF7D-9686-405B-1240A9B03516}"/>
              </a:ext>
            </a:extLst>
          </p:cNvPr>
          <p:cNvSpPr txBox="1"/>
          <p:nvPr/>
        </p:nvSpPr>
        <p:spPr>
          <a:xfrm>
            <a:off x="322527" y="6447655"/>
            <a:ext cx="316810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b="0" i="0">
                <a:solidFill>
                  <a:schemeClr val="bg1"/>
                </a:solidFill>
                <a:effectLst/>
              </a:rPr>
              <a:t>© Ola Karlsson, Environment&amp;Me 2025/EEA</a:t>
            </a:r>
            <a:endParaRPr lang="en-DK" sz="1000">
              <a:solidFill>
                <a:schemeClr val="bg1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01600" y="342900"/>
            <a:ext cx="119253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 smtClean="0">
                <a:solidFill>
                  <a:schemeClr val="bg1"/>
                </a:solidFill>
              </a:rPr>
              <a:t>Обобщена оценка</a:t>
            </a:r>
          </a:p>
          <a:p>
            <a:pPr algn="just"/>
            <a:endParaRPr lang="ru-RU" b="1" dirty="0">
              <a:solidFill>
                <a:schemeClr val="bg1"/>
              </a:solidFill>
            </a:endParaRPr>
          </a:p>
          <a:p>
            <a:pPr algn="just"/>
            <a:r>
              <a:rPr lang="ru-RU" dirty="0" smtClean="0">
                <a:solidFill>
                  <a:schemeClr val="bg1"/>
                </a:solidFill>
              </a:rPr>
              <a:t>Темпото на прехода към кръгова икономика е бавно и има място за подобрения в управлението на отпадъците и ефективното използване на ресурсите. Друг повод за загриженост е високият процент на използваните ресурси в съчетание с доста ниския процент на използване на вторични суровини. Все още съществува риск България да не постигне целите за рециклиране на битови отпадъци за 2025 г.</a:t>
            </a:r>
          </a:p>
          <a:p>
            <a:pPr algn="just"/>
            <a:endParaRPr lang="ru-RU" dirty="0">
              <a:solidFill>
                <a:schemeClr val="bg1"/>
              </a:solidFill>
            </a:endParaRPr>
          </a:p>
          <a:p>
            <a:pPr algn="just"/>
            <a:r>
              <a:rPr lang="en-US" dirty="0" smtClean="0">
                <a:solidFill>
                  <a:schemeClr val="bg1"/>
                </a:solidFill>
                <a:hlinkClick r:id="rId2"/>
              </a:rPr>
              <a:t>https://www.eea.europa.eu/en/europe-environment-2025/countries/bulgaria</a:t>
            </a:r>
            <a:r>
              <a:rPr lang="bg-BG" dirty="0" smtClean="0">
                <a:solidFill>
                  <a:schemeClr val="bg1"/>
                </a:solidFill>
              </a:rPr>
              <a:t> </a:t>
            </a:r>
            <a:endParaRPr lang="ru-RU" dirty="0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33556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726</Words>
  <Application>Microsoft Office PowerPoint</Application>
  <PresentationFormat>Widescreen</PresentationFormat>
  <Paragraphs>28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Aptos</vt:lpstr>
      <vt:lpstr>Aptos Light</vt:lpstr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Таня Владимирова</dc:creator>
  <cp:lastModifiedBy>Таня Владимирова</cp:lastModifiedBy>
  <cp:revision>4</cp:revision>
  <dcterms:created xsi:type="dcterms:W3CDTF">2025-09-29T08:53:26Z</dcterms:created>
  <dcterms:modified xsi:type="dcterms:W3CDTF">2025-09-29T09:18:07Z</dcterms:modified>
</cp:coreProperties>
</file>