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301" r:id="rId2"/>
    <p:sldId id="302" r:id="rId3"/>
    <p:sldId id="287" r:id="rId4"/>
    <p:sldId id="288" r:id="rId5"/>
  </p:sldIdLst>
  <p:sldSz cx="12192000" cy="6858000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884" autoAdjust="0"/>
    <p:restoredTop sz="95084" autoAdjust="0"/>
  </p:normalViewPr>
  <p:slideViewPr>
    <p:cSldViewPr snapToGrid="0">
      <p:cViewPr varScale="1">
        <p:scale>
          <a:sx n="66" d="100"/>
          <a:sy n="66" d="100"/>
        </p:scale>
        <p:origin x="368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nika Nikolova" userId="b2f38b2d3377c12d" providerId="LiveId" clId="{25742D0A-CDD8-481E-8D88-E79A995174CD}"/>
    <pc:docChg chg="custSel delSld modSld">
      <pc:chgData name="Monika Nikolova" userId="b2f38b2d3377c12d" providerId="LiveId" clId="{25742D0A-CDD8-481E-8D88-E79A995174CD}" dt="2025-09-25T06:24:20.829" v="163" actId="478"/>
      <pc:docMkLst>
        <pc:docMk/>
      </pc:docMkLst>
      <pc:sldChg chg="del">
        <pc:chgData name="Monika Nikolova" userId="b2f38b2d3377c12d" providerId="LiveId" clId="{25742D0A-CDD8-481E-8D88-E79A995174CD}" dt="2025-09-24T10:37:50.175" v="0" actId="47"/>
        <pc:sldMkLst>
          <pc:docMk/>
          <pc:sldMk cId="0" sldId="256"/>
        </pc:sldMkLst>
      </pc:sldChg>
      <pc:sldChg chg="del">
        <pc:chgData name="Monika Nikolova" userId="b2f38b2d3377c12d" providerId="LiveId" clId="{25742D0A-CDD8-481E-8D88-E79A995174CD}" dt="2025-09-24T10:37:53.272" v="1" actId="47"/>
        <pc:sldMkLst>
          <pc:docMk/>
          <pc:sldMk cId="0" sldId="268"/>
        </pc:sldMkLst>
      </pc:sldChg>
      <pc:sldChg chg="del">
        <pc:chgData name="Monika Nikolova" userId="b2f38b2d3377c12d" providerId="LiveId" clId="{25742D0A-CDD8-481E-8D88-E79A995174CD}" dt="2025-09-24T10:38:00.466" v="4" actId="47"/>
        <pc:sldMkLst>
          <pc:docMk/>
          <pc:sldMk cId="0" sldId="286"/>
        </pc:sldMkLst>
      </pc:sldChg>
      <pc:sldChg chg="delSp modSp mod">
        <pc:chgData name="Monika Nikolova" userId="b2f38b2d3377c12d" providerId="LiveId" clId="{25742D0A-CDD8-481E-8D88-E79A995174CD}" dt="2025-09-24T10:43:49.296" v="53"/>
        <pc:sldMkLst>
          <pc:docMk/>
          <pc:sldMk cId="0" sldId="287"/>
        </pc:sldMkLst>
        <pc:spChg chg="mod">
          <ac:chgData name="Monika Nikolova" userId="b2f38b2d3377c12d" providerId="LiveId" clId="{25742D0A-CDD8-481E-8D88-E79A995174CD}" dt="2025-09-24T10:43:49.296" v="53"/>
          <ac:spMkLst>
            <pc:docMk/>
            <pc:sldMk cId="0" sldId="287"/>
            <ac:spMk id="252" creationId="{00000000-0000-0000-0000-000000000000}"/>
          </ac:spMkLst>
        </pc:spChg>
        <pc:picChg chg="del mod">
          <ac:chgData name="Monika Nikolova" userId="b2f38b2d3377c12d" providerId="LiveId" clId="{25742D0A-CDD8-481E-8D88-E79A995174CD}" dt="2025-09-24T10:39:36.671" v="10" actId="478"/>
          <ac:picMkLst>
            <pc:docMk/>
            <pc:sldMk cId="0" sldId="287"/>
            <ac:picMk id="253" creationId="{00000000-0000-0000-0000-000000000000}"/>
          </ac:picMkLst>
        </pc:picChg>
      </pc:sldChg>
      <pc:sldChg chg="delSp modSp mod">
        <pc:chgData name="Monika Nikolova" userId="b2f38b2d3377c12d" providerId="LiveId" clId="{25742D0A-CDD8-481E-8D88-E79A995174CD}" dt="2025-09-25T06:24:08.022" v="161" actId="478"/>
        <pc:sldMkLst>
          <pc:docMk/>
          <pc:sldMk cId="0" sldId="288"/>
        </pc:sldMkLst>
        <pc:spChg chg="mod">
          <ac:chgData name="Monika Nikolova" userId="b2f38b2d3377c12d" providerId="LiveId" clId="{25742D0A-CDD8-481E-8D88-E79A995174CD}" dt="2025-09-24T11:01:33.729" v="160" actId="403"/>
          <ac:spMkLst>
            <pc:docMk/>
            <pc:sldMk cId="0" sldId="288"/>
            <ac:spMk id="2" creationId="{00000000-0000-0000-0000-000000000000}"/>
          </ac:spMkLst>
        </pc:spChg>
        <pc:picChg chg="del">
          <ac:chgData name="Monika Nikolova" userId="b2f38b2d3377c12d" providerId="LiveId" clId="{25742D0A-CDD8-481E-8D88-E79A995174CD}" dt="2025-09-25T06:24:08.022" v="161" actId="478"/>
          <ac:picMkLst>
            <pc:docMk/>
            <pc:sldMk cId="0" sldId="288"/>
            <ac:picMk id="255" creationId="{00000000-0000-0000-0000-000000000000}"/>
          </ac:picMkLst>
        </pc:picChg>
        <pc:picChg chg="del">
          <ac:chgData name="Monika Nikolova" userId="b2f38b2d3377c12d" providerId="LiveId" clId="{25742D0A-CDD8-481E-8D88-E79A995174CD}" dt="2025-09-24T10:56:23.875" v="55" actId="478"/>
          <ac:picMkLst>
            <pc:docMk/>
            <pc:sldMk cId="0" sldId="288"/>
            <ac:picMk id="258" creationId="{00000000-0000-0000-0000-000000000000}"/>
          </ac:picMkLst>
        </pc:picChg>
      </pc:sldChg>
      <pc:sldChg chg="del">
        <pc:chgData name="Monika Nikolova" userId="b2f38b2d3377c12d" providerId="LiveId" clId="{25742D0A-CDD8-481E-8D88-E79A995174CD}" dt="2025-09-24T10:39:09.166" v="8" actId="47"/>
        <pc:sldMkLst>
          <pc:docMk/>
          <pc:sldMk cId="0" sldId="290"/>
        </pc:sldMkLst>
      </pc:sldChg>
      <pc:sldChg chg="del">
        <pc:chgData name="Monika Nikolova" userId="b2f38b2d3377c12d" providerId="LiveId" clId="{25742D0A-CDD8-481E-8D88-E79A995174CD}" dt="2025-09-24T10:39:04.248" v="7" actId="47"/>
        <pc:sldMkLst>
          <pc:docMk/>
          <pc:sldMk cId="3445927944" sldId="296"/>
        </pc:sldMkLst>
      </pc:sldChg>
      <pc:sldChg chg="del">
        <pc:chgData name="Monika Nikolova" userId="b2f38b2d3377c12d" providerId="LiveId" clId="{25742D0A-CDD8-481E-8D88-E79A995174CD}" dt="2025-09-24T10:38:23.498" v="6" actId="47"/>
        <pc:sldMkLst>
          <pc:docMk/>
          <pc:sldMk cId="1698419135" sldId="298"/>
        </pc:sldMkLst>
      </pc:sldChg>
      <pc:sldChg chg="del">
        <pc:chgData name="Monika Nikolova" userId="b2f38b2d3377c12d" providerId="LiveId" clId="{25742D0A-CDD8-481E-8D88-E79A995174CD}" dt="2025-09-24T10:37:54.905" v="2" actId="47"/>
        <pc:sldMkLst>
          <pc:docMk/>
          <pc:sldMk cId="163865326" sldId="300"/>
        </pc:sldMkLst>
      </pc:sldChg>
      <pc:sldChg chg="delSp modSp mod">
        <pc:chgData name="Monika Nikolova" userId="b2f38b2d3377c12d" providerId="LiveId" clId="{25742D0A-CDD8-481E-8D88-E79A995174CD}" dt="2025-09-25T06:24:14.401" v="162" actId="478"/>
        <pc:sldMkLst>
          <pc:docMk/>
          <pc:sldMk cId="1604415898" sldId="301"/>
        </pc:sldMkLst>
        <pc:spChg chg="mod">
          <ac:chgData name="Monika Nikolova" userId="b2f38b2d3377c12d" providerId="LiveId" clId="{25742D0A-CDD8-481E-8D88-E79A995174CD}" dt="2025-09-24T10:57:41.528" v="59" actId="20577"/>
          <ac:spMkLst>
            <pc:docMk/>
            <pc:sldMk cId="1604415898" sldId="301"/>
            <ac:spMk id="10" creationId="{00000000-0000-0000-0000-000000000000}"/>
          </ac:spMkLst>
        </pc:spChg>
        <pc:picChg chg="del">
          <ac:chgData name="Monika Nikolova" userId="b2f38b2d3377c12d" providerId="LiveId" clId="{25742D0A-CDD8-481E-8D88-E79A995174CD}" dt="2025-09-25T06:24:14.401" v="162" actId="478"/>
          <ac:picMkLst>
            <pc:docMk/>
            <pc:sldMk cId="1604415898" sldId="301"/>
            <ac:picMk id="147" creationId="{00000000-0000-0000-0000-000000000000}"/>
          </ac:picMkLst>
        </pc:picChg>
      </pc:sldChg>
      <pc:sldChg chg="delSp mod">
        <pc:chgData name="Monika Nikolova" userId="b2f38b2d3377c12d" providerId="LiveId" clId="{25742D0A-CDD8-481E-8D88-E79A995174CD}" dt="2025-09-25T06:24:20.829" v="163" actId="478"/>
        <pc:sldMkLst>
          <pc:docMk/>
          <pc:sldMk cId="1418003322" sldId="302"/>
        </pc:sldMkLst>
        <pc:picChg chg="del">
          <ac:chgData name="Monika Nikolova" userId="b2f38b2d3377c12d" providerId="LiveId" clId="{25742D0A-CDD8-481E-8D88-E79A995174CD}" dt="2025-09-25T06:24:20.829" v="163" actId="478"/>
          <ac:picMkLst>
            <pc:docMk/>
            <pc:sldMk cId="1418003322" sldId="302"/>
            <ac:picMk id="147" creationId="{00000000-0000-0000-0000-000000000000}"/>
          </ac:picMkLst>
        </pc:picChg>
      </pc:sldChg>
      <pc:sldChg chg="del">
        <pc:chgData name="Monika Nikolova" userId="b2f38b2d3377c12d" providerId="LiveId" clId="{25742D0A-CDD8-481E-8D88-E79A995174CD}" dt="2025-09-24T10:38:18.668" v="5" actId="47"/>
        <pc:sldMkLst>
          <pc:docMk/>
          <pc:sldMk cId="1318985594" sldId="303"/>
        </pc:sldMkLst>
      </pc:sldChg>
      <pc:sldChg chg="del">
        <pc:chgData name="Monika Nikolova" userId="b2f38b2d3377c12d" providerId="LiveId" clId="{25742D0A-CDD8-481E-8D88-E79A995174CD}" dt="2025-09-24T10:55:40.576" v="54" actId="47"/>
        <pc:sldMkLst>
          <pc:docMk/>
          <pc:sldMk cId="2677668162" sldId="304"/>
        </pc:sldMkLst>
      </pc:sldChg>
      <pc:sldChg chg="del">
        <pc:chgData name="Monika Nikolova" userId="b2f38b2d3377c12d" providerId="LiveId" clId="{25742D0A-CDD8-481E-8D88-E79A995174CD}" dt="2025-09-24T10:37:58.568" v="3" actId="47"/>
        <pc:sldMkLst>
          <pc:docMk/>
          <pc:sldMk cId="3944358923" sldId="30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Click to move the slide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bg-BG" sz="2000" b="0" strike="noStrike" spc="-1">
                <a:solidFill>
                  <a:srgbClr val="000000"/>
                </a:solidFill>
                <a:latin typeface="Arial"/>
              </a:rPr>
              <a:t>Click to edit the notes format</a:t>
            </a:r>
          </a:p>
        </p:txBody>
      </p:sp>
      <p:sp>
        <p:nvSpPr>
          <p:cNvPr id="7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bg-BG" sz="1400" b="0" strike="noStrike" spc="-1">
                <a:solidFill>
                  <a:srgbClr val="000000"/>
                </a:solidFill>
                <a:latin typeface="Times New Roman"/>
              </a:rPr>
              <a:t>&lt;header&gt;</a:t>
            </a:r>
          </a:p>
        </p:txBody>
      </p:sp>
      <p:sp>
        <p:nvSpPr>
          <p:cNvPr id="79" name="PlaceHolder 4"/>
          <p:cNvSpPr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bg-BG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lang="bg-BG" sz="1400" b="0" strike="noStrike" spc="-1">
                <a:solidFill>
                  <a:srgbClr val="000000"/>
                </a:solidFill>
                <a:latin typeface="Times New Roman"/>
              </a:rPr>
              <a:t>&lt;date/time&gt;</a:t>
            </a:r>
          </a:p>
        </p:txBody>
      </p:sp>
      <p:sp>
        <p:nvSpPr>
          <p:cNvPr id="80" name="PlaceHolder 5"/>
          <p:cNvSpPr>
            <a:spLocks noGrp="1"/>
          </p:cNvSpPr>
          <p:nvPr>
            <p:ph type="ft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bg-BG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bg-BG" sz="1400" b="0" strike="noStrike" spc="-1">
                <a:solidFill>
                  <a:srgbClr val="000000"/>
                </a:solidFill>
                <a:latin typeface="Times New Roman"/>
              </a:rPr>
              <a:t>&lt;footer&gt;</a:t>
            </a:r>
          </a:p>
        </p:txBody>
      </p:sp>
      <p:sp>
        <p:nvSpPr>
          <p:cNvPr id="81" name="PlaceHolder 6"/>
          <p:cNvSpPr>
            <a:spLocks noGrp="1"/>
          </p:cNvSpPr>
          <p:nvPr>
            <p:ph type="sldNum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bg-BG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AF773E94-5986-4908-AA4E-F8D0ECA1FDCD}" type="slidenum">
              <a:rPr lang="bg-BG" sz="1400" b="0" strike="noStrike" spc="-1">
                <a:solidFill>
                  <a:srgbClr val="000000"/>
                </a:solidFill>
                <a:latin typeface="Times New Roman"/>
              </a:rPr>
              <a:t>‹#›</a:t>
            </a:fld>
            <a:endParaRPr lang="bg-BG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73088" y="1336675"/>
            <a:ext cx="6410325" cy="3605213"/>
          </a:xfrm>
          <a:prstGeom prst="rect">
            <a:avLst/>
          </a:prstGeom>
          <a:ln w="0">
            <a:noFill/>
          </a:ln>
        </p:spPr>
      </p:sp>
      <p:sp>
        <p:nvSpPr>
          <p:cNvPr id="304" name="PlaceHolder 2"/>
          <p:cNvSpPr>
            <a:spLocks noGrp="1"/>
          </p:cNvSpPr>
          <p:nvPr>
            <p:ph type="body"/>
          </p:nvPr>
        </p:nvSpPr>
        <p:spPr>
          <a:xfrm>
            <a:off x="755640" y="5145120"/>
            <a:ext cx="6045480" cy="4207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lnSpc>
                <a:spcPct val="100000"/>
              </a:lnSpc>
              <a:buNone/>
              <a:tabLst>
                <a:tab pos="0" algn="l"/>
              </a:tabLst>
            </a:pPr>
            <a:endParaRPr lang="bg-BG" sz="2000" b="1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5" name="CustomShape 3"/>
          <p:cNvSpPr/>
          <p:nvPr/>
        </p:nvSpPr>
        <p:spPr>
          <a:xfrm>
            <a:off x="4281480" y="10155240"/>
            <a:ext cx="3273840" cy="533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818CB856-CEEB-4025-976C-EB987A42389F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</a:t>
            </a:fld>
            <a:endParaRPr lang="bg-BG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71887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73088" y="1336675"/>
            <a:ext cx="6410325" cy="3605213"/>
          </a:xfrm>
          <a:prstGeom prst="rect">
            <a:avLst/>
          </a:prstGeom>
          <a:ln w="0">
            <a:noFill/>
          </a:ln>
        </p:spPr>
      </p:sp>
      <p:sp>
        <p:nvSpPr>
          <p:cNvPr id="304" name="PlaceHolder 2"/>
          <p:cNvSpPr>
            <a:spLocks noGrp="1"/>
          </p:cNvSpPr>
          <p:nvPr>
            <p:ph type="body"/>
          </p:nvPr>
        </p:nvSpPr>
        <p:spPr>
          <a:xfrm>
            <a:off x="755640" y="5145120"/>
            <a:ext cx="6045480" cy="4207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lnSpc>
                <a:spcPct val="100000"/>
              </a:lnSpc>
              <a:buNone/>
              <a:tabLst>
                <a:tab pos="0" algn="l"/>
              </a:tabLst>
            </a:pPr>
            <a:endParaRPr lang="bg-BG" sz="2000" b="1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5" name="CustomShape 3"/>
          <p:cNvSpPr/>
          <p:nvPr/>
        </p:nvSpPr>
        <p:spPr>
          <a:xfrm>
            <a:off x="4281480" y="10155240"/>
            <a:ext cx="3273840" cy="533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818CB856-CEEB-4025-976C-EB987A42389F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2</a:t>
            </a:fld>
            <a:endParaRPr lang="bg-BG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608747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73088" y="1336675"/>
            <a:ext cx="6411912" cy="3606800"/>
          </a:xfrm>
          <a:prstGeom prst="rect">
            <a:avLst/>
          </a:prstGeom>
          <a:ln w="0">
            <a:noFill/>
          </a:ln>
        </p:spPr>
      </p:sp>
      <p:sp>
        <p:nvSpPr>
          <p:cNvPr id="340" name="PlaceHolder 2"/>
          <p:cNvSpPr>
            <a:spLocks noGrp="1"/>
          </p:cNvSpPr>
          <p:nvPr>
            <p:ph type="body"/>
          </p:nvPr>
        </p:nvSpPr>
        <p:spPr>
          <a:xfrm>
            <a:off x="755640" y="5145120"/>
            <a:ext cx="6045840" cy="4207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lnSpc>
                <a:spcPct val="100000"/>
              </a:lnSpc>
              <a:buNone/>
              <a:tabLst>
                <a:tab pos="0" algn="l"/>
              </a:tabLst>
            </a:pPr>
            <a:endParaRPr lang="bg-BG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1" name="CustomShape 3"/>
          <p:cNvSpPr/>
          <p:nvPr/>
        </p:nvSpPr>
        <p:spPr>
          <a:xfrm>
            <a:off x="4281480" y="10155240"/>
            <a:ext cx="3274200" cy="533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DD8DCD81-BD1C-43A8-B51F-4F9E9089FA9A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3</a:t>
            </a:fld>
            <a:endParaRPr lang="bg-BG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73088" y="1336675"/>
            <a:ext cx="6411912" cy="3606800"/>
          </a:xfrm>
          <a:prstGeom prst="rect">
            <a:avLst/>
          </a:prstGeom>
          <a:ln w="0">
            <a:noFill/>
          </a:ln>
        </p:spPr>
      </p:sp>
      <p:sp>
        <p:nvSpPr>
          <p:cNvPr id="343" name="PlaceHolder 2"/>
          <p:cNvSpPr>
            <a:spLocks noGrp="1"/>
          </p:cNvSpPr>
          <p:nvPr>
            <p:ph type="body"/>
          </p:nvPr>
        </p:nvSpPr>
        <p:spPr>
          <a:xfrm>
            <a:off x="755640" y="5145120"/>
            <a:ext cx="6045480" cy="4207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000" b="1" strike="noStrike" spc="-1" dirty="0">
                <a:solidFill>
                  <a:srgbClr val="000000"/>
                </a:solidFill>
                <a:latin typeface="+mn-lt"/>
              </a:rPr>
              <a:t>I</a:t>
            </a:r>
            <a:r>
              <a:rPr lang="en-US" sz="2000" b="1" strike="noStrike" spc="-1" baseline="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000" b="1" strike="noStrike" spc="-1" dirty="0">
                <a:solidFill>
                  <a:srgbClr val="000000"/>
                </a:solidFill>
                <a:latin typeface="+mn-lt"/>
              </a:rPr>
              <a:t>hope</a:t>
            </a:r>
            <a:r>
              <a:rPr lang="en-US" sz="2000" b="1" strike="noStrike" spc="-1" baseline="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000" b="1" strike="noStrike" spc="-1" dirty="0">
                <a:solidFill>
                  <a:srgbClr val="000000"/>
                </a:solidFill>
                <a:latin typeface="+mn-lt"/>
              </a:rPr>
              <a:t> that many more colleagues will change their </a:t>
            </a:r>
            <a:r>
              <a:rPr lang="bg-BG" sz="2000" b="1" strike="noStrike" spc="-1" dirty="0">
                <a:solidFill>
                  <a:srgbClr val="000000"/>
                </a:solidFill>
                <a:latin typeface="+mn-lt"/>
              </a:rPr>
              <a:t>„</a:t>
            </a:r>
            <a:r>
              <a:rPr lang="en-US" sz="2000" b="1" strike="noStrike" spc="-1" dirty="0">
                <a:solidFill>
                  <a:srgbClr val="000000"/>
                </a:solidFill>
                <a:latin typeface="+mn-lt"/>
              </a:rPr>
              <a:t>look</a:t>
            </a:r>
            <a:r>
              <a:rPr lang="bg-BG" sz="2000" b="1" strike="noStrike" spc="-1" dirty="0">
                <a:solidFill>
                  <a:srgbClr val="000000"/>
                </a:solidFill>
                <a:latin typeface="+mn-lt"/>
              </a:rPr>
              <a:t>“</a:t>
            </a:r>
            <a:r>
              <a:rPr lang="en-US" sz="2000" b="1" strike="noStrike" spc="-1" dirty="0">
                <a:solidFill>
                  <a:srgbClr val="000000"/>
                </a:solidFill>
                <a:latin typeface="+mn-lt"/>
              </a:rPr>
              <a:t> from a supine MDCT</a:t>
            </a:r>
            <a:endParaRPr lang="bg-BG" sz="2000" b="1" strike="noStrike" spc="-1" dirty="0">
              <a:solidFill>
                <a:srgbClr val="000000"/>
              </a:solidFill>
              <a:latin typeface="+mn-lt"/>
            </a:endParaRPr>
          </a:p>
          <a:p>
            <a:pPr marL="216000"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000" b="1" strike="noStrike" spc="-1" dirty="0">
                <a:solidFill>
                  <a:srgbClr val="000000"/>
                </a:solidFill>
                <a:latin typeface="+mn-lt"/>
              </a:rPr>
              <a:t> and start a discussion in their hospitals.</a:t>
            </a:r>
            <a:r>
              <a:rPr lang="bg-BG" sz="2000" b="1" strike="noStrike" spc="-1" dirty="0">
                <a:solidFill>
                  <a:srgbClr val="000000"/>
                </a:solidFill>
                <a:latin typeface="+mn-lt"/>
              </a:rPr>
              <a:t>  </a:t>
            </a:r>
          </a:p>
          <a:p>
            <a:pPr marL="216000"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000" b="1" strike="noStrike" spc="-1" dirty="0">
                <a:solidFill>
                  <a:srgbClr val="000000"/>
                </a:solidFill>
                <a:latin typeface="+mn-lt"/>
              </a:rPr>
              <a:t>In our case it is over. </a:t>
            </a:r>
            <a:endParaRPr lang="bg-BG" sz="2000" b="1" strike="noStrike" spc="-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44" name="CustomShape 3"/>
          <p:cNvSpPr/>
          <p:nvPr/>
        </p:nvSpPr>
        <p:spPr>
          <a:xfrm>
            <a:off x="4281480" y="10155240"/>
            <a:ext cx="3273840" cy="533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CC0E1DFE-1402-4FB5-B6AC-3A72C3873E62}" type="slidenum">
              <a:rPr lang="en-US" sz="12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4</a:t>
            </a:fld>
            <a:endParaRPr lang="bg-BG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bg-BG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bg-BG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D9BB2"/>
            </a:gs>
            <a:gs pos="100000">
              <a:srgbClr val="FFFFFF"/>
            </a:gs>
          </a:gsLst>
          <a:lin ang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CustomShape 1"/>
          <p:cNvSpPr/>
          <p:nvPr/>
        </p:nvSpPr>
        <p:spPr>
          <a:xfrm>
            <a:off x="243840" y="353568"/>
            <a:ext cx="10516920" cy="87782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90000"/>
              </a:lnSpc>
            </a:pPr>
            <a:endParaRPr lang="bg-BG" sz="4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CustomShape 3"/>
          <p:cNvSpPr/>
          <p:nvPr/>
        </p:nvSpPr>
        <p:spPr>
          <a:xfrm>
            <a:off x="3401568" y="6083808"/>
            <a:ext cx="5449824" cy="3678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r>
              <a:rPr lang="bg-BG" b="1" dirty="0"/>
              <a:t>Данни от НЗИС за периода 2020-2024г.</a:t>
            </a:r>
            <a:endParaRPr lang="en-US" b="1" dirty="0"/>
          </a:p>
        </p:txBody>
      </p:sp>
      <p:sp>
        <p:nvSpPr>
          <p:cNvPr id="8" name="CustomShape 1"/>
          <p:cNvSpPr/>
          <p:nvPr/>
        </p:nvSpPr>
        <p:spPr>
          <a:xfrm>
            <a:off x="1133856" y="463296"/>
            <a:ext cx="9626904" cy="76809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90000"/>
              </a:lnSpc>
            </a:pPr>
            <a:endParaRPr lang="bg-BG" sz="40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214139"/>
              </p:ext>
            </p:extLst>
          </p:nvPr>
        </p:nvGraphicFramePr>
        <p:xfrm>
          <a:off x="1133856" y="2145790"/>
          <a:ext cx="4486656" cy="33284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5552">
                  <a:extLst>
                    <a:ext uri="{9D8B030D-6E8A-4147-A177-3AD203B41FA5}">
                      <a16:colId xmlns:a16="http://schemas.microsoft.com/office/drawing/2014/main" val="1429069979"/>
                    </a:ext>
                  </a:extLst>
                </a:gridCol>
                <a:gridCol w="1495552">
                  <a:extLst>
                    <a:ext uri="{9D8B030D-6E8A-4147-A177-3AD203B41FA5}">
                      <a16:colId xmlns:a16="http://schemas.microsoft.com/office/drawing/2014/main" val="2083692480"/>
                    </a:ext>
                  </a:extLst>
                </a:gridCol>
                <a:gridCol w="1495552">
                  <a:extLst>
                    <a:ext uri="{9D8B030D-6E8A-4147-A177-3AD203B41FA5}">
                      <a16:colId xmlns:a16="http://schemas.microsoft.com/office/drawing/2014/main" val="2077368568"/>
                    </a:ext>
                  </a:extLst>
                </a:gridCol>
              </a:tblGrid>
              <a:tr h="475488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Жени до 25 г. с диагноза рак на млечна жлеза (С50)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1548587"/>
                  </a:ext>
                </a:extLst>
              </a:tr>
              <a:tr h="4754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Година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Брой случаи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Нарастване (%)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179585100"/>
                  </a:ext>
                </a:extLst>
              </a:tr>
              <a:tr h="4754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2020 г.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15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842987025"/>
                  </a:ext>
                </a:extLst>
              </a:tr>
              <a:tr h="4754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2021 г.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16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6,7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60841228"/>
                  </a:ext>
                </a:extLst>
              </a:tr>
              <a:tr h="4754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2022 г.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25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56,3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16587072"/>
                  </a:ext>
                </a:extLst>
              </a:tr>
              <a:tr h="4754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2023 г.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27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8,0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76644117"/>
                  </a:ext>
                </a:extLst>
              </a:tr>
              <a:tr h="4754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2024 г.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29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7,4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76894131"/>
                  </a:ext>
                </a:extLst>
              </a:tr>
            </a:tbl>
          </a:graphicData>
        </a:graphic>
      </p:graphicFrame>
      <p:pic>
        <p:nvPicPr>
          <p:cNvPr id="9" name="Picture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776" y="2145790"/>
            <a:ext cx="4932984" cy="3328416"/>
          </a:xfrm>
          <a:prstGeom prst="rect">
            <a:avLst/>
          </a:prstGeom>
          <a:noFill/>
        </p:spPr>
      </p:pic>
      <p:sp>
        <p:nvSpPr>
          <p:cNvPr id="10" name="CustomShape 1"/>
          <p:cNvSpPr/>
          <p:nvPr/>
        </p:nvSpPr>
        <p:spPr>
          <a:xfrm>
            <a:off x="1133856" y="0"/>
            <a:ext cx="9626904" cy="123139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90000"/>
              </a:lnSpc>
            </a:pPr>
            <a:endParaRPr lang="bg-BG" sz="4000" b="1" dirty="0"/>
          </a:p>
          <a:p>
            <a:pPr algn="ctr">
              <a:lnSpc>
                <a:spcPct val="90000"/>
              </a:lnSpc>
            </a:pPr>
            <a:r>
              <a:rPr lang="bg-BG" sz="4000" b="1" dirty="0"/>
              <a:t>РМЖ при жените  между </a:t>
            </a:r>
            <a:r>
              <a:rPr lang="en-US" sz="4000" b="1" dirty="0"/>
              <a:t>18 </a:t>
            </a:r>
            <a:r>
              <a:rPr lang="bg-BG" sz="4000" b="1" dirty="0"/>
              <a:t>и</a:t>
            </a:r>
            <a:r>
              <a:rPr lang="en-US" sz="4000" b="1" dirty="0"/>
              <a:t> 25</a:t>
            </a:r>
            <a:r>
              <a:rPr lang="bg-BG" sz="4000" b="1" dirty="0"/>
              <a:t> г.</a:t>
            </a:r>
            <a:endParaRPr lang="en-US" sz="4000" dirty="0"/>
          </a:p>
          <a:p>
            <a:pPr algn="ctr">
              <a:lnSpc>
                <a:spcPct val="90000"/>
              </a:lnSpc>
            </a:pPr>
            <a:r>
              <a:rPr lang="bg-BG" sz="4000" spc="-1" dirty="0">
                <a:solidFill>
                  <a:srgbClr val="000000"/>
                </a:solidFill>
                <a:latin typeface="Arial"/>
              </a:rPr>
              <a:t>Как е у нас ?</a:t>
            </a:r>
            <a:endParaRPr lang="bg-BG" sz="40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04415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CustomShape 1"/>
          <p:cNvSpPr/>
          <p:nvPr/>
        </p:nvSpPr>
        <p:spPr>
          <a:xfrm>
            <a:off x="243840" y="353568"/>
            <a:ext cx="10516920" cy="87782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90000"/>
              </a:lnSpc>
            </a:pPr>
            <a:endParaRPr lang="bg-BG" sz="4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CustomShape 1"/>
          <p:cNvSpPr/>
          <p:nvPr/>
        </p:nvSpPr>
        <p:spPr>
          <a:xfrm>
            <a:off x="1133856" y="438912"/>
            <a:ext cx="9626904" cy="76809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90000"/>
              </a:lnSpc>
            </a:pPr>
            <a:endParaRPr lang="bg-BG" sz="40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7308" y="2218948"/>
            <a:ext cx="4813935" cy="3218682"/>
          </a:xfrm>
          <a:prstGeom prst="rect">
            <a:avLst/>
          </a:prstGeom>
          <a:noFill/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092264"/>
              </p:ext>
            </p:extLst>
          </p:nvPr>
        </p:nvGraphicFramePr>
        <p:xfrm>
          <a:off x="1133855" y="2218947"/>
          <a:ext cx="4559809" cy="32186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9109">
                  <a:extLst>
                    <a:ext uri="{9D8B030D-6E8A-4147-A177-3AD203B41FA5}">
                      <a16:colId xmlns:a16="http://schemas.microsoft.com/office/drawing/2014/main" val="1149254677"/>
                    </a:ext>
                  </a:extLst>
                </a:gridCol>
                <a:gridCol w="1520350">
                  <a:extLst>
                    <a:ext uri="{9D8B030D-6E8A-4147-A177-3AD203B41FA5}">
                      <a16:colId xmlns:a16="http://schemas.microsoft.com/office/drawing/2014/main" val="2681063749"/>
                    </a:ext>
                  </a:extLst>
                </a:gridCol>
                <a:gridCol w="1520350">
                  <a:extLst>
                    <a:ext uri="{9D8B030D-6E8A-4147-A177-3AD203B41FA5}">
                      <a16:colId xmlns:a16="http://schemas.microsoft.com/office/drawing/2014/main" val="2170127994"/>
                    </a:ext>
                  </a:extLst>
                </a:gridCol>
              </a:tblGrid>
              <a:tr h="421348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Мъже до 25 г. с диагноза тумори на тестисите (С60)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8803015"/>
                  </a:ext>
                </a:extLst>
              </a:tr>
              <a:tr h="4213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Година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Брой случаи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Нарастване (%)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9839068"/>
                  </a:ext>
                </a:extLst>
              </a:tr>
              <a:tr h="69059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2020 г.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17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83519704"/>
                  </a:ext>
                </a:extLst>
              </a:tr>
              <a:tr h="4213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2021 г.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17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0,0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04324728"/>
                  </a:ext>
                </a:extLst>
              </a:tr>
              <a:tr h="4213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2022 г.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35,3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24285455"/>
                  </a:ext>
                </a:extLst>
              </a:tr>
              <a:tr h="4213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2023 г.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23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0,0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42126382"/>
                  </a:ext>
                </a:extLst>
              </a:tr>
              <a:tr h="4213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</a:rPr>
                        <a:t>2024 г.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39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</a:rPr>
                        <a:t>69,6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853150730"/>
                  </a:ext>
                </a:extLst>
              </a:tr>
            </a:tbl>
          </a:graphicData>
        </a:graphic>
      </p:graphicFrame>
      <p:sp>
        <p:nvSpPr>
          <p:cNvPr id="9" name="CustomShape 3"/>
          <p:cNvSpPr/>
          <p:nvPr/>
        </p:nvSpPr>
        <p:spPr>
          <a:xfrm>
            <a:off x="4888992" y="6057306"/>
            <a:ext cx="1901952" cy="3678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r>
              <a:rPr lang="bg-BG" b="1" dirty="0"/>
              <a:t>Данни от НЗИС</a:t>
            </a:r>
            <a:endParaRPr lang="en-US" b="1" dirty="0"/>
          </a:p>
        </p:txBody>
      </p:sp>
      <p:sp>
        <p:nvSpPr>
          <p:cNvPr id="11" name="CustomShape 1"/>
          <p:cNvSpPr/>
          <p:nvPr/>
        </p:nvSpPr>
        <p:spPr>
          <a:xfrm>
            <a:off x="1133855" y="0"/>
            <a:ext cx="9626905" cy="123139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bg-BG" sz="4000" b="1" dirty="0"/>
              <a:t>Тумори на тестисите между </a:t>
            </a:r>
            <a:r>
              <a:rPr lang="en-US" sz="4000" b="1" dirty="0"/>
              <a:t>18 </a:t>
            </a:r>
            <a:r>
              <a:rPr lang="bg-BG" sz="4000" b="1" dirty="0"/>
              <a:t>и</a:t>
            </a:r>
            <a:r>
              <a:rPr lang="en-US" sz="4000" b="1" dirty="0"/>
              <a:t> 25</a:t>
            </a:r>
            <a:r>
              <a:rPr lang="bg-BG" sz="4000" b="1" dirty="0"/>
              <a:t> г.</a:t>
            </a:r>
            <a:endParaRPr lang="en-US" sz="4000" dirty="0"/>
          </a:p>
          <a:p>
            <a:pPr algn="ctr">
              <a:lnSpc>
                <a:spcPct val="90000"/>
              </a:lnSpc>
            </a:pPr>
            <a:r>
              <a:rPr lang="bg-BG" sz="4000" spc="-1" dirty="0">
                <a:solidFill>
                  <a:srgbClr val="000000"/>
                </a:solidFill>
                <a:latin typeface="Arial"/>
              </a:rPr>
              <a:t>Как е у нас ?</a:t>
            </a:r>
            <a:endParaRPr lang="bg-BG" sz="40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18003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CustomShape 1"/>
          <p:cNvSpPr/>
          <p:nvPr/>
        </p:nvSpPr>
        <p:spPr>
          <a:xfrm>
            <a:off x="0" y="180752"/>
            <a:ext cx="10760760" cy="90788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bg-BG" sz="3600" b="0" strike="noStrike" spc="-1" dirty="0">
                <a:solidFill>
                  <a:srgbClr val="000000"/>
                </a:solidFill>
                <a:latin typeface="Arial"/>
              </a:rPr>
              <a:t>ЗАКЛЮЧЕНИЕ </a:t>
            </a:r>
          </a:p>
        </p:txBody>
      </p:sp>
      <p:sp>
        <p:nvSpPr>
          <p:cNvPr id="252" name="CustomShape 2"/>
          <p:cNvSpPr/>
          <p:nvPr/>
        </p:nvSpPr>
        <p:spPr>
          <a:xfrm>
            <a:off x="1050834" y="1559293"/>
            <a:ext cx="9709926" cy="483063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marL="514350" indent="-514350">
              <a:lnSpc>
                <a:spcPct val="100000"/>
              </a:lnSpc>
              <a:buClr>
                <a:srgbClr val="000000"/>
              </a:buClr>
              <a:buAutoNum type="arabicPeriod"/>
            </a:pPr>
            <a:r>
              <a:rPr lang="bg-BG" sz="2800" b="0" strike="noStrike" spc="-1" dirty="0">
                <a:solidFill>
                  <a:srgbClr val="000000"/>
                </a:solidFill>
                <a:latin typeface="Arial"/>
              </a:rPr>
              <a:t>Ракът на гърдата при младите жени нараства ежегодно с </a:t>
            </a:r>
            <a:r>
              <a:rPr lang="bg-BG" sz="2800" b="0" strike="noStrike" spc="-1" dirty="0">
                <a:solidFill>
                  <a:srgbClr val="FF0000"/>
                </a:solidFill>
                <a:latin typeface="Arial"/>
              </a:rPr>
              <a:t>19,6%.</a:t>
            </a:r>
          </a:p>
          <a:p>
            <a:pPr marL="514350" indent="-514350">
              <a:lnSpc>
                <a:spcPct val="100000"/>
              </a:lnSpc>
              <a:buClr>
                <a:srgbClr val="000000"/>
              </a:buClr>
              <a:buAutoNum type="arabicPeriod"/>
            </a:pPr>
            <a:r>
              <a:rPr lang="bg-BG" sz="2800" spc="-1" dirty="0">
                <a:solidFill>
                  <a:srgbClr val="000000"/>
                </a:solidFill>
                <a:latin typeface="Arial"/>
              </a:rPr>
              <a:t>Туморите на </a:t>
            </a:r>
            <a:r>
              <a:rPr lang="bg-BG" sz="2800" spc="-1" dirty="0" err="1">
                <a:solidFill>
                  <a:srgbClr val="000000"/>
                </a:solidFill>
                <a:latin typeface="Arial"/>
              </a:rPr>
              <a:t>тестстисите</a:t>
            </a:r>
            <a:r>
              <a:rPr lang="bg-BG" sz="2800" spc="-1" dirty="0">
                <a:solidFill>
                  <a:srgbClr val="000000"/>
                </a:solidFill>
                <a:latin typeface="Arial"/>
              </a:rPr>
              <a:t> нарастват  ежегодно </a:t>
            </a:r>
          </a:p>
          <a:p>
            <a:pPr>
              <a:lnSpc>
                <a:spcPct val="100000"/>
              </a:lnSpc>
              <a:buClr>
                <a:srgbClr val="000000"/>
              </a:buClr>
            </a:pPr>
            <a:r>
              <a:rPr lang="bg-BG" sz="2800" spc="-1" dirty="0">
                <a:solidFill>
                  <a:srgbClr val="000000"/>
                </a:solidFill>
                <a:latin typeface="Arial"/>
              </a:rPr>
              <a:t>      </a:t>
            </a:r>
            <a:r>
              <a:rPr lang="bg-BG" sz="2800" spc="-1" dirty="0">
                <a:solidFill>
                  <a:srgbClr val="FF0000"/>
                </a:solidFill>
                <a:latin typeface="Arial"/>
              </a:rPr>
              <a:t>с 26,2 %.</a:t>
            </a:r>
          </a:p>
          <a:p>
            <a:pPr marL="514350" indent="-514350">
              <a:lnSpc>
                <a:spcPct val="100000"/>
              </a:lnSpc>
              <a:buClr>
                <a:srgbClr val="000000"/>
              </a:buClr>
              <a:buAutoNum type="arabicPeriod" startAt="3"/>
            </a:pPr>
            <a:r>
              <a:rPr lang="bg-BG" sz="2800" spc="-1" dirty="0">
                <a:solidFill>
                  <a:srgbClr val="000000"/>
                </a:solidFill>
                <a:latin typeface="Arial"/>
              </a:rPr>
              <a:t>И двата карцинома се намират обичайно късно!</a:t>
            </a:r>
          </a:p>
          <a:p>
            <a:pPr marL="514350" indent="-514350">
              <a:lnSpc>
                <a:spcPct val="100000"/>
              </a:lnSpc>
              <a:buClr>
                <a:srgbClr val="000000"/>
              </a:buClr>
              <a:buAutoNum type="arabicPeriod" startAt="3"/>
            </a:pPr>
            <a:endParaRPr lang="bg-BG" sz="2800" spc="-1" dirty="0">
              <a:solidFill>
                <a:srgbClr val="000000"/>
              </a:solidFill>
              <a:latin typeface="Arial"/>
            </a:endParaRPr>
          </a:p>
          <a:p>
            <a:pPr marL="514350" indent="-514350">
              <a:lnSpc>
                <a:spcPct val="100000"/>
              </a:lnSpc>
              <a:buClr>
                <a:srgbClr val="000000"/>
              </a:buClr>
              <a:buAutoNum type="arabicPeriod" startAt="3"/>
            </a:pPr>
            <a:r>
              <a:rPr lang="bg-BG" sz="2800" spc="-1" dirty="0">
                <a:solidFill>
                  <a:srgbClr val="FF0000"/>
                </a:solidFill>
                <a:latin typeface="Arial"/>
              </a:rPr>
              <a:t>ЗАД ТЕЗИ ПРОЦЕНТИ СТОЯТ ИМЕНАТА И СЪДБИТЕ  НА НАШИТЕ ДЕЦА, НАШЕТО БЪДЕЩЕ!!!</a:t>
            </a:r>
          </a:p>
          <a:p>
            <a:pPr>
              <a:lnSpc>
                <a:spcPct val="100000"/>
              </a:lnSpc>
              <a:buClr>
                <a:srgbClr val="000000"/>
              </a:buClr>
            </a:pPr>
            <a:endParaRPr lang="bg-BG" sz="2800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</a:pPr>
            <a:endParaRPr lang="bg-BG" sz="2800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Clr>
                <a:srgbClr val="000000"/>
              </a:buClr>
            </a:pPr>
            <a:r>
              <a:rPr lang="bg-BG" sz="2800" spc="-1" dirty="0">
                <a:solidFill>
                  <a:srgbClr val="000000"/>
                </a:solidFill>
                <a:latin typeface="Arial"/>
              </a:rPr>
              <a:t>Какво правим като специалисти и родители?</a:t>
            </a:r>
          </a:p>
        </p:txBody>
      </p:sp>
      <p:pic>
        <p:nvPicPr>
          <p:cNvPr id="254" name="Picture 2_2" descr="G:\окт 2020\bgr.jfif"/>
          <p:cNvPicPr/>
          <p:nvPr/>
        </p:nvPicPr>
        <p:blipFill>
          <a:blip r:embed="rId3"/>
          <a:stretch/>
        </p:blipFill>
        <p:spPr>
          <a:xfrm>
            <a:off x="10760760" y="0"/>
            <a:ext cx="1428480" cy="10886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CustomShape 1"/>
          <p:cNvSpPr/>
          <p:nvPr/>
        </p:nvSpPr>
        <p:spPr>
          <a:xfrm>
            <a:off x="0" y="0"/>
            <a:ext cx="12191760" cy="108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90000"/>
              </a:lnSpc>
            </a:pPr>
            <a:endParaRPr lang="bg-BG" sz="40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90000"/>
              </a:lnSpc>
            </a:pPr>
            <a:endParaRPr lang="bg-BG" sz="4000" b="0" strike="noStrike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90000"/>
              </a:lnSpc>
            </a:pPr>
            <a:r>
              <a:rPr lang="bg-BG" sz="4000" b="0" strike="noStrike" spc="-1" dirty="0">
                <a:solidFill>
                  <a:srgbClr val="000000"/>
                </a:solidFill>
                <a:latin typeface="Arial"/>
              </a:rPr>
              <a:t>ПРЕПОРЪКИ</a:t>
            </a:r>
          </a:p>
          <a:p>
            <a:pPr algn="ctr">
              <a:lnSpc>
                <a:spcPct val="90000"/>
              </a:lnSpc>
            </a:pPr>
            <a:endParaRPr lang="bg-BG" sz="4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9609" y="1350334"/>
            <a:ext cx="1052768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000000"/>
              </a:buClr>
            </a:pPr>
            <a:r>
              <a:rPr lang="en-US" sz="2800" spc="-1" dirty="0">
                <a:solidFill>
                  <a:srgbClr val="000000"/>
                </a:solidFill>
              </a:rPr>
              <a:t>1.</a:t>
            </a:r>
            <a:r>
              <a:rPr lang="bg-BG" sz="2800" spc="-1" dirty="0">
                <a:solidFill>
                  <a:srgbClr val="000000"/>
                </a:solidFill>
              </a:rPr>
              <a:t> Да повишим здравната култура на родители и деца.</a:t>
            </a:r>
            <a:br>
              <a:rPr lang="bg-BG" sz="2800" spc="-1" dirty="0">
                <a:solidFill>
                  <a:srgbClr val="000000"/>
                </a:solidFill>
              </a:rPr>
            </a:br>
            <a:endParaRPr lang="bg-BG" sz="2800" spc="-1" dirty="0">
              <a:solidFill>
                <a:srgbClr val="000000"/>
              </a:solidFill>
            </a:endParaRPr>
          </a:p>
          <a:p>
            <a:pPr lvl="0"/>
            <a:r>
              <a:rPr lang="bg-BG" sz="2800" spc="-1" dirty="0">
                <a:solidFill>
                  <a:srgbClr val="000000"/>
                </a:solidFill>
              </a:rPr>
              <a:t>2. Практическо обучение на младите хора в училища и университети за </a:t>
            </a:r>
            <a:r>
              <a:rPr lang="bg-BG" sz="2800" spc="-1" dirty="0" err="1">
                <a:solidFill>
                  <a:srgbClr val="000000"/>
                </a:solidFill>
              </a:rPr>
              <a:t>самопреглеждане</a:t>
            </a:r>
            <a:r>
              <a:rPr lang="bg-BG" sz="2800" spc="-1" dirty="0">
                <a:solidFill>
                  <a:srgbClr val="000000"/>
                </a:solidFill>
              </a:rPr>
              <a:t> на гърдите и тестисите.</a:t>
            </a:r>
            <a:br>
              <a:rPr lang="bg-BG" sz="2800" spc="-1" dirty="0">
                <a:solidFill>
                  <a:srgbClr val="000000"/>
                </a:solidFill>
              </a:rPr>
            </a:br>
            <a:endParaRPr lang="bg-BG" sz="2800" spc="-1" dirty="0">
              <a:solidFill>
                <a:srgbClr val="000000"/>
              </a:solidFill>
            </a:endParaRPr>
          </a:p>
          <a:p>
            <a:pPr lvl="0"/>
            <a:r>
              <a:rPr lang="bg-BG" sz="2800" spc="-1" dirty="0">
                <a:solidFill>
                  <a:srgbClr val="000000"/>
                </a:solidFill>
              </a:rPr>
              <a:t>3.Тясна колаборация с МЗ, МОН и университетите за да повишим ранното откриване на тези социално значими тумори.</a:t>
            </a:r>
          </a:p>
          <a:p>
            <a:pPr lvl="0"/>
            <a:endParaRPr lang="bg-BG" sz="2800" spc="-1" dirty="0">
              <a:solidFill>
                <a:srgbClr val="000000"/>
              </a:solidFill>
            </a:endParaRPr>
          </a:p>
          <a:p>
            <a:pPr lvl="0"/>
            <a:r>
              <a:rPr lang="bg-BG" sz="2400" b="1" spc="-1" dirty="0">
                <a:solidFill>
                  <a:srgbClr val="000000"/>
                </a:solidFill>
              </a:rPr>
              <a:t>Д-р Йордан </a:t>
            </a:r>
            <a:r>
              <a:rPr lang="bg-BG" sz="2400" b="1" spc="-1" dirty="0" err="1">
                <a:solidFill>
                  <a:srgbClr val="000000"/>
                </a:solidFill>
              </a:rPr>
              <a:t>Спирдонов</a:t>
            </a:r>
            <a:r>
              <a:rPr lang="bg-BG" sz="2400" b="1" spc="-1" dirty="0">
                <a:solidFill>
                  <a:srgbClr val="000000"/>
                </a:solidFill>
              </a:rPr>
              <a:t>, специалист по Образна диагностика</a:t>
            </a:r>
            <a:br>
              <a:rPr lang="bg-BG" sz="2400" b="1" spc="-1" dirty="0">
                <a:solidFill>
                  <a:srgbClr val="000000"/>
                </a:solidFill>
              </a:rPr>
            </a:br>
            <a:r>
              <a:rPr lang="bg-BG" sz="2400" b="1" spc="-1" dirty="0">
                <a:solidFill>
                  <a:srgbClr val="000000"/>
                </a:solidFill>
              </a:rPr>
              <a:t>УМБАЛ „Царица Йоанна – ИСУЛ“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7697</TotalTime>
  <Words>280</Words>
  <Application>Microsoft Office PowerPoint</Application>
  <PresentationFormat>Widescreen</PresentationFormat>
  <Paragraphs>70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Заглавие</dc:title>
  <dc:subject/>
  <dc:creator>Archexecutor</dc:creator>
  <dc:description/>
  <cp:lastModifiedBy>Monika Nikolova</cp:lastModifiedBy>
  <cp:revision>373</cp:revision>
  <dcterms:created xsi:type="dcterms:W3CDTF">2019-08-07T09:53:57Z</dcterms:created>
  <dcterms:modified xsi:type="dcterms:W3CDTF">2025-09-25T06:24:43Z</dcterms:modified>
  <dc:language>bg-BG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27</vt:i4>
  </property>
  <property fmtid="{D5CDD505-2E9C-101B-9397-08002B2CF9AE}" pid="7" name="PresentationFormat">
    <vt:lpwstr>Widescreen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35</vt:i4>
  </property>
</Properties>
</file>