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68" r:id="rId10"/>
    <p:sldId id="264" r:id="rId11"/>
    <p:sldId id="265" r:id="rId12"/>
    <p:sldId id="266" r:id="rId13"/>
    <p:sldId id="273" r:id="rId14"/>
    <p:sldId id="267" r:id="rId15"/>
    <p:sldId id="269" r:id="rId16"/>
    <p:sldId id="270" r:id="rId17"/>
    <p:sldId id="272" r:id="rId18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91" autoAdjust="0"/>
    <p:restoredTop sz="94660"/>
  </p:normalViewPr>
  <p:slideViewPr>
    <p:cSldViewPr snapToGrid="0">
      <p:cViewPr varScale="1">
        <p:scale>
          <a:sx n="58" d="100"/>
          <a:sy n="58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Информация за изпълнението на бюджета на Община Шумен към 30.06.2025 г.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68" y="2336800"/>
            <a:ext cx="6588839" cy="3598863"/>
          </a:xfrm>
        </p:spPr>
      </p:pic>
    </p:spTree>
    <p:extLst>
      <p:ext uri="{BB962C8B-B14F-4D97-AF65-F5344CB8AC3E}">
        <p14:creationId xmlns:p14="http://schemas.microsoft.com/office/powerpoint/2010/main" val="420460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За 376 хил. лв. се ремонтираха улици и площад в кметствата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897" y="2327909"/>
            <a:ext cx="9761256" cy="3599316"/>
          </a:xfrm>
        </p:spPr>
        <p:txBody>
          <a:bodyPr>
            <a:normAutofit lnSpcReduction="10000"/>
          </a:bodyPr>
          <a:lstStyle/>
          <a:p>
            <a:pPr algn="just"/>
            <a:r>
              <a:rPr lang="bg-BG" dirty="0">
                <a:effectLst/>
              </a:rPr>
              <a:t>Направени са разходи за изграждане, ремонт и поддържане на улична мрежа в размер на  3 505 552 лв. като в т.ч. 1 365 560 лв. за  улици и междублокови пространства финансирани със средства от заема</a:t>
            </a:r>
          </a:p>
          <a:p>
            <a:pPr algn="just"/>
            <a:r>
              <a:rPr lang="bg-BG" dirty="0">
                <a:effectLst/>
              </a:rPr>
              <a:t>Общо обектите на уличната инфраструктура, които са завършени към 30.06.2025 г. са 32, като </a:t>
            </a:r>
            <a:r>
              <a:rPr lang="bg-BG" b="1" dirty="0">
                <a:effectLst/>
              </a:rPr>
              <a:t>в това число 5 в кметствата Дибич, Ветрище, Царев брод и Ивански. </a:t>
            </a:r>
            <a:endParaRPr lang="bg-BG" b="1" dirty="0" smtClean="0">
              <a:effectLst/>
            </a:endParaRPr>
          </a:p>
          <a:p>
            <a:pPr algn="just"/>
            <a:r>
              <a:rPr lang="bg-BG" dirty="0" smtClean="0">
                <a:effectLst/>
              </a:rPr>
              <a:t>Стойността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на </a:t>
            </a:r>
            <a:r>
              <a:rPr lang="bg-BG" dirty="0" smtClean="0">
                <a:effectLst/>
              </a:rPr>
              <a:t>ремонтите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е 7, 948 мил. </a:t>
            </a:r>
            <a:r>
              <a:rPr lang="ru-RU" dirty="0" err="1">
                <a:effectLst/>
              </a:rPr>
              <a:t>лв</a:t>
            </a:r>
            <a:r>
              <a:rPr lang="ru-RU" dirty="0">
                <a:effectLst/>
              </a:rPr>
              <a:t>., </a:t>
            </a:r>
            <a:r>
              <a:rPr lang="ru-RU" dirty="0" err="1">
                <a:effectLst/>
              </a:rPr>
              <a:t>като</a:t>
            </a:r>
            <a:r>
              <a:rPr lang="ru-RU" dirty="0">
                <a:effectLst/>
              </a:rPr>
              <a:t> от </a:t>
            </a:r>
            <a:r>
              <a:rPr lang="ru-RU" dirty="0" err="1">
                <a:effectLst/>
              </a:rPr>
              <a:t>Инвестиционната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програма</a:t>
            </a:r>
            <a:r>
              <a:rPr lang="ru-RU" dirty="0">
                <a:effectLst/>
              </a:rPr>
              <a:t> по ЗДБРБ за 2025 г. </a:t>
            </a:r>
            <a:r>
              <a:rPr lang="ru-RU" dirty="0" err="1">
                <a:effectLst/>
              </a:rPr>
              <a:t>са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финансирани</a:t>
            </a:r>
            <a:r>
              <a:rPr lang="ru-RU" dirty="0">
                <a:effectLst/>
              </a:rPr>
              <a:t> 4,729 мил. , а </a:t>
            </a:r>
            <a:r>
              <a:rPr lang="ru-RU" dirty="0" err="1">
                <a:effectLst/>
              </a:rPr>
              <a:t>останалите</a:t>
            </a:r>
            <a:r>
              <a:rPr lang="ru-RU" dirty="0">
                <a:effectLst/>
              </a:rPr>
              <a:t> 3,219 мил. </a:t>
            </a:r>
            <a:r>
              <a:rPr lang="ru-RU" dirty="0" err="1">
                <a:effectLst/>
              </a:rPr>
              <a:t>лв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са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местно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финансиране</a:t>
            </a:r>
            <a:r>
              <a:rPr lang="ru-RU" dirty="0">
                <a:effectLst/>
              </a:rPr>
              <a:t>. </a:t>
            </a:r>
            <a:endParaRPr lang="bg-B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894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73" y="140027"/>
            <a:ext cx="4179062" cy="313429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4" y="3434080"/>
            <a:ext cx="2303417" cy="3071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170" y="3434080"/>
            <a:ext cx="2303417" cy="3071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29" y="1213591"/>
            <a:ext cx="3091099" cy="4121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0" y="2639288"/>
            <a:ext cx="2899511" cy="386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3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В град </a:t>
            </a:r>
            <a:r>
              <a:rPr lang="bg-BG" dirty="0"/>
              <a:t>Шумен </a:t>
            </a:r>
            <a:r>
              <a:rPr lang="bg-BG" dirty="0" smtClean="0"/>
              <a:t>приключиха </a:t>
            </a:r>
            <a:r>
              <a:rPr lang="bg-BG" dirty="0"/>
              <a:t>строителните дейности </a:t>
            </a:r>
            <a:r>
              <a:rPr lang="bg-BG" dirty="0" smtClean="0"/>
              <a:t>на 27 обекта на стойност </a:t>
            </a:r>
            <a:r>
              <a:rPr lang="bg-BG" dirty="0"/>
              <a:t>8</a:t>
            </a:r>
            <a:r>
              <a:rPr lang="bg-BG" dirty="0" smtClean="0"/>
              <a:t> мил лв.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3212410" cy="3599316"/>
          </a:xfrm>
        </p:spPr>
        <p:txBody>
          <a:bodyPr>
            <a:normAutofit fontScale="47500" lnSpcReduction="20000"/>
          </a:bodyPr>
          <a:lstStyle/>
          <a:p>
            <a:r>
              <a:rPr lang="bg-BG" dirty="0">
                <a:effectLst/>
              </a:rPr>
              <a:t>Локално Марица</a:t>
            </a:r>
          </a:p>
          <a:p>
            <a:r>
              <a:rPr lang="bg-BG" dirty="0">
                <a:effectLst/>
              </a:rPr>
              <a:t>ул. </a:t>
            </a:r>
            <a:r>
              <a:rPr lang="bg-BG" dirty="0" smtClean="0">
                <a:effectLst/>
              </a:rPr>
              <a:t>Северна</a:t>
            </a:r>
          </a:p>
          <a:p>
            <a:r>
              <a:rPr lang="bg-BG" dirty="0">
                <a:effectLst/>
              </a:rPr>
              <a:t>ул. </a:t>
            </a:r>
            <a:r>
              <a:rPr lang="bg-BG" dirty="0" err="1" smtClean="0">
                <a:effectLst/>
              </a:rPr>
              <a:t>Г.С.Раковски</a:t>
            </a:r>
            <a:endParaRPr lang="bg-BG" dirty="0">
              <a:effectLst/>
            </a:endParaRPr>
          </a:p>
          <a:p>
            <a:pPr lvl="0"/>
            <a:r>
              <a:rPr lang="bg-BG" dirty="0">
                <a:effectLst/>
              </a:rPr>
              <a:t>бул. </a:t>
            </a:r>
            <a:r>
              <a:rPr lang="bg-BG" dirty="0" err="1">
                <a:effectLst/>
              </a:rPr>
              <a:t>Ришки</a:t>
            </a:r>
            <a:r>
              <a:rPr lang="bg-BG" dirty="0">
                <a:effectLst/>
              </a:rPr>
              <a:t> проход</a:t>
            </a:r>
          </a:p>
          <a:p>
            <a:pPr lvl="0"/>
            <a:r>
              <a:rPr lang="bg-BG" dirty="0">
                <a:effectLst/>
              </a:rPr>
              <a:t>П</a:t>
            </a:r>
            <a:r>
              <a:rPr lang="bg-BG" dirty="0" smtClean="0">
                <a:effectLst/>
              </a:rPr>
              <a:t>аркинг </a:t>
            </a:r>
            <a:r>
              <a:rPr lang="bg-BG" dirty="0">
                <a:effectLst/>
              </a:rPr>
              <a:t>кардиология - Шумен</a:t>
            </a:r>
          </a:p>
          <a:p>
            <a:r>
              <a:rPr lang="bg-BG" dirty="0" err="1">
                <a:effectLst/>
              </a:rPr>
              <a:t>бул</a:t>
            </a:r>
            <a:r>
              <a:rPr lang="bg-BG" dirty="0">
                <a:effectLst/>
              </a:rPr>
              <a:t>."</a:t>
            </a:r>
            <a:r>
              <a:rPr lang="bg-BG" dirty="0" err="1">
                <a:effectLst/>
              </a:rPr>
              <a:t>С.Велики</a:t>
            </a:r>
            <a:r>
              <a:rPr lang="bg-BG" dirty="0">
                <a:effectLst/>
              </a:rPr>
              <a:t>", </a:t>
            </a:r>
            <a:r>
              <a:rPr lang="bg-BG" dirty="0" err="1">
                <a:effectLst/>
              </a:rPr>
              <a:t>гр.Шумен</a:t>
            </a:r>
            <a:r>
              <a:rPr lang="bg-BG" dirty="0">
                <a:effectLst/>
              </a:rPr>
              <a:t> в участъка преди пътен възел с път I-7  и път за "Алкомет" АД</a:t>
            </a:r>
          </a:p>
          <a:p>
            <a:r>
              <a:rPr lang="bg-BG" dirty="0" err="1">
                <a:effectLst/>
              </a:rPr>
              <a:t>ул</a:t>
            </a:r>
            <a:r>
              <a:rPr lang="bg-BG" dirty="0">
                <a:effectLst/>
              </a:rPr>
              <a:t>."Петър Парчевич" в участъка от "Васил Априлов" до ул. "Марица", </a:t>
            </a:r>
            <a:r>
              <a:rPr lang="bg-BG" dirty="0" err="1">
                <a:effectLst/>
              </a:rPr>
              <a:t>гр.Шумен</a:t>
            </a:r>
            <a:endParaRPr lang="bg-BG" dirty="0">
              <a:effectLst/>
            </a:endParaRPr>
          </a:p>
          <a:p>
            <a:r>
              <a:rPr lang="bg-BG" dirty="0" err="1">
                <a:effectLst/>
              </a:rPr>
              <a:t>П</a:t>
            </a:r>
            <a:r>
              <a:rPr lang="bg-BG" dirty="0" err="1" smtClean="0">
                <a:effectLst/>
              </a:rPr>
              <a:t>реасфалтиране</a:t>
            </a:r>
            <a:r>
              <a:rPr lang="bg-BG" dirty="0" smtClean="0">
                <a:effectLst/>
              </a:rPr>
              <a:t> </a:t>
            </a:r>
            <a:r>
              <a:rPr lang="bg-BG" dirty="0">
                <a:effectLst/>
              </a:rPr>
              <a:t>кръстовище на ул. "Генерал </a:t>
            </a:r>
            <a:r>
              <a:rPr lang="bg-BG" dirty="0" err="1">
                <a:effectLst/>
              </a:rPr>
              <a:t>Скобелев"с</a:t>
            </a:r>
            <a:r>
              <a:rPr lang="bg-BG" dirty="0">
                <a:effectLst/>
              </a:rPr>
              <a:t> ул. "Марица", </a:t>
            </a:r>
            <a:r>
              <a:rPr lang="bg-BG" dirty="0" err="1">
                <a:effectLst/>
              </a:rPr>
              <a:t>гр.Шумен</a:t>
            </a:r>
            <a:endParaRPr lang="bg-BG" dirty="0">
              <a:effectLst/>
            </a:endParaRPr>
          </a:p>
          <a:p>
            <a:r>
              <a:rPr lang="bg-BG" dirty="0">
                <a:effectLst/>
              </a:rPr>
              <a:t>Р</a:t>
            </a:r>
            <a:r>
              <a:rPr lang="bg-BG" dirty="0" smtClean="0">
                <a:effectLst/>
              </a:rPr>
              <a:t>емонтни </a:t>
            </a:r>
            <a:r>
              <a:rPr lang="bg-BG" dirty="0">
                <a:effectLst/>
              </a:rPr>
              <a:t>дейности около </a:t>
            </a:r>
            <a:r>
              <a:rPr lang="bg-BG" dirty="0" err="1">
                <a:effectLst/>
              </a:rPr>
              <a:t>Томбул</a:t>
            </a:r>
            <a:r>
              <a:rPr lang="bg-BG" dirty="0">
                <a:effectLst/>
              </a:rPr>
              <a:t> Джамия, </a:t>
            </a:r>
            <a:r>
              <a:rPr lang="bg-BG" dirty="0" err="1">
                <a:effectLst/>
              </a:rPr>
              <a:t>гр.Шумен</a:t>
            </a:r>
            <a:endParaRPr lang="bg-BG" dirty="0">
              <a:effectLst/>
            </a:endParaRPr>
          </a:p>
          <a:p>
            <a:r>
              <a:rPr lang="bg-BG" dirty="0">
                <a:effectLst/>
              </a:rPr>
              <a:t>М</a:t>
            </a:r>
            <a:r>
              <a:rPr lang="bg-BG" dirty="0" smtClean="0">
                <a:effectLst/>
              </a:rPr>
              <a:t>еждублоково </a:t>
            </a:r>
            <a:r>
              <a:rPr lang="bg-BG" dirty="0">
                <a:effectLst/>
              </a:rPr>
              <a:t>пространство на </a:t>
            </a:r>
            <a:r>
              <a:rPr lang="bg-BG" dirty="0" err="1">
                <a:effectLst/>
              </a:rPr>
              <a:t>ул</a:t>
            </a:r>
            <a:r>
              <a:rPr lang="bg-BG" dirty="0">
                <a:effectLst/>
              </a:rPr>
              <a:t>."Марица" </a:t>
            </a:r>
            <a:r>
              <a:rPr lang="bg-BG" dirty="0" smtClean="0">
                <a:effectLst/>
              </a:rPr>
              <a:t>24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02642" y="2336873"/>
            <a:ext cx="3212410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bg-BG" dirty="0"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2642" y="2336873"/>
            <a:ext cx="3212410" cy="3599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>
                <a:effectLst/>
              </a:rPr>
              <a:t>М</a:t>
            </a:r>
            <a:r>
              <a:rPr lang="bg-BG" dirty="0" smtClean="0">
                <a:effectLst/>
              </a:rPr>
              <a:t>еждублоково </a:t>
            </a:r>
            <a:r>
              <a:rPr lang="bg-BG" dirty="0">
                <a:effectLst/>
              </a:rPr>
              <a:t>по ул. "Марица" - Междублоково </a:t>
            </a:r>
            <a:r>
              <a:rPr lang="bg-BG" dirty="0" smtClean="0">
                <a:effectLst/>
              </a:rPr>
              <a:t>2</a:t>
            </a:r>
          </a:p>
          <a:p>
            <a:r>
              <a:rPr lang="bg-BG" dirty="0">
                <a:effectLst/>
              </a:rPr>
              <a:t>М</a:t>
            </a:r>
            <a:r>
              <a:rPr lang="bg-BG" dirty="0" smtClean="0">
                <a:effectLst/>
              </a:rPr>
              <a:t>еждублоково </a:t>
            </a:r>
            <a:r>
              <a:rPr lang="bg-BG" dirty="0">
                <a:effectLst/>
              </a:rPr>
              <a:t>по ул. "Марица" - Междублоково </a:t>
            </a:r>
            <a:r>
              <a:rPr lang="bg-BG" dirty="0" smtClean="0">
                <a:effectLst/>
              </a:rPr>
              <a:t>3</a:t>
            </a:r>
          </a:p>
          <a:p>
            <a:r>
              <a:rPr lang="bg-BG" dirty="0">
                <a:effectLst/>
              </a:rPr>
              <a:t>П</a:t>
            </a:r>
            <a:r>
              <a:rPr lang="bg-BG" dirty="0" smtClean="0">
                <a:effectLst/>
              </a:rPr>
              <a:t>олагане </a:t>
            </a:r>
            <a:r>
              <a:rPr lang="bg-BG" dirty="0" err="1">
                <a:effectLst/>
              </a:rPr>
              <a:t>биндер</a:t>
            </a:r>
            <a:r>
              <a:rPr lang="bg-BG" dirty="0">
                <a:effectLst/>
              </a:rPr>
              <a:t> - паркинг Шуменско </a:t>
            </a:r>
            <a:r>
              <a:rPr lang="bg-BG" dirty="0" smtClean="0">
                <a:effectLst/>
              </a:rPr>
              <a:t>пиво</a:t>
            </a:r>
          </a:p>
          <a:p>
            <a:r>
              <a:rPr lang="bg-BG" dirty="0" err="1" smtClean="0">
                <a:effectLst/>
              </a:rPr>
              <a:t>Заустване</a:t>
            </a:r>
            <a:r>
              <a:rPr lang="bg-BG" dirty="0" smtClean="0">
                <a:effectLst/>
              </a:rPr>
              <a:t> </a:t>
            </a:r>
            <a:r>
              <a:rPr lang="bg-BG" dirty="0">
                <a:effectLst/>
              </a:rPr>
              <a:t>пред входа на "Шуменско пиво"</a:t>
            </a:r>
            <a:endParaRPr lang="bg-BG" dirty="0" smtClean="0">
              <a:effectLst/>
            </a:endParaRPr>
          </a:p>
          <a:p>
            <a:r>
              <a:rPr lang="bg-BG" dirty="0" err="1">
                <a:effectLst/>
              </a:rPr>
              <a:t>П</a:t>
            </a:r>
            <a:r>
              <a:rPr lang="bg-BG" dirty="0" err="1" smtClean="0">
                <a:effectLst/>
              </a:rPr>
              <a:t>реасфалтиране</a:t>
            </a:r>
            <a:r>
              <a:rPr lang="bg-BG" dirty="0" smtClean="0">
                <a:effectLst/>
              </a:rPr>
              <a:t> </a:t>
            </a:r>
            <a:r>
              <a:rPr lang="bg-BG" dirty="0">
                <a:effectLst/>
              </a:rPr>
              <a:t>на </a:t>
            </a:r>
            <a:r>
              <a:rPr lang="bg-BG" dirty="0" err="1">
                <a:effectLst/>
              </a:rPr>
              <a:t>ул</a:t>
            </a:r>
            <a:r>
              <a:rPr lang="bg-BG" dirty="0">
                <a:effectLst/>
              </a:rPr>
              <a:t>."</a:t>
            </a:r>
            <a:r>
              <a:rPr lang="bg-BG" dirty="0" smtClean="0">
                <a:effectLst/>
              </a:rPr>
              <a:t>Китка„</a:t>
            </a:r>
          </a:p>
          <a:p>
            <a:r>
              <a:rPr lang="bg-BG" dirty="0" err="1">
                <a:effectLst/>
              </a:rPr>
              <a:t>ул</a:t>
            </a:r>
            <a:r>
              <a:rPr lang="bg-BG" dirty="0">
                <a:effectLst/>
              </a:rPr>
              <a:t>."</a:t>
            </a:r>
            <a:r>
              <a:rPr lang="bg-BG" dirty="0" err="1">
                <a:effectLst/>
              </a:rPr>
              <a:t>Гевгели</a:t>
            </a:r>
            <a:r>
              <a:rPr lang="bg-BG" dirty="0">
                <a:effectLst/>
              </a:rPr>
              <a:t>", гр. Шумен </a:t>
            </a:r>
            <a:endParaRPr lang="bg-BG" dirty="0" smtClean="0">
              <a:effectLst/>
            </a:endParaRPr>
          </a:p>
          <a:p>
            <a:r>
              <a:rPr lang="bg-BG" dirty="0" smtClean="0">
                <a:effectLst/>
              </a:rPr>
              <a:t>Междублоково </a:t>
            </a:r>
            <a:r>
              <a:rPr lang="bg-BG" dirty="0">
                <a:effectLst/>
              </a:rPr>
              <a:t>пространство - </a:t>
            </a:r>
            <a:r>
              <a:rPr lang="bg-BG" dirty="0" err="1">
                <a:effectLst/>
              </a:rPr>
              <a:t>ул</a:t>
            </a:r>
            <a:r>
              <a:rPr lang="bg-BG" dirty="0">
                <a:effectLst/>
              </a:rPr>
              <a:t>."Китка" </a:t>
            </a:r>
            <a:endParaRPr lang="bg-BG" dirty="0" smtClean="0">
              <a:effectLst/>
            </a:endParaRPr>
          </a:p>
          <a:p>
            <a:r>
              <a:rPr lang="bg-BG" dirty="0">
                <a:effectLst/>
              </a:rPr>
              <a:t>ул."6-ти Септември" - от ул. "Милин камък" до бул. "Велики </a:t>
            </a:r>
            <a:r>
              <a:rPr lang="bg-BG" dirty="0" err="1">
                <a:effectLst/>
              </a:rPr>
              <a:t>преслав</a:t>
            </a:r>
            <a:r>
              <a:rPr lang="bg-BG" dirty="0">
                <a:effectLst/>
              </a:rPr>
              <a:t>" </a:t>
            </a:r>
            <a:r>
              <a:rPr lang="bg-BG" dirty="0" smtClean="0">
                <a:effectLst/>
              </a:rPr>
              <a:t>– </a:t>
            </a:r>
            <a:r>
              <a:rPr lang="bg-BG" dirty="0" err="1" smtClean="0">
                <a:effectLst/>
              </a:rPr>
              <a:t>преасфалтиране</a:t>
            </a:r>
            <a:endParaRPr lang="bg-BG" dirty="0" smtClean="0">
              <a:effectLst/>
            </a:endParaRPr>
          </a:p>
          <a:p>
            <a:r>
              <a:rPr lang="bg-BG" dirty="0" err="1">
                <a:effectLst/>
              </a:rPr>
              <a:t>ул</a:t>
            </a:r>
            <a:r>
              <a:rPr lang="bg-BG" dirty="0">
                <a:effectLst/>
              </a:rPr>
              <a:t>."Свобода" - от ул. "Искър" до ул. "Възрожденец" </a:t>
            </a:r>
            <a:r>
              <a:rPr lang="bg-BG" dirty="0" smtClean="0">
                <a:effectLst/>
              </a:rPr>
              <a:t>– </a:t>
            </a:r>
            <a:r>
              <a:rPr lang="bg-BG" dirty="0" err="1" smtClean="0">
                <a:effectLst/>
              </a:rPr>
              <a:t>преасфалтиране</a:t>
            </a:r>
            <a:endParaRPr lang="bg-BG" dirty="0" smtClean="0">
              <a:effectLst/>
            </a:endParaRPr>
          </a:p>
          <a:p>
            <a:r>
              <a:rPr lang="bg-BG" dirty="0" err="1" smtClean="0">
                <a:effectLst/>
              </a:rPr>
              <a:t>ул</a:t>
            </a:r>
            <a:r>
              <a:rPr lang="bg-BG" dirty="0">
                <a:effectLst/>
              </a:rPr>
              <a:t>."Христо Смирненски" - от ул. "Цар Иван Александър" до ул. " Цар </a:t>
            </a:r>
            <a:r>
              <a:rPr lang="bg-BG" dirty="0" err="1">
                <a:effectLst/>
              </a:rPr>
              <a:t>Освабодител</a:t>
            </a:r>
            <a:r>
              <a:rPr lang="bg-BG" dirty="0">
                <a:effectLst/>
              </a:rPr>
              <a:t>"</a:t>
            </a:r>
            <a:endParaRPr lang="bg-BG" dirty="0" smtClean="0"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94630" y="2336873"/>
            <a:ext cx="3212410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100" dirty="0">
                <a:effectLst/>
              </a:rPr>
              <a:t>Междублоково пространство - ул. "Петър Берон" №</a:t>
            </a:r>
            <a:r>
              <a:rPr lang="bg-BG" sz="1100" dirty="0" smtClean="0">
                <a:effectLst/>
              </a:rPr>
              <a:t>4</a:t>
            </a:r>
          </a:p>
          <a:p>
            <a:r>
              <a:rPr lang="bg-BG" sz="1100" dirty="0" smtClean="0">
                <a:effectLst/>
              </a:rPr>
              <a:t>Междублоково пространство в кв. "Б. Българанов"/ "Генерал Драгомиров" 38А/</a:t>
            </a:r>
          </a:p>
          <a:p>
            <a:r>
              <a:rPr lang="bg-BG" sz="1100" dirty="0" err="1" smtClean="0">
                <a:effectLst/>
              </a:rPr>
              <a:t>ул</a:t>
            </a:r>
            <a:r>
              <a:rPr lang="bg-BG" sz="1100" dirty="0">
                <a:effectLst/>
              </a:rPr>
              <a:t>."Милан Борисов" - от ул. "</a:t>
            </a:r>
            <a:r>
              <a:rPr lang="bg-BG" sz="1100" dirty="0" err="1">
                <a:effectLst/>
              </a:rPr>
              <a:t>Вл</a:t>
            </a:r>
            <a:r>
              <a:rPr lang="bg-BG" sz="1100" dirty="0">
                <a:effectLst/>
              </a:rPr>
              <a:t>. въстание" до край регулация - </a:t>
            </a:r>
            <a:r>
              <a:rPr lang="bg-BG" sz="1100" dirty="0" err="1">
                <a:effectLst/>
              </a:rPr>
              <a:t>преасфалтиране</a:t>
            </a:r>
            <a:r>
              <a:rPr lang="bg-BG" sz="1100" dirty="0">
                <a:effectLst/>
              </a:rPr>
              <a:t> </a:t>
            </a:r>
            <a:endParaRPr lang="bg-BG" sz="1100" dirty="0" smtClean="0">
              <a:effectLst/>
            </a:endParaRPr>
          </a:p>
          <a:p>
            <a:r>
              <a:rPr lang="bg-BG" sz="1100" dirty="0">
                <a:effectLst/>
              </a:rPr>
              <a:t>ул. </a:t>
            </a:r>
            <a:r>
              <a:rPr lang="bg-BG" sz="1100" dirty="0" smtClean="0">
                <a:effectLst/>
              </a:rPr>
              <a:t>Надежда</a:t>
            </a:r>
          </a:p>
          <a:p>
            <a:r>
              <a:rPr lang="bg-BG" sz="1100" dirty="0">
                <a:effectLst/>
              </a:rPr>
              <a:t>Междублоково пространство -бул. Мадара 23,25,26,27, гр. </a:t>
            </a:r>
            <a:r>
              <a:rPr lang="bg-BG" sz="1100" dirty="0" smtClean="0">
                <a:effectLst/>
              </a:rPr>
              <a:t>Шумен</a:t>
            </a:r>
          </a:p>
          <a:p>
            <a:r>
              <a:rPr lang="bg-BG" sz="1100" dirty="0">
                <a:effectLst/>
              </a:rPr>
              <a:t>Междублоково пространство между ул. </a:t>
            </a:r>
            <a:r>
              <a:rPr lang="bg-BG" sz="1100" dirty="0" err="1">
                <a:effectLst/>
              </a:rPr>
              <a:t>Н.Поповоч</a:t>
            </a:r>
            <a:r>
              <a:rPr lang="bg-BG" sz="1100" dirty="0">
                <a:effectLst/>
              </a:rPr>
              <a:t> и </a:t>
            </a:r>
            <a:r>
              <a:rPr lang="bg-BG" sz="1100" dirty="0" err="1">
                <a:effectLst/>
              </a:rPr>
              <a:t>ул.Ружа</a:t>
            </a:r>
            <a:r>
              <a:rPr lang="bg-BG" sz="1100" dirty="0">
                <a:effectLst/>
              </a:rPr>
              <a:t> </a:t>
            </a:r>
            <a:r>
              <a:rPr lang="bg-BG" sz="1100" dirty="0" smtClean="0">
                <a:effectLst/>
              </a:rPr>
              <a:t>Тенева</a:t>
            </a:r>
          </a:p>
          <a:p>
            <a:r>
              <a:rPr lang="bg-BG" sz="1100" dirty="0" smtClean="0">
                <a:effectLst/>
              </a:rPr>
              <a:t>Междублоково </a:t>
            </a:r>
            <a:r>
              <a:rPr lang="bg-BG" sz="1100" dirty="0">
                <a:effectLst/>
              </a:rPr>
              <a:t>по ул. "Марица" - Междублоково 1</a:t>
            </a:r>
            <a:endParaRPr lang="bg-BG" sz="1100" dirty="0"/>
          </a:p>
          <a:p>
            <a:endParaRPr lang="bg-BG" sz="11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655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49" y="4148027"/>
            <a:ext cx="4444588" cy="2488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ул. </a:t>
            </a:r>
            <a:r>
              <a:rPr lang="bg-BG" dirty="0" err="1" smtClean="0"/>
              <a:t>Г.С.Раковски</a:t>
            </a:r>
            <a:r>
              <a:rPr lang="bg-BG" dirty="0" smtClean="0"/>
              <a:t>, ул. Северна, ул. Марица</a:t>
            </a:r>
            <a:endParaRPr lang="bg-B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58" y="2280604"/>
            <a:ext cx="5149425" cy="288367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" y="2280604"/>
            <a:ext cx="5325624" cy="40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3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Грижа за възрастните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58" y="2198512"/>
            <a:ext cx="3048770" cy="4065027"/>
          </a:xfrm>
        </p:spPr>
      </p:pic>
      <p:sp>
        <p:nvSpPr>
          <p:cNvPr id="5" name="Rectangle 4"/>
          <p:cNvSpPr/>
          <p:nvPr/>
        </p:nvSpPr>
        <p:spPr>
          <a:xfrm>
            <a:off x="533400" y="2198512"/>
            <a:ext cx="3398520" cy="2564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bg-BG" sz="2200" kern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ДСП е получил за дейността си 467 хил. лв. като са обслужени 329 възрастни лица. </a:t>
            </a:r>
            <a:endParaRPr lang="bg-BG" sz="2200" kern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bg-BG" sz="2200" kern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bg-BG" sz="2200" kern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ДСП е предоставен ПОС терминал в услуга на ползвателите. </a:t>
            </a:r>
            <a:endParaRPr lang="bg-BG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11966" y="2187260"/>
            <a:ext cx="3323090" cy="1498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bg-BG" sz="2200" kern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Издръжката на пенсионерските клубове към полугодието е  106 000 лв. </a:t>
            </a:r>
            <a:endParaRPr lang="bg-BG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34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За чистотата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>
                <a:effectLst/>
              </a:rPr>
              <a:t>5 916 675 лв. са направени </a:t>
            </a:r>
            <a:r>
              <a:rPr lang="bg-BG" sz="3200" b="1" dirty="0">
                <a:effectLst/>
              </a:rPr>
              <a:t>разходи за чистота</a:t>
            </a:r>
            <a:r>
              <a:rPr lang="bg-BG" sz="3200" dirty="0">
                <a:effectLst/>
              </a:rPr>
              <a:t> към 30.06.2025 г.  С тези средства са извозени 12 342 тона отпадъци</a:t>
            </a:r>
            <a:r>
              <a:rPr lang="bg-BG" sz="3200" dirty="0" smtClean="0">
                <a:effectLst/>
              </a:rPr>
              <a:t>.</a:t>
            </a:r>
            <a:endParaRPr lang="bg-BG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694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За спорта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07" y="2336873"/>
            <a:ext cx="4647662" cy="2916445"/>
          </a:xfrm>
        </p:spPr>
        <p:txBody>
          <a:bodyPr>
            <a:normAutofit/>
          </a:bodyPr>
          <a:lstStyle/>
          <a:p>
            <a:pPr algn="just"/>
            <a:r>
              <a:rPr lang="bg-BG" dirty="0">
                <a:effectLst/>
              </a:rPr>
              <a:t>За спорт са разходени 458 092  лв. местни </a:t>
            </a:r>
            <a:r>
              <a:rPr lang="bg-BG" dirty="0" smtClean="0">
                <a:effectLst/>
              </a:rPr>
              <a:t>средства. </a:t>
            </a:r>
          </a:p>
          <a:p>
            <a:pPr algn="just"/>
            <a:r>
              <a:rPr lang="bg-BG" dirty="0" smtClean="0">
                <a:effectLst/>
              </a:rPr>
              <a:t>Те са  </a:t>
            </a:r>
            <a:r>
              <a:rPr lang="bg-BG" dirty="0">
                <a:effectLst/>
              </a:rPr>
              <a:t>предоставени за дейността на спортните клубове на територията на </a:t>
            </a:r>
            <a:r>
              <a:rPr lang="bg-BG" dirty="0" smtClean="0">
                <a:effectLst/>
              </a:rPr>
              <a:t>Община </a:t>
            </a:r>
            <a:r>
              <a:rPr lang="bg-BG" dirty="0">
                <a:effectLst/>
              </a:rPr>
              <a:t>Шумен. 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34" y="2336873"/>
            <a:ext cx="3637026" cy="208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14" y="4212705"/>
            <a:ext cx="5224272" cy="23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24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Заедно изпълнихме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bg-BG" dirty="0">
                <a:effectLst/>
              </a:rPr>
              <a:t>Текущото изпълнение на бюджета на Община Шумен към 30.06.2025 г. е  43 %, при нормативно изискуеми 50 % на изпълнение. </a:t>
            </a:r>
            <a:endParaRPr lang="bg-BG" dirty="0" smtClean="0">
              <a:effectLst/>
            </a:endParaRPr>
          </a:p>
          <a:p>
            <a:pPr algn="just"/>
            <a:r>
              <a:rPr lang="bg-BG" dirty="0" smtClean="0">
                <a:effectLst/>
              </a:rPr>
              <a:t>Приоритетите </a:t>
            </a:r>
            <a:r>
              <a:rPr lang="bg-BG" dirty="0">
                <a:effectLst/>
              </a:rPr>
              <a:t>на </a:t>
            </a:r>
            <a:r>
              <a:rPr lang="bg-BG" dirty="0" smtClean="0">
                <a:effectLst/>
              </a:rPr>
              <a:t>общината </a:t>
            </a:r>
            <a:r>
              <a:rPr lang="bg-BG" dirty="0">
                <a:effectLst/>
              </a:rPr>
              <a:t>се изпълняват, приходите постъпват регулярно, всички местни и държавни дейности се финансират своевременно</a:t>
            </a:r>
            <a:r>
              <a:rPr lang="bg-BG" dirty="0" smtClean="0">
                <a:effectLst/>
              </a:rPr>
              <a:t>.</a:t>
            </a:r>
          </a:p>
          <a:p>
            <a:pPr algn="just"/>
            <a:endParaRPr lang="bg-BG" dirty="0">
              <a:effectLst/>
            </a:endParaRPr>
          </a:p>
          <a:p>
            <a:pPr marL="0" indent="0" algn="just">
              <a:buNone/>
            </a:pPr>
            <a:endParaRPr lang="bg-BG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02" y="5152184"/>
            <a:ext cx="3816427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8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dirty="0" smtClean="0"/>
              <a:t>Добро изпълнение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003" y="2596850"/>
            <a:ext cx="10740714" cy="35993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pPr marL="0" indent="0" algn="just">
              <a:buNone/>
            </a:pPr>
            <a:endParaRPr lang="en-US" dirty="0">
              <a:effectLst/>
            </a:endParaRPr>
          </a:p>
          <a:p>
            <a:pPr marL="0" indent="0" algn="just">
              <a:buNone/>
            </a:pPr>
            <a:endParaRPr lang="bg-BG" dirty="0" smtClean="0">
              <a:effectLst/>
            </a:endParaRPr>
          </a:p>
          <a:p>
            <a:pPr marL="0" indent="0" algn="just">
              <a:buNone/>
            </a:pPr>
            <a:r>
              <a:rPr lang="en-US" dirty="0" smtClean="0">
                <a:effectLst/>
              </a:rPr>
              <a:t>43 </a:t>
            </a:r>
            <a:r>
              <a:rPr lang="en-US" dirty="0">
                <a:effectLst/>
              </a:rPr>
              <a:t>% </a:t>
            </a:r>
            <a:r>
              <a:rPr lang="bg-BG" dirty="0">
                <a:effectLst/>
              </a:rPr>
              <a:t>е изпълнението на бюджета на О</a:t>
            </a:r>
            <a:r>
              <a:rPr lang="bg-BG" dirty="0" smtClean="0">
                <a:effectLst/>
              </a:rPr>
              <a:t>бщина </a:t>
            </a:r>
            <a:r>
              <a:rPr lang="bg-BG" dirty="0">
                <a:effectLst/>
              </a:rPr>
              <a:t>Шумен към 30.06.2025 г. или с 2 % повече отколкото за същия периода на 2024 г</a:t>
            </a:r>
            <a:r>
              <a:rPr lang="bg-BG" dirty="0" smtClean="0">
                <a:effectLst/>
              </a:rPr>
              <a:t>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107" y="-188259"/>
            <a:ext cx="4449193" cy="33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3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Местни данъци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bg-BG" dirty="0">
                <a:effectLst/>
              </a:rPr>
              <a:t>Общото изпълнение на </a:t>
            </a:r>
            <a:r>
              <a:rPr lang="bg-BG" b="1" dirty="0">
                <a:effectLst/>
              </a:rPr>
              <a:t>данъчните приходи</a:t>
            </a:r>
            <a:r>
              <a:rPr lang="bg-BG" dirty="0">
                <a:effectLst/>
              </a:rPr>
              <a:t> към 30.06.2025 г. е 10 194 400 лв. при разчет 15 440 000 лв. Спрямо заложения бюджет изпълнението е 66,03 %.</a:t>
            </a:r>
          </a:p>
          <a:p>
            <a:pPr algn="just">
              <a:lnSpc>
                <a:spcPct val="120000"/>
              </a:lnSpc>
            </a:pPr>
            <a:r>
              <a:rPr lang="bg-BG" dirty="0">
                <a:effectLst/>
              </a:rPr>
              <a:t>Общинска данъчна служба към 30.06.2025 г. е образувала 1 248 броя служебни партиди за новопридобити имоти, 8 161 броя служебни за притежавани ППС, обработени са 89 броя удостоверения за въвеждане в експлоатация и  126 броя служебни партиди по наследство</a:t>
            </a:r>
            <a:r>
              <a:rPr lang="bg-BG" dirty="0" smtClean="0">
                <a:effectLst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bg-BG" b="1" dirty="0">
                <a:effectLst/>
              </a:rPr>
              <a:t>Общата събираемост на селата за данък върху недвижимите имоти и такса за битови отпадъци е 62,41 % спрямо планът им за 2025 година.</a:t>
            </a:r>
            <a:r>
              <a:rPr lang="bg-BG" dirty="0">
                <a:effectLst/>
              </a:rPr>
              <a:t> Селата Белокопитово, Ветрище, Костена река, Панайот Волово, Радко Димитриево, Царев брод имат събираемост над средния процент за шестмесечието, а село Васил Друмево е със събираемост 93 %. Най-ниска събираемост има в селата Друмево и Средня където процента на събираемост е под 25 %.</a:t>
            </a:r>
          </a:p>
          <a:p>
            <a:pPr algn="just"/>
            <a:endParaRPr lang="bg-BG" dirty="0">
              <a:effectLst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8392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Неданъчни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bg-BG" dirty="0">
                <a:effectLst/>
              </a:rPr>
              <a:t>Към 30.06.2025 г</a:t>
            </a:r>
            <a:r>
              <a:rPr lang="bg-BG" b="1" dirty="0">
                <a:effectLst/>
              </a:rPr>
              <a:t>. неданъчните приходи</a:t>
            </a:r>
            <a:r>
              <a:rPr lang="bg-BG" dirty="0">
                <a:effectLst/>
              </a:rPr>
              <a:t>, включително корективите за внесен ДДС и други данъци възлизат на  12 182 134 лв., при план 25 631 116 лв., което е 47,53 % изпълнение на плана.</a:t>
            </a:r>
          </a:p>
          <a:p>
            <a:pPr algn="just"/>
            <a:r>
              <a:rPr lang="bg-BG" dirty="0">
                <a:effectLst/>
              </a:rPr>
              <a:t>С най-голям относителен дял от неданъчните приходи по бюджета на Община Шумен са </a:t>
            </a:r>
            <a:r>
              <a:rPr lang="bg-BG" b="1" dirty="0">
                <a:effectLst/>
              </a:rPr>
              <a:t>общинските такси. </a:t>
            </a:r>
            <a:r>
              <a:rPr lang="bg-BG" dirty="0">
                <a:effectLst/>
              </a:rPr>
              <a:t>При уточнен план 13 117 037 лв., изпълнението е 8 792 377 лв. или 67,03 %.</a:t>
            </a:r>
          </a:p>
          <a:p>
            <a:pPr algn="just"/>
            <a:r>
              <a:rPr lang="bg-BG" dirty="0">
                <a:effectLst/>
              </a:rPr>
              <a:t>Такса битови отпадъци при разчет по бюджета за годината от 10 290 000 лв. изпълнението е  73,34 %  или 7 546 477 лв.</a:t>
            </a:r>
          </a:p>
          <a:p>
            <a:pPr algn="just"/>
            <a:r>
              <a:rPr lang="bg-BG" dirty="0">
                <a:effectLst/>
              </a:rPr>
              <a:t>Таксите за административни и технически услуги при план 1 240 000 лв. са  постъпили 634 324 лв. или 51,16 %  изпълнение.</a:t>
            </a:r>
          </a:p>
          <a:p>
            <a:pPr algn="just"/>
            <a:r>
              <a:rPr lang="bg-BG" dirty="0">
                <a:effectLst/>
              </a:rPr>
              <a:t> Таксата  за притежаване на куче е изпълнени в размер на 96,75%, при годишен план от 11 000 лв., са платени 10 642 лв.</a:t>
            </a:r>
          </a:p>
          <a:p>
            <a:pPr algn="just"/>
            <a:r>
              <a:rPr lang="bg-BG" dirty="0">
                <a:effectLst/>
              </a:rPr>
              <a:t> През второ тримесечие на 2025 година постъпленията по §§ 28-00 „Глоби, санкции и наказателни лихви“ са в размер на 356 839 лв. или 32,68 %, при уточнен план от 1 092 000 лв.</a:t>
            </a:r>
          </a:p>
          <a:p>
            <a:pPr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3529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Държавата осигури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>
                <a:effectLst/>
              </a:rPr>
              <a:t>Взаимоотношенията</a:t>
            </a:r>
            <a:r>
              <a:rPr lang="bg-BG" dirty="0">
                <a:effectLst/>
              </a:rPr>
              <a:t> на Община Шумен с държавния бюджет се изпълняват планирано, без забавяне като с финансирането се постига по-ефективното и качествено предоставяне на услуги на местната общност. За държавно делегираните дейности към 30.06.2025 г. на Община Шумен от държавния бюджет са предоставени 60 096 783 лв. или 55,35 %, от планираните 108 569 317 лв.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9475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800" b="1" dirty="0"/>
              <a:t>За държавно делегираните дейности изпълнението към полугодието е 60 мил. лева. </a:t>
            </a:r>
            <a:r>
              <a:rPr lang="bg-BG" sz="2800" dirty="0"/>
              <a:t/>
            </a:r>
            <a:br>
              <a:rPr lang="bg-BG" sz="2800" dirty="0"/>
            </a:b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g-BG" dirty="0">
                <a:effectLst/>
              </a:rPr>
              <a:t>Образователните институции са финансирани с 34,5 мил. лев, здравеопазването с 4,2 мил. лева, а социалните услуги с 14,3 мил. лева</a:t>
            </a:r>
          </a:p>
          <a:p>
            <a:r>
              <a:rPr lang="bg-BG" dirty="0">
                <a:effectLst/>
              </a:rPr>
              <a:t>Разплатени са 4 инвестиционни образователни проекта на стойност  1 16 1 336 лв., като следва: </a:t>
            </a:r>
          </a:p>
          <a:p>
            <a:pPr lvl="0"/>
            <a:r>
              <a:rPr lang="bg-BG" dirty="0">
                <a:effectLst/>
              </a:rPr>
              <a:t>Изграждане на физкултурен салон към </a:t>
            </a:r>
            <a:r>
              <a:rPr lang="bg-BG" dirty="0" err="1">
                <a:effectLst/>
              </a:rPr>
              <a:t>ОбУ</a:t>
            </a:r>
            <a:r>
              <a:rPr lang="bg-BG" dirty="0">
                <a:effectLst/>
              </a:rPr>
              <a:t> ,,Христо Ботев'', с. Друмево</a:t>
            </a:r>
          </a:p>
          <a:p>
            <a:pPr lvl="0"/>
            <a:r>
              <a:rPr lang="bg-BG" dirty="0">
                <a:effectLst/>
              </a:rPr>
              <a:t>Реконструкция на покрив на НУ Княз Борис I</a:t>
            </a:r>
          </a:p>
          <a:p>
            <a:pPr lvl="0"/>
            <a:r>
              <a:rPr lang="bg-BG" dirty="0">
                <a:effectLst/>
              </a:rPr>
              <a:t>Изграждане на пристройка за физкултурен салон към сградата на Начално училище "Княз Борис I" гр. Шумен, програма спортист 2024-2027, РМС № 686 от 2023 г.</a:t>
            </a:r>
          </a:p>
          <a:p>
            <a:pPr lvl="0"/>
            <a:r>
              <a:rPr lang="bg-BG" dirty="0">
                <a:effectLst/>
              </a:rPr>
              <a:t>Пристройка - физкултурен салон към съществуваща учебна сграда за III ОУ ,,Димитър Благоев''</a:t>
            </a:r>
          </a:p>
          <a:p>
            <a:r>
              <a:rPr lang="bg-BG" dirty="0">
                <a:effectLst/>
              </a:rPr>
              <a:t>За нуждите на ДСХ е  закупен пътнически автомобил на стойност 120 656 лв.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0242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Разходи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242738" cy="3599316"/>
          </a:xfrm>
        </p:spPr>
        <p:txBody>
          <a:bodyPr/>
          <a:lstStyle/>
          <a:p>
            <a:endParaRPr lang="bg-BG" dirty="0" smtClean="0">
              <a:effectLst/>
            </a:endParaRPr>
          </a:p>
          <a:p>
            <a:pPr marL="0" indent="0">
              <a:buNone/>
            </a:pPr>
            <a:r>
              <a:rPr lang="bg-BG" dirty="0" smtClean="0">
                <a:effectLst/>
              </a:rPr>
              <a:t>Общо </a:t>
            </a:r>
            <a:r>
              <a:rPr lang="bg-BG" b="1" dirty="0">
                <a:effectLst/>
              </a:rPr>
              <a:t>разходите</a:t>
            </a:r>
            <a:r>
              <a:rPr lang="bg-BG" dirty="0">
                <a:effectLst/>
              </a:rPr>
              <a:t> по бюджета към 30.06.2025 г. по план са </a:t>
            </a:r>
            <a:r>
              <a:rPr lang="bg-BG" dirty="0" smtClean="0">
                <a:effectLst/>
              </a:rPr>
              <a:t>201 </a:t>
            </a:r>
            <a:r>
              <a:rPr lang="bg-BG" dirty="0">
                <a:effectLst/>
              </a:rPr>
              <a:t>178 735 лв., изпълнението е    87 295 016 лв. или 43 %, като следва: </a:t>
            </a:r>
          </a:p>
          <a:p>
            <a:r>
              <a:rPr lang="bg-BG" dirty="0" smtClean="0">
                <a:effectLst/>
              </a:rPr>
              <a:t> За </a:t>
            </a:r>
            <a:r>
              <a:rPr lang="bg-BG" dirty="0">
                <a:effectLst/>
              </a:rPr>
              <a:t>държавни дейности – 59 921 389 лв.</a:t>
            </a:r>
          </a:p>
          <a:p>
            <a:r>
              <a:rPr lang="bg-BG" dirty="0" smtClean="0">
                <a:effectLst/>
              </a:rPr>
              <a:t>За </a:t>
            </a:r>
            <a:r>
              <a:rPr lang="bg-BG" dirty="0">
                <a:effectLst/>
              </a:rPr>
              <a:t>местни дейности – 26 614 753 лв.</a:t>
            </a:r>
          </a:p>
          <a:p>
            <a:r>
              <a:rPr lang="bg-BG" dirty="0" err="1">
                <a:effectLst/>
              </a:rPr>
              <a:t>Дофинансиране</a:t>
            </a:r>
            <a:r>
              <a:rPr lang="bg-BG" dirty="0">
                <a:effectLst/>
              </a:rPr>
              <a:t> на държавната дейност с общински средства – 758 874 лв.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9251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Инвестициите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bg-BG" b="1" dirty="0">
                <a:effectLst/>
              </a:rPr>
              <a:t>Капиталовата програма</a:t>
            </a:r>
            <a:r>
              <a:rPr lang="bg-BG" dirty="0">
                <a:effectLst/>
              </a:rPr>
              <a:t> на Община Шумен, към 30.06.2025 г. е изпълнена в размер на  25.46 %</a:t>
            </a:r>
          </a:p>
          <a:p>
            <a:pPr algn="just"/>
            <a:r>
              <a:rPr lang="bg-BG" dirty="0">
                <a:effectLst/>
              </a:rPr>
              <a:t>Община Шумен има сключени 39 споразумения по Инвестиционната програма на общините с Министерството на регионалното развитие и благоустройството (МРРБ) във връзка с чл.113 от ЗДБРБ за 2025 г. Към 30.06.2025 г. е получен трансфер в размер на 3 390 082 лв. за приоритетен обект: „Изграждане на закрит спортен басейн“. Средствата са разплатени на изпълнителя. </a:t>
            </a:r>
          </a:p>
          <a:p>
            <a:pPr algn="just"/>
            <a:r>
              <a:rPr lang="bg-BG" dirty="0">
                <a:effectLst/>
              </a:rPr>
              <a:t>Към 30.06.2025 г. Община Шумен е получила трансфери по европейски  програми в размер на 2 859 000 лв. Реализираните разходи по проектите за периода са в размер на 2 660 200 лв.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203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За местни дейности – 26 615 хил. лв.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27729"/>
            <a:ext cx="9613861" cy="3599316"/>
          </a:xfrm>
        </p:spPr>
        <p:txBody>
          <a:bodyPr/>
          <a:lstStyle/>
          <a:p>
            <a:r>
              <a:rPr lang="bg-BG" dirty="0">
                <a:effectLst/>
              </a:rPr>
              <a:t>За местни дейности са направени разходи към 30.06.2025 г  в размер на 26 614 755 лв. или 40% от </a:t>
            </a:r>
            <a:r>
              <a:rPr lang="bg-BG" dirty="0" smtClean="0">
                <a:effectLst/>
              </a:rPr>
              <a:t>бюджета</a:t>
            </a:r>
          </a:p>
          <a:p>
            <a:r>
              <a:rPr lang="bg-BG" dirty="0">
                <a:effectLst/>
              </a:rPr>
              <a:t>Финансите на УСШ и ОДК в размер на 1 022 788 лв. като в двете институции са обхванати общо 3511 </a:t>
            </a:r>
            <a:r>
              <a:rPr lang="en-US" dirty="0">
                <a:effectLst/>
              </a:rPr>
              <a:t>(1559 </a:t>
            </a:r>
            <a:r>
              <a:rPr lang="bg-BG" dirty="0">
                <a:effectLst/>
              </a:rPr>
              <a:t>в УСШ и 1952 в ОДК</a:t>
            </a:r>
            <a:r>
              <a:rPr lang="en-US" dirty="0">
                <a:effectLst/>
              </a:rPr>
              <a:t>) </a:t>
            </a:r>
            <a:r>
              <a:rPr lang="bg-BG" dirty="0">
                <a:effectLst/>
              </a:rPr>
              <a:t>шуменски деца;</a:t>
            </a:r>
          </a:p>
          <a:p>
            <a:r>
              <a:rPr lang="bg-BG" dirty="0">
                <a:effectLst/>
              </a:rPr>
              <a:t/>
            </a:r>
            <a:br>
              <a:rPr lang="bg-BG" dirty="0">
                <a:effectLst/>
              </a:rPr>
            </a:br>
            <a:endParaRPr lang="bg-B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848675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116</TotalTime>
  <Words>1386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Berlin</vt:lpstr>
      <vt:lpstr>Информация за изпълнението на бюджета на Община Шумен към 30.06.2025 г.</vt:lpstr>
      <vt:lpstr>Добро изпълнение</vt:lpstr>
      <vt:lpstr>Местни данъци</vt:lpstr>
      <vt:lpstr>Неданъчни</vt:lpstr>
      <vt:lpstr>Държавата осигури</vt:lpstr>
      <vt:lpstr>За държавно делегираните дейности изпълнението към полугодието е 60 мил. лева.  </vt:lpstr>
      <vt:lpstr>Разходи</vt:lpstr>
      <vt:lpstr>Инвестициите</vt:lpstr>
      <vt:lpstr>За местни дейности – 26 615 хил. лв.</vt:lpstr>
      <vt:lpstr>За 376 хил. лв. се ремонтираха улици и площад в кметствата</vt:lpstr>
      <vt:lpstr>PowerPoint Presentation</vt:lpstr>
      <vt:lpstr>В град Шумен приключиха строителните дейности на 27 обекта на стойност 8 мил лв. </vt:lpstr>
      <vt:lpstr>ул. Г.С.Раковски, ул. Северна, ул. Марица</vt:lpstr>
      <vt:lpstr>Грижа за възрастните</vt:lpstr>
      <vt:lpstr>За чистотата</vt:lpstr>
      <vt:lpstr>За спорта</vt:lpstr>
      <vt:lpstr>Заедно изпълнихме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за изпълнението на бюджета на Община Шумен към 30.06.2025 г.</dc:title>
  <dc:creator>Atanas Dimitrov</dc:creator>
  <cp:lastModifiedBy>D.Petrova</cp:lastModifiedBy>
  <cp:revision>25</cp:revision>
  <cp:lastPrinted>2025-07-22T06:33:43Z</cp:lastPrinted>
  <dcterms:created xsi:type="dcterms:W3CDTF">2025-07-22T05:49:47Z</dcterms:created>
  <dcterms:modified xsi:type="dcterms:W3CDTF">2025-07-22T07:51:31Z</dcterms:modified>
</cp:coreProperties>
</file>