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1" r:id="rId2"/>
    <p:sldId id="2562" r:id="rId3"/>
    <p:sldId id="2564" r:id="rId4"/>
    <p:sldId id="2585" r:id="rId5"/>
    <p:sldId id="2565" r:id="rId6"/>
    <p:sldId id="2584" r:id="rId7"/>
    <p:sldId id="2566" r:id="rId8"/>
    <p:sldId id="2583" r:id="rId9"/>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2 Recap: Trends and Insights in the Tourism Sector" id="{CA3B3329-480F-4CA9-8230-1549FA1363B9}">
          <p14:sldIdLst>
            <p14:sldId id="2561"/>
            <p14:sldId id="2562"/>
          </p14:sldIdLst>
        </p14:section>
        <p14:section name="Market Performance Overview" id="{B3F51AB1-EA57-424A-B31C-80D6DBF5FDFF}">
          <p14:sldIdLst>
            <p14:sldId id="2564"/>
            <p14:sldId id="2585"/>
            <p14:sldId id="2565"/>
            <p14:sldId id="2584"/>
            <p14:sldId id="2566"/>
          </p14:sldIdLst>
        </p14:section>
        <p14:section name="Conclusion" id="{74AC0D79-051C-4A2F-9D08-6407D38109C6}">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825BF-7628-4557-8FBD-87ED6D9ABC09}" v="1039" dt="2025-07-02T08:55:08.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38"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yana Nikolova" userId="1b0dfb9b85b632ee" providerId="LiveId" clId="{C65825BF-7628-4557-8FBD-87ED6D9ABC09}"/>
    <pc:docChg chg="undo custSel addSld delSld modSld delSection modSection">
      <pc:chgData name="Diyana Nikolova" userId="1b0dfb9b85b632ee" providerId="LiveId" clId="{C65825BF-7628-4557-8FBD-87ED6D9ABC09}" dt="2025-07-02T08:55:53.678" v="2170" actId="20577"/>
      <pc:docMkLst>
        <pc:docMk/>
      </pc:docMkLst>
      <pc:sldChg chg="del">
        <pc:chgData name="Diyana Nikolova" userId="1b0dfb9b85b632ee" providerId="LiveId" clId="{C65825BF-7628-4557-8FBD-87ED6D9ABC09}" dt="2025-06-30T14:25:28.948" v="1352" actId="47"/>
        <pc:sldMkLst>
          <pc:docMk/>
          <pc:sldMk cId="3778494814" sldId="2563"/>
        </pc:sldMkLst>
      </pc:sldChg>
      <pc:sldChg chg="addSp delSp modSp mod">
        <pc:chgData name="Diyana Nikolova" userId="1b0dfb9b85b632ee" providerId="LiveId" clId="{C65825BF-7628-4557-8FBD-87ED6D9ABC09}" dt="2025-06-30T13:50:33.102" v="199" actId="20577"/>
        <pc:sldMkLst>
          <pc:docMk/>
          <pc:sldMk cId="3545725569" sldId="2564"/>
        </pc:sldMkLst>
        <pc:spChg chg="mod">
          <ac:chgData name="Diyana Nikolova" userId="1b0dfb9b85b632ee" providerId="LiveId" clId="{C65825BF-7628-4557-8FBD-87ED6D9ABC09}" dt="2025-06-30T13:39:55.342" v="100" actId="20577"/>
          <ac:spMkLst>
            <pc:docMk/>
            <pc:sldMk cId="3545725569" sldId="2564"/>
            <ac:spMk id="3" creationId="{9DE1C3FD-A163-94F9-C880-B04DAC66C9E8}"/>
          </ac:spMkLst>
        </pc:spChg>
        <pc:spChg chg="mod">
          <ac:chgData name="Diyana Nikolova" userId="1b0dfb9b85b632ee" providerId="LiveId" clId="{C65825BF-7628-4557-8FBD-87ED6D9ABC09}" dt="2025-06-30T13:50:14.414" v="187" actId="20577"/>
          <ac:spMkLst>
            <pc:docMk/>
            <pc:sldMk cId="3545725569" sldId="2564"/>
            <ac:spMk id="4" creationId="{819689D8-8408-4385-FF70-D019B1283A6F}"/>
          </ac:spMkLst>
        </pc:spChg>
        <pc:spChg chg="add mod">
          <ac:chgData name="Diyana Nikolova" userId="1b0dfb9b85b632ee" providerId="LiveId" clId="{C65825BF-7628-4557-8FBD-87ED6D9ABC09}" dt="2025-06-30T13:38:57.372" v="74" actId="20577"/>
          <ac:spMkLst>
            <pc:docMk/>
            <pc:sldMk cId="3545725569" sldId="2564"/>
            <ac:spMk id="13" creationId="{A1D4BDC8-E8BA-C911-A5BD-78E6E0969ACC}"/>
          </ac:spMkLst>
        </pc:spChg>
        <pc:spChg chg="mod">
          <ac:chgData name="Diyana Nikolova" userId="1b0dfb9b85b632ee" providerId="LiveId" clId="{C65825BF-7628-4557-8FBD-87ED6D9ABC09}" dt="2025-06-30T13:39:59.323" v="101" actId="20577"/>
          <ac:spMkLst>
            <pc:docMk/>
            <pc:sldMk cId="3545725569" sldId="2564"/>
            <ac:spMk id="17" creationId="{774FE927-B258-9A2B-3A8F-B8F436F46269}"/>
          </ac:spMkLst>
        </pc:spChg>
        <pc:spChg chg="mod">
          <ac:chgData name="Diyana Nikolova" userId="1b0dfb9b85b632ee" providerId="LiveId" clId="{C65825BF-7628-4557-8FBD-87ED6D9ABC09}" dt="2025-06-30T13:42:21.023" v="151" actId="404"/>
          <ac:spMkLst>
            <pc:docMk/>
            <pc:sldMk cId="3545725569" sldId="2564"/>
            <ac:spMk id="21" creationId="{207B5ED0-94E1-18B4-5EF3-09C9D1CD08F8}"/>
          </ac:spMkLst>
        </pc:spChg>
        <pc:spChg chg="add mod">
          <ac:chgData name="Diyana Nikolova" userId="1b0dfb9b85b632ee" providerId="LiveId" clId="{C65825BF-7628-4557-8FBD-87ED6D9ABC09}" dt="2025-06-30T13:50:33.102" v="199" actId="20577"/>
          <ac:spMkLst>
            <pc:docMk/>
            <pc:sldMk cId="3545725569" sldId="2564"/>
            <ac:spMk id="29" creationId="{3B36B3DE-CD38-7618-945B-D5A541E0A2E8}"/>
          </ac:spMkLst>
        </pc:spChg>
        <pc:grpChg chg="add mod">
          <ac:chgData name="Diyana Nikolova" userId="1b0dfb9b85b632ee" providerId="LiveId" clId="{C65825BF-7628-4557-8FBD-87ED6D9ABC09}" dt="2025-06-30T13:39:13.995" v="76" actId="1076"/>
          <ac:grpSpMkLst>
            <pc:docMk/>
            <pc:sldMk cId="3545725569" sldId="2564"/>
            <ac:grpSpMk id="15" creationId="{1FE998FF-5F48-BEE8-CD4F-FBF17F59612E}"/>
          </ac:grpSpMkLst>
        </pc:grpChg>
        <pc:grpChg chg="add mod">
          <ac:chgData name="Diyana Nikolova" userId="1b0dfb9b85b632ee" providerId="LiveId" clId="{C65825BF-7628-4557-8FBD-87ED6D9ABC09}" dt="2025-06-30T13:42:05.775" v="140" actId="14100"/>
          <ac:grpSpMkLst>
            <pc:docMk/>
            <pc:sldMk cId="3545725569" sldId="2564"/>
            <ac:grpSpMk id="20" creationId="{2C92807F-98D8-620C-2822-59FCCEA566C7}"/>
          </ac:grpSpMkLst>
        </pc:grpChg>
        <pc:cxnChg chg="mod">
          <ac:chgData name="Diyana Nikolova" userId="1b0dfb9b85b632ee" providerId="LiveId" clId="{C65825BF-7628-4557-8FBD-87ED6D9ABC09}" dt="2025-06-30T13:39:50.043" v="99" actId="1037"/>
          <ac:cxnSpMkLst>
            <pc:docMk/>
            <pc:sldMk cId="3545725569" sldId="2564"/>
            <ac:cxnSpMk id="19" creationId="{01F5D2E3-DC5A-CA9F-925F-F0F0167016E0}"/>
          </ac:cxnSpMkLst>
        </pc:cxnChg>
        <pc:cxnChg chg="mod">
          <ac:chgData name="Diyana Nikolova" userId="1b0dfb9b85b632ee" providerId="LiveId" clId="{C65825BF-7628-4557-8FBD-87ED6D9ABC09}" dt="2025-06-30T13:42:05.775" v="140" actId="14100"/>
          <ac:cxnSpMkLst>
            <pc:docMk/>
            <pc:sldMk cId="3545725569" sldId="2564"/>
            <ac:cxnSpMk id="22" creationId="{0E049D63-F528-ED24-E9B6-38B434D2B54C}"/>
          </ac:cxnSpMkLst>
        </pc:cxnChg>
        <pc:cxnChg chg="add mod">
          <ac:chgData name="Diyana Nikolova" userId="1b0dfb9b85b632ee" providerId="LiveId" clId="{C65825BF-7628-4557-8FBD-87ED6D9ABC09}" dt="2025-06-30T13:50:25.730" v="190" actId="1076"/>
          <ac:cxnSpMkLst>
            <pc:docMk/>
            <pc:sldMk cId="3545725569" sldId="2564"/>
            <ac:cxnSpMk id="30" creationId="{4D62DC60-1958-6B06-A577-1CD37482148E}"/>
          </ac:cxnSpMkLst>
        </pc:cxnChg>
      </pc:sldChg>
      <pc:sldChg chg="addSp delSp modSp mod delAnim">
        <pc:chgData name="Diyana Nikolova" userId="1b0dfb9b85b632ee" providerId="LiveId" clId="{C65825BF-7628-4557-8FBD-87ED6D9ABC09}" dt="2025-07-01T06:34:36.664" v="1494" actId="14100"/>
        <pc:sldMkLst>
          <pc:docMk/>
          <pc:sldMk cId="1865011898" sldId="2565"/>
        </pc:sldMkLst>
        <pc:spChg chg="mod">
          <ac:chgData name="Diyana Nikolova" userId="1b0dfb9b85b632ee" providerId="LiveId" clId="{C65825BF-7628-4557-8FBD-87ED6D9ABC09}" dt="2025-06-30T13:54:42.703" v="242" actId="313"/>
          <ac:spMkLst>
            <pc:docMk/>
            <pc:sldMk cId="1865011898" sldId="2565"/>
            <ac:spMk id="2" creationId="{CDC3036A-1825-EB5A-5E22-BD6844548A76}"/>
          </ac:spMkLst>
        </pc:spChg>
        <pc:spChg chg="add mod">
          <ac:chgData name="Diyana Nikolova" userId="1b0dfb9b85b632ee" providerId="LiveId" clId="{C65825BF-7628-4557-8FBD-87ED6D9ABC09}" dt="2025-07-01T06:33:39.863" v="1493" actId="20577"/>
          <ac:spMkLst>
            <pc:docMk/>
            <pc:sldMk cId="1865011898" sldId="2565"/>
            <ac:spMk id="13" creationId="{3DD64EDE-57B8-FAC4-9C74-D8123396D2EB}"/>
          </ac:spMkLst>
        </pc:spChg>
        <pc:spChg chg="add del">
          <ac:chgData name="Diyana Nikolova" userId="1b0dfb9b85b632ee" providerId="LiveId" clId="{C65825BF-7628-4557-8FBD-87ED6D9ABC09}" dt="2025-06-30T13:54:17.975" v="212" actId="26606"/>
          <ac:spMkLst>
            <pc:docMk/>
            <pc:sldMk cId="1865011898" sldId="2565"/>
            <ac:spMk id="14" creationId="{E49D7415-2F11-44C2-B6AA-13A25B6814B9}"/>
          </ac:spMkLst>
        </pc:spChg>
        <pc:picChg chg="add mod">
          <ac:chgData name="Diyana Nikolova" userId="1b0dfb9b85b632ee" providerId="LiveId" clId="{C65825BF-7628-4557-8FBD-87ED6D9ABC09}" dt="2025-07-01T06:34:36.664" v="1494" actId="14100"/>
          <ac:picMkLst>
            <pc:docMk/>
            <pc:sldMk cId="1865011898" sldId="2565"/>
            <ac:picMk id="3" creationId="{343BC86A-E458-1EAC-FA5A-DCDF9AD5E6C1}"/>
          </ac:picMkLst>
        </pc:picChg>
        <pc:picChg chg="add del mod">
          <ac:chgData name="Diyana Nikolova" userId="1b0dfb9b85b632ee" providerId="LiveId" clId="{C65825BF-7628-4557-8FBD-87ED6D9ABC09}" dt="2025-07-01T06:29:09.123" v="1481" actId="478"/>
          <ac:picMkLst>
            <pc:docMk/>
            <pc:sldMk cId="1865011898" sldId="2565"/>
            <ac:picMk id="7" creationId="{D98B1878-6473-F9AB-3EA9-AE72B5DA58AF}"/>
          </ac:picMkLst>
        </pc:picChg>
        <pc:cxnChg chg="add del">
          <ac:chgData name="Diyana Nikolova" userId="1b0dfb9b85b632ee" providerId="LiveId" clId="{C65825BF-7628-4557-8FBD-87ED6D9ABC09}" dt="2025-06-30T13:54:17.975" v="212" actId="26606"/>
          <ac:cxnSpMkLst>
            <pc:docMk/>
            <pc:sldMk cId="1865011898" sldId="2565"/>
            <ac:cxnSpMk id="10" creationId="{F64F9B95-9045-48D2-B9F3-2927E98F54AA}"/>
          </ac:cxnSpMkLst>
        </pc:cxnChg>
        <pc:cxnChg chg="add del">
          <ac:chgData name="Diyana Nikolova" userId="1b0dfb9b85b632ee" providerId="LiveId" clId="{C65825BF-7628-4557-8FBD-87ED6D9ABC09}" dt="2025-06-30T13:54:17.975" v="212" actId="26606"/>
          <ac:cxnSpMkLst>
            <pc:docMk/>
            <pc:sldMk cId="1865011898" sldId="2565"/>
            <ac:cxnSpMk id="12" creationId="{085AA86F-6A4D-4BCB-A045-D992CDC2959B}"/>
          </ac:cxnSpMkLst>
        </pc:cxnChg>
        <pc:cxnChg chg="add del">
          <ac:chgData name="Diyana Nikolova" userId="1b0dfb9b85b632ee" providerId="LiveId" clId="{C65825BF-7628-4557-8FBD-87ED6D9ABC09}" dt="2025-06-30T13:53:58.329" v="204" actId="26606"/>
          <ac:cxnSpMkLst>
            <pc:docMk/>
            <pc:sldMk cId="1865011898" sldId="2565"/>
            <ac:cxnSpMk id="18" creationId="{CBA3C59D-8641-484F-A35C-361AD7E1553B}"/>
          </ac:cxnSpMkLst>
        </pc:cxnChg>
      </pc:sldChg>
      <pc:sldChg chg="modSp mod modAnim">
        <pc:chgData name="Diyana Nikolova" userId="1b0dfb9b85b632ee" providerId="LiveId" clId="{C65825BF-7628-4557-8FBD-87ED6D9ABC09}" dt="2025-07-01T06:38:11.680" v="1537" actId="1076"/>
        <pc:sldMkLst>
          <pc:docMk/>
          <pc:sldMk cId="81745777" sldId="2566"/>
        </pc:sldMkLst>
        <pc:spChg chg="mod">
          <ac:chgData name="Diyana Nikolova" userId="1b0dfb9b85b632ee" providerId="LiveId" clId="{C65825BF-7628-4557-8FBD-87ED6D9ABC09}" dt="2025-06-30T13:57:42.689" v="557" actId="20577"/>
          <ac:spMkLst>
            <pc:docMk/>
            <pc:sldMk cId="81745777" sldId="2566"/>
            <ac:spMk id="2" creationId="{41975750-B21F-976A-6F4A-B38E967B2E83}"/>
          </ac:spMkLst>
        </pc:spChg>
        <pc:spChg chg="mod">
          <ac:chgData name="Diyana Nikolova" userId="1b0dfb9b85b632ee" providerId="LiveId" clId="{C65825BF-7628-4557-8FBD-87ED6D9ABC09}" dt="2025-06-30T14:42:26.871" v="1480" actId="403"/>
          <ac:spMkLst>
            <pc:docMk/>
            <pc:sldMk cId="81745777" sldId="2566"/>
            <ac:spMk id="4" creationId="{22222000-4B5D-41D3-65A2-BF4D99605698}"/>
          </ac:spMkLst>
        </pc:spChg>
        <pc:picChg chg="mod">
          <ac:chgData name="Diyana Nikolova" userId="1b0dfb9b85b632ee" providerId="LiveId" clId="{C65825BF-7628-4557-8FBD-87ED6D9ABC09}" dt="2025-07-01T06:38:11.680" v="1537" actId="1076"/>
          <ac:picMkLst>
            <pc:docMk/>
            <pc:sldMk cId="81745777" sldId="2566"/>
            <ac:picMk id="5" creationId="{670842D3-95CA-4C6F-B711-5FFF82421720}"/>
          </ac:picMkLst>
        </pc:picChg>
      </pc:sldChg>
      <pc:sldChg chg="del">
        <pc:chgData name="Diyana Nikolova" userId="1b0dfb9b85b632ee" providerId="LiveId" clId="{C65825BF-7628-4557-8FBD-87ED6D9ABC09}" dt="2025-06-30T13:59:56.680" v="899" actId="47"/>
        <pc:sldMkLst>
          <pc:docMk/>
          <pc:sldMk cId="3031156670" sldId="2567"/>
        </pc:sldMkLst>
      </pc:sldChg>
      <pc:sldChg chg="del">
        <pc:chgData name="Diyana Nikolova" userId="1b0dfb9b85b632ee" providerId="LiveId" clId="{C65825BF-7628-4557-8FBD-87ED6D9ABC09}" dt="2025-06-30T14:00:06.131" v="900" actId="47"/>
        <pc:sldMkLst>
          <pc:docMk/>
          <pc:sldMk cId="3252801762" sldId="2568"/>
        </pc:sldMkLst>
      </pc:sldChg>
      <pc:sldChg chg="del">
        <pc:chgData name="Diyana Nikolova" userId="1b0dfb9b85b632ee" providerId="LiveId" clId="{C65825BF-7628-4557-8FBD-87ED6D9ABC09}" dt="2025-06-30T14:00:06.131" v="900" actId="47"/>
        <pc:sldMkLst>
          <pc:docMk/>
          <pc:sldMk cId="1518471775" sldId="2569"/>
        </pc:sldMkLst>
      </pc:sldChg>
      <pc:sldChg chg="del">
        <pc:chgData name="Diyana Nikolova" userId="1b0dfb9b85b632ee" providerId="LiveId" clId="{C65825BF-7628-4557-8FBD-87ED6D9ABC09}" dt="2025-06-30T14:00:06.131" v="900" actId="47"/>
        <pc:sldMkLst>
          <pc:docMk/>
          <pc:sldMk cId="522563336" sldId="2570"/>
        </pc:sldMkLst>
      </pc:sldChg>
      <pc:sldChg chg="del">
        <pc:chgData name="Diyana Nikolova" userId="1b0dfb9b85b632ee" providerId="LiveId" clId="{C65825BF-7628-4557-8FBD-87ED6D9ABC09}" dt="2025-06-30T14:00:06.131" v="900" actId="47"/>
        <pc:sldMkLst>
          <pc:docMk/>
          <pc:sldMk cId="3564047650" sldId="2571"/>
        </pc:sldMkLst>
      </pc:sldChg>
      <pc:sldChg chg="del">
        <pc:chgData name="Diyana Nikolova" userId="1b0dfb9b85b632ee" providerId="LiveId" clId="{C65825BF-7628-4557-8FBD-87ED6D9ABC09}" dt="2025-06-30T14:00:06.131" v="900" actId="47"/>
        <pc:sldMkLst>
          <pc:docMk/>
          <pc:sldMk cId="4051925620" sldId="2572"/>
        </pc:sldMkLst>
      </pc:sldChg>
      <pc:sldChg chg="del">
        <pc:chgData name="Diyana Nikolova" userId="1b0dfb9b85b632ee" providerId="LiveId" clId="{C65825BF-7628-4557-8FBD-87ED6D9ABC09}" dt="2025-06-30T14:00:06.131" v="900" actId="47"/>
        <pc:sldMkLst>
          <pc:docMk/>
          <pc:sldMk cId="1906989736" sldId="2573"/>
        </pc:sldMkLst>
      </pc:sldChg>
      <pc:sldChg chg="del">
        <pc:chgData name="Diyana Nikolova" userId="1b0dfb9b85b632ee" providerId="LiveId" clId="{C65825BF-7628-4557-8FBD-87ED6D9ABC09}" dt="2025-06-30T14:00:06.131" v="900" actId="47"/>
        <pc:sldMkLst>
          <pc:docMk/>
          <pc:sldMk cId="2246663178" sldId="2574"/>
        </pc:sldMkLst>
      </pc:sldChg>
      <pc:sldChg chg="del">
        <pc:chgData name="Diyana Nikolova" userId="1b0dfb9b85b632ee" providerId="LiveId" clId="{C65825BF-7628-4557-8FBD-87ED6D9ABC09}" dt="2025-06-30T14:00:06.131" v="900" actId="47"/>
        <pc:sldMkLst>
          <pc:docMk/>
          <pc:sldMk cId="3914579001" sldId="2575"/>
        </pc:sldMkLst>
      </pc:sldChg>
      <pc:sldChg chg="del">
        <pc:chgData name="Diyana Nikolova" userId="1b0dfb9b85b632ee" providerId="LiveId" clId="{C65825BF-7628-4557-8FBD-87ED6D9ABC09}" dt="2025-06-30T14:00:06.131" v="900" actId="47"/>
        <pc:sldMkLst>
          <pc:docMk/>
          <pc:sldMk cId="1950763057" sldId="2576"/>
        </pc:sldMkLst>
      </pc:sldChg>
      <pc:sldChg chg="del">
        <pc:chgData name="Diyana Nikolova" userId="1b0dfb9b85b632ee" providerId="LiveId" clId="{C65825BF-7628-4557-8FBD-87ED6D9ABC09}" dt="2025-06-30T14:00:06.131" v="900" actId="47"/>
        <pc:sldMkLst>
          <pc:docMk/>
          <pc:sldMk cId="2915781217" sldId="2577"/>
        </pc:sldMkLst>
      </pc:sldChg>
      <pc:sldChg chg="del">
        <pc:chgData name="Diyana Nikolova" userId="1b0dfb9b85b632ee" providerId="LiveId" clId="{C65825BF-7628-4557-8FBD-87ED6D9ABC09}" dt="2025-06-30T14:00:06.131" v="900" actId="47"/>
        <pc:sldMkLst>
          <pc:docMk/>
          <pc:sldMk cId="3692774922" sldId="2578"/>
        </pc:sldMkLst>
      </pc:sldChg>
      <pc:sldChg chg="del">
        <pc:chgData name="Diyana Nikolova" userId="1b0dfb9b85b632ee" providerId="LiveId" clId="{C65825BF-7628-4557-8FBD-87ED6D9ABC09}" dt="2025-06-30T14:00:06.131" v="900" actId="47"/>
        <pc:sldMkLst>
          <pc:docMk/>
          <pc:sldMk cId="3749800283" sldId="2579"/>
        </pc:sldMkLst>
      </pc:sldChg>
      <pc:sldChg chg="del">
        <pc:chgData name="Diyana Nikolova" userId="1b0dfb9b85b632ee" providerId="LiveId" clId="{C65825BF-7628-4557-8FBD-87ED6D9ABC09}" dt="2025-06-30T14:00:06.131" v="900" actId="47"/>
        <pc:sldMkLst>
          <pc:docMk/>
          <pc:sldMk cId="3222363526" sldId="2580"/>
        </pc:sldMkLst>
      </pc:sldChg>
      <pc:sldChg chg="del">
        <pc:chgData name="Diyana Nikolova" userId="1b0dfb9b85b632ee" providerId="LiveId" clId="{C65825BF-7628-4557-8FBD-87ED6D9ABC09}" dt="2025-06-30T14:00:06.131" v="900" actId="47"/>
        <pc:sldMkLst>
          <pc:docMk/>
          <pc:sldMk cId="1109702331" sldId="2581"/>
        </pc:sldMkLst>
      </pc:sldChg>
      <pc:sldChg chg="del">
        <pc:chgData name="Diyana Nikolova" userId="1b0dfb9b85b632ee" providerId="LiveId" clId="{C65825BF-7628-4557-8FBD-87ED6D9ABC09}" dt="2025-06-30T14:00:06.131" v="900" actId="47"/>
        <pc:sldMkLst>
          <pc:docMk/>
          <pc:sldMk cId="1874743258" sldId="2582"/>
        </pc:sldMkLst>
      </pc:sldChg>
      <pc:sldChg chg="modSp mod">
        <pc:chgData name="Diyana Nikolova" userId="1b0dfb9b85b632ee" providerId="LiveId" clId="{C65825BF-7628-4557-8FBD-87ED6D9ABC09}" dt="2025-06-30T14:01:19.697" v="1031" actId="478"/>
        <pc:sldMkLst>
          <pc:docMk/>
          <pc:sldMk cId="3983778688" sldId="2583"/>
        </pc:sldMkLst>
        <pc:spChg chg="mod">
          <ac:chgData name="Diyana Nikolova" userId="1b0dfb9b85b632ee" providerId="LiveId" clId="{C65825BF-7628-4557-8FBD-87ED6D9ABC09}" dt="2025-06-30T14:00:12.374" v="911" actId="20577"/>
          <ac:spMkLst>
            <pc:docMk/>
            <pc:sldMk cId="3983778688" sldId="2583"/>
            <ac:spMk id="2" creationId="{0A0CA60C-D198-8665-C249-C5E9BAECDCF3}"/>
          </ac:spMkLst>
        </pc:spChg>
        <pc:graphicFrameChg chg="mod">
          <ac:chgData name="Diyana Nikolova" userId="1b0dfb9b85b632ee" providerId="LiveId" clId="{C65825BF-7628-4557-8FBD-87ED6D9ABC09}" dt="2025-06-30T14:01:19.697" v="1031" actId="478"/>
          <ac:graphicFrameMkLst>
            <pc:docMk/>
            <pc:sldMk cId="3983778688" sldId="2583"/>
            <ac:graphicFrameMk id="11" creationId="{FF928436-7B5A-0762-936C-C5781F9A7F97}"/>
          </ac:graphicFrameMkLst>
        </pc:graphicFrameChg>
      </pc:sldChg>
      <pc:sldChg chg="addSp delSp modSp add mod">
        <pc:chgData name="Diyana Nikolova" userId="1b0dfb9b85b632ee" providerId="LiveId" clId="{C65825BF-7628-4557-8FBD-87ED6D9ABC09}" dt="2025-07-02T08:55:53.678" v="2170" actId="20577"/>
        <pc:sldMkLst>
          <pc:docMk/>
          <pc:sldMk cId="350136881" sldId="2584"/>
        </pc:sldMkLst>
        <pc:spChg chg="mod">
          <ac:chgData name="Diyana Nikolova" userId="1b0dfb9b85b632ee" providerId="LiveId" clId="{C65825BF-7628-4557-8FBD-87ED6D9ABC09}" dt="2025-07-02T08:55:49.186" v="2159" actId="20577"/>
          <ac:spMkLst>
            <pc:docMk/>
            <pc:sldMk cId="350136881" sldId="2584"/>
            <ac:spMk id="2" creationId="{248D2868-5AEB-6CE9-6B65-3897E2C6AF37}"/>
          </ac:spMkLst>
        </pc:spChg>
        <pc:spChg chg="add mod">
          <ac:chgData name="Diyana Nikolova" userId="1b0dfb9b85b632ee" providerId="LiveId" clId="{C65825BF-7628-4557-8FBD-87ED6D9ABC09}" dt="2025-07-02T08:55:53.678" v="2170" actId="20577"/>
          <ac:spMkLst>
            <pc:docMk/>
            <pc:sldMk cId="350136881" sldId="2584"/>
            <ac:spMk id="8" creationId="{1AABFD54-EED9-83AC-142B-08CD36B36FD9}"/>
          </ac:spMkLst>
        </pc:spChg>
        <pc:graphicFrameChg chg="add mod modGraphic">
          <ac:chgData name="Diyana Nikolova" userId="1b0dfb9b85b632ee" providerId="LiveId" clId="{C65825BF-7628-4557-8FBD-87ED6D9ABC09}" dt="2025-07-01T06:37:53.916" v="1534" actId="121"/>
          <ac:graphicFrameMkLst>
            <pc:docMk/>
            <pc:sldMk cId="350136881" sldId="2584"/>
            <ac:graphicFrameMk id="3" creationId="{1DE207C2-773D-0067-5384-33A8FBE7BAE1}"/>
          </ac:graphicFrameMkLst>
        </pc:graphicFrameChg>
        <pc:graphicFrameChg chg="add mod modGraphic">
          <ac:chgData name="Diyana Nikolova" userId="1b0dfb9b85b632ee" providerId="LiveId" clId="{C65825BF-7628-4557-8FBD-87ED6D9ABC09}" dt="2025-07-01T06:37:24.991" v="1508" actId="2165"/>
          <ac:graphicFrameMkLst>
            <pc:docMk/>
            <pc:sldMk cId="350136881" sldId="2584"/>
            <ac:graphicFrameMk id="6" creationId="{20216AA8-8064-E019-8467-0C3D5ED4C174}"/>
          </ac:graphicFrameMkLst>
        </pc:graphicFrameChg>
      </pc:sldChg>
      <pc:sldChg chg="addSp delSp modSp add mod modAnim">
        <pc:chgData name="Diyana Nikolova" userId="1b0dfb9b85b632ee" providerId="LiveId" clId="{C65825BF-7628-4557-8FBD-87ED6D9ABC09}" dt="2025-07-02T08:55:30.088" v="2148" actId="1076"/>
        <pc:sldMkLst>
          <pc:docMk/>
          <pc:sldMk cId="3058413078" sldId="2585"/>
        </pc:sldMkLst>
        <pc:spChg chg="mod">
          <ac:chgData name="Diyana Nikolova" userId="1b0dfb9b85b632ee" providerId="LiveId" clId="{C65825BF-7628-4557-8FBD-87ED6D9ABC09}" dt="2025-07-02T06:38:51.328" v="1584" actId="313"/>
          <ac:spMkLst>
            <pc:docMk/>
            <pc:sldMk cId="3058413078" sldId="2585"/>
            <ac:spMk id="2" creationId="{1290656E-F01B-1509-6373-E297A786C237}"/>
          </ac:spMkLst>
        </pc:spChg>
        <pc:spChg chg="mod">
          <ac:chgData name="Diyana Nikolova" userId="1b0dfb9b85b632ee" providerId="LiveId" clId="{C65825BF-7628-4557-8FBD-87ED6D9ABC09}" dt="2025-07-02T06:51:41.186" v="1920" actId="1076"/>
          <ac:spMkLst>
            <pc:docMk/>
            <pc:sldMk cId="3058413078" sldId="2585"/>
            <ac:spMk id="3" creationId="{948F9336-28BC-0541-CE5A-04876003E34A}"/>
          </ac:spMkLst>
        </pc:spChg>
        <pc:spChg chg="mod">
          <ac:chgData name="Diyana Nikolova" userId="1b0dfb9b85b632ee" providerId="LiveId" clId="{C65825BF-7628-4557-8FBD-87ED6D9ABC09}" dt="2025-07-02T08:55:08.731" v="2145" actId="20577"/>
          <ac:spMkLst>
            <pc:docMk/>
            <pc:sldMk cId="3058413078" sldId="2585"/>
            <ac:spMk id="4" creationId="{F54BCD13-7560-A7EB-86CD-CC2EA9572DAB}"/>
          </ac:spMkLst>
        </pc:spChg>
        <pc:spChg chg="add mod">
          <ac:chgData name="Diyana Nikolova" userId="1b0dfb9b85b632ee" providerId="LiveId" clId="{C65825BF-7628-4557-8FBD-87ED6D9ABC09}" dt="2025-07-02T08:55:30.088" v="2148" actId="1076"/>
          <ac:spMkLst>
            <pc:docMk/>
            <pc:sldMk cId="3058413078" sldId="2585"/>
            <ac:spMk id="9" creationId="{94256224-14CF-1141-F9D0-6C175AACBF71}"/>
          </ac:spMkLst>
        </pc:spChg>
        <pc:spChg chg="add del mod">
          <ac:chgData name="Diyana Nikolova" userId="1b0dfb9b85b632ee" providerId="LiveId" clId="{C65825BF-7628-4557-8FBD-87ED6D9ABC09}" dt="2025-07-02T08:52:25.893" v="2094" actId="20577"/>
          <ac:spMkLst>
            <pc:docMk/>
            <pc:sldMk cId="3058413078" sldId="2585"/>
            <ac:spMk id="13" creationId="{DE59B4CA-23FA-9260-FE21-B88D6177C20B}"/>
          </ac:spMkLst>
        </pc:spChg>
        <pc:spChg chg="del mod">
          <ac:chgData name="Diyana Nikolova" userId="1b0dfb9b85b632ee" providerId="LiveId" clId="{C65825BF-7628-4557-8FBD-87ED6D9ABC09}" dt="2025-07-02T08:51:01.742" v="2021" actId="478"/>
          <ac:spMkLst>
            <pc:docMk/>
            <pc:sldMk cId="3058413078" sldId="2585"/>
            <ac:spMk id="17" creationId="{98EDEB6A-F768-FE55-8DCB-35DF8F815EDD}"/>
          </ac:spMkLst>
        </pc:spChg>
        <pc:spChg chg="del mod">
          <ac:chgData name="Diyana Nikolova" userId="1b0dfb9b85b632ee" providerId="LiveId" clId="{C65825BF-7628-4557-8FBD-87ED6D9ABC09}" dt="2025-07-02T08:54:11.629" v="2126" actId="478"/>
          <ac:spMkLst>
            <pc:docMk/>
            <pc:sldMk cId="3058413078" sldId="2585"/>
            <ac:spMk id="21" creationId="{5E1B609B-9931-AECD-E317-04CE5C724DC7}"/>
          </ac:spMkLst>
        </pc:spChg>
        <pc:spChg chg="add del mod">
          <ac:chgData name="Diyana Nikolova" userId="1b0dfb9b85b632ee" providerId="LiveId" clId="{C65825BF-7628-4557-8FBD-87ED6D9ABC09}" dt="2025-07-02T08:51:20.461" v="2024" actId="478"/>
          <ac:spMkLst>
            <pc:docMk/>
            <pc:sldMk cId="3058413078" sldId="2585"/>
            <ac:spMk id="23" creationId="{41C5C932-17D9-04DE-2C91-22FA667A6781}"/>
          </ac:spMkLst>
        </pc:spChg>
        <pc:spChg chg="del">
          <ac:chgData name="Diyana Nikolova" userId="1b0dfb9b85b632ee" providerId="LiveId" clId="{C65825BF-7628-4557-8FBD-87ED6D9ABC09}" dt="2025-07-02T06:41:10.708" v="1691" actId="478"/>
          <ac:spMkLst>
            <pc:docMk/>
            <pc:sldMk cId="3058413078" sldId="2585"/>
            <ac:spMk id="29" creationId="{613C2A7A-BCE0-E514-3F6B-4A6645EE53E3}"/>
          </ac:spMkLst>
        </pc:spChg>
        <pc:grpChg chg="del mod">
          <ac:chgData name="Diyana Nikolova" userId="1b0dfb9b85b632ee" providerId="LiveId" clId="{C65825BF-7628-4557-8FBD-87ED6D9ABC09}" dt="2025-07-02T08:53:34.961" v="2106" actId="478"/>
          <ac:grpSpMkLst>
            <pc:docMk/>
            <pc:sldMk cId="3058413078" sldId="2585"/>
            <ac:grpSpMk id="8" creationId="{3B9B16D5-F5AC-0930-80A6-7783041EE598}"/>
          </ac:grpSpMkLst>
        </pc:grpChg>
        <pc:grpChg chg="del mod">
          <ac:chgData name="Diyana Nikolova" userId="1b0dfb9b85b632ee" providerId="LiveId" clId="{C65825BF-7628-4557-8FBD-87ED6D9ABC09}" dt="2025-07-02T08:51:01.742" v="2021" actId="478"/>
          <ac:grpSpMkLst>
            <pc:docMk/>
            <pc:sldMk cId="3058413078" sldId="2585"/>
            <ac:grpSpMk id="15" creationId="{F320DB1D-B2E8-B021-B24C-33DA2FD407CB}"/>
          </ac:grpSpMkLst>
        </pc:grpChg>
        <pc:grpChg chg="del mod">
          <ac:chgData name="Diyana Nikolova" userId="1b0dfb9b85b632ee" providerId="LiveId" clId="{C65825BF-7628-4557-8FBD-87ED6D9ABC09}" dt="2025-07-02T08:54:11.629" v="2126" actId="478"/>
          <ac:grpSpMkLst>
            <pc:docMk/>
            <pc:sldMk cId="3058413078" sldId="2585"/>
            <ac:grpSpMk id="20" creationId="{786324E2-0D40-E6A3-1624-540A96CEDC04}"/>
          </ac:grpSpMkLst>
        </pc:grpChg>
        <pc:graphicFrameChg chg="add del mod modGraphic">
          <ac:chgData name="Diyana Nikolova" userId="1b0dfb9b85b632ee" providerId="LiveId" clId="{C65825BF-7628-4557-8FBD-87ED6D9ABC09}" dt="2025-07-02T08:53:17.335" v="2095" actId="478"/>
          <ac:graphicFrameMkLst>
            <pc:docMk/>
            <pc:sldMk cId="3058413078" sldId="2585"/>
            <ac:graphicFrameMk id="11" creationId="{80B7C94B-06EB-7F49-AC4A-7CA816B7EBA6}"/>
          </ac:graphicFrameMkLst>
        </pc:graphicFrameChg>
        <pc:cxnChg chg="mod">
          <ac:chgData name="Diyana Nikolova" userId="1b0dfb9b85b632ee" providerId="LiveId" clId="{C65825BF-7628-4557-8FBD-87ED6D9ABC09}" dt="2025-07-02T06:51:41.186" v="1920" actId="1076"/>
          <ac:cxnSpMkLst>
            <pc:docMk/>
            <pc:sldMk cId="3058413078" sldId="2585"/>
            <ac:cxnSpMk id="7" creationId="{418267B2-90A3-1164-C27A-83B3CB484DFC}"/>
          </ac:cxnSpMkLst>
        </pc:cxnChg>
        <pc:cxnChg chg="del mod">
          <ac:chgData name="Diyana Nikolova" userId="1b0dfb9b85b632ee" providerId="LiveId" clId="{C65825BF-7628-4557-8FBD-87ED6D9ABC09}" dt="2025-07-02T08:55:26.376" v="2147" actId="478"/>
          <ac:cxnSpMkLst>
            <pc:docMk/>
            <pc:sldMk cId="3058413078" sldId="2585"/>
            <ac:cxnSpMk id="19" creationId="{C38D23AF-4967-82AF-E4A5-180FA9428BB1}"/>
          </ac:cxnSpMkLst>
        </pc:cxnChg>
        <pc:cxnChg chg="mod">
          <ac:chgData name="Diyana Nikolova" userId="1b0dfb9b85b632ee" providerId="LiveId" clId="{C65825BF-7628-4557-8FBD-87ED6D9ABC09}" dt="2025-07-02T08:54:11.629" v="2126" actId="478"/>
          <ac:cxnSpMkLst>
            <pc:docMk/>
            <pc:sldMk cId="3058413078" sldId="2585"/>
            <ac:cxnSpMk id="22" creationId="{4F0902BD-8EA7-73FA-8A17-FC62375842B9}"/>
          </ac:cxnSpMkLst>
        </pc:cxnChg>
        <pc:cxnChg chg="del">
          <ac:chgData name="Diyana Nikolova" userId="1b0dfb9b85b632ee" providerId="LiveId" clId="{C65825BF-7628-4557-8FBD-87ED6D9ABC09}" dt="2025-07-02T06:50:39.342" v="1899" actId="478"/>
          <ac:cxnSpMkLst>
            <pc:docMk/>
            <pc:sldMk cId="3058413078" sldId="2585"/>
            <ac:cxnSpMk id="30" creationId="{291B06D8-788E-4BF0-D9EC-063695B8FDC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B5E0B-0F60-4452-B3FC-A39D1D8115B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F435DE6A-AB97-4F8B-997B-88948798A369}">
      <dgm:prSet/>
      <dgm:spPr/>
      <dgm:t>
        <a:bodyPr/>
        <a:lstStyle/>
        <a:p>
          <a:pPr>
            <a:lnSpc>
              <a:spcPct val="100000"/>
            </a:lnSpc>
            <a:defRPr b="1"/>
          </a:pPr>
          <a:r>
            <a:rPr lang="bg-BG" dirty="0"/>
            <a:t>Повече посетители на паметника</a:t>
          </a:r>
          <a:endParaRPr lang="en-US" dirty="0"/>
        </a:p>
      </dgm:t>
    </dgm:pt>
    <dgm:pt modelId="{B96D43B4-E9D6-47D3-948E-BABF6995D735}" type="parTrans" cxnId="{3EF427B8-BA78-4D47-8184-CF1FC1A66DB4}">
      <dgm:prSet/>
      <dgm:spPr/>
      <dgm:t>
        <a:bodyPr/>
        <a:lstStyle/>
        <a:p>
          <a:endParaRPr lang="en-US"/>
        </a:p>
      </dgm:t>
    </dgm:pt>
    <dgm:pt modelId="{548FC4F9-3F91-42FA-BA27-5A9C57FDBC52}" type="sibTrans" cxnId="{3EF427B8-BA78-4D47-8184-CF1FC1A66DB4}">
      <dgm:prSet/>
      <dgm:spPr/>
      <dgm:t>
        <a:bodyPr/>
        <a:lstStyle/>
        <a:p>
          <a:pPr>
            <a:lnSpc>
              <a:spcPct val="100000"/>
            </a:lnSpc>
            <a:defRPr b="1"/>
          </a:pPr>
          <a:endParaRPr lang="en-US"/>
        </a:p>
      </dgm:t>
    </dgm:pt>
    <dgm:pt modelId="{32778475-9075-49AD-96E1-9A6B29B77AF5}">
      <dgm:prSet/>
      <dgm:spPr/>
      <dgm:t>
        <a:bodyPr/>
        <a:lstStyle/>
        <a:p>
          <a:pPr>
            <a:lnSpc>
              <a:spcPct val="100000"/>
            </a:lnSpc>
            <a:defRPr b="1"/>
          </a:pPr>
          <a:r>
            <a:rPr lang="bg-BG" dirty="0"/>
            <a:t>Постоянни гости и нови групи в Среброва</a:t>
          </a:r>
          <a:endParaRPr lang="en-US" dirty="0"/>
        </a:p>
      </dgm:t>
    </dgm:pt>
    <dgm:pt modelId="{C71E3F6F-C719-4B37-9F50-8A7253E48439}" type="parTrans" cxnId="{5DE6AF9A-638E-498B-BE92-16E585E373D1}">
      <dgm:prSet/>
      <dgm:spPr/>
      <dgm:t>
        <a:bodyPr/>
        <a:lstStyle/>
        <a:p>
          <a:endParaRPr lang="en-US"/>
        </a:p>
      </dgm:t>
    </dgm:pt>
    <dgm:pt modelId="{1ECF6168-C35B-45D5-9EE3-9EA1D1D77829}" type="sibTrans" cxnId="{5DE6AF9A-638E-498B-BE92-16E585E373D1}">
      <dgm:prSet/>
      <dgm:spPr/>
      <dgm:t>
        <a:bodyPr/>
        <a:lstStyle/>
        <a:p>
          <a:pPr>
            <a:lnSpc>
              <a:spcPct val="100000"/>
            </a:lnSpc>
            <a:defRPr b="1"/>
          </a:pPr>
          <a:endParaRPr lang="en-US"/>
        </a:p>
      </dgm:t>
    </dgm:pt>
    <dgm:pt modelId="{5813B9A3-7894-4278-87CC-BC95F6083554}">
      <dgm:prSet/>
      <dgm:spPr/>
      <dgm:t>
        <a:bodyPr/>
        <a:lstStyle/>
        <a:p>
          <a:pPr>
            <a:lnSpc>
              <a:spcPct val="100000"/>
            </a:lnSpc>
            <a:defRPr b="1"/>
          </a:pPr>
          <a:r>
            <a:rPr lang="bg-BG" dirty="0"/>
            <a:t>Шумен става популярен град</a:t>
          </a:r>
          <a:endParaRPr lang="en-US" dirty="0"/>
        </a:p>
      </dgm:t>
    </dgm:pt>
    <dgm:pt modelId="{F15B224F-1194-430C-A5AE-F2ABB1781EC8}" type="parTrans" cxnId="{EB0C8D90-DCCB-4E0D-9F70-CB18F71465E5}">
      <dgm:prSet/>
      <dgm:spPr/>
      <dgm:t>
        <a:bodyPr/>
        <a:lstStyle/>
        <a:p>
          <a:endParaRPr lang="en-US"/>
        </a:p>
      </dgm:t>
    </dgm:pt>
    <dgm:pt modelId="{B0C8F366-599C-42BD-9851-846C13270E15}" type="sibTrans" cxnId="{EB0C8D90-DCCB-4E0D-9F70-CB18F71465E5}">
      <dgm:prSet/>
      <dgm:spPr/>
      <dgm:t>
        <a:bodyPr/>
        <a:lstStyle/>
        <a:p>
          <a:endParaRPr lang="en-US"/>
        </a:p>
      </dgm:t>
    </dgm:pt>
    <dgm:pt modelId="{F0DFFDA8-F6CA-44B0-82E5-54806212807B}" type="pres">
      <dgm:prSet presAssocID="{E51B5E0B-0F60-4452-B3FC-A39D1D8115BE}" presName="Name0" presStyleCnt="0">
        <dgm:presLayoutVars>
          <dgm:dir/>
          <dgm:resizeHandles val="exact"/>
        </dgm:presLayoutVars>
      </dgm:prSet>
      <dgm:spPr/>
    </dgm:pt>
    <dgm:pt modelId="{0FE382DB-B8F5-48A8-BC51-DA4A5CF7EBC0}" type="pres">
      <dgm:prSet presAssocID="{F435DE6A-AB97-4F8B-997B-88948798A369}" presName="compNode" presStyleCnt="0"/>
      <dgm:spPr/>
    </dgm:pt>
    <dgm:pt modelId="{AD8D3DA2-1334-43CF-BF5A-D3CADA4DC3E5}" type="pres">
      <dgm:prSet presAssocID="{F435DE6A-AB97-4F8B-997B-88948798A369}" presName="pictRect" presStyleLbl="revTx" presStyleIdx="0" presStyleCnt="6">
        <dgm:presLayoutVars>
          <dgm:chMax val="0"/>
          <dgm:bulletEnabled/>
        </dgm:presLayoutVars>
      </dgm:prSet>
      <dgm:spPr/>
    </dgm:pt>
    <dgm:pt modelId="{03A51808-1E5D-45F6-896A-D7EEC3AAE210}" type="pres">
      <dgm:prSet presAssocID="{F435DE6A-AB97-4F8B-997B-88948798A369}" presName="textRect" presStyleLbl="revTx" presStyleIdx="1" presStyleCnt="6">
        <dgm:presLayoutVars>
          <dgm:bulletEnabled/>
        </dgm:presLayoutVars>
      </dgm:prSet>
      <dgm:spPr/>
    </dgm:pt>
    <dgm:pt modelId="{B8096F28-33A5-4B51-8C64-E580B7D1EABA}" type="pres">
      <dgm:prSet presAssocID="{548FC4F9-3F91-42FA-BA27-5A9C57FDBC52}" presName="sibTrans" presStyleLbl="sibTrans2D1" presStyleIdx="0" presStyleCnt="0"/>
      <dgm:spPr/>
    </dgm:pt>
    <dgm:pt modelId="{C03D4AA2-D0BD-4DC4-96B5-EE16C95047C2}" type="pres">
      <dgm:prSet presAssocID="{32778475-9075-49AD-96E1-9A6B29B77AF5}" presName="compNode" presStyleCnt="0"/>
      <dgm:spPr/>
    </dgm:pt>
    <dgm:pt modelId="{C25609F5-6DD5-4D7D-AB0F-DD3F98A90CAD}" type="pres">
      <dgm:prSet presAssocID="{32778475-9075-49AD-96E1-9A6B29B77AF5}" presName="pictRect" presStyleLbl="revTx" presStyleIdx="2" presStyleCnt="6">
        <dgm:presLayoutVars>
          <dgm:chMax val="0"/>
          <dgm:bulletEnabled/>
        </dgm:presLayoutVars>
      </dgm:prSet>
      <dgm:spPr/>
    </dgm:pt>
    <dgm:pt modelId="{5592966B-9545-4BA3-BAB0-D1BACC899DC7}" type="pres">
      <dgm:prSet presAssocID="{32778475-9075-49AD-96E1-9A6B29B77AF5}" presName="textRect" presStyleLbl="revTx" presStyleIdx="3" presStyleCnt="6">
        <dgm:presLayoutVars>
          <dgm:bulletEnabled/>
        </dgm:presLayoutVars>
      </dgm:prSet>
      <dgm:spPr/>
    </dgm:pt>
    <dgm:pt modelId="{9F5708A5-BC53-40E9-8CD3-97BDED4A1375}" type="pres">
      <dgm:prSet presAssocID="{1ECF6168-C35B-45D5-9EE3-9EA1D1D77829}" presName="sibTrans" presStyleLbl="sibTrans2D1" presStyleIdx="0" presStyleCnt="0"/>
      <dgm:spPr/>
    </dgm:pt>
    <dgm:pt modelId="{5450DD11-0981-4655-8383-4DA87AB70C4E}" type="pres">
      <dgm:prSet presAssocID="{5813B9A3-7894-4278-87CC-BC95F6083554}" presName="compNode" presStyleCnt="0"/>
      <dgm:spPr/>
    </dgm:pt>
    <dgm:pt modelId="{6AFCF164-FFC0-44FD-B191-C1FA82DCD64F}" type="pres">
      <dgm:prSet presAssocID="{5813B9A3-7894-4278-87CC-BC95F6083554}" presName="pictRect" presStyleLbl="revTx" presStyleIdx="4" presStyleCnt="6">
        <dgm:presLayoutVars>
          <dgm:chMax val="0"/>
          <dgm:bulletEnabled/>
        </dgm:presLayoutVars>
      </dgm:prSet>
      <dgm:spPr/>
    </dgm:pt>
    <dgm:pt modelId="{375FF90E-AAB9-48F4-963D-084FFD71F621}" type="pres">
      <dgm:prSet presAssocID="{5813B9A3-7894-4278-87CC-BC95F6083554}" presName="textRect" presStyleLbl="revTx" presStyleIdx="5" presStyleCnt="6">
        <dgm:presLayoutVars>
          <dgm:bulletEnabled/>
        </dgm:presLayoutVars>
      </dgm:prSet>
      <dgm:spPr/>
    </dgm:pt>
  </dgm:ptLst>
  <dgm:cxnLst>
    <dgm:cxn modelId="{40C78561-7773-4D62-BAD1-24D8A2419F65}" type="presOf" srcId="{F435DE6A-AB97-4F8B-997B-88948798A369}" destId="{AD8D3DA2-1334-43CF-BF5A-D3CADA4DC3E5}" srcOrd="0" destOrd="0" presId="urn:microsoft.com/office/officeart/2024/3/layout/hArchList1"/>
    <dgm:cxn modelId="{99E20B64-A271-4299-8338-1F7DA6B45332}" type="presOf" srcId="{5813B9A3-7894-4278-87CC-BC95F6083554}" destId="{6AFCF164-FFC0-44FD-B191-C1FA82DCD64F}" srcOrd="0" destOrd="0" presId="urn:microsoft.com/office/officeart/2024/3/layout/hArchList1"/>
    <dgm:cxn modelId="{18BC617E-240C-4382-9AB7-1DA9802474F2}" type="presOf" srcId="{E51B5E0B-0F60-4452-B3FC-A39D1D8115BE}" destId="{F0DFFDA8-F6CA-44B0-82E5-54806212807B}" srcOrd="0" destOrd="0" presId="urn:microsoft.com/office/officeart/2024/3/layout/hArchList1"/>
    <dgm:cxn modelId="{EB0C8D90-DCCB-4E0D-9F70-CB18F71465E5}" srcId="{E51B5E0B-0F60-4452-B3FC-A39D1D8115BE}" destId="{5813B9A3-7894-4278-87CC-BC95F6083554}" srcOrd="2" destOrd="0" parTransId="{F15B224F-1194-430C-A5AE-F2ABB1781EC8}" sibTransId="{B0C8F366-599C-42BD-9851-846C13270E15}"/>
    <dgm:cxn modelId="{5DE6AF9A-638E-498B-BE92-16E585E373D1}" srcId="{E51B5E0B-0F60-4452-B3FC-A39D1D8115BE}" destId="{32778475-9075-49AD-96E1-9A6B29B77AF5}" srcOrd="1" destOrd="0" parTransId="{C71E3F6F-C719-4B37-9F50-8A7253E48439}" sibTransId="{1ECF6168-C35B-45D5-9EE3-9EA1D1D77829}"/>
    <dgm:cxn modelId="{3EF427B8-BA78-4D47-8184-CF1FC1A66DB4}" srcId="{E51B5E0B-0F60-4452-B3FC-A39D1D8115BE}" destId="{F435DE6A-AB97-4F8B-997B-88948798A369}" srcOrd="0" destOrd="0" parTransId="{B96D43B4-E9D6-47D3-948E-BABF6995D735}" sibTransId="{548FC4F9-3F91-42FA-BA27-5A9C57FDBC52}"/>
    <dgm:cxn modelId="{342E76C0-F3F8-4A6B-BF7A-1DA9C4CE5FC4}" type="presOf" srcId="{1ECF6168-C35B-45D5-9EE3-9EA1D1D77829}" destId="{9F5708A5-BC53-40E9-8CD3-97BDED4A1375}" srcOrd="0" destOrd="0" presId="urn:microsoft.com/office/officeart/2024/3/layout/hArchList1"/>
    <dgm:cxn modelId="{B8BDC9C6-8CC4-4871-9B4C-949C5B6584FA}" type="presOf" srcId="{548FC4F9-3F91-42FA-BA27-5A9C57FDBC52}" destId="{B8096F28-33A5-4B51-8C64-E580B7D1EABA}" srcOrd="0" destOrd="0" presId="urn:microsoft.com/office/officeart/2024/3/layout/hArchList1"/>
    <dgm:cxn modelId="{FC06A2E9-1A57-452E-A9D8-D5F2E7FD6A01}" type="presOf" srcId="{32778475-9075-49AD-96E1-9A6B29B77AF5}" destId="{C25609F5-6DD5-4D7D-AB0F-DD3F98A90CAD}" srcOrd="0" destOrd="0" presId="urn:microsoft.com/office/officeart/2024/3/layout/hArchList1"/>
    <dgm:cxn modelId="{EAA1FB49-E5D2-4245-AB21-638DC764A034}" type="presParOf" srcId="{F0DFFDA8-F6CA-44B0-82E5-54806212807B}" destId="{0FE382DB-B8F5-48A8-BC51-DA4A5CF7EBC0}" srcOrd="0" destOrd="0" presId="urn:microsoft.com/office/officeart/2024/3/layout/hArchList1"/>
    <dgm:cxn modelId="{4F483673-759C-4171-B1BA-7C1841AA7F88}" type="presParOf" srcId="{0FE382DB-B8F5-48A8-BC51-DA4A5CF7EBC0}" destId="{AD8D3DA2-1334-43CF-BF5A-D3CADA4DC3E5}" srcOrd="0" destOrd="0" presId="urn:microsoft.com/office/officeart/2024/3/layout/hArchList1"/>
    <dgm:cxn modelId="{A6A446B7-E439-4B7A-A7B4-CDBFB24E0973}" type="presParOf" srcId="{0FE382DB-B8F5-48A8-BC51-DA4A5CF7EBC0}" destId="{03A51808-1E5D-45F6-896A-D7EEC3AAE210}" srcOrd="1" destOrd="0" presId="urn:microsoft.com/office/officeart/2024/3/layout/hArchList1"/>
    <dgm:cxn modelId="{19A8F8F9-FD37-4A50-8484-86069194EE10}" type="presParOf" srcId="{F0DFFDA8-F6CA-44B0-82E5-54806212807B}" destId="{B8096F28-33A5-4B51-8C64-E580B7D1EABA}" srcOrd="1" destOrd="0" presId="urn:microsoft.com/office/officeart/2024/3/layout/hArchList1"/>
    <dgm:cxn modelId="{5F77CCD4-F2A4-47EA-B214-CD6F737BE504}" type="presParOf" srcId="{F0DFFDA8-F6CA-44B0-82E5-54806212807B}" destId="{C03D4AA2-D0BD-4DC4-96B5-EE16C95047C2}" srcOrd="2" destOrd="0" presId="urn:microsoft.com/office/officeart/2024/3/layout/hArchList1"/>
    <dgm:cxn modelId="{03D408C2-375A-4CED-92F8-12AC37CD3911}" type="presParOf" srcId="{C03D4AA2-D0BD-4DC4-96B5-EE16C95047C2}" destId="{C25609F5-6DD5-4D7D-AB0F-DD3F98A90CAD}" srcOrd="0" destOrd="0" presId="urn:microsoft.com/office/officeart/2024/3/layout/hArchList1"/>
    <dgm:cxn modelId="{7C28AB87-1327-4A09-A5B7-03730992831F}" type="presParOf" srcId="{C03D4AA2-D0BD-4DC4-96B5-EE16C95047C2}" destId="{5592966B-9545-4BA3-BAB0-D1BACC899DC7}" srcOrd="1" destOrd="0" presId="urn:microsoft.com/office/officeart/2024/3/layout/hArchList1"/>
    <dgm:cxn modelId="{90FF0CB9-8663-4553-9692-DD76F4798318}" type="presParOf" srcId="{F0DFFDA8-F6CA-44B0-82E5-54806212807B}" destId="{9F5708A5-BC53-40E9-8CD3-97BDED4A1375}" srcOrd="3" destOrd="0" presId="urn:microsoft.com/office/officeart/2024/3/layout/hArchList1"/>
    <dgm:cxn modelId="{D7234C07-3812-48D6-A3F1-567160565EC1}" type="presParOf" srcId="{F0DFFDA8-F6CA-44B0-82E5-54806212807B}" destId="{5450DD11-0981-4655-8383-4DA87AB70C4E}" srcOrd="4" destOrd="0" presId="urn:microsoft.com/office/officeart/2024/3/layout/hArchList1"/>
    <dgm:cxn modelId="{1B32CFE0-E86B-49FD-806A-A3F50D71F1B6}" type="presParOf" srcId="{5450DD11-0981-4655-8383-4DA87AB70C4E}" destId="{6AFCF164-FFC0-44FD-B191-C1FA82DCD64F}" srcOrd="0" destOrd="0" presId="urn:microsoft.com/office/officeart/2024/3/layout/hArchList1"/>
    <dgm:cxn modelId="{F90B1240-6449-4CC2-A0AA-A4C405910C5D}" type="presParOf" srcId="{5450DD11-0981-4655-8383-4DA87AB70C4E}" destId="{375FF90E-AAB9-48F4-963D-084FFD71F621}"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D3DA2-1334-43CF-BF5A-D3CADA4DC3E5}">
      <dsp:nvSpPr>
        <dsp:cNvPr id="0" name=""/>
        <dsp:cNvSpPr/>
      </dsp:nvSpPr>
      <dsp:spPr>
        <a:xfrm>
          <a:off x="0"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bg-BG" sz="1800" kern="1200" dirty="0"/>
            <a:t>Повече посетители на паметника</a:t>
          </a:r>
          <a:endParaRPr lang="en-US" sz="1800" kern="1200" dirty="0"/>
        </a:p>
      </dsp:txBody>
      <dsp:txXfrm>
        <a:off x="0" y="0"/>
        <a:ext cx="3370557" cy="590567"/>
      </dsp:txXfrm>
    </dsp:sp>
    <dsp:sp modelId="{03A51808-1E5D-45F6-896A-D7EEC3AAE210}">
      <dsp:nvSpPr>
        <dsp:cNvPr id="0" name=""/>
        <dsp:cNvSpPr/>
      </dsp:nvSpPr>
      <dsp:spPr>
        <a:xfrm>
          <a:off x="0"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sp>
    <dsp:sp modelId="{C25609F5-6DD5-4D7D-AB0F-DD3F98A90CAD}">
      <dsp:nvSpPr>
        <dsp:cNvPr id="0" name=""/>
        <dsp:cNvSpPr/>
      </dsp:nvSpPr>
      <dsp:spPr>
        <a:xfrm>
          <a:off x="3707612"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bg-BG" sz="1800" kern="1200" dirty="0"/>
            <a:t>Постоянни гости и нови групи в Среброва</a:t>
          </a:r>
          <a:endParaRPr lang="en-US" sz="1800" kern="1200" dirty="0"/>
        </a:p>
      </dsp:txBody>
      <dsp:txXfrm>
        <a:off x="3707612" y="0"/>
        <a:ext cx="3370557" cy="590567"/>
      </dsp:txXfrm>
    </dsp:sp>
    <dsp:sp modelId="{5592966B-9545-4BA3-BAB0-D1BACC899DC7}">
      <dsp:nvSpPr>
        <dsp:cNvPr id="0" name=""/>
        <dsp:cNvSpPr/>
      </dsp:nvSpPr>
      <dsp:spPr>
        <a:xfrm>
          <a:off x="3707612"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sp>
    <dsp:sp modelId="{6AFCF164-FFC0-44FD-B191-C1FA82DCD64F}">
      <dsp:nvSpPr>
        <dsp:cNvPr id="0" name=""/>
        <dsp:cNvSpPr/>
      </dsp:nvSpPr>
      <dsp:spPr>
        <a:xfrm>
          <a:off x="7415225"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bg-BG" sz="1800" kern="1200" dirty="0"/>
            <a:t>Шумен става популярен град</a:t>
          </a:r>
          <a:endParaRPr lang="en-US" sz="1800" kern="1200" dirty="0"/>
        </a:p>
      </dsp:txBody>
      <dsp:txXfrm>
        <a:off x="7415225" y="0"/>
        <a:ext cx="3370557" cy="590567"/>
      </dsp:txXfrm>
    </dsp:sp>
    <dsp:sp modelId="{375FF90E-AAB9-48F4-963D-084FFD71F621}">
      <dsp:nvSpPr>
        <dsp:cNvPr id="0" name=""/>
        <dsp:cNvSpPr/>
      </dsp:nvSpPr>
      <dsp:spPr>
        <a:xfrm>
          <a:off x="7415225"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840DF-BDA4-4C30-BB59-66DF533348A7}" type="datetimeFigureOut">
              <a:rPr lang="bg-BG" smtClean="0"/>
              <a:t>1.7.2025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3E5C9-9DC6-4DD4-BB98-E8667A37C0D0}" type="slidenum">
              <a:rPr lang="bg-BG" smtClean="0"/>
              <a:t>‹#›</a:t>
            </a:fld>
            <a:endParaRPr lang="bg-BG"/>
          </a:p>
        </p:txBody>
      </p:sp>
    </p:spTree>
    <p:extLst>
      <p:ext uri="{BB962C8B-B14F-4D97-AF65-F5344CB8AC3E}">
        <p14:creationId xmlns:p14="http://schemas.microsoft.com/office/powerpoint/2010/main" val="154986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a:t>AI-generated content may be incorrect.
---
In this presentation, we will take a close look at the tourism sector's performance in the second quarter. We will cover market performance, key trends, consumer behavior, challenges, and opportunities, as well as a future outlook for the industry.
Image source: Microsoft 365 content library
</a:t>
            </a:r>
          </a:p>
        </p:txBody>
      </p:sp>
      <p:sp>
        <p:nvSpPr>
          <p:cNvPr id="4" name="Slide Number Placeholder 3"/>
          <p:cNvSpPr>
            <a:spLocks noGrp="1"/>
          </p:cNvSpPr>
          <p:nvPr>
            <p:ph type="sldNum" sz="quarter" idx="5"/>
          </p:nvPr>
        </p:nvSpPr>
        <p:spPr/>
        <p:txBody>
          <a:bodyPr/>
          <a:lstStyle/>
          <a:p>
            <a:fld id="{E5F5C084-D5A8-48B1-93E4-47FDF884218A}" type="slidenum">
              <a:rPr lang="bg-BG" smtClean="0"/>
              <a:t>1</a:t>
            </a:fld>
            <a:endParaRPr lang="bg-BG"/>
          </a:p>
        </p:txBody>
      </p:sp>
    </p:spTree>
    <p:extLst>
      <p:ext uri="{BB962C8B-B14F-4D97-AF65-F5344CB8AC3E}">
        <p14:creationId xmlns:p14="http://schemas.microsoft.com/office/powerpoint/2010/main" val="49170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a:t>
---
This presentation will cover the market performance overview, shedding light on growth and revenue statistics. We will discuss key trends and patterns shaping the tourism landscape, analyze consumer behavior and demographics, identify challenges and opportunities in the sector, and conclude with future outlooks and predictions.
Image source: Microsoft 365 content library
</a:t>
            </a:r>
          </a:p>
        </p:txBody>
      </p:sp>
      <p:sp>
        <p:nvSpPr>
          <p:cNvPr id="4" name="Slide Number Placeholder 3"/>
          <p:cNvSpPr>
            <a:spLocks noGrp="1"/>
          </p:cNvSpPr>
          <p:nvPr>
            <p:ph type="sldNum" sz="quarter" idx="5"/>
          </p:nvPr>
        </p:nvSpPr>
        <p:spPr/>
        <p:txBody>
          <a:bodyPr/>
          <a:lstStyle/>
          <a:p>
            <a:fld id="{E5F5C084-D5A8-48B1-93E4-47FDF884218A}" type="slidenum">
              <a:rPr lang="bg-BG" smtClean="0"/>
              <a:t>2</a:t>
            </a:fld>
            <a:endParaRPr lang="bg-BG"/>
          </a:p>
        </p:txBody>
      </p:sp>
    </p:spTree>
    <p:extLst>
      <p:ext uri="{BB962C8B-B14F-4D97-AF65-F5344CB8AC3E}">
        <p14:creationId xmlns:p14="http://schemas.microsoft.com/office/powerpoint/2010/main" val="195899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a:t>
---
In Q2, the tourism sector experienced significant growth, with revenue statistics indicating a rebound from earlier periods. Key metrics will be presented to illustrate this growth trajectory.
Image source: Microsoft 365 content library
</a:t>
            </a:r>
          </a:p>
        </p:txBody>
      </p:sp>
      <p:sp>
        <p:nvSpPr>
          <p:cNvPr id="4" name="Slide Number Placeholder 3"/>
          <p:cNvSpPr>
            <a:spLocks noGrp="1"/>
          </p:cNvSpPr>
          <p:nvPr>
            <p:ph type="sldNum" sz="quarter" idx="5"/>
          </p:nvPr>
        </p:nvSpPr>
        <p:spPr/>
        <p:txBody>
          <a:bodyPr/>
          <a:lstStyle/>
          <a:p>
            <a:fld id="{E5F5C084-D5A8-48B1-93E4-47FDF884218A}" type="slidenum">
              <a:rPr lang="bg-BG" smtClean="0"/>
              <a:t>3</a:t>
            </a:fld>
            <a:endParaRPr lang="bg-BG"/>
          </a:p>
        </p:txBody>
      </p:sp>
    </p:spTree>
    <p:extLst>
      <p:ext uri="{BB962C8B-B14F-4D97-AF65-F5344CB8AC3E}">
        <p14:creationId xmlns:p14="http://schemas.microsoft.com/office/powerpoint/2010/main" val="398599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A0D10-3122-928D-7F8C-B609F9B1E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66925-9E71-5504-9F41-57057BBAF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A5B3F-64B2-E995-F857-B559C50CF43B}"/>
              </a:ext>
            </a:extLst>
          </p:cNvPr>
          <p:cNvSpPr>
            <a:spLocks noGrp="1"/>
          </p:cNvSpPr>
          <p:nvPr>
            <p:ph type="body" idx="1"/>
          </p:nvPr>
        </p:nvSpPr>
        <p:spPr/>
        <p:txBody>
          <a:bodyPr/>
          <a:lstStyle/>
          <a:p>
            <a:r>
              <a:rPr lang="bg-BG"/>
              <a:t>
---
In Q2, the tourism sector experienced significant growth, with revenue statistics indicating a rebound from earlier periods. Key metrics will be presented to illustrate this growth trajectory.
Image source: Microsoft 365 content library
</a:t>
            </a:r>
          </a:p>
        </p:txBody>
      </p:sp>
      <p:sp>
        <p:nvSpPr>
          <p:cNvPr id="4" name="Slide Number Placeholder 3">
            <a:extLst>
              <a:ext uri="{FF2B5EF4-FFF2-40B4-BE49-F238E27FC236}">
                <a16:creationId xmlns:a16="http://schemas.microsoft.com/office/drawing/2014/main" id="{E780C487-1BB1-54E4-2202-18053DE0E757}"/>
              </a:ext>
            </a:extLst>
          </p:cNvPr>
          <p:cNvSpPr>
            <a:spLocks noGrp="1"/>
          </p:cNvSpPr>
          <p:nvPr>
            <p:ph type="sldNum" sz="quarter" idx="5"/>
          </p:nvPr>
        </p:nvSpPr>
        <p:spPr/>
        <p:txBody>
          <a:bodyPr/>
          <a:lstStyle/>
          <a:p>
            <a:fld id="{E5F5C084-D5A8-48B1-93E4-47FDF884218A}" type="slidenum">
              <a:rPr lang="bg-BG" smtClean="0"/>
              <a:t>4</a:t>
            </a:fld>
            <a:endParaRPr lang="bg-BG"/>
          </a:p>
        </p:txBody>
      </p:sp>
    </p:spTree>
    <p:extLst>
      <p:ext uri="{BB962C8B-B14F-4D97-AF65-F5344CB8AC3E}">
        <p14:creationId xmlns:p14="http://schemas.microsoft.com/office/powerpoint/2010/main" val="16513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a:t>
---
Different regions have shown varying degrees of recovery. This slide will outline the performance highlights from key regions, showcasing which areas are leading in tourism recovery.
Image source: Microsoft 365 content library
</a:t>
            </a:r>
          </a:p>
        </p:txBody>
      </p:sp>
      <p:sp>
        <p:nvSpPr>
          <p:cNvPr id="4" name="Slide Number Placeholder 3"/>
          <p:cNvSpPr>
            <a:spLocks noGrp="1"/>
          </p:cNvSpPr>
          <p:nvPr>
            <p:ph type="sldNum" sz="quarter" idx="5"/>
          </p:nvPr>
        </p:nvSpPr>
        <p:spPr/>
        <p:txBody>
          <a:bodyPr/>
          <a:lstStyle/>
          <a:p>
            <a:fld id="{E5F5C084-D5A8-48B1-93E4-47FDF884218A}" type="slidenum">
              <a:rPr lang="bg-BG" smtClean="0"/>
              <a:t>5</a:t>
            </a:fld>
            <a:endParaRPr lang="bg-BG"/>
          </a:p>
        </p:txBody>
      </p:sp>
    </p:spTree>
    <p:extLst>
      <p:ext uri="{BB962C8B-B14F-4D97-AF65-F5344CB8AC3E}">
        <p14:creationId xmlns:p14="http://schemas.microsoft.com/office/powerpoint/2010/main" val="27078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C26F-0A05-1DC6-6924-A7366BF9A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CCDA4-E1F3-961C-EA87-2D1E318C7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299B4-940B-9C21-4012-66152E96CC8A}"/>
              </a:ext>
            </a:extLst>
          </p:cNvPr>
          <p:cNvSpPr>
            <a:spLocks noGrp="1"/>
          </p:cNvSpPr>
          <p:nvPr>
            <p:ph type="body" idx="1"/>
          </p:nvPr>
        </p:nvSpPr>
        <p:spPr/>
        <p:txBody>
          <a:bodyPr/>
          <a:lstStyle/>
          <a:p>
            <a:r>
              <a:rPr lang="bg-BG"/>
              <a:t>
---
Different regions have shown varying degrees of recovery. This slide will outline the performance highlights from key regions, showcasing which areas are leading in tourism recovery.
Image source: Microsoft 365 content library
</a:t>
            </a:r>
          </a:p>
        </p:txBody>
      </p:sp>
      <p:sp>
        <p:nvSpPr>
          <p:cNvPr id="4" name="Slide Number Placeholder 3">
            <a:extLst>
              <a:ext uri="{FF2B5EF4-FFF2-40B4-BE49-F238E27FC236}">
                <a16:creationId xmlns:a16="http://schemas.microsoft.com/office/drawing/2014/main" id="{6E8BA27A-A815-5178-872E-E940641DD74A}"/>
              </a:ext>
            </a:extLst>
          </p:cNvPr>
          <p:cNvSpPr>
            <a:spLocks noGrp="1"/>
          </p:cNvSpPr>
          <p:nvPr>
            <p:ph type="sldNum" sz="quarter" idx="5"/>
          </p:nvPr>
        </p:nvSpPr>
        <p:spPr/>
        <p:txBody>
          <a:bodyPr/>
          <a:lstStyle/>
          <a:p>
            <a:fld id="{E5F5C084-D5A8-48B1-93E4-47FDF884218A}" type="slidenum">
              <a:rPr lang="bg-BG" smtClean="0"/>
              <a:t>6</a:t>
            </a:fld>
            <a:endParaRPr lang="bg-BG"/>
          </a:p>
        </p:txBody>
      </p:sp>
    </p:spTree>
    <p:extLst>
      <p:ext uri="{BB962C8B-B14F-4D97-AF65-F5344CB8AC3E}">
        <p14:creationId xmlns:p14="http://schemas.microsoft.com/office/powerpoint/2010/main" val="41776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a:t>
---
A comprehensive comparison with previous quarters and years will be provided, highlighting trends over time and identifying patterns in growth and decline in the tourism sector.
Image source: Microsoft 365 content library
</a:t>
            </a:r>
          </a:p>
        </p:txBody>
      </p:sp>
      <p:sp>
        <p:nvSpPr>
          <p:cNvPr id="4" name="Slide Number Placeholder 3"/>
          <p:cNvSpPr>
            <a:spLocks noGrp="1"/>
          </p:cNvSpPr>
          <p:nvPr>
            <p:ph type="sldNum" sz="quarter" idx="5"/>
          </p:nvPr>
        </p:nvSpPr>
        <p:spPr/>
        <p:txBody>
          <a:bodyPr/>
          <a:lstStyle/>
          <a:p>
            <a:fld id="{E5F5C084-D5A8-48B1-93E4-47FDF884218A}" type="slidenum">
              <a:rPr lang="bg-BG" smtClean="0"/>
              <a:t>7</a:t>
            </a:fld>
            <a:endParaRPr lang="bg-BG"/>
          </a:p>
        </p:txBody>
      </p:sp>
    </p:spTree>
    <p:extLst>
      <p:ext uri="{BB962C8B-B14F-4D97-AF65-F5344CB8AC3E}">
        <p14:creationId xmlns:p14="http://schemas.microsoft.com/office/powerpoint/2010/main" val="177123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a:t>In conclusion, the tourism sector is poised for recovery with various trends and insights revealed in this presentation. Addressing challenges and leveraging opportunities will be key to a successful future in tourism.</a:t>
            </a:r>
          </a:p>
        </p:txBody>
      </p:sp>
      <p:sp>
        <p:nvSpPr>
          <p:cNvPr id="4" name="Slide Number Placeholder 3"/>
          <p:cNvSpPr>
            <a:spLocks noGrp="1"/>
          </p:cNvSpPr>
          <p:nvPr>
            <p:ph type="sldNum" sz="quarter" idx="5"/>
          </p:nvPr>
        </p:nvSpPr>
        <p:spPr/>
        <p:txBody>
          <a:bodyPr/>
          <a:lstStyle/>
          <a:p>
            <a:fld id="{E5F5C084-D5A8-48B1-93E4-47FDF884218A}" type="slidenum">
              <a:rPr lang="bg-BG" smtClean="0"/>
              <a:t>8</a:t>
            </a:fld>
            <a:endParaRPr lang="bg-BG"/>
          </a:p>
        </p:txBody>
      </p:sp>
    </p:spTree>
    <p:extLst>
      <p:ext uri="{BB962C8B-B14F-4D97-AF65-F5344CB8AC3E}">
        <p14:creationId xmlns:p14="http://schemas.microsoft.com/office/powerpoint/2010/main" val="211758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7/1/2025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9054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7/1/2025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4117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7/1/2025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2846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7/1/2025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4931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7/1/2025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6984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7/1/2025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77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7/1/2025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7436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7/1/2025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7098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7/1/2025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3074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7/1/2025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612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7/1/2025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519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7/1/2025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991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59440-E97C-C37B-CC72-A5E3204AAD85}"/>
              </a:ext>
            </a:extLst>
          </p:cNvPr>
          <p:cNvSpPr>
            <a:spLocks noGrp="1"/>
          </p:cNvSpPr>
          <p:nvPr>
            <p:ph type="ctrTitle"/>
          </p:nvPr>
        </p:nvSpPr>
        <p:spPr>
          <a:xfrm>
            <a:off x="703400" y="899025"/>
            <a:ext cx="4917754" cy="3792926"/>
          </a:xfrm>
        </p:spPr>
        <p:txBody>
          <a:bodyPr>
            <a:normAutofit fontScale="90000"/>
          </a:bodyPr>
          <a:lstStyle/>
          <a:p>
            <a:pPr>
              <a:lnSpc>
                <a:spcPct val="90000"/>
              </a:lnSpc>
            </a:pPr>
            <a:r>
              <a:rPr lang="bg-BG" sz="5000" dirty="0"/>
              <a:t>Обобщение на дейностите в </a:t>
            </a:r>
            <a:br>
              <a:rPr lang="bg-BG" sz="5000" dirty="0"/>
            </a:br>
            <a:r>
              <a:rPr lang="bg-BG" sz="5000" dirty="0"/>
              <a:t>ОП „ТППА“ за първо и второ тримесечие 2025</a:t>
            </a:r>
          </a:p>
        </p:txBody>
      </p:sp>
      <p:sp>
        <p:nvSpPr>
          <p:cNvPr id="3" name="Subtitle 2">
            <a:extLst>
              <a:ext uri="{FF2B5EF4-FFF2-40B4-BE49-F238E27FC236}">
                <a16:creationId xmlns:a16="http://schemas.microsoft.com/office/drawing/2014/main" id="{D7C0A007-3E19-AC0B-6085-9F27CD369B78}"/>
              </a:ext>
            </a:extLst>
          </p:cNvPr>
          <p:cNvSpPr>
            <a:spLocks noGrp="1"/>
          </p:cNvSpPr>
          <p:nvPr>
            <p:ph type="subTitle" idx="1"/>
          </p:nvPr>
        </p:nvSpPr>
        <p:spPr>
          <a:xfrm>
            <a:off x="721688" y="4778479"/>
            <a:ext cx="4435882" cy="1101160"/>
          </a:xfrm>
        </p:spPr>
        <p:txBody>
          <a:bodyPr>
            <a:normAutofit/>
          </a:bodyPr>
          <a:lstStyle/>
          <a:p>
            <a:r>
              <a:rPr lang="bg-BG" dirty="0"/>
              <a:t>Финансови резултати и дейности</a:t>
            </a: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76813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F2B36B-4D1C-9E0A-B17B-23D805AECA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76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lored and black and white photos of famous landmarks">
            <a:extLst>
              <a:ext uri="{FF2B5EF4-FFF2-40B4-BE49-F238E27FC236}">
                <a16:creationId xmlns:a16="http://schemas.microsoft.com/office/drawing/2014/main" id="{C63BA1BA-5E1D-4980-8F2B-C73A8B879ED5}"/>
              </a:ext>
            </a:extLst>
          </p:cNvPr>
          <p:cNvPicPr>
            <a:picLocks noChangeAspect="1"/>
          </p:cNvPicPr>
          <p:nvPr/>
        </p:nvPicPr>
        <p:blipFill>
          <a:blip r:embed="rId3"/>
          <a:srcRect l="13718" r="17457"/>
          <a:stretch>
            <a:fillRect/>
          </a:stretch>
        </p:blipFill>
        <p:spPr>
          <a:xfrm>
            <a:off x="6217920" y="723901"/>
            <a:ext cx="5244454" cy="5410200"/>
          </a:xfrm>
          <a:prstGeom prst="rect">
            <a:avLst/>
          </a:prstGeom>
        </p:spPr>
      </p:pic>
    </p:spTree>
    <p:extLst>
      <p:ext uri="{BB962C8B-B14F-4D97-AF65-F5344CB8AC3E}">
        <p14:creationId xmlns:p14="http://schemas.microsoft.com/office/powerpoint/2010/main" val="10112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7EBDE-A8F8-A874-8578-DC35C5F32574}"/>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bg-BG" dirty="0"/>
              <a:t>Теми за брифинг</a:t>
            </a:r>
            <a:endParaRPr lang="en-US" dirty="0"/>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0ADB821-86B2-E1F3-6A84-46828ABDCEB6}"/>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04088" y="2221994"/>
            <a:ext cx="6766560" cy="3739896"/>
          </a:xfrm>
        </p:spPr>
        <p:txBody>
          <a:bodyPr vert="horz" lIns="91440" tIns="45720" rIns="91440" bIns="45720" rtlCol="0">
            <a:normAutofit/>
          </a:bodyPr>
          <a:lstStyle/>
          <a:p>
            <a:r>
              <a:rPr lang="bg-BG" dirty="0"/>
              <a:t>Туристически данни – брой нощувки и пренощували туристи.</a:t>
            </a:r>
          </a:p>
          <a:p>
            <a:r>
              <a:rPr lang="bg-BG" dirty="0"/>
              <a:t>Финансови резултати – </a:t>
            </a:r>
            <a:r>
              <a:rPr lang="en-GB" dirty="0"/>
              <a:t>Q2 2025 vs. Q2 2024</a:t>
            </a:r>
            <a:r>
              <a:rPr lang="bg-BG" dirty="0"/>
              <a:t>.</a:t>
            </a:r>
            <a:endParaRPr lang="en-GB" dirty="0"/>
          </a:p>
          <a:p>
            <a:r>
              <a:rPr lang="bg-BG" dirty="0"/>
              <a:t>Бонсай градина в Среброва къща – предстоящо откриване.</a:t>
            </a:r>
          </a:p>
          <a:p>
            <a:r>
              <a:rPr lang="bg-BG" dirty="0"/>
              <a:t>Въпроси и отговори.</a:t>
            </a:r>
            <a:endParaRPr lang="en-US" dirty="0"/>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Finance concept compass and stock market chart">
            <a:extLst>
              <a:ext uri="{FF2B5EF4-FFF2-40B4-BE49-F238E27FC236}">
                <a16:creationId xmlns:a16="http://schemas.microsoft.com/office/drawing/2014/main" id="{65AE5EB5-8450-4D31-844A-DE0E4CAB321D}"/>
              </a:ext>
            </a:extLst>
          </p:cNvPr>
          <p:cNvPicPr>
            <a:picLocks noGrp="1" noChangeAspect="1"/>
          </p:cNvPicPr>
          <p:nvPr>
            <p:ph sz="half" idx="1"/>
          </p:nvPr>
        </p:nvPicPr>
        <p:blipFill>
          <a:blip r:embed="rId3"/>
          <a:srcRect l="3862" r="12413"/>
          <a:stretch>
            <a:fillRect/>
          </a:stretch>
        </p:blipFill>
        <p:spPr>
          <a:xfrm>
            <a:off x="8115300" y="10"/>
            <a:ext cx="4076700" cy="6857990"/>
          </a:xfrm>
          <a:prstGeom prst="rect">
            <a:avLst/>
          </a:prstGeom>
        </p:spPr>
      </p:pic>
    </p:spTree>
    <p:extLst>
      <p:ext uri="{BB962C8B-B14F-4D97-AF65-F5344CB8AC3E}">
        <p14:creationId xmlns:p14="http://schemas.microsoft.com/office/powerpoint/2010/main" val="1922129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C7B11-AC28-E6A6-AE94-1C7BA23AA885}"/>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bg-BG" dirty="0"/>
              <a:t>Туристически данни</a:t>
            </a:r>
            <a:br>
              <a:rPr lang="bg-BG" dirty="0"/>
            </a:br>
            <a:r>
              <a:rPr lang="bg-BG" dirty="0"/>
              <a:t>Януари-Юни 2025</a:t>
            </a:r>
            <a:endParaRPr lang="en-US" dirty="0"/>
          </a:p>
        </p:txBody>
      </p:sp>
      <p:pic>
        <p:nvPicPr>
          <p:cNvPr id="5" name="Content Placeholder 4" descr="Shot of a businessman looking thoughtfully at a graph against a white background">
            <a:extLst>
              <a:ext uri="{FF2B5EF4-FFF2-40B4-BE49-F238E27FC236}">
                <a16:creationId xmlns:a16="http://schemas.microsoft.com/office/drawing/2014/main" id="{5FEFA5C9-3ADE-4E0A-A3DE-5ABBBD31258D}"/>
              </a:ext>
            </a:extLst>
          </p:cNvPr>
          <p:cNvPicPr>
            <a:picLocks noGrp="1" noChangeAspect="1"/>
          </p:cNvPicPr>
          <p:nvPr>
            <p:ph sz="half" idx="1"/>
          </p:nvPr>
        </p:nvPicPr>
        <p:blipFill>
          <a:blip r:embed="rId3"/>
          <a:srcRect r="59168"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19689D8-8408-4385-FF70-D019B1283A6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bg-BG" sz="1400" b="1" dirty="0"/>
              <a:t>Ръст на нощувките </a:t>
            </a:r>
          </a:p>
          <a:p>
            <a:pPr marL="0" indent="0">
              <a:spcBef>
                <a:spcPts val="2500"/>
              </a:spcBef>
              <a:buNone/>
            </a:pPr>
            <a:r>
              <a:rPr lang="bg-BG" sz="1400" b="1" dirty="0"/>
              <a:t>2024, януари-юни – 25 608</a:t>
            </a:r>
          </a:p>
          <a:p>
            <a:pPr marL="0" indent="0">
              <a:spcBef>
                <a:spcPts val="2500"/>
              </a:spcBef>
              <a:buNone/>
            </a:pPr>
            <a:r>
              <a:rPr lang="bg-BG" sz="1400" b="1" dirty="0"/>
              <a:t>2025, януари-юни – 27 975</a:t>
            </a:r>
            <a:endParaRPr lang="en-US" sz="1400" dirty="0"/>
          </a:p>
          <a:p>
            <a:pPr marL="0" indent="0">
              <a:spcBef>
                <a:spcPts val="2500"/>
              </a:spcBef>
              <a:buNone/>
            </a:pPr>
            <a:endParaRPr lang="en-GB" sz="1400" b="1" dirty="0"/>
          </a:p>
          <a:p>
            <a:pPr marL="0" indent="0">
              <a:spcBef>
                <a:spcPts val="2500"/>
              </a:spcBef>
              <a:buNone/>
            </a:pPr>
            <a:r>
              <a:rPr lang="bg-BG" sz="1400" b="1" dirty="0"/>
              <a:t>Чуждестранни туристи</a:t>
            </a:r>
            <a:r>
              <a:rPr lang="en-GB" sz="1400" b="1" dirty="0"/>
              <a:t>	</a:t>
            </a:r>
            <a:r>
              <a:rPr lang="bg-BG" sz="1400" b="1" dirty="0"/>
              <a:t>Нощувки от чуждестранни туристи</a:t>
            </a:r>
          </a:p>
          <a:p>
            <a:pPr marL="0" indent="0">
              <a:spcBef>
                <a:spcPts val="2500"/>
              </a:spcBef>
              <a:buNone/>
            </a:pPr>
            <a:endParaRPr lang="bg-BG" sz="1400" b="1" dirty="0"/>
          </a:p>
          <a:p>
            <a:pPr marL="0" indent="0">
              <a:spcBef>
                <a:spcPts val="2500"/>
              </a:spcBef>
              <a:buNone/>
            </a:pPr>
            <a:endParaRPr lang="bg-BG" sz="1400" dirty="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C3D3571-65AA-F79E-ABE6-18A184AA5880}"/>
              </a:ext>
            </a:extLst>
          </p:cNvPr>
          <p:cNvGrpSpPr/>
          <p:nvPr/>
        </p:nvGrpSpPr>
        <p:grpSpPr>
          <a:xfrm>
            <a:off x="7458794" y="2473396"/>
            <a:ext cx="1418506" cy="1325992"/>
            <a:chOff x="8039819" y="2829464"/>
            <a:chExt cx="793630" cy="741870"/>
          </a:xfrm>
        </p:grpSpPr>
        <p:sp>
          <p:nvSpPr>
            <p:cNvPr id="3" name="Oval 2">
              <a:extLst>
                <a:ext uri="{FF2B5EF4-FFF2-40B4-BE49-F238E27FC236}">
                  <a16:creationId xmlns:a16="http://schemas.microsoft.com/office/drawing/2014/main" id="{9DE1C3FD-A163-94F9-C880-B04DAC66C9E8}"/>
                </a:ext>
              </a:extLst>
            </p:cNvPr>
            <p:cNvSpPr/>
            <p:nvPr/>
          </p:nvSpPr>
          <p:spPr>
            <a:xfrm>
              <a:off x="8039819" y="2829464"/>
              <a:ext cx="793630" cy="741870"/>
            </a:xfrm>
            <a:prstGeom prst="ellipse">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dirty="0"/>
                <a:t> </a:t>
              </a:r>
              <a:r>
                <a:rPr lang="en-GB" sz="2000" dirty="0"/>
                <a:t>9,24%</a:t>
              </a:r>
              <a:endParaRPr lang="bg-BG" sz="2000" dirty="0"/>
            </a:p>
          </p:txBody>
        </p:sp>
        <p:cxnSp>
          <p:nvCxnSpPr>
            <p:cNvPr id="7" name="Straight Arrow Connector 6">
              <a:extLst>
                <a:ext uri="{FF2B5EF4-FFF2-40B4-BE49-F238E27FC236}">
                  <a16:creationId xmlns:a16="http://schemas.microsoft.com/office/drawing/2014/main" id="{0FBA1909-2BEF-6956-5BDD-B0845D8A0D3F}"/>
                </a:ext>
              </a:extLst>
            </p:cNvPr>
            <p:cNvCxnSpPr>
              <a:cxnSpLocks/>
            </p:cNvCxnSpPr>
            <p:nvPr/>
          </p:nvCxnSpPr>
          <p:spPr>
            <a:xfrm flipV="1">
              <a:off x="8180842" y="3097655"/>
              <a:ext cx="0" cy="17585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A1D4BDC8-E8BA-C911-A5BD-78E6E0969ACC}"/>
              </a:ext>
            </a:extLst>
          </p:cNvPr>
          <p:cNvSpPr txBox="1"/>
          <p:nvPr/>
        </p:nvSpPr>
        <p:spPr>
          <a:xfrm>
            <a:off x="8897046" y="2083961"/>
            <a:ext cx="2946400" cy="1810752"/>
          </a:xfrm>
          <a:prstGeom prst="rect">
            <a:avLst/>
          </a:prstGeom>
          <a:noFill/>
        </p:spPr>
        <p:txBody>
          <a:bodyPr wrap="square" rtlCol="0">
            <a:spAutoFit/>
          </a:bodyPr>
          <a:lstStyle/>
          <a:p>
            <a:pPr>
              <a:spcBef>
                <a:spcPts val="2500"/>
              </a:spcBef>
            </a:pPr>
            <a:r>
              <a:rPr lang="bg-BG" sz="1400" b="1" dirty="0"/>
              <a:t>Леко покачване на пренощувалите</a:t>
            </a:r>
          </a:p>
          <a:p>
            <a:pPr>
              <a:spcBef>
                <a:spcPts val="2500"/>
              </a:spcBef>
            </a:pPr>
            <a:r>
              <a:rPr lang="bg-BG" sz="1400" b="1" dirty="0"/>
              <a:t>2024, януари-юни – 15 356</a:t>
            </a:r>
          </a:p>
          <a:p>
            <a:pPr>
              <a:spcBef>
                <a:spcPts val="2500"/>
              </a:spcBef>
            </a:pPr>
            <a:r>
              <a:rPr lang="bg-BG" sz="1400" b="1" dirty="0"/>
              <a:t>2025, януари-юни – 15 461</a:t>
            </a:r>
            <a:endParaRPr lang="en-US" sz="1400" dirty="0"/>
          </a:p>
          <a:p>
            <a:endParaRPr lang="bg-BG" sz="1400" dirty="0"/>
          </a:p>
        </p:txBody>
      </p:sp>
      <p:grpSp>
        <p:nvGrpSpPr>
          <p:cNvPr id="15" name="Group 14">
            <a:extLst>
              <a:ext uri="{FF2B5EF4-FFF2-40B4-BE49-F238E27FC236}">
                <a16:creationId xmlns:a16="http://schemas.microsoft.com/office/drawing/2014/main" id="{1FE998FF-5F48-BEE8-CD4F-FBF17F59612E}"/>
              </a:ext>
            </a:extLst>
          </p:cNvPr>
          <p:cNvGrpSpPr/>
          <p:nvPr/>
        </p:nvGrpSpPr>
        <p:grpSpPr>
          <a:xfrm>
            <a:off x="10599217" y="1266591"/>
            <a:ext cx="1418506" cy="1325992"/>
            <a:chOff x="9711567" y="2069012"/>
            <a:chExt cx="793630" cy="741870"/>
          </a:xfrm>
        </p:grpSpPr>
        <p:sp>
          <p:nvSpPr>
            <p:cNvPr id="17" name="Oval 16">
              <a:extLst>
                <a:ext uri="{FF2B5EF4-FFF2-40B4-BE49-F238E27FC236}">
                  <a16:creationId xmlns:a16="http://schemas.microsoft.com/office/drawing/2014/main" id="{774FE927-B258-9A2B-3A8F-B8F436F46269}"/>
                </a:ext>
              </a:extLst>
            </p:cNvPr>
            <p:cNvSpPr/>
            <p:nvPr/>
          </p:nvSpPr>
          <p:spPr>
            <a:xfrm>
              <a:off x="9711567" y="2069012"/>
              <a:ext cx="793630" cy="741870"/>
            </a:xfrm>
            <a:prstGeom prst="ellipse">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dirty="0"/>
                <a:t> 0,68</a:t>
              </a:r>
              <a:r>
                <a:rPr lang="en-GB" sz="2000" dirty="0"/>
                <a:t>%</a:t>
              </a:r>
              <a:endParaRPr lang="bg-BG" sz="2000" dirty="0"/>
            </a:p>
          </p:txBody>
        </p:sp>
        <p:cxnSp>
          <p:nvCxnSpPr>
            <p:cNvPr id="19" name="Straight Arrow Connector 18">
              <a:extLst>
                <a:ext uri="{FF2B5EF4-FFF2-40B4-BE49-F238E27FC236}">
                  <a16:creationId xmlns:a16="http://schemas.microsoft.com/office/drawing/2014/main" id="{01F5D2E3-DC5A-CA9F-925F-F0F0167016E0}"/>
                </a:ext>
              </a:extLst>
            </p:cNvPr>
            <p:cNvCxnSpPr>
              <a:cxnSpLocks/>
            </p:cNvCxnSpPr>
            <p:nvPr/>
          </p:nvCxnSpPr>
          <p:spPr>
            <a:xfrm flipV="1">
              <a:off x="9853664" y="2333873"/>
              <a:ext cx="0" cy="17585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C92807F-98D8-620C-2822-59FCCEA566C7}"/>
              </a:ext>
            </a:extLst>
          </p:cNvPr>
          <p:cNvGrpSpPr/>
          <p:nvPr/>
        </p:nvGrpSpPr>
        <p:grpSpPr>
          <a:xfrm>
            <a:off x="5245365" y="4876800"/>
            <a:ext cx="1025905" cy="958996"/>
            <a:chOff x="8039819" y="2829464"/>
            <a:chExt cx="793630" cy="741870"/>
          </a:xfrm>
        </p:grpSpPr>
        <p:sp>
          <p:nvSpPr>
            <p:cNvPr id="21" name="Oval 20">
              <a:extLst>
                <a:ext uri="{FF2B5EF4-FFF2-40B4-BE49-F238E27FC236}">
                  <a16:creationId xmlns:a16="http://schemas.microsoft.com/office/drawing/2014/main" id="{207B5ED0-94E1-18B4-5EF3-09C9D1CD08F8}"/>
                </a:ext>
              </a:extLst>
            </p:cNvPr>
            <p:cNvSpPr/>
            <p:nvPr/>
          </p:nvSpPr>
          <p:spPr>
            <a:xfrm>
              <a:off x="8039819" y="2829464"/>
              <a:ext cx="793630" cy="741870"/>
            </a:xfrm>
            <a:prstGeom prst="ellipse">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a:t> </a:t>
              </a:r>
              <a:r>
                <a:rPr lang="en-GB" sz="1200" dirty="0"/>
                <a:t>10,41%</a:t>
              </a:r>
              <a:endParaRPr lang="bg-BG" sz="1200" dirty="0"/>
            </a:p>
          </p:txBody>
        </p:sp>
        <p:cxnSp>
          <p:nvCxnSpPr>
            <p:cNvPr id="22" name="Straight Arrow Connector 21">
              <a:extLst>
                <a:ext uri="{FF2B5EF4-FFF2-40B4-BE49-F238E27FC236}">
                  <a16:creationId xmlns:a16="http://schemas.microsoft.com/office/drawing/2014/main" id="{0E049D63-F528-ED24-E9B6-38B434D2B54C}"/>
                </a:ext>
              </a:extLst>
            </p:cNvPr>
            <p:cNvCxnSpPr>
              <a:cxnSpLocks/>
            </p:cNvCxnSpPr>
            <p:nvPr/>
          </p:nvCxnSpPr>
          <p:spPr>
            <a:xfrm flipV="1">
              <a:off x="8180842" y="3097655"/>
              <a:ext cx="0" cy="17585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3B36B3DE-CD38-7618-945B-D5A541E0A2E8}"/>
              </a:ext>
            </a:extLst>
          </p:cNvPr>
          <p:cNvSpPr/>
          <p:nvPr/>
        </p:nvSpPr>
        <p:spPr>
          <a:xfrm>
            <a:off x="8370128" y="4896858"/>
            <a:ext cx="1025905" cy="958996"/>
          </a:xfrm>
          <a:prstGeom prst="ellipse">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a:t> 8,36</a:t>
            </a:r>
            <a:r>
              <a:rPr lang="en-GB" sz="1200" dirty="0"/>
              <a:t>%</a:t>
            </a:r>
            <a:endParaRPr lang="bg-BG" sz="1200" dirty="0"/>
          </a:p>
        </p:txBody>
      </p:sp>
      <p:cxnSp>
        <p:nvCxnSpPr>
          <p:cNvPr id="30" name="Straight Arrow Connector 29">
            <a:extLst>
              <a:ext uri="{FF2B5EF4-FFF2-40B4-BE49-F238E27FC236}">
                <a16:creationId xmlns:a16="http://schemas.microsoft.com/office/drawing/2014/main" id="{4D62DC60-1958-6B06-A577-1CD37482148E}"/>
              </a:ext>
            </a:extLst>
          </p:cNvPr>
          <p:cNvCxnSpPr>
            <a:cxnSpLocks/>
          </p:cNvCxnSpPr>
          <p:nvPr/>
        </p:nvCxnSpPr>
        <p:spPr>
          <a:xfrm flipV="1">
            <a:off x="8552425" y="5243542"/>
            <a:ext cx="0" cy="22732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725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9AFF02-B3BC-74B3-4633-B846FE88049C}"/>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C2AF86-A6BF-6B8B-320E-087A0D5F1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05E5FA-4764-06B4-0705-D621022367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A488594-B9C1-4B30-BE14-7A1DF6F8A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0656E-F01B-1509-6373-E297A786C237}"/>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bg-BG" dirty="0"/>
              <a:t>Посетители – статистика на ОП „ТППА“</a:t>
            </a:r>
            <a:endParaRPr lang="en-US" dirty="0"/>
          </a:p>
        </p:txBody>
      </p:sp>
      <p:pic>
        <p:nvPicPr>
          <p:cNvPr id="5" name="Content Placeholder 4" descr="Shot of a businessman looking thoughtfully at a graph against a white background">
            <a:extLst>
              <a:ext uri="{FF2B5EF4-FFF2-40B4-BE49-F238E27FC236}">
                <a16:creationId xmlns:a16="http://schemas.microsoft.com/office/drawing/2014/main" id="{C0014F1F-D1F5-0D4A-CFF1-88B14AA534F1}"/>
              </a:ext>
            </a:extLst>
          </p:cNvPr>
          <p:cNvPicPr>
            <a:picLocks noGrp="1" noChangeAspect="1"/>
          </p:cNvPicPr>
          <p:nvPr>
            <p:ph sz="half" idx="1"/>
          </p:nvPr>
        </p:nvPicPr>
        <p:blipFill>
          <a:blip r:embed="rId3"/>
          <a:srcRect r="59168"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ADEA5051-0827-56A2-5963-56E6E3F9A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54BCD13-7560-A7EB-86CD-CC2EA9572DA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bg-BG" sz="1400" b="1" dirty="0"/>
              <a:t>Среброва къща</a:t>
            </a:r>
          </a:p>
          <a:p>
            <a:pPr>
              <a:spcBef>
                <a:spcPts val="2500"/>
              </a:spcBef>
            </a:pPr>
            <a:r>
              <a:rPr lang="bg-BG" sz="1400" b="1" dirty="0"/>
              <a:t>202</a:t>
            </a:r>
            <a:r>
              <a:rPr lang="en-GB" sz="1400" b="1" dirty="0"/>
              <a:t>5</a:t>
            </a:r>
            <a:r>
              <a:rPr lang="bg-BG" sz="1400" b="1" dirty="0"/>
              <a:t>, януари - юни – 420</a:t>
            </a:r>
            <a:endParaRPr lang="en-GB" sz="1400" b="1" dirty="0"/>
          </a:p>
          <a:p>
            <a:pPr>
              <a:spcBef>
                <a:spcPts val="2500"/>
              </a:spcBef>
            </a:pPr>
            <a:r>
              <a:rPr lang="en-GB" sz="1400" b="1" dirty="0"/>
              <a:t>202</a:t>
            </a:r>
            <a:r>
              <a:rPr lang="bg-BG" sz="1400" b="1" dirty="0"/>
              <a:t>4, януари-юни – 236</a:t>
            </a:r>
            <a:r>
              <a:rPr lang="en-GB" sz="1400" b="1" dirty="0"/>
              <a:t> </a:t>
            </a:r>
            <a:endParaRPr lang="bg-BG" sz="1400" b="1" dirty="0"/>
          </a:p>
          <a:p>
            <a:pPr marL="0" indent="0">
              <a:spcBef>
                <a:spcPts val="2500"/>
              </a:spcBef>
              <a:buNone/>
            </a:pPr>
            <a:r>
              <a:rPr lang="bg-BG" sz="1400" b="1" dirty="0"/>
              <a:t>ТИЦ-Община</a:t>
            </a:r>
            <a:endParaRPr lang="en-GB" sz="1400" b="1" dirty="0"/>
          </a:p>
          <a:p>
            <a:pPr>
              <a:spcBef>
                <a:spcPts val="2500"/>
              </a:spcBef>
            </a:pPr>
            <a:r>
              <a:rPr lang="bg-BG" sz="1400" b="1" dirty="0"/>
              <a:t>202</a:t>
            </a:r>
            <a:r>
              <a:rPr lang="en-GB" sz="1400" b="1" dirty="0"/>
              <a:t>5</a:t>
            </a:r>
            <a:r>
              <a:rPr lang="bg-BG" sz="1400" b="1" dirty="0"/>
              <a:t>, януари - юни – 268</a:t>
            </a:r>
            <a:endParaRPr lang="en-GB" sz="1400" b="1" dirty="0"/>
          </a:p>
          <a:p>
            <a:pPr>
              <a:spcBef>
                <a:spcPts val="2500"/>
              </a:spcBef>
            </a:pPr>
            <a:r>
              <a:rPr lang="en-GB" sz="1400" b="1" dirty="0"/>
              <a:t>202</a:t>
            </a:r>
            <a:r>
              <a:rPr lang="bg-BG" sz="1400" b="1" dirty="0"/>
              <a:t>4, януари-юни – 1096 </a:t>
            </a:r>
          </a:p>
          <a:p>
            <a:pPr marL="0" indent="0">
              <a:spcBef>
                <a:spcPts val="2500"/>
              </a:spcBef>
              <a:buNone/>
            </a:pPr>
            <a:r>
              <a:rPr lang="en-GB" sz="1400" b="1" dirty="0"/>
              <a:t>	</a:t>
            </a:r>
            <a:endParaRPr lang="bg-BG" sz="1400" dirty="0"/>
          </a:p>
        </p:txBody>
      </p:sp>
      <p:cxnSp>
        <p:nvCxnSpPr>
          <p:cNvPr id="18" name="Straight Connector 17">
            <a:extLst>
              <a:ext uri="{FF2B5EF4-FFF2-40B4-BE49-F238E27FC236}">
                <a16:creationId xmlns:a16="http://schemas.microsoft.com/office/drawing/2014/main" id="{7698B823-F2A2-E428-5D1D-50079037D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59B4CA-23FA-9260-FE21-B88D6177C20B}"/>
              </a:ext>
            </a:extLst>
          </p:cNvPr>
          <p:cNvSpPr txBox="1"/>
          <p:nvPr/>
        </p:nvSpPr>
        <p:spPr>
          <a:xfrm>
            <a:off x="8897046" y="2083961"/>
            <a:ext cx="2946400" cy="1595309"/>
          </a:xfrm>
          <a:prstGeom prst="rect">
            <a:avLst/>
          </a:prstGeom>
          <a:noFill/>
        </p:spPr>
        <p:txBody>
          <a:bodyPr wrap="square" rtlCol="0">
            <a:spAutoFit/>
          </a:bodyPr>
          <a:lstStyle/>
          <a:p>
            <a:pPr>
              <a:spcBef>
                <a:spcPts val="2500"/>
              </a:spcBef>
            </a:pPr>
            <a:r>
              <a:rPr lang="bg-BG" sz="1400" b="1" dirty="0"/>
              <a:t>МК „СБД“</a:t>
            </a:r>
          </a:p>
          <a:p>
            <a:pPr>
              <a:spcBef>
                <a:spcPts val="2500"/>
              </a:spcBef>
            </a:pPr>
            <a:r>
              <a:rPr lang="bg-BG" sz="1400" b="1" dirty="0"/>
              <a:t>202</a:t>
            </a:r>
            <a:r>
              <a:rPr lang="en-GB" sz="1400" b="1" dirty="0"/>
              <a:t>5</a:t>
            </a:r>
            <a:r>
              <a:rPr lang="bg-BG" sz="1400" b="1" dirty="0"/>
              <a:t>, януари - юни – 20 500</a:t>
            </a:r>
            <a:endParaRPr lang="en-GB" sz="1400" b="1" dirty="0"/>
          </a:p>
          <a:p>
            <a:pPr>
              <a:spcBef>
                <a:spcPts val="2500"/>
              </a:spcBef>
            </a:pPr>
            <a:r>
              <a:rPr lang="en-GB" sz="1400" b="1" dirty="0"/>
              <a:t>202</a:t>
            </a:r>
            <a:r>
              <a:rPr lang="bg-BG" sz="1400" b="1" dirty="0"/>
              <a:t>4, януари-юни – 13 053</a:t>
            </a:r>
            <a:r>
              <a:rPr lang="en-GB" sz="1400" b="1" dirty="0"/>
              <a:t> </a:t>
            </a:r>
            <a:endParaRPr lang="bg-BG" sz="1400" b="1" dirty="0"/>
          </a:p>
          <a:p>
            <a:endParaRPr lang="bg-BG" sz="1400" dirty="0"/>
          </a:p>
        </p:txBody>
      </p:sp>
      <p:cxnSp>
        <p:nvCxnSpPr>
          <p:cNvPr id="22" name="Straight Arrow Connector 21">
            <a:extLst>
              <a:ext uri="{FF2B5EF4-FFF2-40B4-BE49-F238E27FC236}">
                <a16:creationId xmlns:a16="http://schemas.microsoft.com/office/drawing/2014/main" id="{4F0902BD-8EA7-73FA-8A17-FC62375842B9}"/>
              </a:ext>
            </a:extLst>
          </p:cNvPr>
          <p:cNvCxnSpPr>
            <a:cxnSpLocks/>
          </p:cNvCxnSpPr>
          <p:nvPr/>
        </p:nvCxnSpPr>
        <p:spPr>
          <a:xfrm flipV="1">
            <a:off x="597436" y="4900309"/>
            <a:ext cx="0" cy="31432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256224-14CF-1141-F9D0-6C175AACBF71}"/>
              </a:ext>
            </a:extLst>
          </p:cNvPr>
          <p:cNvSpPr txBox="1"/>
          <p:nvPr/>
        </p:nvSpPr>
        <p:spPr>
          <a:xfrm>
            <a:off x="507489" y="599627"/>
            <a:ext cx="3191281" cy="2716128"/>
          </a:xfrm>
          <a:prstGeom prst="rect">
            <a:avLst/>
          </a:prstGeom>
          <a:noFill/>
        </p:spPr>
        <p:txBody>
          <a:bodyPr wrap="square">
            <a:spAutoFit/>
          </a:bodyPr>
          <a:lstStyle/>
          <a:p>
            <a:pPr marL="0" indent="0">
              <a:spcBef>
                <a:spcPts val="2500"/>
              </a:spcBef>
              <a:buNone/>
            </a:pPr>
            <a:r>
              <a:rPr lang="bg-BG" b="1" dirty="0"/>
              <a:t>Сватбени ритуали</a:t>
            </a:r>
          </a:p>
          <a:p>
            <a:pPr marL="0" indent="0">
              <a:spcBef>
                <a:spcPts val="2500"/>
              </a:spcBef>
              <a:buNone/>
            </a:pPr>
            <a:endParaRPr lang="bg-BG" sz="1800" b="1" dirty="0"/>
          </a:p>
          <a:p>
            <a:pPr marL="0" indent="0">
              <a:spcBef>
                <a:spcPts val="2500"/>
              </a:spcBef>
              <a:buNone/>
            </a:pPr>
            <a:r>
              <a:rPr lang="bg-BG" b="1" dirty="0"/>
              <a:t>12 проведени ритуала до края на юни 2025 г.</a:t>
            </a:r>
          </a:p>
          <a:p>
            <a:pPr marL="0" indent="0">
              <a:spcBef>
                <a:spcPts val="2500"/>
              </a:spcBef>
              <a:buNone/>
            </a:pPr>
            <a:r>
              <a:rPr lang="bg-BG" b="1" dirty="0"/>
              <a:t>17 запазени дати до края на септември 2025 г.</a:t>
            </a:r>
            <a:endParaRPr lang="bg-BG" sz="1800" b="1" dirty="0"/>
          </a:p>
        </p:txBody>
      </p:sp>
    </p:spTree>
    <p:extLst>
      <p:ext uri="{BB962C8B-B14F-4D97-AF65-F5344CB8AC3E}">
        <p14:creationId xmlns:p14="http://schemas.microsoft.com/office/powerpoint/2010/main" val="3058413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3036A-1825-EB5A-5E22-BD6844548A76}"/>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bg-BG" dirty="0"/>
              <a:t>Финансови резултати</a:t>
            </a:r>
            <a:endParaRPr lang="en-US" dirty="0"/>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3DD64EDE-57B8-FAC4-9C74-D8123396D2EB}"/>
              </a:ext>
            </a:extLst>
          </p:cNvPr>
          <p:cNvSpPr>
            <a:spLocks noGrp="1"/>
          </p:cNvSpPr>
          <p:nvPr>
            <p:ph sz="half" idx="1"/>
          </p:nvPr>
        </p:nvSpPr>
        <p:spPr>
          <a:xfrm>
            <a:off x="800100" y="1604772"/>
            <a:ext cx="5212080" cy="3739896"/>
          </a:xfrm>
        </p:spPr>
        <p:txBody>
          <a:bodyPr>
            <a:normAutofit lnSpcReduction="10000"/>
          </a:bodyPr>
          <a:lstStyle/>
          <a:p>
            <a:r>
              <a:rPr lang="bg-BG" dirty="0"/>
              <a:t>Значителен ръст във всички пера на приходите</a:t>
            </a:r>
          </a:p>
          <a:p>
            <a:r>
              <a:rPr lang="bg-BG" dirty="0"/>
              <a:t>Средно увеличение от 50% на приходите от услуги</a:t>
            </a:r>
          </a:p>
          <a:p>
            <a:r>
              <a:rPr lang="bg-BG" dirty="0"/>
              <a:t>Приходите от стоки са почти 100% повече</a:t>
            </a:r>
          </a:p>
          <a:p>
            <a:r>
              <a:rPr lang="bg-BG" dirty="0"/>
              <a:t>Наемите също имат значителен ръст.</a:t>
            </a:r>
          </a:p>
          <a:p>
            <a:r>
              <a:rPr lang="bg-BG" dirty="0"/>
              <a:t>Средният ръст за ОП „ТППА“ е</a:t>
            </a:r>
            <a:r>
              <a:rPr lang="en-US" dirty="0"/>
              <a:t> 85</a:t>
            </a:r>
            <a:r>
              <a:rPr lang="bg-BG" dirty="0"/>
              <a:t>% увеличение на приходите спрямо същия период на 2024 г.</a:t>
            </a:r>
          </a:p>
        </p:txBody>
      </p:sp>
      <p:pic>
        <p:nvPicPr>
          <p:cNvPr id="3" name="Picture 2">
            <a:extLst>
              <a:ext uri="{FF2B5EF4-FFF2-40B4-BE49-F238E27FC236}">
                <a16:creationId xmlns:a16="http://schemas.microsoft.com/office/drawing/2014/main" id="{343BC86A-E458-1EAC-FA5A-DCDF9AD5E6C1}"/>
              </a:ext>
            </a:extLst>
          </p:cNvPr>
          <p:cNvPicPr>
            <a:picLocks noChangeAspect="1"/>
          </p:cNvPicPr>
          <p:nvPr/>
        </p:nvPicPr>
        <p:blipFill>
          <a:blip r:embed="rId3"/>
          <a:stretch>
            <a:fillRect/>
          </a:stretch>
        </p:blipFill>
        <p:spPr>
          <a:xfrm>
            <a:off x="6012180" y="1568197"/>
            <a:ext cx="5615505" cy="4373155"/>
          </a:xfrm>
          <a:prstGeom prst="rect">
            <a:avLst/>
          </a:prstGeom>
        </p:spPr>
      </p:pic>
    </p:spTree>
    <p:extLst>
      <p:ext uri="{BB962C8B-B14F-4D97-AF65-F5344CB8AC3E}">
        <p14:creationId xmlns:p14="http://schemas.microsoft.com/office/powerpoint/2010/main" val="18650118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FA7AA0-2390-DAD6-9757-EE6D38CAD503}"/>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D66630A-F688-4052-4E50-FFED60C0DE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9EC546-6381-B684-3105-0065E8CBB7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F04D07A-DE3A-BC26-293A-BA5591F3E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D2868-5AEB-6CE9-6B65-3897E2C6AF37}"/>
              </a:ext>
            </a:extLst>
          </p:cNvPr>
          <p:cNvSpPr>
            <a:spLocks noGrp="1"/>
          </p:cNvSpPr>
          <p:nvPr>
            <p:ph type="title"/>
          </p:nvPr>
        </p:nvSpPr>
        <p:spPr>
          <a:xfrm>
            <a:off x="708660" y="909948"/>
            <a:ext cx="6766560" cy="1307592"/>
          </a:xfrm>
        </p:spPr>
        <p:txBody>
          <a:bodyPr vert="horz" lIns="91440" tIns="45720" rIns="91440" bIns="45720" rtlCol="0" anchor="t">
            <a:normAutofit/>
          </a:bodyPr>
          <a:lstStyle/>
          <a:p>
            <a:pPr>
              <a:lnSpc>
                <a:spcPct val="90000"/>
              </a:lnSpc>
            </a:pPr>
            <a:r>
              <a:rPr lang="bg-BG" dirty="0"/>
              <a:t>Приходи - МК „</a:t>
            </a:r>
            <a:r>
              <a:rPr lang="bg-BG" dirty="0" err="1"/>
              <a:t>сБД</a:t>
            </a:r>
            <a:r>
              <a:rPr lang="bg-BG" dirty="0"/>
              <a:t>“</a:t>
            </a:r>
            <a:endParaRPr lang="en-US" dirty="0"/>
          </a:p>
        </p:txBody>
      </p:sp>
      <p:cxnSp>
        <p:nvCxnSpPr>
          <p:cNvPr id="16" name="Straight Connector 15">
            <a:extLst>
              <a:ext uri="{FF2B5EF4-FFF2-40B4-BE49-F238E27FC236}">
                <a16:creationId xmlns:a16="http://schemas.microsoft.com/office/drawing/2014/main" id="{7D58547D-5C19-9076-D9BC-F9DC038F1D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454E4F-FCFC-DFE8-9FF7-FBDCAAFBB6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1DE207C2-773D-0067-5384-33A8FBE7BAE1}"/>
              </a:ext>
            </a:extLst>
          </p:cNvPr>
          <p:cNvGraphicFramePr>
            <a:graphicFrameLocks noGrp="1"/>
          </p:cNvGraphicFramePr>
          <p:nvPr>
            <p:extLst>
              <p:ext uri="{D42A27DB-BD31-4B8C-83A1-F6EECF244321}">
                <p14:modId xmlns:p14="http://schemas.microsoft.com/office/powerpoint/2010/main" val="831064126"/>
              </p:ext>
            </p:extLst>
          </p:nvPr>
        </p:nvGraphicFramePr>
        <p:xfrm>
          <a:off x="708660" y="1832962"/>
          <a:ext cx="9117510" cy="1287501"/>
        </p:xfrm>
        <a:graphic>
          <a:graphicData uri="http://schemas.openxmlformats.org/drawingml/2006/table">
            <a:tbl>
              <a:tblPr/>
              <a:tblGrid>
                <a:gridCol w="1485437">
                  <a:extLst>
                    <a:ext uri="{9D8B030D-6E8A-4147-A177-3AD203B41FA5}">
                      <a16:colId xmlns:a16="http://schemas.microsoft.com/office/drawing/2014/main" val="1647059487"/>
                    </a:ext>
                  </a:extLst>
                </a:gridCol>
                <a:gridCol w="1622029">
                  <a:extLst>
                    <a:ext uri="{9D8B030D-6E8A-4147-A177-3AD203B41FA5}">
                      <a16:colId xmlns:a16="http://schemas.microsoft.com/office/drawing/2014/main" val="38128045"/>
                    </a:ext>
                  </a:extLst>
                </a:gridCol>
                <a:gridCol w="1604955">
                  <a:extLst>
                    <a:ext uri="{9D8B030D-6E8A-4147-A177-3AD203B41FA5}">
                      <a16:colId xmlns:a16="http://schemas.microsoft.com/office/drawing/2014/main" val="788350178"/>
                    </a:ext>
                  </a:extLst>
                </a:gridCol>
                <a:gridCol w="1434215">
                  <a:extLst>
                    <a:ext uri="{9D8B030D-6E8A-4147-A177-3AD203B41FA5}">
                      <a16:colId xmlns:a16="http://schemas.microsoft.com/office/drawing/2014/main" val="16125670"/>
                    </a:ext>
                  </a:extLst>
                </a:gridCol>
                <a:gridCol w="1485437">
                  <a:extLst>
                    <a:ext uri="{9D8B030D-6E8A-4147-A177-3AD203B41FA5}">
                      <a16:colId xmlns:a16="http://schemas.microsoft.com/office/drawing/2014/main" val="3177988220"/>
                    </a:ext>
                  </a:extLst>
                </a:gridCol>
                <a:gridCol w="1485437">
                  <a:extLst>
                    <a:ext uri="{9D8B030D-6E8A-4147-A177-3AD203B41FA5}">
                      <a16:colId xmlns:a16="http://schemas.microsoft.com/office/drawing/2014/main" val="3092738916"/>
                    </a:ext>
                  </a:extLst>
                </a:gridCol>
              </a:tblGrid>
              <a:tr h="319206">
                <a:tc>
                  <a:txBody>
                    <a:bodyPr/>
                    <a:lstStyle/>
                    <a:p>
                      <a:pPr rtl="0" fontAlgn="b">
                        <a:buNone/>
                      </a:pPr>
                      <a:endParaRPr lang="bg-BG" dirty="0">
                        <a:effectLst/>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
                        <a:buNone/>
                      </a:pPr>
                      <a:r>
                        <a:rPr lang="bg-BG" dirty="0">
                          <a:effectLst/>
                        </a:rPr>
                        <a:t>Януари</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
                        <a:buNone/>
                      </a:pPr>
                      <a:r>
                        <a:rPr lang="bg-BG" dirty="0">
                          <a:effectLst/>
                        </a:rPr>
                        <a:t>Февруари</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
                        <a:buNone/>
                      </a:pPr>
                      <a:r>
                        <a:rPr lang="bg-BG">
                          <a:effectLst/>
                        </a:rPr>
                        <a:t>Март</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
                        <a:buNone/>
                      </a:pPr>
                      <a:r>
                        <a:rPr lang="bg-BG" dirty="0">
                          <a:effectLst/>
                        </a:rPr>
                        <a:t>Април</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
                        <a:buNone/>
                      </a:pPr>
                      <a:r>
                        <a:rPr lang="bg-BG" dirty="0">
                          <a:effectLst/>
                        </a:rPr>
                        <a:t>Май</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753949"/>
                  </a:ext>
                </a:extLst>
              </a:tr>
              <a:tr h="319206">
                <a:tc>
                  <a:txBody>
                    <a:bodyPr/>
                    <a:lstStyle/>
                    <a:p>
                      <a:pPr algn="r" rtl="0" fontAlgn="b">
                        <a:buNone/>
                      </a:pPr>
                      <a:r>
                        <a:rPr lang="bg-BG">
                          <a:effectLst/>
                        </a:rPr>
                        <a:t>2024</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dirty="0">
                          <a:effectLst/>
                        </a:rPr>
                        <a:t>1 337,43 </a:t>
                      </a:r>
                      <a:r>
                        <a:rPr lang="bg-BG" dirty="0" err="1">
                          <a:effectLst/>
                        </a:rPr>
                        <a:t>лв</a:t>
                      </a:r>
                      <a:endParaRPr lang="bg-BG" dirty="0">
                        <a:effectLst/>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a:effectLst/>
                        </a:rPr>
                        <a:t>2 738,15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a:effectLst/>
                        </a:rPr>
                        <a:t>8 584,16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a:effectLst/>
                        </a:rPr>
                        <a:t>7 578,36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a:effectLst/>
                        </a:rPr>
                        <a:t>12 356,57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420734"/>
                  </a:ext>
                </a:extLst>
              </a:tr>
              <a:tr h="329883">
                <a:tc>
                  <a:txBody>
                    <a:bodyPr/>
                    <a:lstStyle/>
                    <a:p>
                      <a:pPr algn="r" rtl="0" fontAlgn="b">
                        <a:buNone/>
                      </a:pPr>
                      <a:r>
                        <a:rPr lang="bg-BG">
                          <a:effectLst/>
                        </a:rPr>
                        <a:t>2025</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dirty="0">
                          <a:effectLst/>
                        </a:rPr>
                        <a:t>4 283,50 </a:t>
                      </a:r>
                      <a:r>
                        <a:rPr lang="bg-BG" dirty="0" err="1">
                          <a:effectLst/>
                        </a:rPr>
                        <a:t>лв</a:t>
                      </a:r>
                      <a:endParaRPr lang="bg-BG" dirty="0">
                        <a:effectLst/>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dirty="0">
                          <a:effectLst/>
                        </a:rPr>
                        <a:t>3 108,00 </a:t>
                      </a:r>
                      <a:r>
                        <a:rPr lang="bg-BG" dirty="0" err="1">
                          <a:effectLst/>
                        </a:rPr>
                        <a:t>лв</a:t>
                      </a:r>
                      <a:endParaRPr lang="bg-BG" dirty="0">
                        <a:effectLst/>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a:effectLst/>
                        </a:rPr>
                        <a:t>9 720,30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a:effectLst/>
                        </a:rPr>
                        <a:t>17 600,10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dirty="0">
                          <a:effectLst/>
                        </a:rPr>
                        <a:t>22 437,50 </a:t>
                      </a:r>
                      <a:r>
                        <a:rPr lang="bg-BG" dirty="0" err="1">
                          <a:effectLst/>
                        </a:rPr>
                        <a:t>лв</a:t>
                      </a:r>
                      <a:endParaRPr lang="bg-BG" dirty="0">
                        <a:effectLst/>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7365962"/>
                  </a:ext>
                </a:extLst>
              </a:tr>
              <a:tr h="319206">
                <a:tc>
                  <a:txBody>
                    <a:bodyPr/>
                    <a:lstStyle/>
                    <a:p>
                      <a:pPr algn="r" rtl="0" fontAlgn="b">
                        <a:buNone/>
                      </a:pPr>
                      <a:r>
                        <a:rPr lang="bg-BG" sz="1800" dirty="0">
                          <a:effectLst/>
                        </a:rPr>
                        <a:t>2024/2025</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sz="1800" b="0" dirty="0">
                          <a:effectLst/>
                          <a:latin typeface="Aptos Narrow" panose="020B0004020202020204" pitchFamily="34" charset="0"/>
                        </a:rPr>
                        <a:t>220%</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sz="1800" b="0">
                          <a:effectLst/>
                          <a:latin typeface="Aptos Narrow" panose="020B0004020202020204" pitchFamily="34" charset="0"/>
                        </a:rPr>
                        <a:t>14%</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sz="1800" b="0" dirty="0">
                          <a:effectLst/>
                          <a:latin typeface="Aptos Narrow" panose="020B0004020202020204" pitchFamily="34" charset="0"/>
                        </a:rPr>
                        <a:t>13%</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sz="1800" b="0" dirty="0">
                          <a:effectLst/>
                          <a:latin typeface="Aptos Narrow" panose="020B0004020202020204" pitchFamily="34" charset="0"/>
                        </a:rPr>
                        <a:t>132%</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buNone/>
                      </a:pPr>
                      <a:r>
                        <a:rPr lang="bg-BG" sz="1800" b="0" dirty="0">
                          <a:effectLst/>
                          <a:latin typeface="Aptos Narrow" panose="020B0004020202020204" pitchFamily="34" charset="0"/>
                        </a:rPr>
                        <a:t>82%</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3827858"/>
                  </a:ext>
                </a:extLst>
              </a:tr>
            </a:tbl>
          </a:graphicData>
        </a:graphic>
      </p:graphicFrame>
      <p:graphicFrame>
        <p:nvGraphicFramePr>
          <p:cNvPr id="6" name="Table 5">
            <a:extLst>
              <a:ext uri="{FF2B5EF4-FFF2-40B4-BE49-F238E27FC236}">
                <a16:creationId xmlns:a16="http://schemas.microsoft.com/office/drawing/2014/main" id="{20216AA8-8064-E019-8467-0C3D5ED4C174}"/>
              </a:ext>
            </a:extLst>
          </p:cNvPr>
          <p:cNvGraphicFramePr>
            <a:graphicFrameLocks noGrp="1"/>
          </p:cNvGraphicFramePr>
          <p:nvPr>
            <p:extLst>
              <p:ext uri="{D42A27DB-BD31-4B8C-83A1-F6EECF244321}">
                <p14:modId xmlns:p14="http://schemas.microsoft.com/office/powerpoint/2010/main" val="4212442185"/>
              </p:ext>
            </p:extLst>
          </p:nvPr>
        </p:nvGraphicFramePr>
        <p:xfrm>
          <a:off x="708660" y="4276078"/>
          <a:ext cx="9117509" cy="1371600"/>
        </p:xfrm>
        <a:graphic>
          <a:graphicData uri="http://schemas.openxmlformats.org/drawingml/2006/table">
            <a:tbl>
              <a:tblPr/>
              <a:tblGrid>
                <a:gridCol w="1289794">
                  <a:extLst>
                    <a:ext uri="{9D8B030D-6E8A-4147-A177-3AD203B41FA5}">
                      <a16:colId xmlns:a16="http://schemas.microsoft.com/office/drawing/2014/main" val="1387204104"/>
                    </a:ext>
                  </a:extLst>
                </a:gridCol>
                <a:gridCol w="1289794">
                  <a:extLst>
                    <a:ext uri="{9D8B030D-6E8A-4147-A177-3AD203B41FA5}">
                      <a16:colId xmlns:a16="http://schemas.microsoft.com/office/drawing/2014/main" val="820473099"/>
                    </a:ext>
                  </a:extLst>
                </a:gridCol>
                <a:gridCol w="1289794">
                  <a:extLst>
                    <a:ext uri="{9D8B030D-6E8A-4147-A177-3AD203B41FA5}">
                      <a16:colId xmlns:a16="http://schemas.microsoft.com/office/drawing/2014/main" val="625175023"/>
                    </a:ext>
                  </a:extLst>
                </a:gridCol>
                <a:gridCol w="1289794">
                  <a:extLst>
                    <a:ext uri="{9D8B030D-6E8A-4147-A177-3AD203B41FA5}">
                      <a16:colId xmlns:a16="http://schemas.microsoft.com/office/drawing/2014/main" val="4150486267"/>
                    </a:ext>
                  </a:extLst>
                </a:gridCol>
                <a:gridCol w="1392601">
                  <a:extLst>
                    <a:ext uri="{9D8B030D-6E8A-4147-A177-3AD203B41FA5}">
                      <a16:colId xmlns:a16="http://schemas.microsoft.com/office/drawing/2014/main" val="1893426869"/>
                    </a:ext>
                  </a:extLst>
                </a:gridCol>
                <a:gridCol w="1378165">
                  <a:extLst>
                    <a:ext uri="{9D8B030D-6E8A-4147-A177-3AD203B41FA5}">
                      <a16:colId xmlns:a16="http://schemas.microsoft.com/office/drawing/2014/main" val="1076783220"/>
                    </a:ext>
                  </a:extLst>
                </a:gridCol>
                <a:gridCol w="1187567">
                  <a:extLst>
                    <a:ext uri="{9D8B030D-6E8A-4147-A177-3AD203B41FA5}">
                      <a16:colId xmlns:a16="http://schemas.microsoft.com/office/drawing/2014/main" val="1640469754"/>
                    </a:ext>
                  </a:extLst>
                </a:gridCol>
              </a:tblGrid>
              <a:tr h="200025">
                <a:tc rowSpan="2">
                  <a:txBody>
                    <a:bodyPr/>
                    <a:lstStyle/>
                    <a:p>
                      <a:pPr marL="0" algn="r" defTabSz="914400" rtl="0" eaLnBrk="1" fontAlgn="b" latinLnBrk="0" hangingPunct="1">
                        <a:buNone/>
                      </a:pPr>
                      <a:r>
                        <a:rPr lang="bg-BG" sz="1800" kern="1200" dirty="0">
                          <a:solidFill>
                            <a:schemeClr val="tx1"/>
                          </a:solidFill>
                          <a:effectLst/>
                          <a:latin typeface="+mn-lt"/>
                          <a:ea typeface="+mn-ea"/>
                          <a:cs typeface="+mn-cs"/>
                        </a:rPr>
                        <a:t>2025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Януари</a:t>
                      </a:r>
                    </a:p>
                  </a:txBody>
                  <a:tcPr marL="28575" marR="28575" marT="0" marB="0" anchor="b">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a:solidFill>
                            <a:schemeClr val="tx1"/>
                          </a:solidFill>
                          <a:effectLst/>
                          <a:latin typeface="+mn-lt"/>
                          <a:ea typeface="+mn-ea"/>
                          <a:cs typeface="+mn-cs"/>
                        </a:rPr>
                        <a:t>Февруари</a:t>
                      </a:r>
                    </a:p>
                  </a:txBody>
                  <a:tcPr marL="28575" marR="28575"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Март</a:t>
                      </a:r>
                    </a:p>
                  </a:txBody>
                  <a:tcPr marL="28575" marR="28575"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a:solidFill>
                            <a:schemeClr val="tx1"/>
                          </a:solidFill>
                          <a:effectLst/>
                          <a:latin typeface="+mn-lt"/>
                          <a:ea typeface="+mn-ea"/>
                          <a:cs typeface="+mn-cs"/>
                        </a:rPr>
                        <a:t>Април</a:t>
                      </a:r>
                    </a:p>
                  </a:txBody>
                  <a:tcPr marL="28575" marR="28575"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a:solidFill>
                            <a:schemeClr val="tx1"/>
                          </a:solidFill>
                          <a:effectLst/>
                          <a:latin typeface="+mn-lt"/>
                          <a:ea typeface="+mn-ea"/>
                          <a:cs typeface="+mn-cs"/>
                        </a:rPr>
                        <a:t>Май</a:t>
                      </a:r>
                    </a:p>
                  </a:txBody>
                  <a:tcPr marL="28575" marR="28575"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a:solidFill>
                            <a:schemeClr val="tx1"/>
                          </a:solidFill>
                          <a:effectLst/>
                          <a:latin typeface="+mn-lt"/>
                          <a:ea typeface="+mn-ea"/>
                          <a:cs typeface="+mn-cs"/>
                        </a:rPr>
                        <a:t>Юни</a:t>
                      </a:r>
                    </a:p>
                  </a:txBody>
                  <a:tcPr marL="28575" marR="28575" marT="0" marB="0" anchor="b">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315219"/>
                  </a:ext>
                </a:extLst>
              </a:tr>
              <a:tr h="200025">
                <a:tc vMerge="1">
                  <a:txBody>
                    <a:bodyPr/>
                    <a:lstStyle/>
                    <a:p>
                      <a:endParaRPr lang="bg-BG"/>
                    </a:p>
                  </a:txBody>
                  <a:tcPr/>
                </a:tc>
                <a:tc>
                  <a:txBody>
                    <a:bodyPr/>
                    <a:lstStyle/>
                    <a:p>
                      <a:pPr marL="0" algn="r" defTabSz="914400" rtl="0" eaLnBrk="1" fontAlgn="b" latinLnBrk="0" hangingPunct="1">
                        <a:buNone/>
                      </a:pPr>
                      <a:endParaRPr lang="bg-BG" sz="1800" kern="1200" dirty="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endParaRPr lang="bg-BG" sz="1800" kern="120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endParaRPr lang="bg-BG" sz="1800" kern="120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endParaRPr lang="bg-BG" sz="1800" kern="120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endParaRPr lang="bg-BG" sz="1800" kern="120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endParaRPr lang="bg-BG" sz="1800" kern="120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543730"/>
                  </a:ext>
                </a:extLst>
              </a:tr>
              <a:tr h="200025">
                <a:tc>
                  <a:txBody>
                    <a:bodyPr/>
                    <a:lstStyle/>
                    <a:p>
                      <a:pPr marL="0" algn="r" defTabSz="914400" rtl="0" eaLnBrk="1" fontAlgn="b" latinLnBrk="0" hangingPunct="1">
                        <a:buNone/>
                      </a:pPr>
                      <a:r>
                        <a:rPr lang="bg-BG" sz="1800" kern="1200">
                          <a:solidFill>
                            <a:schemeClr val="tx1"/>
                          </a:solidFill>
                          <a:effectLst/>
                          <a:latin typeface="+mn-lt"/>
                          <a:ea typeface="+mn-ea"/>
                          <a:cs typeface="+mn-cs"/>
                        </a:rPr>
                        <a:t>Приходи</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1 173,40 </a:t>
                      </a:r>
                      <a:r>
                        <a:rPr lang="bg-BG" sz="1800" kern="1200" dirty="0" err="1">
                          <a:solidFill>
                            <a:schemeClr val="tx1"/>
                          </a:solidFill>
                          <a:effectLst/>
                          <a:latin typeface="+mn-lt"/>
                          <a:ea typeface="+mn-ea"/>
                          <a:cs typeface="+mn-cs"/>
                        </a:rPr>
                        <a:t>лв</a:t>
                      </a:r>
                      <a:endParaRPr lang="bg-BG" sz="1800" kern="1200" dirty="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1 686,40 </a:t>
                      </a:r>
                      <a:r>
                        <a:rPr lang="bg-BG" sz="1800" kern="1200" dirty="0" err="1">
                          <a:solidFill>
                            <a:schemeClr val="tx1"/>
                          </a:solidFill>
                          <a:effectLst/>
                          <a:latin typeface="+mn-lt"/>
                          <a:ea typeface="+mn-ea"/>
                          <a:cs typeface="+mn-cs"/>
                        </a:rPr>
                        <a:t>лв</a:t>
                      </a:r>
                      <a:endParaRPr lang="bg-BG" sz="1800" kern="1200" dirty="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2 185,10 </a:t>
                      </a:r>
                      <a:r>
                        <a:rPr lang="bg-BG" sz="1800" kern="1200" dirty="0" err="1">
                          <a:solidFill>
                            <a:schemeClr val="tx1"/>
                          </a:solidFill>
                          <a:effectLst/>
                          <a:latin typeface="+mn-lt"/>
                          <a:ea typeface="+mn-ea"/>
                          <a:cs typeface="+mn-cs"/>
                        </a:rPr>
                        <a:t>лв</a:t>
                      </a:r>
                      <a:endParaRPr lang="bg-BG" sz="1800" kern="1200" dirty="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2 471,30 </a:t>
                      </a:r>
                      <a:r>
                        <a:rPr lang="bg-BG" sz="1800" kern="1200" dirty="0" err="1">
                          <a:solidFill>
                            <a:schemeClr val="tx1"/>
                          </a:solidFill>
                          <a:effectLst/>
                          <a:latin typeface="+mn-lt"/>
                          <a:ea typeface="+mn-ea"/>
                          <a:cs typeface="+mn-cs"/>
                        </a:rPr>
                        <a:t>лв</a:t>
                      </a:r>
                      <a:endParaRPr lang="bg-BG" sz="1800" kern="1200" dirty="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a:solidFill>
                            <a:schemeClr val="tx1"/>
                          </a:solidFill>
                          <a:effectLst/>
                          <a:latin typeface="+mn-lt"/>
                          <a:ea typeface="+mn-ea"/>
                          <a:cs typeface="+mn-cs"/>
                        </a:rPr>
                        <a:t>2 557,60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a:solidFill>
                            <a:schemeClr val="tx1"/>
                          </a:solidFill>
                          <a:effectLst/>
                          <a:latin typeface="+mn-lt"/>
                          <a:ea typeface="+mn-ea"/>
                          <a:cs typeface="+mn-cs"/>
                        </a:rPr>
                        <a:t>3 216,30 лв</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249593"/>
                  </a:ext>
                </a:extLst>
              </a:tr>
              <a:tr h="200025">
                <a:tc>
                  <a:txBody>
                    <a:bodyPr/>
                    <a:lstStyle/>
                    <a:p>
                      <a:pPr marL="0" algn="r" defTabSz="914400" rtl="0" eaLnBrk="1" fontAlgn="b" latinLnBrk="0" hangingPunct="1">
                        <a:buNone/>
                      </a:pPr>
                      <a:endParaRPr lang="bg-BG" sz="1800" kern="1200" dirty="0">
                        <a:solidFill>
                          <a:schemeClr val="tx1"/>
                        </a:solidFill>
                        <a:effectLst/>
                        <a:latin typeface="+mn-lt"/>
                        <a:ea typeface="+mn-ea"/>
                        <a:cs typeface="+mn-cs"/>
                      </a:endParaRP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Месечен ръст</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44%</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30%</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13%</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3%</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bg-BG" sz="1800" kern="1200" dirty="0">
                          <a:solidFill>
                            <a:schemeClr val="tx1"/>
                          </a:solidFill>
                          <a:effectLst/>
                          <a:latin typeface="+mn-lt"/>
                          <a:ea typeface="+mn-ea"/>
                          <a:cs typeface="+mn-cs"/>
                        </a:rPr>
                        <a:t>26%</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957022"/>
                  </a:ext>
                </a:extLst>
              </a:tr>
            </a:tbl>
          </a:graphicData>
        </a:graphic>
      </p:graphicFrame>
      <p:sp>
        <p:nvSpPr>
          <p:cNvPr id="8" name="Title 1">
            <a:extLst>
              <a:ext uri="{FF2B5EF4-FFF2-40B4-BE49-F238E27FC236}">
                <a16:creationId xmlns:a16="http://schemas.microsoft.com/office/drawing/2014/main" id="{1AABFD54-EED9-83AC-142B-08CD36B36FD9}"/>
              </a:ext>
            </a:extLst>
          </p:cNvPr>
          <p:cNvSpPr txBox="1">
            <a:spLocks/>
          </p:cNvSpPr>
          <p:nvPr/>
        </p:nvSpPr>
        <p:spPr>
          <a:xfrm>
            <a:off x="617220" y="3436235"/>
            <a:ext cx="6766560" cy="130759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nSpc>
                <a:spcPct val="90000"/>
              </a:lnSpc>
            </a:pPr>
            <a:r>
              <a:rPr lang="bg-BG"/>
              <a:t>Приходи - „КУФАТАРИЯ</a:t>
            </a:r>
            <a:r>
              <a:rPr lang="bg-BG" dirty="0"/>
              <a:t>“</a:t>
            </a:r>
            <a:endParaRPr lang="en-US" dirty="0"/>
          </a:p>
        </p:txBody>
      </p:sp>
    </p:spTree>
    <p:extLst>
      <p:ext uri="{BB962C8B-B14F-4D97-AF65-F5344CB8AC3E}">
        <p14:creationId xmlns:p14="http://schemas.microsoft.com/office/powerpoint/2010/main" val="3501368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75750-B21F-976A-6F4A-B38E967B2E83}"/>
              </a:ext>
            </a:extLst>
          </p:cNvPr>
          <p:cNvSpPr>
            <a:spLocks noGrp="1"/>
          </p:cNvSpPr>
          <p:nvPr>
            <p:ph type="title"/>
          </p:nvPr>
        </p:nvSpPr>
        <p:spPr>
          <a:xfrm>
            <a:off x="704087" y="914400"/>
            <a:ext cx="4041648" cy="1928741"/>
          </a:xfrm>
        </p:spPr>
        <p:txBody>
          <a:bodyPr vert="horz" lIns="91440" tIns="45720" rIns="91440" bIns="45720" rtlCol="0" anchor="t">
            <a:normAutofit/>
          </a:bodyPr>
          <a:lstStyle/>
          <a:p>
            <a:pPr>
              <a:lnSpc>
                <a:spcPct val="90000"/>
              </a:lnSpc>
            </a:pPr>
            <a:r>
              <a:rPr lang="bg-BG" sz="3100" dirty="0"/>
              <a:t>„Куфатария“ и Среброва къща</a:t>
            </a:r>
            <a:endParaRPr lang="en-US" sz="3100" dirty="0"/>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onceptual hands pulling business finance growth chart line upwards on white background.">
            <a:extLst>
              <a:ext uri="{FF2B5EF4-FFF2-40B4-BE49-F238E27FC236}">
                <a16:creationId xmlns:a16="http://schemas.microsoft.com/office/drawing/2014/main" id="{670842D3-95CA-4C6F-B711-5FFF82421720}"/>
              </a:ext>
            </a:extLst>
          </p:cNvPr>
          <p:cNvPicPr>
            <a:picLocks noGrp="1" noChangeAspect="1"/>
          </p:cNvPicPr>
          <p:nvPr>
            <p:ph sz="half" idx="1"/>
          </p:nvPr>
        </p:nvPicPr>
        <p:blipFill>
          <a:blip r:embed="rId3"/>
          <a:srcRect l="11480" r="-3" b="-3"/>
          <a:stretch>
            <a:fillRect/>
          </a:stretch>
        </p:blipFill>
        <p:spPr>
          <a:xfrm>
            <a:off x="704087" y="2041282"/>
            <a:ext cx="3941064" cy="2971800"/>
          </a:xfrm>
          <a:prstGeom prst="rect">
            <a:avLst/>
          </a:prstGeom>
        </p:spPr>
      </p:pic>
      <p:sp>
        <p:nvSpPr>
          <p:cNvPr id="4" name="Content Placeholder 3">
            <a:extLst>
              <a:ext uri="{FF2B5EF4-FFF2-40B4-BE49-F238E27FC236}">
                <a16:creationId xmlns:a16="http://schemas.microsoft.com/office/drawing/2014/main" id="{22222000-4B5D-41D3-65A2-BF4D9960569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57932" y="968377"/>
            <a:ext cx="7317788" cy="5006436"/>
          </a:xfrm>
        </p:spPr>
        <p:txBody>
          <a:bodyPr>
            <a:noAutofit/>
          </a:bodyPr>
          <a:lstStyle/>
          <a:p>
            <a:pPr marL="0" indent="0">
              <a:spcBef>
                <a:spcPts val="2500"/>
              </a:spcBef>
              <a:buNone/>
            </a:pPr>
            <a:r>
              <a:rPr lang="bg-BG" sz="2400" b="1" dirty="0"/>
              <a:t>Новите любими места на местните и гостите.</a:t>
            </a:r>
          </a:p>
          <a:p>
            <a:pPr marL="0" indent="0">
              <a:spcBef>
                <a:spcPts val="2500"/>
              </a:spcBef>
              <a:buNone/>
            </a:pPr>
            <a:r>
              <a:rPr lang="bg-BG" sz="1600" b="1" dirty="0"/>
              <a:t>Приходите кафене „Куфатария“ са над 3 пъти от обичайните за 2024 г.</a:t>
            </a:r>
          </a:p>
          <a:p>
            <a:pPr marL="0" indent="0">
              <a:spcBef>
                <a:spcPts val="2500"/>
              </a:spcBef>
              <a:buNone/>
            </a:pPr>
            <a:r>
              <a:rPr lang="bg-BG" sz="1600" b="1" dirty="0"/>
              <a:t>Клубовете, чаената стая, културните събития и рекламата популяризират мястото. Като резултатите са осезаеми.</a:t>
            </a:r>
          </a:p>
          <a:p>
            <a:pPr marL="0" indent="0">
              <a:spcBef>
                <a:spcPts val="2500"/>
              </a:spcBef>
              <a:buNone/>
            </a:pPr>
            <a:r>
              <a:rPr lang="bg-BG" sz="1600" b="1" dirty="0"/>
              <a:t>Нова атракция „Бонсай градина“ в двора на Среброва къща ще заработи в най-скоро време.</a:t>
            </a:r>
          </a:p>
          <a:p>
            <a:pPr marL="0" indent="0">
              <a:spcBef>
                <a:spcPts val="2500"/>
              </a:spcBef>
              <a:buNone/>
            </a:pPr>
            <a:r>
              <a:rPr lang="bg-BG" sz="1600" b="1" dirty="0"/>
              <a:t>Последователите във фейсбук за над 9300. Този ръст се постигна за 6 месеца. Страницата „Дестинация Шумен“ се превърна в един от стълбовете за информиране на потребителите в интернет за култура, туризъм и полезна информация.</a:t>
            </a:r>
            <a:endParaRPr lang="bg-BG" sz="1600" dirty="0"/>
          </a:p>
        </p:txBody>
      </p: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45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0A0CA60C-D198-8665-C249-C5E9BAECDCF3}"/>
              </a:ext>
            </a:extLst>
          </p:cNvPr>
          <p:cNvSpPr>
            <a:spLocks noGrp="1"/>
          </p:cNvSpPr>
          <p:nvPr>
            <p:ph type="title"/>
          </p:nvPr>
        </p:nvSpPr>
        <p:spPr>
          <a:xfrm>
            <a:off x="700636" y="1280538"/>
            <a:ext cx="7995130" cy="1408176"/>
          </a:xfrm>
        </p:spPr>
        <p:txBody>
          <a:bodyPr anchor="b">
            <a:normAutofit/>
          </a:bodyPr>
          <a:lstStyle/>
          <a:p>
            <a:r>
              <a:rPr lang="bg-BG" sz="6000" dirty="0"/>
              <a:t>Обобщение</a:t>
            </a:r>
          </a:p>
        </p:txBody>
      </p:sp>
      <p:graphicFrame>
        <p:nvGraphicFramePr>
          <p:cNvPr id="11" name="Content Placeholder 2">
            <a:extLst>
              <a:ext uri="{FF2B5EF4-FFF2-40B4-BE49-F238E27FC236}">
                <a16:creationId xmlns:a16="http://schemas.microsoft.com/office/drawing/2014/main" id="{FF928436-7B5A-0762-936C-C5781F9A7F97}"/>
              </a:ext>
            </a:extLst>
          </p:cNvPr>
          <p:cNvGraphicFramePr>
            <a:graphicFrameLocks noGrp="1"/>
          </p:cNvGraphicFramePr>
          <p:nvPr>
            <p:ph idx="1"/>
            <p:extLst>
              <p:ext uri="{D42A27DB-BD31-4B8C-83A1-F6EECF244321}">
                <p14:modId xmlns:p14="http://schemas.microsoft.com/office/powerpoint/2010/main" val="95597610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704087" y="3659393"/>
          <a:ext cx="10785783"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CA8CF56C-58F2-6FFF-1369-D8C85682A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3077378"/>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778688"/>
      </p:ext>
    </p:extLst>
  </p:cSld>
  <p:clrMapOvr>
    <a:masterClrMapping/>
  </p:clrMapOvr>
  <p:transition>
    <p:fade/>
  </p:transition>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1270</TotalTime>
  <Words>853</Words>
  <Application>Microsoft Office PowerPoint</Application>
  <PresentationFormat>Widescreen</PresentationFormat>
  <Paragraphs>112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Narrow</vt:lpstr>
      <vt:lpstr>Arial</vt:lpstr>
      <vt:lpstr>Calisto MT</vt:lpstr>
      <vt:lpstr>Univers Condensed</vt:lpstr>
      <vt:lpstr>ChronicleVTI</vt:lpstr>
      <vt:lpstr>Обобщение на дейностите в  ОП „ТППА“ за първо и второ тримесечие 2025</vt:lpstr>
      <vt:lpstr>Теми за брифинг</vt:lpstr>
      <vt:lpstr>Туристически данни Януари-Юни 2025</vt:lpstr>
      <vt:lpstr>Посетители – статистика на ОП „ТППА“</vt:lpstr>
      <vt:lpstr>Финансови резултати</vt:lpstr>
      <vt:lpstr>Приходи - МК „сБД“</vt:lpstr>
      <vt:lpstr>„Куфатария“ и Среброва къща</vt:lpstr>
      <vt:lpstr>Обобщение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Diyana Nikolova</dc:creator>
  <cp:lastModifiedBy>Diyana Nikolova</cp:lastModifiedBy>
  <cp:revision>1</cp:revision>
  <dcterms:created xsi:type="dcterms:W3CDTF">2025-06-30T13:14:28Z</dcterms:created>
  <dcterms:modified xsi:type="dcterms:W3CDTF">2025-07-02T08:55:55Z</dcterms:modified>
</cp:coreProperties>
</file>