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7" r:id="rId2"/>
    <p:sldId id="317" r:id="rId3"/>
    <p:sldId id="349" r:id="rId4"/>
    <p:sldId id="351" r:id="rId5"/>
    <p:sldId id="352" r:id="rId6"/>
    <p:sldId id="353" r:id="rId7"/>
    <p:sldId id="350" r:id="rId8"/>
    <p:sldId id="338" r:id="rId9"/>
    <p:sldId id="327" r:id="rId10"/>
    <p:sldId id="320" r:id="rId11"/>
    <p:sldId id="321" r:id="rId12"/>
    <p:sldId id="355" r:id="rId13"/>
    <p:sldId id="344" r:id="rId14"/>
    <p:sldId id="345" r:id="rId15"/>
    <p:sldId id="348" r:id="rId16"/>
    <p:sldId id="339" r:id="rId17"/>
    <p:sldId id="356" r:id="rId18"/>
    <p:sldId id="347" r:id="rId19"/>
    <p:sldId id="354" r:id="rId20"/>
    <p:sldId id="313" r:id="rId21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80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КОЛИЧЕСТВО В КИЛОГРАМИ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989144699303892"/>
          <c:y val="0.10498549523414837"/>
          <c:w val="0.81836942257217848"/>
          <c:h val="0.54328659575447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КОКАИН</c:v>
                </c:pt>
                <c:pt idx="1">
                  <c:v>МАРИХУАНА</c:v>
                </c:pt>
                <c:pt idx="2">
                  <c:v>МЕТАМФЕТАМИН</c:v>
                </c:pt>
                <c:pt idx="3">
                  <c:v>ПРЕКУРСОРИ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49.4</c:v>
                </c:pt>
                <c:pt idx="1">
                  <c:v>996</c:v>
                </c:pt>
                <c:pt idx="2">
                  <c:v>2.5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11-443F-96C4-FA1A20A260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КОКАИН</c:v>
                </c:pt>
                <c:pt idx="1">
                  <c:v>МАРИХУАНА</c:v>
                </c:pt>
                <c:pt idx="2">
                  <c:v>МЕТАМФЕТАМИН</c:v>
                </c:pt>
                <c:pt idx="3">
                  <c:v>ПРЕКУРСОРИ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65.5</c:v>
                </c:pt>
                <c:pt idx="1">
                  <c:v>864</c:v>
                </c:pt>
                <c:pt idx="2">
                  <c:v>1.2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11-443F-96C4-FA1A20A260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МВР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КОКАИН</c:v>
                </c:pt>
                <c:pt idx="1">
                  <c:v>МАРИХУАНА</c:v>
                </c:pt>
                <c:pt idx="2">
                  <c:v>МЕТАМФЕТАМИН</c:v>
                </c:pt>
                <c:pt idx="3">
                  <c:v>ПРЕКУРСОРИ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70.599999999999994</c:v>
                </c:pt>
                <c:pt idx="1">
                  <c:v>1080</c:v>
                </c:pt>
                <c:pt idx="2">
                  <c:v>21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11-443F-96C4-FA1A20A26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171968"/>
        <c:axId val="180859968"/>
      </c:barChart>
      <c:catAx>
        <c:axId val="1451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80859968"/>
        <c:crossesAt val="0"/>
        <c:auto val="1"/>
        <c:lblAlgn val="ctr"/>
        <c:lblOffset val="100"/>
        <c:noMultiLvlLbl val="0"/>
      </c:catAx>
      <c:valAx>
        <c:axId val="180859968"/>
        <c:scaling>
          <c:orientation val="minMax"/>
          <c:max val="1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45171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0CD01-F9F6-4D46-A5FA-4EE7FC4572A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6585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059E12-C57C-4F5C-9E47-EC4EBE9B32B6}" type="datetimeFigureOut">
              <a:rPr lang="bg-BG"/>
              <a:pPr>
                <a:defRPr/>
              </a:pPr>
              <a:t>13.6.2025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DD168-222B-4B3A-A98C-9D4E81D5F1C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033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bg-BG" altLang="bg-BG" noProof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bg-BG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3885-3F2B-4D35-A52B-4F132AD8FB3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0924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6C90-F77F-48A0-9261-810F02AEB21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4821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9854-5785-49FE-941C-362F1402B10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4508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39EC-93D7-4A81-A0C0-E79112F1F04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3440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7C8A1-A25F-4790-8074-D12A99E2122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5513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562E-728B-4342-80D7-DF86CDA6FBA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178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134F-D9BA-4171-BB0F-1CD3C25437C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3853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735F-78B1-4B64-B64E-C8E2A6C0D50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7309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B15B-20B5-49CC-8A37-763309B50A2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6066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F0422-D28F-4954-9DA8-7FE06C38406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848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2DD7-A424-40B8-8D32-6577410F4AF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936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60CEE-277F-4FA4-B86A-D1B8A307F7A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4009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F7697E-E5B6-47D4-A272-8BB46DCB252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4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5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38.jpeg"/><Relationship Id="rId4" Type="http://schemas.openxmlformats.org/officeDocument/2006/relationships/image" Target="../media/image6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g"/><Relationship Id="rId4" Type="http://schemas.openxmlformats.org/officeDocument/2006/relationships/image" Target="../media/image67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fif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fif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fif"/><Relationship Id="rId9" Type="http://schemas.openxmlformats.org/officeDocument/2006/relationships/image" Target="../media/image20.jpeg"/><Relationship Id="rId1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12" Type="http://schemas.openxmlformats.org/officeDocument/2006/relationships/image" Target="../media/image37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228600" y="1524000"/>
            <a:ext cx="944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bg-BG" altLang="bg-BG" sz="2800" b="1">
                <a:latin typeface="Times New Roman" panose="02020603050405020304" pitchFamily="18" charset="0"/>
              </a:rPr>
              <a:t>МИНИСТЕРСТВО НА ВЪТРЕШНИТЕ РАБОТИ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" y="5486400"/>
            <a:ext cx="8991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bg-BG" altLang="bg-BG" sz="2800" b="1">
                <a:latin typeface="Times New Roman" panose="02020603050405020304" pitchFamily="18" charset="0"/>
              </a:rPr>
              <a:t>ГЛАВНА ДИРЕКЦИЯ </a:t>
            </a:r>
            <a:endParaRPr lang="en-US" altLang="bg-BG" sz="2800" b="1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bg-BG" altLang="bg-BG" sz="2800" b="1">
                <a:latin typeface="Times New Roman" panose="02020603050405020304" pitchFamily="18" charset="0"/>
              </a:rPr>
              <a:t>„БОРБА С ОРГАНИЗИРАНАТА ПРЕСТЪПНОСТ“</a:t>
            </a:r>
            <a:endParaRPr lang="en-US" altLang="bg-BG" sz="2800" b="1"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7391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g-BG" altLang="bg-BG" sz="3600" b="1">
                <a:latin typeface="Times New Roman" panose="02020603050405020304" pitchFamily="18" charset="0"/>
              </a:rPr>
              <a:t>РЕПУБЛИКА БЪЛГАРИЯ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663575"/>
            <a:ext cx="8096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gdb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00199" y="304800"/>
            <a:ext cx="7185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ТЕНДЕНЦИИ ПРИ ПРОИЗВОДСТВОТО, ТРАФИКА И РАЗПРОСТРАНЕНИЕТО НА НВ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80999" y="1371600"/>
            <a:ext cx="916622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lvl="2" algn="just">
              <a:buFontTx/>
              <a:buChar char="•"/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Отчита се намаление на иззетите количества стръкове канабис, </a:t>
            </a:r>
            <a:r>
              <a:rPr lang="bg-BG" altLang="bg-BG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амфетамин</a:t>
            </a: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екстази и хероин. </a:t>
            </a:r>
          </a:p>
          <a:p>
            <a:pPr lvl="2" algn="just">
              <a:defRPr/>
            </a:pPr>
            <a:endParaRPr lang="en-US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Tx/>
              <a:buChar char="•"/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Установено е участие както на български граждани, така и граждани на Сирия, Турция, Сърбия, Полша и др.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Tx/>
              <a:buChar char="•"/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41" y="3800563"/>
            <a:ext cx="3994438" cy="2783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0999" y="3886199"/>
            <a:ext cx="5035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en-US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 </a:t>
            </a:r>
            <a:r>
              <a:rPr lang="bg-BG" altLang="bg-BG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специализираните полицейски операции са проведени с партньорски служби у нас и в чужбина.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00200" y="304800"/>
            <a:ext cx="716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2" indent="0" algn="ctr">
              <a:defRPr/>
            </a:pP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Тази година до момента са установени </a:t>
            </a:r>
            <a:endParaRPr lang="en-US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2" indent="0" algn="ctr">
              <a:defRPr/>
            </a:pP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 </a:t>
            </a: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лаборатории –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високотехнологични </a:t>
            </a: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„</a:t>
            </a: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кухненски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тип“</a:t>
            </a:r>
            <a:r>
              <a:rPr lang="en-US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</a:t>
            </a:r>
            <a:endParaRPr lang="en-US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2" indent="0" algn="ctr">
              <a:defRPr/>
            </a:pP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 </a:t>
            </a:r>
            <a:r>
              <a:rPr lang="bg-BG" altLang="bg-BG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помещения за отглеждане на канабис на </a:t>
            </a:r>
            <a:r>
              <a:rPr lang="bg-BG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закрито.</a:t>
            </a:r>
            <a:endParaRPr lang="en-US" altLang="bg-BG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bg-BG" altLang="bg-BG" sz="24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9794"/>
            <a:ext cx="325755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72" y="1689794"/>
            <a:ext cx="3105728" cy="4343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02" y="1880294"/>
            <a:ext cx="29718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28950"/>
            <a:ext cx="5105400" cy="3829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509"/>
            <a:ext cx="4038600" cy="538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545"/>
            <a:ext cx="50292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378526" y="481092"/>
            <a:ext cx="71558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кокаин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algn="ctr">
              <a:defRPr/>
            </a:pPr>
            <a:endParaRPr lang="bg-BG" altLang="bg-BG" sz="1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773526"/>
            <a:ext cx="2409229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2357" y="2514600"/>
            <a:ext cx="2878715" cy="22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773525"/>
            <a:ext cx="2665084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db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273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00200" y="304800"/>
            <a:ext cx="716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най-големите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високотехнологични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лаборатории за производство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наркотици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работили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някога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нас, 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разкрита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ГДБОП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Акцията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проведена </a:t>
            </a:r>
            <a:r>
              <a:rPr 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Бургас на 16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г.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задържани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двама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b="1" i="0" dirty="0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dirty="0" err="1" smtClean="0"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чужденци</a:t>
            </a:r>
            <a:r>
              <a:rPr lang="bg-BG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altLang="bg-BG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794163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94163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db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273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49" y="4572000"/>
            <a:ext cx="2833511" cy="2125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05" y="4429606"/>
            <a:ext cx="1821295" cy="2428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09" y="4378812"/>
            <a:ext cx="1859391" cy="2479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184" y="2340714"/>
            <a:ext cx="310868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600200" y="523024"/>
            <a:ext cx="6907213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ctr"/>
            <a:r>
              <a:rPr kumimoji="0" lang="bg-BG" altLang="en-US" sz="1600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ГДБОП арестува четирима със 145 кг канабис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altLang="en-US" sz="1600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нощта на 5 май 2025 г. 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8080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600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Спецоперацията по предотвратяване трафик на наркотични вещества е проведена по неотложност в три области.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8080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 descr="👮‍♂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-168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db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65" y="1311719"/>
            <a:ext cx="2971800" cy="2871413"/>
          </a:xfrm>
          <a:prstGeom prst="rect">
            <a:avLst/>
          </a:prstGeom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82" y="1686546"/>
            <a:ext cx="2602086" cy="43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4869" y="3505200"/>
            <a:ext cx="2287158" cy="254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24000" y="228600"/>
            <a:ext cx="7307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bg-B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334" y="1830760"/>
            <a:ext cx="4133630" cy="234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821726"/>
            <a:ext cx="3562152" cy="26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355" y="3245060"/>
            <a:ext cx="2762448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db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 rot="10800000" flipV="1">
            <a:off x="1905000" y="219728"/>
            <a:ext cx="601980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ctr"/>
            <a:r>
              <a:rPr kumimoji="0" lang="bg-BG" altLang="en-US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ГДБОП задържа </a:t>
            </a:r>
            <a:r>
              <a:rPr lang="bg-BG" altLang="en-US" b="1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kumimoji="0" lang="bg-BG" altLang="en-US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кг канабис за Турция на 23 май 2025 г. в град София. </a:t>
            </a:r>
          </a:p>
          <a:p>
            <a:pPr fontAlgn="ctr"/>
            <a:r>
              <a:rPr kumimoji="0" lang="bg-BG" altLang="en-US" b="1" i="0" u="none" strike="noStrike" cap="none" normalizeH="0" baseline="0" dirty="0" smtClean="0">
                <a:ln>
                  <a:noFill/>
                </a:ln>
                <a:solidFill>
                  <a:srgbClr val="0808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Арестуван е водачът на превозното средство - сирийски гражданин със статут на бежанец</a:t>
            </a:r>
            <a:r>
              <a:rPr lang="bg-BG" altLang="en-US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bg-BG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06" y="3539541"/>
            <a:ext cx="3328276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499" y="273050"/>
            <a:ext cx="2074500" cy="1162050"/>
          </a:xfrm>
        </p:spPr>
        <p:txBody>
          <a:bodyPr/>
          <a:lstStyle/>
          <a:p>
            <a:r>
              <a:rPr lang="bg-BG" dirty="0" smtClean="0"/>
              <a:t>ВЕЙПОВЕ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8800"/>
            <a:ext cx="3008312" cy="4297363"/>
          </a:xfrm>
        </p:spPr>
        <p:txBody>
          <a:bodyPr/>
          <a:lstStyle/>
          <a:p>
            <a:pPr lvl="0"/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ГДБОП проведе акция и</a:t>
            </a:r>
            <a:r>
              <a:rPr lang="bg-BG" altLang="en-US" sz="1800" b="1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срещу синтетичните </a:t>
            </a:r>
            <a:r>
              <a:rPr lang="bg-BG" altLang="en-US" sz="1800" b="1" dirty="0" err="1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канабиноиди</a:t>
            </a:r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разпространявани онлайн през февруари</a:t>
            </a:r>
            <a:r>
              <a:rPr lang="bg-BG" altLang="en-US" sz="1800" b="1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bg-BG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 са задържани и обвинени за придобиване и държане на наркотични вещества или техни аналози. </a:t>
            </a:r>
            <a:endParaRPr lang="bg-BG" altLang="en-US" sz="1800" b="1" dirty="0" smtClean="0">
              <a:solidFill>
                <a:srgbClr val="0808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endParaRPr lang="en-US" altLang="en-US" sz="1800" b="1" dirty="0" smtClean="0">
              <a:solidFill>
                <a:srgbClr val="0808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/>
            <a:r>
              <a:rPr lang="bg-BG" altLang="en-US" sz="1800" b="1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bg-BG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различни продукти са иззети</a:t>
            </a:r>
            <a:r>
              <a:rPr lang="en-US" altLang="en-US" sz="1800" b="1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7" descr="gdb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3050"/>
            <a:ext cx="609600" cy="75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"/>
            <a:ext cx="5029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319338" y="1773238"/>
            <a:ext cx="668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bg-BG" altLang="bg-BG" sz="2100">
              <a:latin typeface="Times New Roman" panose="02020603050405020304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bg-BG" altLang="bg-BG" sz="2400" b="1" dirty="0" smtClean="0">
                <a:latin typeface="Times New Roman" pitchFamily="18" charset="0"/>
                <a:cs typeface="Times New Roman" pitchFamily="18" charset="0"/>
              </a:rPr>
              <a:t>Множество операции бяха проведени в София, Радомир, Перник, Бургас, Варна, Шумен, </a:t>
            </a:r>
          </a:p>
          <a:p>
            <a:pPr algn="ctr" eaLnBrk="1" hangingPunct="1">
              <a:defRPr/>
            </a:pPr>
            <a:r>
              <a:rPr lang="bg-BG" altLang="bg-BG" sz="2400" b="1" dirty="0" smtClean="0">
                <a:latin typeface="Times New Roman" pitchFamily="18" charset="0"/>
                <a:cs typeface="Times New Roman" pitchFamily="18" charset="0"/>
              </a:rPr>
              <a:t>Благоевград, Хасково, Стара Загора и др.</a:t>
            </a: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03" y="1548356"/>
            <a:ext cx="3195297" cy="2396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55" y="3733800"/>
            <a:ext cx="5107593" cy="2941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63965"/>
            <a:ext cx="2506911" cy="3284226"/>
          </a:xfrm>
          <a:prstGeom prst="rect">
            <a:avLst/>
          </a:prstGeom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413" y="1773238"/>
            <a:ext cx="316349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gdb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199"/>
            <a:ext cx="817068" cy="100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28600"/>
            <a:ext cx="9144000" cy="6400800"/>
          </a:xfrm>
        </p:spPr>
      </p:pic>
    </p:spTree>
    <p:extLst>
      <p:ext uri="{BB962C8B-B14F-4D97-AF65-F5344CB8AC3E}">
        <p14:creationId xmlns:p14="http://schemas.microsoft.com/office/powerpoint/2010/main" val="8635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95400" y="192088"/>
            <a:ext cx="678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ПРОТИВОДЕЙСТВИЕ НА ПРЕСТЪПЛЕНИЯТА, СВЪРЗАНИ С НВ</a:t>
            </a:r>
          </a:p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ЯНУАРИ – 31 МАЙ 2025 Г.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1392417"/>
            <a:ext cx="8458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lvl="2" algn="ctr">
              <a:defRPr/>
            </a:pPr>
            <a:r>
              <a:rPr lang="bg-BG" altLang="bg-BG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ГДБОП</a:t>
            </a:r>
            <a:endParaRPr lang="en-US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>
              <a:defRPr/>
            </a:pPr>
            <a:r>
              <a:rPr lang="en-US" altLang="bg-B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</a:t>
            </a:r>
            <a:endParaRPr lang="bg-BG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defRPr/>
            </a:pPr>
            <a:endParaRPr lang="bg-BG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9" y="1847224"/>
            <a:ext cx="2092844" cy="465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3" y="2617857"/>
            <a:ext cx="4402694" cy="3165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35" y="4890955"/>
            <a:ext cx="2666709" cy="1785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06" y="4572000"/>
            <a:ext cx="3171371" cy="21663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47" y="1066800"/>
            <a:ext cx="2180472" cy="3594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44" y="5236953"/>
            <a:ext cx="1622902" cy="1411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83" y="5567073"/>
            <a:ext cx="1915816" cy="1087647"/>
          </a:xfrm>
          <a:prstGeom prst="rect">
            <a:avLst/>
          </a:prstGeom>
        </p:spPr>
      </p:pic>
      <p:pic>
        <p:nvPicPr>
          <p:cNvPr id="12" name="Picture 8" descr="gdbo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9" y="386861"/>
            <a:ext cx="1219200" cy="1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098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БЛАГОДАРИМ </a:t>
            </a:r>
            <a:endParaRPr lang="bg-BG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bg-BG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ВНИМАНИЕТО!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905000" y="4292600"/>
            <a:ext cx="67056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>
                <a:latin typeface="Times New Roman" panose="02020603050405020304" pitchFamily="18" charset="0"/>
              </a:rPr>
              <a:t>Главна дирекция </a:t>
            </a: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>
                <a:latin typeface="Times New Roman" panose="02020603050405020304" pitchFamily="18" charset="0"/>
              </a:rPr>
              <a:t>„Борба с организираната престъпност“</a:t>
            </a:r>
            <a:endParaRPr lang="en-US" altLang="bg-BG" sz="2000" b="1" i="1" dirty="0">
              <a:latin typeface="Times New Roman" panose="02020603050405020304" pitchFamily="18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>
                <a:latin typeface="Times New Roman" panose="02020603050405020304" pitchFamily="18" charset="0"/>
              </a:rPr>
              <a:t>Република България</a:t>
            </a:r>
            <a:endParaRPr lang="en-US" altLang="bg-BG" sz="2000" b="1" i="1" dirty="0">
              <a:latin typeface="Times New Roman" panose="02020603050405020304" pitchFamily="18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 err="1">
                <a:latin typeface="Times New Roman" panose="02020603050405020304" pitchFamily="18" charset="0"/>
              </a:rPr>
              <a:t>гр.София</a:t>
            </a:r>
            <a:r>
              <a:rPr lang="en-US" altLang="bg-BG" sz="2000" b="1" i="1" dirty="0">
                <a:latin typeface="Times New Roman" panose="02020603050405020304" pitchFamily="18" charset="0"/>
              </a:rPr>
              <a:t> 1784</a:t>
            </a:r>
            <a:endParaRPr lang="bg-BG" altLang="bg-BG" sz="2000" b="1" i="1" dirty="0">
              <a:latin typeface="Times New Roman" panose="02020603050405020304" pitchFamily="18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bg-BG" altLang="bg-BG" sz="2000" b="1" i="1" dirty="0">
                <a:latin typeface="Times New Roman" panose="02020603050405020304" pitchFamily="18" charset="0"/>
              </a:rPr>
              <a:t>бул.</a:t>
            </a:r>
            <a:r>
              <a:rPr lang="en-US" altLang="bg-BG" sz="2000" b="1" i="1" dirty="0">
                <a:latin typeface="Times New Roman" panose="02020603050405020304" pitchFamily="18" charset="0"/>
              </a:rPr>
              <a:t>“</a:t>
            </a:r>
            <a:r>
              <a:rPr lang="bg-BG" altLang="bg-BG" sz="2000" b="1" i="1" dirty="0">
                <a:latin typeface="Times New Roman" panose="02020603050405020304" pitchFamily="18" charset="0"/>
              </a:rPr>
              <a:t>Цариградско шосе”</a:t>
            </a:r>
            <a:r>
              <a:rPr lang="en-US" altLang="bg-BG" sz="2000" b="1" i="1" dirty="0">
                <a:latin typeface="Times New Roman" panose="02020603050405020304" pitchFamily="18" charset="0"/>
              </a:rPr>
              <a:t> </a:t>
            </a:r>
            <a:r>
              <a:rPr lang="bg-BG" altLang="bg-BG" sz="2000" b="1" i="1" dirty="0">
                <a:latin typeface="Times New Roman" panose="02020603050405020304" pitchFamily="18" charset="0"/>
              </a:rPr>
              <a:t>№ 133А</a:t>
            </a:r>
          </a:p>
          <a:p>
            <a:pPr>
              <a:lnSpc>
                <a:spcPct val="96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bg-BG" sz="2000" b="1" i="1" dirty="0">
                <a:latin typeface="Times New Roman" panose="02020603050405020304" pitchFamily="18" charset="0"/>
              </a:rPr>
              <a:t>gdbop@mvr.bg</a:t>
            </a:r>
            <a:endParaRPr lang="bg-BG" altLang="bg-BG" sz="2000" b="1" i="1" dirty="0">
              <a:latin typeface="Times New Roman" panose="02020603050405020304" pitchFamily="18" charset="0"/>
            </a:endParaRPr>
          </a:p>
        </p:txBody>
      </p:sp>
      <p:pic>
        <p:nvPicPr>
          <p:cNvPr id="2048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92600"/>
            <a:ext cx="13716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bg-BG" altLang="bg-B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Иззети </a:t>
            </a:r>
            <a:r>
              <a:rPr lang="bg-BG" altLang="bg-BG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количества </a:t>
            </a:r>
            <a:r>
              <a:rPr lang="bg-BG" altLang="bg-B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наркотични вещества за</a:t>
            </a:r>
            <a:r>
              <a:rPr lang="bg-BG" altLang="bg-BG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януари – май 2025 в сравнение с 2024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498475"/>
          </a:xfrm>
        </p:spPr>
        <p:txBody>
          <a:bodyPr/>
          <a:lstStyle/>
          <a:p>
            <a:r>
              <a:rPr lang="bg-BG" dirty="0"/>
              <a:t>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/>
          <a:p>
            <a:pPr marL="909637" lvl="2" indent="0" algn="just">
              <a:buNone/>
              <a:defRPr/>
            </a:pPr>
            <a:endParaRPr lang="bg-BG" altLang="bg-BG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Кокаин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168</a:t>
            </a:r>
            <a:r>
              <a:rPr lang="en-US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Марихуана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346 %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Канабис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123,4 %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Прекурсори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884 %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Метамфетамин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909637" lvl="2" indent="0" algn="just">
              <a:buNone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-таблетки - 449 %</a:t>
            </a:r>
          </a:p>
          <a:p>
            <a:pPr marL="909637" lvl="2" indent="0" algn="just">
              <a:buNone/>
              <a:defRPr/>
            </a:pP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-кг - 2</a:t>
            </a:r>
            <a:r>
              <a:rPr lang="en-US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87,5</a:t>
            </a:r>
            <a:r>
              <a:rPr lang="bg-BG" altLang="bg-BG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  <a:endParaRPr lang="en-US" altLang="bg-BG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733800" cy="639761"/>
          </a:xfrm>
        </p:spPr>
        <p:txBody>
          <a:bodyPr/>
          <a:lstStyle/>
          <a:p>
            <a:r>
              <a:rPr lang="bg-BG" dirty="0"/>
              <a:t>%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78325"/>
          </a:xfrm>
        </p:spPr>
        <p:txBody>
          <a:bodyPr/>
          <a:lstStyle/>
          <a:p>
            <a:pPr marL="909637" lvl="2" indent="0" algn="just">
              <a:buNone/>
              <a:defRPr/>
            </a:pPr>
            <a:endParaRPr lang="bg-BG" altLang="bg-BG" sz="2000" b="1" dirty="0" smtClean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Хероин </a:t>
            </a:r>
            <a:r>
              <a:rPr lang="bg-BG" altLang="bg-BG" sz="2000" b="1" dirty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66</a:t>
            </a:r>
            <a:r>
              <a:rPr lang="en-US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  <a:p>
            <a:pPr marL="909637" lvl="2" indent="0" algn="just">
              <a:buNone/>
              <a:defRPr/>
            </a:pPr>
            <a:endParaRPr lang="bg-BG" altLang="bg-BG" sz="2000" b="1" dirty="0" smtClean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err="1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Амфетамини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bg-BG" altLang="bg-BG" sz="2000" b="1" dirty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</a:t>
            </a:r>
            <a:r>
              <a:rPr lang="en-US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72.7 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  <a:p>
            <a:pPr marL="909637" lvl="2" indent="0" algn="just">
              <a:buNone/>
              <a:defRPr/>
            </a:pPr>
            <a:endParaRPr lang="bg-BG" altLang="bg-BG" sz="2000" b="1" dirty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Екстази </a:t>
            </a:r>
            <a:endParaRPr lang="en-US" altLang="bg-BG" sz="2000" b="1" dirty="0" smtClean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909637" lvl="2" indent="0" algn="just">
              <a:buNone/>
              <a:defRPr/>
            </a:pP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-таблетки - 86</a:t>
            </a:r>
            <a:r>
              <a:rPr lang="en-US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,4 </a:t>
            </a: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</a:t>
            </a:r>
          </a:p>
          <a:p>
            <a:pPr marL="909637" lvl="2" indent="0" algn="just">
              <a:buNone/>
              <a:defRPr/>
            </a:pPr>
            <a:r>
              <a:rPr lang="bg-BG" altLang="bg-BG" sz="2000" b="1" dirty="0" smtClean="0">
                <a:solidFill>
                  <a:srgbClr val="B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-кг - 55,1 %</a:t>
            </a:r>
            <a:endParaRPr lang="bg-BG" altLang="bg-BG" sz="2000" b="1" dirty="0">
              <a:solidFill>
                <a:srgbClr val="B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685800" y="2362200"/>
            <a:ext cx="533400" cy="35052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181600" y="2362200"/>
            <a:ext cx="484632" cy="3505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577850" y="193675"/>
            <a:ext cx="749300" cy="122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1" name="Picture 8" descr="gdb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116139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5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43400"/>
            <a:ext cx="8153400" cy="1371600"/>
          </a:xfrm>
        </p:spPr>
        <p:txBody>
          <a:bodyPr/>
          <a:lstStyle/>
          <a:p>
            <a:r>
              <a:rPr lang="ru-RU" sz="1800" b="0" dirty="0">
                <a:solidFill>
                  <a:srgbClr val="FF0000"/>
                </a:solidFill>
              </a:rPr>
              <a:t/>
            </a:r>
            <a:br>
              <a:rPr lang="ru-RU" sz="1800" b="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>
            <a:fillRect/>
          </a:stretch>
        </p:blipFill>
        <p:spPr>
          <a:xfrm>
            <a:off x="1371600" y="457200"/>
            <a:ext cx="6858000" cy="3886200"/>
          </a:xfrm>
          <a:pattFill prst="pct5">
            <a:fgClr>
              <a:schemeClr val="accent1">
                <a:tint val="40000"/>
              </a:schemeClr>
            </a:fgClr>
            <a:bgClr>
              <a:schemeClr val="bg1"/>
            </a:bgClr>
          </a:pattFill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8686800" cy="1371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 93% от задържания през годината кокаин и </a:t>
            </a:r>
            <a:r>
              <a:rPr lang="bg-B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bg-B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 от иззетото количество марихуана е в резултат дейността на ГДБОП.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112" y="460375"/>
            <a:ext cx="6823074" cy="987425"/>
          </a:xfrm>
        </p:spPr>
        <p:txBody>
          <a:bodyPr/>
          <a:lstStyle/>
          <a:p>
            <a:r>
              <a:rPr lang="bg-BG" sz="2800" dirty="0" smtClean="0"/>
              <a:t>  КОКАИН</a:t>
            </a:r>
            <a:endParaRPr lang="en-US" sz="2800" dirty="0"/>
          </a:p>
        </p:txBody>
      </p:sp>
      <p:pic>
        <p:nvPicPr>
          <p:cNvPr id="3" name="Picture 7" descr="gdb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20" y="11784"/>
            <a:ext cx="808210" cy="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10" y="-96238"/>
            <a:ext cx="2697350" cy="19876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7" y="1676401"/>
            <a:ext cx="3234690" cy="5147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10" y="-63013"/>
            <a:ext cx="2759721" cy="58970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9" y="4747420"/>
            <a:ext cx="1485900" cy="1981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6" y="4747420"/>
            <a:ext cx="1243177" cy="20270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96345"/>
            <a:ext cx="2133601" cy="19901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9" y="1438098"/>
            <a:ext cx="2010251" cy="1960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58" y="3001131"/>
            <a:ext cx="2066385" cy="18425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36196"/>
            <a:ext cx="1606885" cy="19124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4"/>
            <a:ext cx="1736193" cy="15616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49" y="4546300"/>
            <a:ext cx="3548286" cy="22376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71" y="-99148"/>
            <a:ext cx="1716429" cy="14735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26" y="5248689"/>
            <a:ext cx="1169264" cy="15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792288" y="1143000"/>
            <a:ext cx="2017712" cy="388532"/>
          </a:xfrm>
        </p:spPr>
        <p:txBody>
          <a:bodyPr/>
          <a:lstStyle/>
          <a:p>
            <a:r>
              <a:rPr lang="bg-BG" dirty="0" smtClean="0"/>
              <a:t>МАРИХУАНА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 b="1778"/>
          <a:stretch>
            <a:fillRect/>
          </a:stretch>
        </p:blipFill>
        <p:spPr>
          <a:xfrm>
            <a:off x="4800600" y="2503590"/>
            <a:ext cx="2650055" cy="14509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gdb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6042"/>
            <a:ext cx="685800" cy="8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" y="76200"/>
            <a:ext cx="1783854" cy="2465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07" y="10292"/>
            <a:ext cx="1964293" cy="2616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20" y="2557551"/>
            <a:ext cx="2417380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" y="2541792"/>
            <a:ext cx="3237155" cy="4316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1703"/>
            <a:ext cx="3369707" cy="252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96" y="2503590"/>
            <a:ext cx="2423662" cy="4354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83" y="4620149"/>
            <a:ext cx="1842017" cy="223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13" y="3714472"/>
            <a:ext cx="2357645" cy="3143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48" y="1628480"/>
            <a:ext cx="2053918" cy="17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93000"/>
                <a:lumMod val="9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72975"/>
            <a:ext cx="3581400" cy="1579625"/>
          </a:xfrm>
        </p:spPr>
        <p:txBody>
          <a:bodyPr/>
          <a:lstStyle/>
          <a:p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/>
              <a:t/>
            </a:r>
            <a:br>
              <a:rPr lang="bg-BG" sz="2400" dirty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/>
              <a:t/>
            </a:r>
            <a:br>
              <a:rPr lang="bg-BG" sz="2400" dirty="0"/>
            </a:br>
            <a:r>
              <a:rPr lang="bg-BG" sz="2400" dirty="0" smtClean="0"/>
              <a:t>ЗАДЪРЖАНИ КОЛИЧЕСТВА НВ </a:t>
            </a:r>
            <a:br>
              <a:rPr lang="bg-BG" sz="2400" dirty="0" smtClean="0"/>
            </a:br>
            <a:r>
              <a:rPr lang="bg-BG" sz="2400" dirty="0" smtClean="0"/>
              <a:t>В КИЛОГРАМИ</a:t>
            </a:r>
            <a:br>
              <a:rPr lang="bg-BG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828800"/>
            <a:ext cx="2709862" cy="4114800"/>
          </a:xfrm>
        </p:spPr>
        <p:txBody>
          <a:bodyPr/>
          <a:lstStyle/>
          <a:p>
            <a:r>
              <a:rPr lang="bg-BG" sz="2400" dirty="0" smtClean="0"/>
              <a:t>ГДБОП 2024</a:t>
            </a:r>
          </a:p>
          <a:p>
            <a:pPr marL="0" indent="0">
              <a:buNone/>
            </a:pPr>
            <a:endParaRPr lang="bg-BG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/>
              <a:t>КОКАИН</a:t>
            </a:r>
            <a:endParaRPr lang="bg-BG" sz="2400" dirty="0"/>
          </a:p>
          <a:p>
            <a:pPr marL="0" indent="0">
              <a:buNone/>
            </a:pPr>
            <a:r>
              <a:rPr lang="bg-BG" sz="2000" dirty="0" smtClean="0"/>
              <a:t>49,4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/>
              <a:t>МАРИХУАНА</a:t>
            </a:r>
          </a:p>
          <a:p>
            <a:pPr marL="0" indent="0">
              <a:buNone/>
            </a:pPr>
            <a:r>
              <a:rPr lang="bg-BG" sz="2000" dirty="0" smtClean="0"/>
              <a:t>996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/>
              <a:t>МЕТАМФЕТАМИН</a:t>
            </a:r>
          </a:p>
          <a:p>
            <a:pPr marL="0" indent="0">
              <a:buNone/>
            </a:pPr>
            <a:r>
              <a:rPr lang="bg-BG" sz="2000" dirty="0" smtClean="0"/>
              <a:t>2,5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/>
              <a:t>ПРЕКУРСОРИ</a:t>
            </a:r>
          </a:p>
          <a:p>
            <a:pPr marL="0" indent="0">
              <a:buNone/>
            </a:pPr>
            <a:r>
              <a:rPr lang="bg-BG" sz="2000" dirty="0" smtClean="0"/>
              <a:t>13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828800"/>
            <a:ext cx="2862262" cy="4114800"/>
          </a:xfrm>
        </p:spPr>
        <p:txBody>
          <a:bodyPr/>
          <a:lstStyle/>
          <a:p>
            <a:r>
              <a:rPr lang="bg-BG" sz="2400" dirty="0" smtClean="0"/>
              <a:t>ГДБОП 2025</a:t>
            </a:r>
          </a:p>
          <a:p>
            <a:pPr marL="0" indent="0">
              <a:buNone/>
            </a:pPr>
            <a:endParaRPr lang="bg-BG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/>
              <a:t>КОКАИН</a:t>
            </a:r>
          </a:p>
          <a:p>
            <a:pPr marL="0" indent="0">
              <a:buNone/>
            </a:pPr>
            <a:r>
              <a:rPr lang="bg-BG" sz="2000" dirty="0" smtClean="0"/>
              <a:t>65,5 до момента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000000"/>
                </a:solidFill>
              </a:rPr>
              <a:t>МАРИХУАНА</a:t>
            </a:r>
          </a:p>
          <a:p>
            <a:pPr marL="0" indent="0">
              <a:buNone/>
            </a:pPr>
            <a:r>
              <a:rPr lang="bg-BG" sz="2000" dirty="0" smtClean="0">
                <a:solidFill>
                  <a:srgbClr val="000000"/>
                </a:solidFill>
              </a:rPr>
              <a:t>864 до момента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000000"/>
                </a:solidFill>
              </a:rPr>
              <a:t>МЕТАМФЕТАМИН</a:t>
            </a:r>
          </a:p>
          <a:p>
            <a:pPr marL="0" indent="0">
              <a:buNone/>
            </a:pPr>
            <a:r>
              <a:rPr lang="bg-BG" sz="2000" dirty="0" smtClean="0">
                <a:solidFill>
                  <a:srgbClr val="000000"/>
                </a:solidFill>
              </a:rPr>
              <a:t>1,2 до момента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rgbClr val="000000"/>
                </a:solidFill>
              </a:rPr>
              <a:t>ПРЕКУРСОРИ</a:t>
            </a:r>
            <a:endParaRPr lang="bg-BG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bg-BG" sz="2000" dirty="0" smtClean="0"/>
              <a:t>50</a:t>
            </a:r>
            <a:endParaRPr lang="en-US" sz="2000" dirty="0"/>
          </a:p>
        </p:txBody>
      </p:sp>
      <p:pic>
        <p:nvPicPr>
          <p:cNvPr id="5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48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215062" y="1828800"/>
            <a:ext cx="26241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bg-BG" sz="2000" kern="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2975"/>
            <a:ext cx="2743200" cy="16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93000"/>
                <a:lumMod val="9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78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ГДБОП </a:t>
            </a:r>
          </a:p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ЗАДЪРЖАНИ НАРКОТИЧНИ ВЕЩЕСТВА 2024/2025 Г.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915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endParaRPr lang="en-US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2">
              <a:defRPr/>
            </a:pPr>
            <a:endParaRPr lang="bg-BG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2">
              <a:defRPr/>
            </a:pPr>
            <a:endParaRPr lang="bg-BG" altLang="bg-BG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2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39259688"/>
              </p:ext>
            </p:extLst>
          </p:nvPr>
        </p:nvGraphicFramePr>
        <p:xfrm>
          <a:off x="914400" y="1676400"/>
          <a:ext cx="7010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03350" y="404813"/>
            <a:ext cx="3930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ОБОБЩЕНИ РЕЗУЛТАТИ 2024/2025</a:t>
            </a:r>
            <a:endParaRPr lang="bg-BG" altLang="bg-BG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4675" y="1682736"/>
            <a:ext cx="843915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defRPr/>
            </a:pPr>
            <a:endParaRPr lang="en-US" kern="0" dirty="0" smtClean="0">
              <a:solidFill>
                <a:srgbClr val="FF0000"/>
              </a:solidFill>
              <a:latin typeface="Verdana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kern="0" dirty="0" smtClean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Три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пъти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повече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наркотични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вещества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са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иззети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от ГДБОП за 5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месеца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на 2025 г. в сравнение с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цялата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kern="0" dirty="0" err="1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предходна</a:t>
            </a:r>
            <a:r>
              <a:rPr lang="ru-RU" kern="0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 2024 г. </a:t>
            </a:r>
            <a:endParaRPr lang="en-US" kern="0" dirty="0" smtClean="0">
              <a:solidFill>
                <a:srgbClr val="FF0000"/>
              </a:solidFill>
              <a:latin typeface="Verdana"/>
              <a:ea typeface="+mj-ea"/>
              <a:cs typeface="+mj-cs"/>
            </a:endParaRPr>
          </a:p>
          <a:p>
            <a:pPr algn="just">
              <a:defRPr/>
            </a:pPr>
            <a:r>
              <a:rPr lang="bg-BG" altLang="bg-BG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FF0000"/>
                </a:solidFill>
              </a:rPr>
              <a:t>Статистиката</a:t>
            </a:r>
            <a:r>
              <a:rPr lang="ru-RU" dirty="0">
                <a:solidFill>
                  <a:srgbClr val="FF0000"/>
                </a:solidFill>
              </a:rPr>
              <a:t> сочи </a:t>
            </a:r>
            <a:r>
              <a:rPr lang="ru-RU" dirty="0" err="1">
                <a:solidFill>
                  <a:srgbClr val="FF0000"/>
                </a:solidFill>
              </a:rPr>
              <a:t>трикратно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повишение</a:t>
            </a:r>
            <a:r>
              <a:rPr lang="ru-RU" dirty="0">
                <a:solidFill>
                  <a:srgbClr val="FF0000"/>
                </a:solidFill>
              </a:rPr>
              <a:t> при кокаина и </a:t>
            </a:r>
            <a:r>
              <a:rPr lang="ru-RU" dirty="0" err="1">
                <a:solidFill>
                  <a:srgbClr val="FF0000"/>
                </a:solidFill>
              </a:rPr>
              <a:t>канабиса</a:t>
            </a:r>
            <a:r>
              <a:rPr lang="ru-RU" dirty="0">
                <a:solidFill>
                  <a:srgbClr val="FF0000"/>
                </a:solidFill>
              </a:rPr>
              <a:t>, над 15 </a:t>
            </a:r>
            <a:r>
              <a:rPr lang="ru-RU" dirty="0" err="1">
                <a:solidFill>
                  <a:srgbClr val="FF0000"/>
                </a:solidFill>
              </a:rPr>
              <a:t>пъти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повече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bg-BG" dirty="0" smtClean="0">
                <a:solidFill>
                  <a:srgbClr val="FF0000"/>
                </a:solidFill>
              </a:rPr>
              <a:t>за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метамфетамина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и </a:t>
            </a:r>
            <a:r>
              <a:rPr lang="ru-RU" dirty="0" err="1" smtClean="0">
                <a:solidFill>
                  <a:srgbClr val="FF0000"/>
                </a:solidFill>
              </a:rPr>
              <a:t>прекурсорите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 smtClean="0"/>
              <a:t>Проведени</a:t>
            </a:r>
            <a:r>
              <a:rPr lang="ru-RU" dirty="0" smtClean="0"/>
              <a:t> СПО: 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36 </a:t>
            </a:r>
            <a:r>
              <a:rPr lang="ru-RU" dirty="0" smtClean="0"/>
              <a:t>за пет </a:t>
            </a:r>
            <a:r>
              <a:rPr lang="ru-RU" dirty="0" err="1" smtClean="0"/>
              <a:t>месеца</a:t>
            </a:r>
            <a:r>
              <a:rPr lang="ru-RU" dirty="0" smtClean="0"/>
              <a:t> на 2025 </a:t>
            </a:r>
            <a:r>
              <a:rPr lang="ru-RU" dirty="0"/>
              <a:t>г. </a:t>
            </a:r>
            <a:endParaRPr lang="ru-RU" dirty="0" smtClean="0"/>
          </a:p>
          <a:p>
            <a:r>
              <a:rPr lang="ru-RU" dirty="0" smtClean="0"/>
              <a:t>- 26 за </a:t>
            </a:r>
            <a:r>
              <a:rPr lang="ru-RU" dirty="0" err="1"/>
              <a:t>същия</a:t>
            </a:r>
            <a:r>
              <a:rPr lang="ru-RU" dirty="0"/>
              <a:t> период на 2024 г.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 smtClean="0"/>
              <a:t>Неутрализирани</a:t>
            </a:r>
            <a:r>
              <a:rPr lang="ru-RU" dirty="0" smtClean="0"/>
              <a:t> ОПГ: </a:t>
            </a:r>
          </a:p>
          <a:p>
            <a:r>
              <a:rPr lang="ru-RU" dirty="0"/>
              <a:t>-</a:t>
            </a:r>
            <a:r>
              <a:rPr lang="ru-RU" dirty="0" smtClean="0"/>
              <a:t> 12 за пет </a:t>
            </a:r>
            <a:r>
              <a:rPr lang="ru-RU" dirty="0" err="1" smtClean="0"/>
              <a:t>месеца</a:t>
            </a:r>
            <a:r>
              <a:rPr lang="ru-RU" dirty="0" smtClean="0"/>
              <a:t> на </a:t>
            </a:r>
            <a:r>
              <a:rPr lang="ru-RU" dirty="0"/>
              <a:t>2025 г. </a:t>
            </a:r>
            <a:endParaRPr lang="ru-RU" dirty="0" smtClean="0"/>
          </a:p>
          <a:p>
            <a:r>
              <a:rPr lang="ru-RU" dirty="0" smtClean="0"/>
              <a:t>- 6 за </a:t>
            </a:r>
            <a:r>
              <a:rPr lang="ru-RU" dirty="0" err="1"/>
              <a:t>същия</a:t>
            </a:r>
            <a:r>
              <a:rPr lang="ru-RU" dirty="0"/>
              <a:t> период на 2024 г. </a:t>
            </a:r>
          </a:p>
          <a:p>
            <a:endParaRPr lang="en-US" dirty="0" smtClean="0"/>
          </a:p>
          <a:p>
            <a:endParaRPr lang="ru-RU" dirty="0" smtClean="0"/>
          </a:p>
          <a:p>
            <a:pPr lvl="2" algn="just"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just"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>
              <a:buFontTx/>
              <a:buChar char="•"/>
              <a:defRPr/>
            </a:pPr>
            <a:endParaRPr lang="bg-BG" altLang="bg-BG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7" descr="gdb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28600"/>
            <a:ext cx="925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08598"/>
            <a:ext cx="4191447" cy="278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50" y="76200"/>
            <a:ext cx="3397697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4286</TotalTime>
  <Words>443</Words>
  <Application>Microsoft Office PowerPoint</Application>
  <PresentationFormat>Презентация на цял екран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1" baseType="lpstr">
      <vt:lpstr>Profile</vt:lpstr>
      <vt:lpstr>Презентация на PowerPoint</vt:lpstr>
      <vt:lpstr>Презентация на PowerPoint</vt:lpstr>
      <vt:lpstr>Иззети количества наркотични вещества за януари – май 2025 в сравнение с 2024</vt:lpstr>
      <vt:lpstr>  </vt:lpstr>
      <vt:lpstr>  КОКАИН</vt:lpstr>
      <vt:lpstr>МАРИХУАНА</vt:lpstr>
      <vt:lpstr>    ЗАДЪРЖАНИ КОЛИЧЕСТВА НВ  В КИЛОГРАМИ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ВЕЙПОВЕ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Galina G. Dargova</dc:creator>
  <cp:lastModifiedBy>Илиана Илиева</cp:lastModifiedBy>
  <cp:revision>325</cp:revision>
  <cp:lastPrinted>2025-06-13T06:29:40Z</cp:lastPrinted>
  <dcterms:created xsi:type="dcterms:W3CDTF">1601-01-01T00:00:00Z</dcterms:created>
  <dcterms:modified xsi:type="dcterms:W3CDTF">2025-06-13T09:30:03Z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