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629" r:id="rId2"/>
    <p:sldId id="854" r:id="rId3"/>
    <p:sldId id="577" r:id="rId4"/>
    <p:sldId id="821" r:id="rId5"/>
    <p:sldId id="843" r:id="rId6"/>
    <p:sldId id="845" r:id="rId7"/>
    <p:sldId id="822" r:id="rId8"/>
    <p:sldId id="844" r:id="rId9"/>
    <p:sldId id="839" r:id="rId10"/>
    <p:sldId id="840" r:id="rId11"/>
    <p:sldId id="841" r:id="rId12"/>
    <p:sldId id="842" r:id="rId13"/>
    <p:sldId id="826" r:id="rId14"/>
    <p:sldId id="289" r:id="rId15"/>
    <p:sldId id="847" r:id="rId16"/>
    <p:sldId id="288" r:id="rId17"/>
    <p:sldId id="850" r:id="rId18"/>
    <p:sldId id="551" r:id="rId19"/>
  </p:sldIdLst>
  <p:sldSz cx="12192000" cy="6858000"/>
  <p:notesSz cx="6858000" cy="9144000"/>
  <p:embeddedFontLst>
    <p:embeddedFont>
      <p:font typeface="Roboto Condensed Light" panose="020B0604020202020204" charset="0"/>
      <p:regular r:id="rId21"/>
      <p: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  <a:srgbClr val="5F5F5F"/>
    <a:srgbClr val="808080"/>
    <a:srgbClr val="333333"/>
    <a:srgbClr val="919191"/>
    <a:srgbClr val="AEAEAE"/>
    <a:srgbClr val="00A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9" y="5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26587279386589097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7-4EB0-BA47-767D5AF33EC7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7-4EB0-BA47-767D5AF33EC7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7-4EB0-BA47-767D5AF33EC7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E7-4EB0-BA47-767D5AF33EC7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E7-4EB0-BA47-767D5AF33EC7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E7-4EB0-BA47-767D5AF33EC7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E7-4EB0-BA47-767D5AF33EC7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DE7-4EB0-BA47-767D5AF33EC7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DE7-4EB0-BA47-767D5AF33EC7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DE7-4EB0-BA47-767D5AF33EC7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DE7-4EB0-BA47-767D5AF33EC7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DE7-4EB0-BA47-767D5AF33EC7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DE7-4EB0-BA47-767D5AF33EC7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DE7-4EB0-BA47-767D5AF33EC7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DE7-4EB0-BA47-767D5AF33EC7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DE7-4EB0-BA47-767D5AF33EC7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DE7-4EB0-BA47-767D5AF33EC7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DE7-4EB0-BA47-767D5AF33EC7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DE7-4EB0-BA47-767D5AF33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Sheet2!$E$4:$E$18</c:f>
              <c:strCache>
                <c:ptCount val="15"/>
                <c:pt idx="0">
                  <c:v>Семейство</c:v>
                </c:pt>
                <c:pt idx="1">
                  <c:v>Сигурност</c:v>
                </c:pt>
                <c:pt idx="2">
                  <c:v>Мир</c:v>
                </c:pt>
                <c:pt idx="3">
                  <c:v>Свобода</c:v>
                </c:pt>
                <c:pt idx="4">
                  <c:v>Човешки права</c:v>
                </c:pt>
                <c:pt idx="5">
                  <c:v>Свобода на изразяване</c:v>
                </c:pt>
                <c:pt idx="6">
                  <c:v>Демокрация</c:v>
                </c:pt>
                <c:pt idx="7">
                  <c:v>Върховенство на закона</c:v>
                </c:pt>
                <c:pt idx="8">
                  <c:v>Толерантност</c:v>
                </c:pt>
                <c:pt idx="9">
                  <c:v>Равенство</c:v>
                </c:pt>
                <c:pt idx="10">
                  <c:v>Солидарност</c:v>
                </c:pt>
                <c:pt idx="11">
                  <c:v>Равенство между половете</c:v>
                </c:pt>
                <c:pt idx="12">
                  <c:v>Пазарна икономика</c:v>
                </c:pt>
                <c:pt idx="13">
                  <c:v>Неприкосновеност на частната собственост</c:v>
                </c:pt>
                <c:pt idx="14">
                  <c:v>Не знам/ Не мога да преценя</c:v>
                </c:pt>
              </c:strCache>
            </c:strRef>
          </c:cat>
          <c:val>
            <c:numRef>
              <c:f>Sheet2!$F$4:$F$18</c:f>
              <c:numCache>
                <c:formatCode>0%</c:formatCode>
                <c:ptCount val="15"/>
                <c:pt idx="0">
                  <c:v>0.64</c:v>
                </c:pt>
                <c:pt idx="1">
                  <c:v>0.42</c:v>
                </c:pt>
                <c:pt idx="2">
                  <c:v>0.41</c:v>
                </c:pt>
                <c:pt idx="3">
                  <c:v>0.32</c:v>
                </c:pt>
                <c:pt idx="4">
                  <c:v>0.22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0.13</c:v>
                </c:pt>
                <c:pt idx="9">
                  <c:v>0.1</c:v>
                </c:pt>
                <c:pt idx="10">
                  <c:v>7.0000000000000007E-2</c:v>
                </c:pt>
                <c:pt idx="11">
                  <c:v>7.0000000000000007E-2</c:v>
                </c:pt>
                <c:pt idx="12">
                  <c:v>0.06</c:v>
                </c:pt>
                <c:pt idx="13">
                  <c:v>0.05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DE7-4EB0-BA47-767D5AF33E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BC-492E-BE42-6E48C40B6C2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C-492E-BE42-6E48C40B6C26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BC-492E-BE42-6E48C40B6C26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C-492E-BE42-6E48C40B6C26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BC-492E-BE42-6E48C40B6C26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BC-492E-BE42-6E48C40B6C2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Sheet15!$F$6:$F$8</c:f>
              <c:strCache>
                <c:ptCount val="3"/>
                <c:pt idx="0">
                  <c:v>Може</c:v>
                </c:pt>
                <c:pt idx="1">
                  <c:v>Не може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Sheet15!$G$6:$G$8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BC-492E-BE42-6E48C40B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33678395669291339"/>
          <c:w val="0.38503569444444447"/>
          <c:h val="0.40126367016622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26587279386589097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86-436B-9C71-39CC57AFAD67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86-436B-9C71-39CC57AFAD67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86-436B-9C71-39CC57AFAD67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86-436B-9C71-39CC57AFAD67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86-436B-9C71-39CC57AFAD67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486-436B-9C71-39CC57AFAD67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486-436B-9C71-39CC57AFAD67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486-436B-9C71-39CC57AFAD67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486-436B-9C71-39CC57AFAD67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486-436B-9C71-39CC57AFAD67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486-436B-9C71-39CC57AFAD67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486-436B-9C71-39CC57AFAD67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486-436B-9C71-39CC57AFAD67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486-436B-9C71-39CC57AFAD67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486-436B-9C71-39CC57AFAD67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486-436B-9C71-39CC57AFAD67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486-436B-9C71-39CC57AFAD67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486-436B-9C71-39CC57AFAD67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486-436B-9C71-39CC57AFAD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Sheet16!$F$5:$F$11</c:f>
              <c:strCache>
                <c:ptCount val="7"/>
                <c:pt idx="0">
                  <c:v>Липса на възможности/ подкрепа</c:v>
                </c:pt>
                <c:pt idx="1">
                  <c:v>Липса на умения/ подготовка</c:v>
                </c:pt>
                <c:pt idx="2">
                  <c:v>Негативни стереотипи към младите</c:v>
                </c:pt>
                <c:pt idx="3">
                  <c:v>Липса на самочувствие</c:v>
                </c:pt>
                <c:pt idx="4">
                  <c:v>Не искат да влизат в такава роля</c:v>
                </c:pt>
                <c:pt idx="5">
                  <c:v>Друго</c:v>
                </c:pt>
                <c:pt idx="6">
                  <c:v>Не знам/ Не мога да преценя</c:v>
                </c:pt>
              </c:strCache>
            </c:strRef>
          </c:cat>
          <c:val>
            <c:numRef>
              <c:f>Sheet16!$G$5:$G$11</c:f>
              <c:numCache>
                <c:formatCode>0%</c:formatCode>
                <c:ptCount val="7"/>
                <c:pt idx="0">
                  <c:v>0.5</c:v>
                </c:pt>
                <c:pt idx="1">
                  <c:v>0.44</c:v>
                </c:pt>
                <c:pt idx="2">
                  <c:v>0.36</c:v>
                </c:pt>
                <c:pt idx="3">
                  <c:v>0.33</c:v>
                </c:pt>
                <c:pt idx="4">
                  <c:v>0.19</c:v>
                </c:pt>
                <c:pt idx="5">
                  <c:v>0.01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486-436B-9C71-39CC57AFAD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B-49DE-8D65-C43089B62C4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B-49DE-8D65-C43089B62C47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B-49DE-8D65-C43089B62C47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B-49DE-8D65-C43089B62C47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B-49DE-8D65-C43089B62C47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B-49DE-8D65-C43089B62C4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Sheet18!$E$5:$E$7</c:f>
              <c:strCache>
                <c:ptCount val="3"/>
                <c:pt idx="0">
                  <c:v>Смятам</c:v>
                </c:pt>
                <c:pt idx="1">
                  <c:v>Не смятам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Sheet18!$F$5:$F$7</c:f>
              <c:numCache>
                <c:formatCode>0%</c:formatCode>
                <c:ptCount val="3"/>
                <c:pt idx="0">
                  <c:v>0.53</c:v>
                </c:pt>
                <c:pt idx="1">
                  <c:v>0.28000000000000003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B-49DE-8D65-C43089B62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33678395669291339"/>
          <c:w val="0.38503569444444447"/>
          <c:h val="0.40126367016622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A-4BCB-8815-04F365CF7BB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A-4BCB-8815-04F365CF7BB0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A-4BCB-8815-04F365CF7BB0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5A-4BCB-8815-04F365CF7BB0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5A-4BCB-8815-04F365CF7BB0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5A-4BCB-8815-04F365CF7BB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Sheet3!$F$4:$F$6</c:f>
              <c:strCache>
                <c:ptCount val="3"/>
                <c:pt idx="0">
                  <c:v>Чувал/а съм</c:v>
                </c:pt>
                <c:pt idx="1">
                  <c:v>Не съм чувал/а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Sheet3!$G$4:$G$6</c:f>
              <c:numCache>
                <c:formatCode>0%</c:formatCode>
                <c:ptCount val="3"/>
                <c:pt idx="0">
                  <c:v>0.15</c:v>
                </c:pt>
                <c:pt idx="1">
                  <c:v>0.81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5A-4BCB-8815-04F365CF7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33678395669291339"/>
          <c:w val="0.38503569444444447"/>
          <c:h val="0.40126367016622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26587279386589097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00-489B-9A2A-4D4BF222000B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00-489B-9A2A-4D4BF222000B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00-489B-9A2A-4D4BF222000B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00-489B-9A2A-4D4BF222000B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00-489B-9A2A-4D4BF222000B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00-489B-9A2A-4D4BF222000B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A00-489B-9A2A-4D4BF222000B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A00-489B-9A2A-4D4BF222000B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A00-489B-9A2A-4D4BF222000B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00-489B-9A2A-4D4BF222000B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A00-489B-9A2A-4D4BF222000B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A00-489B-9A2A-4D4BF222000B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A00-489B-9A2A-4D4BF222000B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A00-489B-9A2A-4D4BF222000B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A00-489B-9A2A-4D4BF222000B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A00-489B-9A2A-4D4BF222000B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A00-489B-9A2A-4D4BF222000B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A00-489B-9A2A-4D4BF222000B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A00-489B-9A2A-4D4BF22200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Sheet4!$G$4:$G$14</c:f>
              <c:strCache>
                <c:ptCount val="11"/>
                <c:pt idx="0">
                  <c:v>Достъп до качествено образование</c:v>
                </c:pt>
                <c:pt idx="1">
                  <c:v>Възможност за заетост, стажове</c:v>
                </c:pt>
                <c:pt idx="2">
                  <c:v>Развитие на умения за критично мислене, лидерство, предприемачество и работа в екип</c:v>
                </c:pt>
                <c:pt idx="3">
                  <c:v>Възможност за изразяване на мнение по въпроси, които ни засягат</c:v>
                </c:pt>
                <c:pt idx="4">
                  <c:v>Финансова грамотност</c:v>
                </c:pt>
                <c:pt idx="5">
                  <c:v>Борба със социални неравенства и дискриминация</c:v>
                </c:pt>
                <c:pt idx="6">
                  <c:v>Участие в процеси за вземане на решения</c:v>
                </c:pt>
                <c:pt idx="7">
                  <c:v>Подкрепа на младежки организации и инициативи</c:v>
                </c:pt>
                <c:pt idx="8">
                  <c:v>Подкрепа на уязвими групи младежи</c:v>
                </c:pt>
                <c:pt idx="9">
                  <c:v>Насърчаване на доброволчество и активизъм</c:v>
                </c:pt>
                <c:pt idx="10">
                  <c:v>Не знам/ Не мога да преценя</c:v>
                </c:pt>
              </c:strCache>
            </c:strRef>
          </c:cat>
          <c:val>
            <c:numRef>
              <c:f>Sheet4!$H$4:$H$14</c:f>
              <c:numCache>
                <c:formatCode>0%</c:formatCode>
                <c:ptCount val="11"/>
                <c:pt idx="0">
                  <c:v>0.46</c:v>
                </c:pt>
                <c:pt idx="1">
                  <c:v>0.4</c:v>
                </c:pt>
                <c:pt idx="2">
                  <c:v>0.34</c:v>
                </c:pt>
                <c:pt idx="3">
                  <c:v>0.34</c:v>
                </c:pt>
                <c:pt idx="4">
                  <c:v>0.3</c:v>
                </c:pt>
                <c:pt idx="5">
                  <c:v>0.2</c:v>
                </c:pt>
                <c:pt idx="6">
                  <c:v>0.19</c:v>
                </c:pt>
                <c:pt idx="7">
                  <c:v>0.15</c:v>
                </c:pt>
                <c:pt idx="8">
                  <c:v>0.13</c:v>
                </c:pt>
                <c:pt idx="9">
                  <c:v>0.08</c:v>
                </c:pt>
                <c:pt idx="1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A00-489B-9A2A-4D4BF22200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636774569845435E-2"/>
          <c:y val="5.0801345144356955E-2"/>
          <c:w val="0.97447425787376418"/>
          <c:h val="0.76176862422631453"/>
        </c:manualLayout>
      </c:layout>
      <c:barChart>
        <c:barDir val="col"/>
        <c:grouping val="clustered"/>
        <c:varyColors val="1"/>
        <c:ser>
          <c:idx val="0"/>
          <c:order val="0"/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49C8-4708-928A-0DC67946F3C5}"/>
              </c:ext>
            </c:extLst>
          </c:dPt>
          <c:dPt>
            <c:idx val="1"/>
            <c:invertIfNegative val="0"/>
            <c:bubble3D val="0"/>
            <c:spPr>
              <a:pattFill prst="dkHorz">
                <a:fgClr>
                  <a:schemeClr val="accent4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9C8-4708-928A-0DC67946F3C5}"/>
              </c:ext>
            </c:extLst>
          </c:dPt>
          <c:dPt>
            <c:idx val="2"/>
            <c:invertIfNegative val="0"/>
            <c:bubble3D val="0"/>
            <c:spPr>
              <a:pattFill prst="dkHorz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5-49C8-4708-928A-0DC67946F3C5}"/>
              </c:ext>
            </c:extLst>
          </c:dPt>
          <c:dPt>
            <c:idx val="3"/>
            <c:invertIfNegative val="0"/>
            <c:bubble3D val="0"/>
            <c:spPr>
              <a:pattFill prst="dkHorz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7-49C8-4708-928A-0DC67946F3C5}"/>
              </c:ext>
            </c:extLst>
          </c:dPt>
          <c:dPt>
            <c:idx val="4"/>
            <c:invertIfNegative val="0"/>
            <c:bubble3D val="0"/>
            <c:spPr>
              <a:pattFill prst="dkHorz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9-49C8-4708-928A-0DC67946F3C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9C8-4708-928A-0DC67946F3C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9C8-4708-928A-0DC67946F3C5}"/>
              </c:ext>
            </c:extLst>
          </c:dPt>
          <c:dPt>
            <c:idx val="7"/>
            <c:invertIfNegative val="0"/>
            <c:bubble3D val="0"/>
            <c:spPr>
              <a:pattFill prst="dkHorz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D-49C8-4708-928A-0DC67946F3C5}"/>
              </c:ext>
            </c:extLst>
          </c:dPt>
          <c:dPt>
            <c:idx val="8"/>
            <c:invertIfNegative val="0"/>
            <c:bubble3D val="0"/>
            <c:spPr>
              <a:pattFill prst="dkHorz">
                <a:fgClr>
                  <a:schemeClr val="accent5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F-49C8-4708-928A-0DC67946F3C5}"/>
              </c:ext>
            </c:extLst>
          </c:dPt>
          <c:dPt>
            <c:idx val="9"/>
            <c:invertIfNegative val="0"/>
            <c:bubble3D val="0"/>
            <c:spPr>
              <a:pattFill prst="dkHorz">
                <a:fgClr>
                  <a:schemeClr val="tx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1-49C8-4708-928A-0DC67946F3C5}"/>
              </c:ext>
            </c:extLst>
          </c:dPt>
          <c:dPt>
            <c:idx val="10"/>
            <c:invertIfNegative val="0"/>
            <c:bubble3D val="0"/>
            <c:spPr>
              <a:pattFill prst="dkHorz">
                <a:fgClr>
                  <a:schemeClr val="tx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3-49C8-4708-928A-0DC67946F3C5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Sheet5!$G$4:$G$8</c:f>
              <c:strCache>
                <c:ptCount val="5"/>
                <c:pt idx="0">
                  <c:v>В голяма степен имат</c:v>
                </c:pt>
                <c:pt idx="1">
                  <c:v>В известна степен имат</c:v>
                </c:pt>
                <c:pt idx="2">
                  <c:v>По-скоро 
нямат</c:v>
                </c:pt>
                <c:pt idx="3">
                  <c:v>Изобщо 
нямат</c:v>
                </c:pt>
                <c:pt idx="4">
                  <c:v>Не знам/ 
Не мога да преценя</c:v>
                </c:pt>
              </c:strCache>
            </c:strRef>
          </c:cat>
          <c:val>
            <c:numRef>
              <c:f>Sheet5!$H$4:$H$8</c:f>
              <c:numCache>
                <c:formatCode>0%</c:formatCode>
                <c:ptCount val="5"/>
                <c:pt idx="0">
                  <c:v>0.09</c:v>
                </c:pt>
                <c:pt idx="1">
                  <c:v>0.28999999999999998</c:v>
                </c:pt>
                <c:pt idx="2">
                  <c:v>0.34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9C8-4708-928A-0DC67946F3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axId val="166398976"/>
        <c:axId val="165799616"/>
      </c:barChart>
      <c:catAx>
        <c:axId val="16639897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3175" cmpd="sng">
            <a:prstDash val="solid"/>
          </a:ln>
        </c:spPr>
        <c:txPr>
          <a:bodyPr rot="0" vert="horz" anchor="ctr" anchorCtr="1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65799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79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639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42-4602-A8AD-132F5EBF676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42-4602-A8AD-132F5EBF6768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42-4602-A8AD-132F5EBF6768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42-4602-A8AD-132F5EBF6768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42-4602-A8AD-132F5EBF6768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42-4602-A8AD-132F5EBF676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Sheet7!$F$4:$F$6</c:f>
              <c:strCache>
                <c:ptCount val="3"/>
                <c:pt idx="0">
                  <c:v>Говори се</c:v>
                </c:pt>
                <c:pt idx="1">
                  <c:v>Не се говори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Sheet7!$G$4:$G$6</c:f>
              <c:numCache>
                <c:formatCode>0%</c:formatCode>
                <c:ptCount val="3"/>
                <c:pt idx="0">
                  <c:v>0.22</c:v>
                </c:pt>
                <c:pt idx="1">
                  <c:v>0.66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42-4602-A8AD-132F5EBF6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33678395669291339"/>
          <c:w val="0.38503569444444447"/>
          <c:h val="0.40126367016622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26587279386589097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E2-4BF9-B0D2-93549565A805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E2-4BF9-B0D2-93549565A805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E2-4BF9-B0D2-93549565A805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E2-4BF9-B0D2-93549565A805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E2-4BF9-B0D2-93549565A805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E2-4BF9-B0D2-93549565A805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E2-4BF9-B0D2-93549565A805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E2-4BF9-B0D2-93549565A805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5E2-4BF9-B0D2-93549565A805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5E2-4BF9-B0D2-93549565A805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5E2-4BF9-B0D2-93549565A805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5E2-4BF9-B0D2-93549565A805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5E2-4BF9-B0D2-93549565A805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5E2-4BF9-B0D2-93549565A805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5E2-4BF9-B0D2-93549565A805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5E2-4BF9-B0D2-93549565A805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5E2-4BF9-B0D2-93549565A805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5E2-4BF9-B0D2-93549565A805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5E2-4BF9-B0D2-93549565A8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Sheet9!$F$3:$F$9</c:f>
              <c:strCache>
                <c:ptCount val="7"/>
                <c:pt idx="0">
                  <c:v>Гласуване на избори</c:v>
                </c:pt>
                <c:pt idx="1">
                  <c:v>Доброволчество</c:v>
                </c:pt>
                <c:pt idx="2">
                  <c:v>Подписка/ петиция</c:v>
                </c:pt>
                <c:pt idx="3">
                  <c:v>Онлайн активизъм (кампании, постове)</c:v>
                </c:pt>
                <c:pt idx="4">
                  <c:v>Протест/ митинг</c:v>
                </c:pt>
                <c:pt idx="5">
                  <c:v>Местен младежки съвет</c:v>
                </c:pt>
                <c:pt idx="6">
                  <c:v>Не съм участвал/а</c:v>
                </c:pt>
              </c:strCache>
            </c:strRef>
          </c:cat>
          <c:val>
            <c:numRef>
              <c:f>Sheet9!$G$3:$G$9</c:f>
              <c:numCache>
                <c:formatCode>0%</c:formatCode>
                <c:ptCount val="7"/>
                <c:pt idx="0">
                  <c:v>0.53</c:v>
                </c:pt>
                <c:pt idx="1">
                  <c:v>0.22</c:v>
                </c:pt>
                <c:pt idx="2">
                  <c:v>0.16</c:v>
                </c:pt>
                <c:pt idx="3">
                  <c:v>0.16</c:v>
                </c:pt>
                <c:pt idx="4">
                  <c:v>0.13</c:v>
                </c:pt>
                <c:pt idx="5">
                  <c:v>0.04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5E2-4BF9-B0D2-93549565A8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26587279386589097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7B-47F7-BF2B-A3ED0BAC97B2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7B-47F7-BF2B-A3ED0BAC97B2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7B-47F7-BF2B-A3ED0BAC97B2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7B-47F7-BF2B-A3ED0BAC97B2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7B-47F7-BF2B-A3ED0BAC97B2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7B-47F7-BF2B-A3ED0BAC97B2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7B-47F7-BF2B-A3ED0BAC97B2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7B-47F7-BF2B-A3ED0BAC97B2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7B-47F7-BF2B-A3ED0BAC97B2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97B-47F7-BF2B-A3ED0BAC97B2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97B-47F7-BF2B-A3ED0BAC97B2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97B-47F7-BF2B-A3ED0BAC97B2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7B-47F7-BF2B-A3ED0BAC97B2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97B-47F7-BF2B-A3ED0BAC97B2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97B-47F7-BF2B-A3ED0BAC97B2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97B-47F7-BF2B-A3ED0BAC97B2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97B-47F7-BF2B-A3ED0BAC97B2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97B-47F7-BF2B-A3ED0BAC97B2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D97B-47F7-BF2B-A3ED0BAC97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Sheet10!$G$4:$G$12</c:f>
              <c:strCache>
                <c:ptCount val="9"/>
                <c:pt idx="0">
                  <c:v>Липса на информация/ не зная как</c:v>
                </c:pt>
                <c:pt idx="1">
                  <c:v>Не вярвам, че нещо ще се промени</c:v>
                </c:pt>
                <c:pt idx="2">
                  <c:v>Никой не ме е поканил/ ангажирал</c:v>
                </c:pt>
                <c:pt idx="3">
                  <c:v>Политиката ме отблъсква</c:v>
                </c:pt>
                <c:pt idx="4">
                  <c:v>Имам други приоритети/ нямам време</c:v>
                </c:pt>
                <c:pt idx="5">
                  <c:v>Не вярвам в институциите</c:v>
                </c:pt>
                <c:pt idx="6">
                  <c:v>Не виждам никакъв смисъл</c:v>
                </c:pt>
                <c:pt idx="7">
                  <c:v>Друго</c:v>
                </c:pt>
                <c:pt idx="8">
                  <c:v>Не знам/ Не мога да преценя</c:v>
                </c:pt>
              </c:strCache>
            </c:strRef>
          </c:cat>
          <c:val>
            <c:numRef>
              <c:f>Sheet10!$H$4:$H$12</c:f>
              <c:numCache>
                <c:formatCode>0%</c:formatCode>
                <c:ptCount val="9"/>
                <c:pt idx="0">
                  <c:v>0.28000000000000003</c:v>
                </c:pt>
                <c:pt idx="1">
                  <c:v>0.27</c:v>
                </c:pt>
                <c:pt idx="2">
                  <c:v>0.25</c:v>
                </c:pt>
                <c:pt idx="3">
                  <c:v>0.2</c:v>
                </c:pt>
                <c:pt idx="4">
                  <c:v>0.18</c:v>
                </c:pt>
                <c:pt idx="5">
                  <c:v>0.16</c:v>
                </c:pt>
                <c:pt idx="6">
                  <c:v>0.13</c:v>
                </c:pt>
                <c:pt idx="7">
                  <c:v>0.02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D97B-47F7-BF2B-A3ED0BAC97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33878950678040254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9-4B53-98A0-7058EE54676F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9-4B53-98A0-7058EE54676F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9-4B53-98A0-7058EE54676F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9-4B53-98A0-7058EE54676F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99-4B53-98A0-7058EE54676F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99-4B53-98A0-7058EE54676F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99-4B53-98A0-7058EE54676F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99-4B53-98A0-7058EE54676F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699-4B53-98A0-7058EE54676F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699-4B53-98A0-7058EE54676F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699-4B53-98A0-7058EE54676F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699-4B53-98A0-7058EE54676F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699-4B53-98A0-7058EE54676F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699-4B53-98A0-7058EE54676F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699-4B53-98A0-7058EE54676F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699-4B53-98A0-7058EE54676F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699-4B53-98A0-7058EE54676F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699-4B53-98A0-7058EE54676F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699-4B53-98A0-7058EE5467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Sheet11!$E$5:$E$11</c:f>
              <c:strCache>
                <c:ptCount val="7"/>
                <c:pt idx="0">
                  <c:v>Ясен резултат от усилията ми</c:v>
                </c:pt>
                <c:pt idx="1">
                  <c:v>Конкретна кауза</c:v>
                </c:pt>
                <c:pt idx="2">
                  <c:v>Възнаграждение/ възможности за развитие</c:v>
                </c:pt>
                <c:pt idx="3">
                  <c:v>Личен пример от силен лидер/и</c:v>
                </c:pt>
                <c:pt idx="4">
                  <c:v>Подкрепа от училище/ университет</c:v>
                </c:pt>
                <c:pt idx="5">
                  <c:v>Нищо не би ме мотивирало</c:v>
                </c:pt>
                <c:pt idx="6">
                  <c:v>Не знам/ Не мога да преценя</c:v>
                </c:pt>
              </c:strCache>
            </c:strRef>
          </c:cat>
          <c:val>
            <c:numRef>
              <c:f>Sheet11!$F$5:$F$11</c:f>
              <c:numCache>
                <c:formatCode>0%</c:formatCode>
                <c:ptCount val="7"/>
                <c:pt idx="0">
                  <c:v>0.53</c:v>
                </c:pt>
                <c:pt idx="1">
                  <c:v>0.5</c:v>
                </c:pt>
                <c:pt idx="2">
                  <c:v>0.32</c:v>
                </c:pt>
                <c:pt idx="3">
                  <c:v>0.26</c:v>
                </c:pt>
                <c:pt idx="4">
                  <c:v>0.22</c:v>
                </c:pt>
                <c:pt idx="5">
                  <c:v>0.09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B699-4B53-98A0-7058EE5467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2480350364376"/>
          <c:y val="4.555360631734505E-2"/>
          <c:w val="0.26587279386589097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0-4AF8-973F-073CB4951859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0-4AF8-973F-073CB4951859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0-4AF8-973F-073CB4951859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30-4AF8-973F-073CB4951859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30-4AF8-973F-073CB4951859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30-4AF8-973F-073CB4951859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30-4AF8-973F-073CB4951859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E30-4AF8-973F-073CB4951859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E30-4AF8-973F-073CB4951859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E30-4AF8-973F-073CB4951859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E30-4AF8-973F-073CB4951859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E30-4AF8-973F-073CB4951859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E30-4AF8-973F-073CB4951859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E30-4AF8-973F-073CB4951859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E30-4AF8-973F-073CB4951859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E30-4AF8-973F-073CB4951859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E30-4AF8-973F-073CB4951859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E30-4AF8-973F-073CB4951859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E30-4AF8-973F-073CB49518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Sheet13!$H$6:$H$10</c:f>
              <c:strCache>
                <c:ptCount val="5"/>
                <c:pt idx="0">
                  <c:v>Позитивно</c:v>
                </c:pt>
                <c:pt idx="1">
                  <c:v>Неутрално</c:v>
                </c:pt>
                <c:pt idx="2">
                  <c:v>Негативно</c:v>
                </c:pt>
                <c:pt idx="3">
                  <c:v>Не се говори за политика</c:v>
                </c:pt>
                <c:pt idx="4">
                  <c:v>Не знам/ Не мога да преценя</c:v>
                </c:pt>
              </c:strCache>
            </c:strRef>
          </c:cat>
          <c:val>
            <c:numRef>
              <c:f>Sheet13!$I$6:$I$10</c:f>
              <c:numCache>
                <c:formatCode>0%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0.36</c:v>
                </c:pt>
                <c:pt idx="3">
                  <c:v>0.14000000000000001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E30-4AF8-973F-073CB49518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0.03292</cdr:x>
      <cdr:y>0.85231</cdr:y>
    </cdr:from>
    <cdr:to>
      <cdr:x>0.08555</cdr:x>
      <cdr:y>0.96706</cdr:y>
    </cdr:to>
    <cdr:sp macro="" textlink="">
      <cdr:nvSpPr>
        <cdr:cNvPr id="5" name="Контейнер за съдържание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60338" y="374387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0" indent="0" algn="ctr" defTabSz="914400" rtl="0" eaLnBrk="1" latinLnBrk="0" hangingPunct="1">
            <a:spcBef>
              <a:spcPct val="20000"/>
            </a:spcBef>
            <a:buFont typeface="Arial" pitchFamily="34" charset="0"/>
            <a:buNone/>
            <a:defRPr sz="3200" kern="1200" baseline="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1pPr>
          <a:lvl2pPr marL="45720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28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000" kern="120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2000" kern="120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CE4C-2250-4216-9F61-5ABEF82A9D35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A5E1-8F1A-494E-8808-633C5018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GB" b="0" dirty="0"/>
          </a:p>
        </p:txBody>
      </p:sp>
      <p:sp>
        <p:nvSpPr>
          <p:cNvPr id="3" name="Rounded Rectangle 13"/>
          <p:cNvSpPr>
            <a:spLocks noChangeArrowheads="1"/>
          </p:cNvSpPr>
          <p:nvPr userDrawn="1"/>
        </p:nvSpPr>
        <p:spPr bwMode="auto">
          <a:xfrm rot="5400000">
            <a:off x="291226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4" name="Rounded Rectangle 12"/>
          <p:cNvSpPr>
            <a:spLocks noChangeArrowheads="1"/>
          </p:cNvSpPr>
          <p:nvPr userDrawn="1"/>
        </p:nvSpPr>
        <p:spPr bwMode="auto">
          <a:xfrm rot="5400000">
            <a:off x="2140744" y="388144"/>
            <a:ext cx="273050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5" name="Rounded Rectangle 17"/>
          <p:cNvSpPr>
            <a:spLocks noChangeArrowheads="1"/>
          </p:cNvSpPr>
          <p:nvPr userDrawn="1"/>
        </p:nvSpPr>
        <p:spPr bwMode="auto">
          <a:xfrm rot="16200000">
            <a:off x="2911475" y="1500188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6" name="Rounded Rectangle 10"/>
          <p:cNvSpPr>
            <a:spLocks noChangeArrowheads="1"/>
          </p:cNvSpPr>
          <p:nvPr userDrawn="1"/>
        </p:nvSpPr>
        <p:spPr bwMode="auto">
          <a:xfrm rot="16200000">
            <a:off x="-135731" y="2326481"/>
            <a:ext cx="271462" cy="159702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7" name="Rounded Rectangle 16"/>
          <p:cNvSpPr>
            <a:spLocks noChangeArrowheads="1"/>
          </p:cNvSpPr>
          <p:nvPr userDrawn="1"/>
        </p:nvSpPr>
        <p:spPr bwMode="auto">
          <a:xfrm rot="16200000">
            <a:off x="2911475" y="5516563"/>
            <a:ext cx="273050" cy="5016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8" name="Rounded Rectangle 14"/>
          <p:cNvSpPr>
            <a:spLocks noChangeArrowheads="1"/>
          </p:cNvSpPr>
          <p:nvPr userDrawn="1"/>
        </p:nvSpPr>
        <p:spPr bwMode="auto">
          <a:xfrm rot="16200000">
            <a:off x="1196101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83068" y="6193007"/>
            <a:ext cx="16462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1028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/>
          <p:nvPr userDrawn="1"/>
        </p:nvSpPr>
        <p:spPr>
          <a:xfrm>
            <a:off x="3048000" y="0"/>
            <a:ext cx="10285413" cy="6858000"/>
          </a:xfrm>
          <a:prstGeom prst="rect">
            <a:avLst/>
          </a:prstGeom>
          <a:solidFill>
            <a:srgbClr val="00A0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063" y="3157538"/>
            <a:ext cx="1654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1"/>
          <p:cNvSpPr/>
          <p:nvPr userDrawn="1"/>
        </p:nvSpPr>
        <p:spPr>
          <a:xfrm rot="16200000">
            <a:off x="110648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6" name="Rounded Rectangle 22"/>
          <p:cNvSpPr/>
          <p:nvPr userDrawn="1"/>
        </p:nvSpPr>
        <p:spPr>
          <a:xfrm rot="16200000">
            <a:off x="11959432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7" name="Rounded Rectangle 23"/>
          <p:cNvSpPr/>
          <p:nvPr userDrawn="1"/>
        </p:nvSpPr>
        <p:spPr>
          <a:xfrm rot="16200000">
            <a:off x="11065670" y="211931"/>
            <a:ext cx="271462" cy="49212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8" name="Rounded Rectangle 24"/>
          <p:cNvSpPr/>
          <p:nvPr userDrawn="1"/>
        </p:nvSpPr>
        <p:spPr>
          <a:xfrm rot="16200000">
            <a:off x="10258425" y="5624513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9" name="Rounded Rectangle 25"/>
          <p:cNvSpPr/>
          <p:nvPr userDrawn="1"/>
        </p:nvSpPr>
        <p:spPr>
          <a:xfrm rot="5400000">
            <a:off x="4043362" y="482601"/>
            <a:ext cx="271463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0" name="Rounded Rectangle 26"/>
          <p:cNvSpPr/>
          <p:nvPr userDrawn="1"/>
        </p:nvSpPr>
        <p:spPr>
          <a:xfrm rot="5400000">
            <a:off x="29114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1" name="Rounded Rectangle 27"/>
          <p:cNvSpPr/>
          <p:nvPr userDrawn="1"/>
        </p:nvSpPr>
        <p:spPr>
          <a:xfrm rot="16200000">
            <a:off x="5265738" y="620713"/>
            <a:ext cx="273050" cy="78740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2" name="Rounded Rectangle 28"/>
          <p:cNvSpPr/>
          <p:nvPr userDrawn="1"/>
        </p:nvSpPr>
        <p:spPr>
          <a:xfrm rot="5400000">
            <a:off x="10819606" y="200819"/>
            <a:ext cx="271463" cy="162877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3" name="Rounded Rectangle 29"/>
          <p:cNvSpPr/>
          <p:nvPr userDrawn="1"/>
        </p:nvSpPr>
        <p:spPr>
          <a:xfrm rot="5400000">
            <a:off x="7209632" y="5447506"/>
            <a:ext cx="273050" cy="639763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4" name="Rounded Rectangle 30"/>
          <p:cNvSpPr/>
          <p:nvPr userDrawn="1"/>
        </p:nvSpPr>
        <p:spPr>
          <a:xfrm rot="16200000">
            <a:off x="12172950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5" name="Rounded Rectangle 31"/>
          <p:cNvSpPr/>
          <p:nvPr userDrawn="1"/>
        </p:nvSpPr>
        <p:spPr>
          <a:xfrm rot="5400000">
            <a:off x="-136525" y="695325"/>
            <a:ext cx="273050" cy="63817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4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17838" y="-260350"/>
            <a:ext cx="9271000" cy="92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 userDrawn="1"/>
        </p:nvSpPr>
        <p:spPr>
          <a:xfrm>
            <a:off x="3048000" y="-201613"/>
            <a:ext cx="9144000" cy="7245351"/>
          </a:xfrm>
          <a:prstGeom prst="rect">
            <a:avLst/>
          </a:prstGeom>
          <a:solidFill>
            <a:srgbClr val="00A0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4" name="Rectangle 29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5" name="Заглавие 1"/>
          <p:cNvSpPr txBox="1">
            <a:spLocks/>
          </p:cNvSpPr>
          <p:nvPr userDrawn="1"/>
        </p:nvSpPr>
        <p:spPr>
          <a:xfrm>
            <a:off x="2809875" y="2301875"/>
            <a:ext cx="2736850" cy="27495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Адрес:</a:t>
            </a:r>
            <a:r>
              <a:rPr lang="en-GB" dirty="0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endParaRPr lang="en-GB" dirty="0">
              <a:solidFill>
                <a:schemeClr val="bg1"/>
              </a:solidFill>
              <a:ea typeface="Roboto Condensed" pitchFamily="2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Телефон:</a:t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Имейл адрес:</a:t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Сайт:</a:t>
            </a:r>
            <a:endParaRPr lang="en-US" dirty="0">
              <a:solidFill>
                <a:schemeClr val="bg1"/>
              </a:solidFill>
              <a:ea typeface="Roboto Condensed" pitchFamily="2" charset="0"/>
              <a:cs typeface="Times New Roman" pitchFamily="18" charset="0"/>
            </a:endParaRPr>
          </a:p>
        </p:txBody>
      </p:sp>
      <p:sp>
        <p:nvSpPr>
          <p:cNvPr id="6" name="Подзаглавие 2"/>
          <p:cNvSpPr txBox="1">
            <a:spLocks/>
          </p:cNvSpPr>
          <p:nvPr userDrawn="1"/>
        </p:nvSpPr>
        <p:spPr>
          <a:xfrm>
            <a:off x="5618163" y="2301875"/>
            <a:ext cx="5916612" cy="2749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0" dirty="0">
                <a:solidFill>
                  <a:schemeClr val="bg1"/>
                </a:solidFill>
              </a:rPr>
              <a:t>ул.  </a:t>
            </a:r>
            <a:r>
              <a:rPr lang="en-US" b="0" dirty="0">
                <a:solidFill>
                  <a:schemeClr val="bg1"/>
                </a:solidFill>
              </a:rPr>
              <a:t>"</a:t>
            </a:r>
            <a:r>
              <a:rPr lang="ru-RU" b="0" dirty="0">
                <a:solidFill>
                  <a:schemeClr val="bg1"/>
                </a:solidFill>
              </a:rPr>
              <a:t>Николай Хайтов</a:t>
            </a:r>
            <a:r>
              <a:rPr lang="en-US" b="0" dirty="0">
                <a:solidFill>
                  <a:schemeClr val="bg1"/>
                </a:solidFill>
              </a:rPr>
              <a:t>"</a:t>
            </a:r>
            <a:r>
              <a:rPr lang="ru-RU" b="0" dirty="0">
                <a:solidFill>
                  <a:schemeClr val="bg1"/>
                </a:solidFill>
              </a:rPr>
              <a:t> №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ru-RU" b="0" dirty="0">
                <a:solidFill>
                  <a:schemeClr val="bg1"/>
                </a:solidFill>
              </a:rPr>
              <a:t>2Г, ет. </a:t>
            </a:r>
            <a:r>
              <a:rPr lang="bg-BG" b="0" dirty="0">
                <a:solidFill>
                  <a:schemeClr val="bg1"/>
                </a:solidFill>
              </a:rPr>
              <a:t>2, офис 2</a:t>
            </a:r>
            <a:br>
              <a:rPr lang="bg-BG" b="0" dirty="0">
                <a:solidFill>
                  <a:schemeClr val="bg1"/>
                </a:solidFill>
              </a:rPr>
            </a:br>
            <a:r>
              <a:rPr lang="en-GB" b="0" dirty="0">
                <a:solidFill>
                  <a:schemeClr val="bg1"/>
                </a:solidFill>
              </a:rPr>
              <a:t>1113 </a:t>
            </a:r>
            <a:r>
              <a:rPr lang="ru-RU" b="0" dirty="0">
                <a:solidFill>
                  <a:schemeClr val="bg1"/>
                </a:solidFill>
              </a:rPr>
              <a:t>София</a:t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/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+359 886 31 76 73</a:t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/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office@rctrend.bg</a:t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/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www.rctrend.bg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1200" y="3157538"/>
            <a:ext cx="16462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15"/>
          <p:cNvSpPr/>
          <p:nvPr userDrawn="1"/>
        </p:nvSpPr>
        <p:spPr>
          <a:xfrm rot="16200000">
            <a:off x="102266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9" name="Rounded Rectangle 16"/>
          <p:cNvSpPr/>
          <p:nvPr userDrawn="1"/>
        </p:nvSpPr>
        <p:spPr>
          <a:xfrm rot="16200000">
            <a:off x="11959432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0" name="Rounded Rectangle 17"/>
          <p:cNvSpPr/>
          <p:nvPr userDrawn="1"/>
        </p:nvSpPr>
        <p:spPr>
          <a:xfrm rot="16200000">
            <a:off x="4683920" y="-340519"/>
            <a:ext cx="271462" cy="159702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1" name="Rounded Rectangle 18"/>
          <p:cNvSpPr/>
          <p:nvPr userDrawn="1"/>
        </p:nvSpPr>
        <p:spPr>
          <a:xfrm rot="16200000">
            <a:off x="11303000" y="5624513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2" name="Rounded Rectangle 19"/>
          <p:cNvSpPr/>
          <p:nvPr userDrawn="1"/>
        </p:nvSpPr>
        <p:spPr>
          <a:xfrm rot="5400000">
            <a:off x="4043362" y="482601"/>
            <a:ext cx="271463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3" name="Rounded Rectangle 20"/>
          <p:cNvSpPr/>
          <p:nvPr userDrawn="1"/>
        </p:nvSpPr>
        <p:spPr>
          <a:xfrm rot="5400000">
            <a:off x="291226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4" name="Rounded Rectangle 21"/>
          <p:cNvSpPr/>
          <p:nvPr userDrawn="1"/>
        </p:nvSpPr>
        <p:spPr>
          <a:xfrm rot="16200000">
            <a:off x="8204200" y="5373688"/>
            <a:ext cx="273050" cy="78740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5" name="Rounded Rectangle 22"/>
          <p:cNvSpPr/>
          <p:nvPr userDrawn="1"/>
        </p:nvSpPr>
        <p:spPr>
          <a:xfrm rot="5400000">
            <a:off x="9127332" y="4441031"/>
            <a:ext cx="271462" cy="162877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6" name="Rounded Rectangle 23"/>
          <p:cNvSpPr/>
          <p:nvPr userDrawn="1"/>
        </p:nvSpPr>
        <p:spPr>
          <a:xfrm rot="5400000">
            <a:off x="7209632" y="5447506"/>
            <a:ext cx="273050" cy="639763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7" name="Rounded Rectangle 24"/>
          <p:cNvSpPr/>
          <p:nvPr userDrawn="1"/>
        </p:nvSpPr>
        <p:spPr>
          <a:xfrm rot="16200000">
            <a:off x="12172950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8" name="Rounded Rectangle 25"/>
          <p:cNvSpPr/>
          <p:nvPr userDrawn="1"/>
        </p:nvSpPr>
        <p:spPr>
          <a:xfrm rot="5400000">
            <a:off x="-136525" y="5448300"/>
            <a:ext cx="273050" cy="63817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1"/>
          <p:cNvSpPr txBox="1">
            <a:spLocks/>
          </p:cNvSpPr>
          <p:nvPr/>
        </p:nvSpPr>
        <p:spPr bwMode="auto">
          <a:xfrm>
            <a:off x="3563938" y="3073400"/>
            <a:ext cx="85232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МЛАДИТЕ МОГАТ:</a:t>
            </a:r>
          </a:p>
          <a:p>
            <a:r>
              <a:rPr lang="ru-RU" sz="2800">
                <a:solidFill>
                  <a:schemeClr val="bg1"/>
                </a:solidFill>
              </a:rPr>
              <a:t>ЗА ДА ИМА СМИСЪЛ, ТРЯБВА ДА ИМА ДИАЛОГ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122" name="Text Placeholder 2"/>
          <p:cNvSpPr txBox="1">
            <a:spLocks/>
          </p:cNvSpPr>
          <p:nvPr/>
        </p:nvSpPr>
        <p:spPr bwMode="auto">
          <a:xfrm>
            <a:off x="3587750" y="4235450"/>
            <a:ext cx="4043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bg-BG" sz="2600" b="0" dirty="0">
                <a:solidFill>
                  <a:srgbClr val="FFFFFF"/>
                </a:solidFill>
                <a:latin typeface="Roboto Condensed Light" pitchFamily="2" charset="0"/>
              </a:rPr>
              <a:t>Май 2025</a:t>
            </a:r>
            <a:endParaRPr lang="en-GB" sz="2600" b="0" dirty="0">
              <a:latin typeface="Roboto Condense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6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21B53A-36FE-4614-8CDE-1C45565D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068387"/>
            <a:ext cx="2689225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Кои </a:t>
            </a:r>
            <a:r>
              <a:rPr lang="ru-RU" altLang="en-US" sz="1700" dirty="0" err="1">
                <a:solidFill>
                  <a:srgbClr val="FFFFFF"/>
                </a:solidFill>
              </a:rPr>
              <a:t>са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основните</a:t>
            </a:r>
            <a:r>
              <a:rPr lang="ru-RU" altLang="en-US" sz="1700" dirty="0">
                <a:solidFill>
                  <a:srgbClr val="FFFFFF"/>
                </a:solidFill>
              </a:rPr>
              <a:t> причини </a:t>
            </a:r>
            <a:r>
              <a:rPr lang="ru-RU" altLang="en-US" sz="1700" dirty="0" err="1">
                <a:solidFill>
                  <a:srgbClr val="FFFFFF"/>
                </a:solidFill>
              </a:rPr>
              <a:t>Вие</a:t>
            </a:r>
            <a:r>
              <a:rPr lang="ru-RU" altLang="en-US" sz="1700" dirty="0">
                <a:solidFill>
                  <a:srgbClr val="FFFFFF"/>
                </a:solidFill>
              </a:rPr>
              <a:t> лично да не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участвали</a:t>
            </a:r>
            <a:r>
              <a:rPr lang="ru-RU" altLang="en-US" sz="1700" dirty="0">
                <a:solidFill>
                  <a:srgbClr val="FFFFFF"/>
                </a:solidFill>
              </a:rPr>
              <a:t> в </a:t>
            </a:r>
            <a:r>
              <a:rPr lang="ru-RU" altLang="en-US" sz="1700" dirty="0" err="1">
                <a:solidFill>
                  <a:srgbClr val="FFFFFF"/>
                </a:solidFill>
              </a:rPr>
              <a:t>такъв</a:t>
            </a:r>
            <a:r>
              <a:rPr lang="ru-RU" altLang="en-US" sz="1700" dirty="0">
                <a:solidFill>
                  <a:srgbClr val="FFFFFF"/>
                </a:solidFill>
              </a:rPr>
              <a:t> тип </a:t>
            </a:r>
            <a:r>
              <a:rPr lang="ru-RU" altLang="en-US" sz="1700" dirty="0" err="1">
                <a:solidFill>
                  <a:srgbClr val="FFFFFF"/>
                </a:solidFill>
              </a:rPr>
              <a:t>дейности</a:t>
            </a:r>
            <a:r>
              <a:rPr lang="ru-RU" altLang="en-US" sz="1700" dirty="0">
                <a:solidFill>
                  <a:srgbClr val="FFFFFF"/>
                </a:solidFill>
              </a:rPr>
              <a:t>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1EE50CF-6E95-4F0B-8B6B-1BB6E25A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" y="6108102"/>
            <a:ext cx="2655887" cy="5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r>
              <a:rPr lang="bg-BG" sz="1550" b="0" noProof="0" dirty="0">
                <a:solidFill>
                  <a:srgbClr val="FFFFFF"/>
                </a:solidFill>
              </a:rPr>
              <a:t>База:  279 респондента, </a:t>
            </a:r>
          </a:p>
          <a:p>
            <a:pPr>
              <a:lnSpc>
                <a:spcPts val="1900"/>
              </a:lnSpc>
            </a:pPr>
            <a:r>
              <a:rPr lang="bg-BG" sz="1550" b="0" noProof="0" dirty="0">
                <a:solidFill>
                  <a:srgbClr val="FFFFFF"/>
                </a:solidFill>
              </a:rPr>
              <a:t>които не са участвали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75A7C43-685F-4AB2-B2F9-4D1CD1CA0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922101"/>
              </p:ext>
            </p:extLst>
          </p:nvPr>
        </p:nvGraphicFramePr>
        <p:xfrm>
          <a:off x="2787162" y="1616808"/>
          <a:ext cx="8928518" cy="388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CC3C9E-336D-4119-A3DC-A3D467A682A3}"/>
              </a:ext>
            </a:extLst>
          </p:cNvPr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Повече от 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Q3/ 2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E79517F-FDDD-4A9F-B0A8-D8D9D1F6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069975"/>
            <a:ext cx="2689225" cy="9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А </a:t>
            </a:r>
            <a:r>
              <a:rPr lang="ru-RU" altLang="en-US" sz="1700" dirty="0" err="1">
                <a:solidFill>
                  <a:srgbClr val="FFFFFF"/>
                </a:solidFill>
              </a:rPr>
              <a:t>какво</a:t>
            </a:r>
            <a:r>
              <a:rPr lang="ru-RU" altLang="en-US" sz="1700" dirty="0">
                <a:solidFill>
                  <a:srgbClr val="FFFFFF"/>
                </a:solidFill>
              </a:rPr>
              <a:t> би Ви </a:t>
            </a:r>
            <a:r>
              <a:rPr lang="ru-RU" altLang="en-US" sz="1700" dirty="0" err="1">
                <a:solidFill>
                  <a:srgbClr val="FFFFFF"/>
                </a:solidFill>
              </a:rPr>
              <a:t>мотивирало</a:t>
            </a:r>
            <a:r>
              <a:rPr lang="ru-RU" altLang="en-US" sz="1700" dirty="0">
                <a:solidFill>
                  <a:srgbClr val="FFFFFF"/>
                </a:solidFill>
              </a:rPr>
              <a:t> най-</a:t>
            </a:r>
            <a:r>
              <a:rPr lang="ru-RU" altLang="en-US" sz="1700" dirty="0" err="1">
                <a:solidFill>
                  <a:srgbClr val="FFFFFF"/>
                </a:solidFill>
              </a:rPr>
              <a:t>силно</a:t>
            </a:r>
            <a:r>
              <a:rPr lang="ru-RU" altLang="en-US" sz="1700" dirty="0">
                <a:solidFill>
                  <a:srgbClr val="FFFFFF"/>
                </a:solidFill>
              </a:rPr>
              <a:t> да се включите/ да се включите активно?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F56256-CBB4-4563-83A2-0230BE63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5D2137-65C1-40CB-8803-8D49459F36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74400"/>
              </p:ext>
            </p:extLst>
          </p:nvPr>
        </p:nvGraphicFramePr>
        <p:xfrm>
          <a:off x="4007230" y="1512837"/>
          <a:ext cx="7315200" cy="39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4F8B26C-B344-4BA7-8B12-3B8E8C5008E4}"/>
              </a:ext>
            </a:extLst>
          </p:cNvPr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Повече от 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0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7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Q3/ 2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E79517F-FDDD-4A9F-B0A8-D8D9D1F6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069975"/>
            <a:ext cx="2689225" cy="9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Във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Вашето</a:t>
            </a:r>
            <a:r>
              <a:rPr lang="ru-RU" altLang="en-US" sz="1700" dirty="0">
                <a:solidFill>
                  <a:srgbClr val="FFFFFF"/>
                </a:solidFill>
              </a:rPr>
              <a:t> семейство говори ли се по теми, </a:t>
            </a:r>
            <a:r>
              <a:rPr lang="ru-RU" altLang="en-US" sz="1700" dirty="0" err="1">
                <a:solidFill>
                  <a:srgbClr val="FFFFFF"/>
                </a:solidFill>
              </a:rPr>
              <a:t>свързани</a:t>
            </a:r>
            <a:r>
              <a:rPr lang="ru-RU" altLang="en-US" sz="1700" dirty="0">
                <a:solidFill>
                  <a:srgbClr val="FFFFFF"/>
                </a:solidFill>
              </a:rPr>
              <a:t> с: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F56256-CBB4-4563-83A2-0230BE63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9" name="Group 229">
            <a:extLst>
              <a:ext uri="{FF2B5EF4-FFF2-40B4-BE49-F238E27FC236}">
                <a16:creationId xmlns:a16="http://schemas.microsoft.com/office/drawing/2014/main" id="{C796ABD4-21D6-41E1-BC26-2700090F0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75135"/>
              </p:ext>
            </p:extLst>
          </p:nvPr>
        </p:nvGraphicFramePr>
        <p:xfrm>
          <a:off x="3499649" y="2705403"/>
          <a:ext cx="8166846" cy="1600200"/>
        </p:xfrm>
        <a:graphic>
          <a:graphicData uri="http://schemas.openxmlformats.org/drawingml/2006/table">
            <a:tbl>
              <a:tblPr/>
              <a:tblGrid>
                <a:gridCol w="243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779">
                  <a:extLst>
                    <a:ext uri="{9D8B030D-6E8A-4147-A177-3AD203B41FA5}">
                      <a16:colId xmlns:a16="http://schemas.microsoft.com/office/drawing/2014/main" val="4231806735"/>
                    </a:ext>
                  </a:extLst>
                </a:gridCol>
                <a:gridCol w="114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bg-BG" sz="13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Да, често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Понякога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Почти никога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Изобщо не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</a:t>
                      </a:r>
                      <a:r>
                        <a:rPr lang="ru-RU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знам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Политика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Граждански права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Граждански задължения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7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Q3/ 2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E79517F-FDDD-4A9F-B0A8-D8D9D1F6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069975"/>
            <a:ext cx="2750203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Най-общо </a:t>
            </a:r>
            <a:r>
              <a:rPr lang="ru-RU" altLang="en-US" sz="1700" dirty="0" err="1">
                <a:solidFill>
                  <a:srgbClr val="FFFFFF"/>
                </a:solidFill>
              </a:rPr>
              <a:t>какво</a:t>
            </a:r>
            <a:r>
              <a:rPr lang="ru-RU" altLang="en-US" sz="1700" dirty="0">
                <a:solidFill>
                  <a:srgbClr val="FFFFFF"/>
                </a:solidFill>
              </a:rPr>
              <a:t> отношение </a:t>
            </a:r>
            <a:r>
              <a:rPr lang="ru-RU" altLang="en-US" sz="1700" dirty="0" err="1">
                <a:solidFill>
                  <a:srgbClr val="FFFFFF"/>
                </a:solidFill>
              </a:rPr>
              <a:t>към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политиката</a:t>
            </a:r>
            <a:r>
              <a:rPr lang="ru-RU" altLang="en-US" sz="1700" dirty="0">
                <a:solidFill>
                  <a:srgbClr val="FFFFFF"/>
                </a:solidFill>
              </a:rPr>
              <a:t> е </a:t>
            </a:r>
            <a:r>
              <a:rPr lang="ru-RU" altLang="en-US" sz="1700" dirty="0" err="1">
                <a:solidFill>
                  <a:srgbClr val="FFFFFF"/>
                </a:solidFill>
              </a:rPr>
              <a:t>формирало</a:t>
            </a:r>
            <a:r>
              <a:rPr lang="ru-RU" altLang="en-US" sz="1700" dirty="0">
                <a:solidFill>
                  <a:srgbClr val="FFFFFF"/>
                </a:solidFill>
              </a:rPr>
              <a:t> у Вас </a:t>
            </a:r>
            <a:r>
              <a:rPr lang="ru-RU" altLang="en-US" sz="1700" dirty="0" err="1">
                <a:solidFill>
                  <a:srgbClr val="FFFFFF"/>
                </a:solidFill>
              </a:rPr>
              <a:t>Вашето</a:t>
            </a:r>
            <a:r>
              <a:rPr lang="ru-RU" altLang="en-US" sz="1700" dirty="0">
                <a:solidFill>
                  <a:srgbClr val="FFFFFF"/>
                </a:solidFill>
              </a:rPr>
              <a:t> семейство?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F56256-CBB4-4563-83A2-0230BE63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0651542-751C-420B-B281-FEEA90A74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382376"/>
              </p:ext>
            </p:extLst>
          </p:nvPr>
        </p:nvGraphicFramePr>
        <p:xfrm>
          <a:off x="4429361" y="1954822"/>
          <a:ext cx="60644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68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  <a:defRPr/>
            </a:pPr>
            <a:r>
              <a:rPr lang="bg-BG" sz="155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en-GB" sz="155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  <a:defRPr/>
            </a:pPr>
            <a:r>
              <a:rPr lang="bg-BG" sz="1550" b="0" dirty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en-GB" sz="155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graphicFrame>
        <p:nvGraphicFramePr>
          <p:cNvPr id="5349" name="Group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1006"/>
              </p:ext>
            </p:extLst>
          </p:nvPr>
        </p:nvGraphicFramePr>
        <p:xfrm>
          <a:off x="3272118" y="2307672"/>
          <a:ext cx="8657944" cy="2605248"/>
        </p:xfrm>
        <a:graphic>
          <a:graphicData uri="http://schemas.openxmlformats.org/drawingml/2006/table">
            <a:tbl>
              <a:tblPr/>
              <a:tblGrid>
                <a:gridCol w="197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2495225150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2043169273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1169163380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1885352626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Средна оценка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(6)</a:t>
                      </a:r>
                    </a:p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Напълно вярвам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(1) </a:t>
                      </a:r>
                    </a:p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Изобщо не вярвам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</a:t>
                      </a: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мога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да </a:t>
                      </a: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преценя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Родители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Приятели и колеги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Учители и преподаватели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Експерти и анализатори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Социални мрежи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740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Онлайн медии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919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Телевизия</a:t>
                      </a:r>
                    </a:p>
                  </a:txBody>
                  <a:tcPr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814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229" name="Text Box 4"/>
          <p:cNvSpPr txBox="1">
            <a:spLocks noChangeArrowheads="1"/>
          </p:cNvSpPr>
          <p:nvPr/>
        </p:nvSpPr>
        <p:spPr bwMode="auto">
          <a:xfrm>
            <a:off x="261938" y="1095375"/>
            <a:ext cx="2606675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ru-RU" altLang="en-US" sz="1700" b="1" dirty="0">
                <a:solidFill>
                  <a:srgbClr val="FFFFFF"/>
                </a:solidFill>
              </a:rPr>
              <a:t>До </a:t>
            </a:r>
            <a:r>
              <a:rPr lang="ru-RU" altLang="en-US" sz="1700" b="1" dirty="0" err="1">
                <a:solidFill>
                  <a:srgbClr val="FFFFFF"/>
                </a:solidFill>
              </a:rPr>
              <a:t>каква</a:t>
            </a:r>
            <a:r>
              <a:rPr lang="ru-RU" altLang="en-US" sz="1700" b="1" dirty="0">
                <a:solidFill>
                  <a:srgbClr val="FFFFFF"/>
                </a:solidFill>
              </a:rPr>
              <a:t> степен </a:t>
            </a:r>
            <a:r>
              <a:rPr lang="ru-RU" altLang="en-US" sz="1700" b="1" dirty="0" err="1">
                <a:solidFill>
                  <a:srgbClr val="FFFFFF"/>
                </a:solidFill>
              </a:rPr>
              <a:t>вярвате</a:t>
            </a:r>
            <a:r>
              <a:rPr lang="ru-RU" altLang="en-US" sz="1700" b="1" dirty="0">
                <a:solidFill>
                  <a:srgbClr val="FFFFFF"/>
                </a:solidFill>
              </a:rPr>
              <a:t> на </a:t>
            </a:r>
            <a:r>
              <a:rPr lang="ru-RU" altLang="en-US" sz="1700" b="1" dirty="0" err="1">
                <a:solidFill>
                  <a:srgbClr val="FFFFFF"/>
                </a:solidFill>
              </a:rPr>
              <a:t>всеки</a:t>
            </a:r>
            <a:r>
              <a:rPr lang="ru-RU" altLang="en-US" sz="1700" b="1" dirty="0">
                <a:solidFill>
                  <a:srgbClr val="FFFFFF"/>
                </a:solidFill>
              </a:rPr>
              <a:t> от </a:t>
            </a:r>
            <a:r>
              <a:rPr lang="ru-RU" altLang="en-US" sz="1700" b="1" dirty="0" err="1">
                <a:solidFill>
                  <a:srgbClr val="FFFFFF"/>
                </a:solidFill>
              </a:rPr>
              <a:t>следните</a:t>
            </a:r>
            <a:r>
              <a:rPr lang="ru-RU" altLang="en-US" sz="1700" b="1" dirty="0">
                <a:solidFill>
                  <a:srgbClr val="FFFFFF"/>
                </a:solidFill>
              </a:rPr>
              <a:t> </a:t>
            </a:r>
            <a:r>
              <a:rPr lang="ru-RU" altLang="en-US" sz="1700" b="1" dirty="0" err="1">
                <a:solidFill>
                  <a:srgbClr val="FFFFFF"/>
                </a:solidFill>
              </a:rPr>
              <a:t>източници</a:t>
            </a:r>
            <a:r>
              <a:rPr lang="ru-RU" altLang="en-US" sz="1700" b="1" dirty="0">
                <a:solidFill>
                  <a:srgbClr val="FFFFFF"/>
                </a:solidFill>
              </a:rPr>
              <a:t>, </a:t>
            </a:r>
            <a:r>
              <a:rPr lang="ru-RU" altLang="en-US" sz="1700" b="1" dirty="0" err="1">
                <a:solidFill>
                  <a:srgbClr val="FFFFFF"/>
                </a:solidFill>
              </a:rPr>
              <a:t>когато</a:t>
            </a:r>
            <a:r>
              <a:rPr lang="ru-RU" altLang="en-US" sz="1700" b="1" dirty="0">
                <a:solidFill>
                  <a:srgbClr val="FFFFFF"/>
                </a:solidFill>
              </a:rPr>
              <a:t> става </a:t>
            </a:r>
            <a:r>
              <a:rPr lang="ru-RU" altLang="en-US" sz="1700" b="1" dirty="0" err="1">
                <a:solidFill>
                  <a:srgbClr val="FFFFFF"/>
                </a:solidFill>
              </a:rPr>
              <a:t>въпрос</a:t>
            </a:r>
            <a:r>
              <a:rPr lang="ru-RU" altLang="en-US" sz="1700" b="1" dirty="0">
                <a:solidFill>
                  <a:srgbClr val="FFFFFF"/>
                </a:solidFill>
              </a:rPr>
              <a:t> за информация </a:t>
            </a:r>
            <a:r>
              <a:rPr lang="ru-RU" altLang="en-US" sz="1700" b="1" dirty="0" err="1">
                <a:solidFill>
                  <a:srgbClr val="FFFFFF"/>
                </a:solidFill>
              </a:rPr>
              <a:t>относно</a:t>
            </a:r>
            <a:r>
              <a:rPr lang="ru-RU" altLang="en-US" sz="1700" b="1" dirty="0">
                <a:solidFill>
                  <a:srgbClr val="FFFFFF"/>
                </a:solidFill>
              </a:rPr>
              <a:t> </a:t>
            </a:r>
            <a:r>
              <a:rPr lang="ru-RU" altLang="en-US" sz="1700" b="1" dirty="0" err="1">
                <a:solidFill>
                  <a:srgbClr val="FFFFFF"/>
                </a:solidFill>
              </a:rPr>
              <a:t>обществения</a:t>
            </a:r>
            <a:r>
              <a:rPr lang="ru-RU" altLang="en-US" sz="1700" b="1" dirty="0">
                <a:solidFill>
                  <a:srgbClr val="FFFFFF"/>
                </a:solidFill>
              </a:rPr>
              <a:t> живот:</a:t>
            </a:r>
            <a:endParaRPr lang="en-GB" altLang="en-US" sz="1700" b="1" dirty="0">
              <a:solidFill>
                <a:srgbClr val="FFFFF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98D3CC5-ACE4-45C6-8973-A5287904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</p:spTree>
    <p:extLst>
      <p:ext uri="{BB962C8B-B14F-4D97-AF65-F5344CB8AC3E}">
        <p14:creationId xmlns:p14="http://schemas.microsoft.com/office/powerpoint/2010/main" val="414156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261938" y="1076324"/>
            <a:ext cx="2655887" cy="14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Според</a:t>
            </a:r>
            <a:r>
              <a:rPr lang="ru-RU" altLang="en-US" sz="1700" dirty="0">
                <a:solidFill>
                  <a:srgbClr val="FFFFFF"/>
                </a:solidFill>
              </a:rPr>
              <a:t> Вас лично млад </a:t>
            </a:r>
            <a:r>
              <a:rPr lang="ru-RU" altLang="en-US" sz="1700" dirty="0" err="1">
                <a:solidFill>
                  <a:srgbClr val="FFFFFF"/>
                </a:solidFill>
              </a:rPr>
              <a:t>човек</a:t>
            </a:r>
            <a:r>
              <a:rPr lang="ru-RU" altLang="en-US" sz="1700" dirty="0">
                <a:solidFill>
                  <a:srgbClr val="FFFFFF"/>
                </a:solidFill>
              </a:rPr>
              <a:t> (до 29 г.) </a:t>
            </a:r>
            <a:r>
              <a:rPr lang="ru-RU" altLang="en-US" sz="1700" dirty="0" err="1">
                <a:solidFill>
                  <a:srgbClr val="FFFFFF"/>
                </a:solidFill>
              </a:rPr>
              <a:t>може</a:t>
            </a:r>
            <a:r>
              <a:rPr lang="ru-RU" altLang="en-US" sz="1700" dirty="0">
                <a:solidFill>
                  <a:srgbClr val="FFFFFF"/>
                </a:solidFill>
              </a:rPr>
              <a:t> ли или не </a:t>
            </a:r>
            <a:r>
              <a:rPr lang="ru-RU" altLang="en-US" sz="1700" dirty="0" err="1">
                <a:solidFill>
                  <a:srgbClr val="FFFFFF"/>
                </a:solidFill>
              </a:rPr>
              <a:t>може</a:t>
            </a:r>
            <a:r>
              <a:rPr lang="ru-RU" altLang="en-US" sz="1700" dirty="0">
                <a:solidFill>
                  <a:srgbClr val="FFFFFF"/>
                </a:solidFill>
              </a:rPr>
              <a:t> да </a:t>
            </a:r>
            <a:r>
              <a:rPr lang="ru-RU" altLang="en-US" sz="1700" dirty="0" err="1">
                <a:solidFill>
                  <a:srgbClr val="FFFFFF"/>
                </a:solidFill>
              </a:rPr>
              <a:t>бъде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ефективен</a:t>
            </a:r>
            <a:r>
              <a:rPr lang="ru-RU" altLang="en-US" sz="1700" dirty="0">
                <a:solidFill>
                  <a:srgbClr val="FFFFFF"/>
                </a:solidFill>
              </a:rPr>
              <a:t> политически/ граждански лидер?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59C36A4-76E9-43CE-845C-F1AA67CD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72FDFD-B8AB-453A-B3B9-09AEF8D39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806540"/>
              </p:ext>
            </p:extLst>
          </p:nvPr>
        </p:nvGraphicFramePr>
        <p:xfrm>
          <a:off x="3790740" y="1980466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54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"/>
          <p:cNvSpPr txBox="1">
            <a:spLocks noChangeArrowheads="1"/>
          </p:cNvSpPr>
          <p:nvPr/>
        </p:nvSpPr>
        <p:spPr bwMode="auto">
          <a:xfrm>
            <a:off x="261938" y="1085850"/>
            <a:ext cx="2606675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ru-RU" altLang="en-US" sz="1700" b="1" dirty="0" err="1">
                <a:solidFill>
                  <a:srgbClr val="FFFFFF"/>
                </a:solidFill>
              </a:rPr>
              <a:t>Какво</a:t>
            </a:r>
            <a:r>
              <a:rPr lang="ru-RU" altLang="en-US" sz="1700" b="1" dirty="0">
                <a:solidFill>
                  <a:srgbClr val="FFFFFF"/>
                </a:solidFill>
              </a:rPr>
              <a:t> в най-</a:t>
            </a:r>
            <a:r>
              <a:rPr lang="ru-RU" altLang="en-US" sz="1700" b="1" dirty="0" err="1">
                <a:solidFill>
                  <a:srgbClr val="FFFFFF"/>
                </a:solidFill>
              </a:rPr>
              <a:t>голяма</a:t>
            </a:r>
            <a:r>
              <a:rPr lang="ru-RU" altLang="en-US" sz="1700" b="1" dirty="0">
                <a:solidFill>
                  <a:srgbClr val="FFFFFF"/>
                </a:solidFill>
              </a:rPr>
              <a:t> степен </a:t>
            </a:r>
            <a:r>
              <a:rPr lang="ru-RU" altLang="en-US" sz="1700" b="1" dirty="0" err="1">
                <a:solidFill>
                  <a:srgbClr val="FFFFFF"/>
                </a:solidFill>
              </a:rPr>
              <a:t>пречи</a:t>
            </a:r>
            <a:r>
              <a:rPr lang="ru-RU" altLang="en-US" sz="1700" b="1" dirty="0">
                <a:solidFill>
                  <a:srgbClr val="FFFFFF"/>
                </a:solidFill>
              </a:rPr>
              <a:t> на </a:t>
            </a:r>
            <a:r>
              <a:rPr lang="ru-RU" altLang="en-US" sz="1700" b="1" dirty="0" err="1">
                <a:solidFill>
                  <a:srgbClr val="FFFFFF"/>
                </a:solidFill>
              </a:rPr>
              <a:t>младите</a:t>
            </a:r>
            <a:r>
              <a:rPr lang="ru-RU" altLang="en-US" sz="1700" b="1" dirty="0">
                <a:solidFill>
                  <a:srgbClr val="FFFFFF"/>
                </a:solidFill>
              </a:rPr>
              <a:t> хора да </a:t>
            </a:r>
            <a:r>
              <a:rPr lang="ru-RU" altLang="en-US" sz="1700" b="1" dirty="0" err="1">
                <a:solidFill>
                  <a:srgbClr val="FFFFFF"/>
                </a:solidFill>
              </a:rPr>
              <a:t>припознаят</a:t>
            </a:r>
            <a:r>
              <a:rPr lang="ru-RU" altLang="en-US" sz="1700" b="1" dirty="0">
                <a:solidFill>
                  <a:srgbClr val="FFFFFF"/>
                </a:solidFill>
              </a:rPr>
              <a:t> себе си </a:t>
            </a:r>
            <a:r>
              <a:rPr lang="ru-RU" altLang="en-US" sz="1700" b="1" dirty="0" err="1">
                <a:solidFill>
                  <a:srgbClr val="FFFFFF"/>
                </a:solidFill>
              </a:rPr>
              <a:t>като</a:t>
            </a:r>
            <a:r>
              <a:rPr lang="ru-RU" altLang="en-US" sz="1700" b="1" dirty="0">
                <a:solidFill>
                  <a:srgbClr val="FFFFFF"/>
                </a:solidFill>
              </a:rPr>
              <a:t> политически/ граждански </a:t>
            </a:r>
            <a:r>
              <a:rPr lang="ru-RU" altLang="en-US" sz="1700" b="1" dirty="0" err="1">
                <a:solidFill>
                  <a:srgbClr val="FFFFFF"/>
                </a:solidFill>
              </a:rPr>
              <a:t>лидери</a:t>
            </a:r>
            <a:r>
              <a:rPr lang="ru-RU" altLang="en-US" sz="1700" b="1" dirty="0">
                <a:solidFill>
                  <a:srgbClr val="FFFFFF"/>
                </a:solidFill>
              </a:rPr>
              <a:t>?</a:t>
            </a:r>
            <a:endParaRPr lang="en-GB" altLang="en-US" sz="1700" b="1" dirty="0">
              <a:solidFill>
                <a:srgbClr val="FFFFFF"/>
              </a:solidFill>
            </a:endParaRPr>
          </a:p>
        </p:txBody>
      </p:sp>
      <p:sp>
        <p:nvSpPr>
          <p:cNvPr id="6146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</a:t>
            </a:r>
            <a:b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</a:b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зададени опции</a:t>
            </a: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176755D-4019-4ACB-9B89-6EFDFF18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2D9BF9-44BB-4EF3-90BE-8D09723FB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31121"/>
              </p:ext>
            </p:extLst>
          </p:nvPr>
        </p:nvGraphicFramePr>
        <p:xfrm>
          <a:off x="4385822" y="1820215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67AB4AD-B74E-49BD-9E1D-F138E8D358A9}"/>
              </a:ext>
            </a:extLst>
          </p:cNvPr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Повече от 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3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261938" y="1076324"/>
            <a:ext cx="2655887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Вие</a:t>
            </a:r>
            <a:r>
              <a:rPr lang="ru-RU" altLang="en-US" sz="1700" dirty="0">
                <a:solidFill>
                  <a:srgbClr val="FFFFFF"/>
                </a:solidFill>
              </a:rPr>
              <a:t> лично </a:t>
            </a:r>
            <a:r>
              <a:rPr lang="ru-RU" altLang="en-US" sz="1700" dirty="0" err="1">
                <a:solidFill>
                  <a:srgbClr val="FFFFFF"/>
                </a:solidFill>
              </a:rPr>
              <a:t>смятате</a:t>
            </a:r>
            <a:r>
              <a:rPr lang="ru-RU" altLang="en-US" sz="1700" dirty="0">
                <a:solidFill>
                  <a:srgbClr val="FFFFFF"/>
                </a:solidFill>
              </a:rPr>
              <a:t> ли или не </a:t>
            </a:r>
            <a:r>
              <a:rPr lang="ru-RU" altLang="en-US" sz="1700" dirty="0" err="1">
                <a:solidFill>
                  <a:srgbClr val="FFFFFF"/>
                </a:solidFill>
              </a:rPr>
              <a:t>смятате</a:t>
            </a:r>
            <a:r>
              <a:rPr lang="ru-RU" altLang="en-US" sz="1700" dirty="0">
                <a:solidFill>
                  <a:srgbClr val="FFFFFF"/>
                </a:solidFill>
              </a:rPr>
              <a:t>, че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част от поколение, </a:t>
            </a:r>
            <a:r>
              <a:rPr lang="ru-RU" altLang="en-US" sz="1700" dirty="0" err="1">
                <a:solidFill>
                  <a:srgbClr val="FFFFFF"/>
                </a:solidFill>
              </a:rPr>
              <a:t>което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може</a:t>
            </a:r>
            <a:r>
              <a:rPr lang="ru-RU" altLang="en-US" sz="1700" dirty="0">
                <a:solidFill>
                  <a:srgbClr val="FFFFFF"/>
                </a:solidFill>
              </a:rPr>
              <a:t> да </a:t>
            </a:r>
            <a:r>
              <a:rPr lang="ru-RU" altLang="en-US" sz="1700" dirty="0" err="1">
                <a:solidFill>
                  <a:srgbClr val="FFFFFF"/>
                </a:solidFill>
              </a:rPr>
              <a:t>промени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България</a:t>
            </a:r>
            <a:r>
              <a:rPr lang="ru-RU" altLang="en-US" sz="1700" dirty="0">
                <a:solidFill>
                  <a:srgbClr val="FFFFFF"/>
                </a:solidFill>
              </a:rPr>
              <a:t>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59C36A4-76E9-43CE-845C-F1AA67CD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738274-0319-4C76-85E4-167E92A31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260694"/>
              </p:ext>
            </p:extLst>
          </p:nvPr>
        </p:nvGraphicFramePr>
        <p:xfrm>
          <a:off x="3760492" y="1991736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49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7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1137232"/>
            <a:ext cx="7528778" cy="47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371475" y="1249363"/>
            <a:ext cx="2447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2400" dirty="0">
                <a:solidFill>
                  <a:srgbClr val="FFFFFF"/>
                </a:solidFill>
              </a:rPr>
              <a:t>Паспорт и методология </a:t>
            </a:r>
            <a:br>
              <a:rPr lang="bg-BG" altLang="en-US" sz="2400" dirty="0">
                <a:solidFill>
                  <a:srgbClr val="FFFFFF"/>
                </a:solidFill>
              </a:rPr>
            </a:br>
            <a:r>
              <a:rPr lang="bg-BG" altLang="en-US" sz="2400" dirty="0">
                <a:solidFill>
                  <a:srgbClr val="FFFFFF"/>
                </a:solidFill>
              </a:rPr>
              <a:t>на изследването</a:t>
            </a:r>
            <a:endParaRPr lang="en-GB" alt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617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26884"/>
              </p:ext>
            </p:extLst>
          </p:nvPr>
        </p:nvGraphicFramePr>
        <p:xfrm>
          <a:off x="3349811" y="1249363"/>
          <a:ext cx="8472075" cy="4668972"/>
        </p:xfrm>
        <a:graphic>
          <a:graphicData uri="http://schemas.openxmlformats.org/drawingml/2006/table">
            <a:tbl>
              <a:tblPr/>
              <a:tblGrid>
                <a:gridCol w="37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6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Реализация на изследването: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„</a:t>
                      </a: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Тренд“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7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Възложител: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bg-BG" sz="1400" b="0" i="0" kern="1200" dirty="0" smtClean="0">
                          <a:solidFill>
                            <a:srgbClr val="00B0F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„Мрежа</a:t>
                      </a:r>
                      <a:r>
                        <a:rPr lang="bg-BG" sz="1400" b="0" i="0" kern="1200" baseline="0" dirty="0" smtClean="0">
                          <a:solidFill>
                            <a:srgbClr val="00B0F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 за развитие на личността талантите“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kern="1200" dirty="0" smtClean="0">
                          <a:solidFill>
                            <a:srgbClr val="00B0F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"Младите могат" (договор № 25-003/14.05.2025 г.) на Сдружение „Мрежа за развитие на личността и талантите“, финансиран от Министерството на младежта и спорта по Национална програма за младежта 2023-2025 г."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Обем на извадката: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800 представители на </a:t>
                      </a:r>
                      <a:r>
                        <a:rPr kumimoji="0" lang="ru-RU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младите</a:t>
                      </a: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хора </a:t>
                      </a:r>
                      <a:r>
                        <a:rPr kumimoji="0" lang="ru-RU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във</a:t>
                      </a: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</a:t>
                      </a:r>
                      <a:r>
                        <a:rPr kumimoji="0" lang="ru-RU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възрастовите</a:t>
                      </a: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</a:t>
                      </a:r>
                      <a:r>
                        <a:rPr kumimoji="0" lang="ru-RU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групи</a:t>
                      </a: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15-19 г., 20-24 г. и 25-29 г.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285637"/>
                  </a:ext>
                </a:extLst>
              </a:tr>
              <a:tr h="5947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Представителност: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Представително за целевата група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Метод на регистрация: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Пряко стандартизирано интервю „лице в лице“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2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Период на провеждане: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21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–2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8</a:t>
                      </a: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май 2025 г.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7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Максимално допустима стохастична грешка: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± 3.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4</a:t>
                      </a: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%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261938" y="1069975"/>
            <a:ext cx="2689225" cy="9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Кои </a:t>
            </a:r>
            <a:r>
              <a:rPr lang="ru-RU" altLang="en-US" sz="1700" dirty="0" err="1">
                <a:solidFill>
                  <a:srgbClr val="FFFFFF"/>
                </a:solidFill>
              </a:rPr>
              <a:t>са</a:t>
            </a:r>
            <a:r>
              <a:rPr lang="ru-RU" altLang="en-US" sz="1700" dirty="0">
                <a:solidFill>
                  <a:srgbClr val="FFFFFF"/>
                </a:solidFill>
              </a:rPr>
              <a:t> най-</a:t>
            </a:r>
            <a:r>
              <a:rPr lang="ru-RU" altLang="en-US" sz="1700" dirty="0" err="1">
                <a:solidFill>
                  <a:srgbClr val="FFFFFF"/>
                </a:solidFill>
              </a:rPr>
              <a:t>важните</a:t>
            </a:r>
            <a:r>
              <a:rPr lang="ru-RU" altLang="en-US" sz="1700" dirty="0">
                <a:solidFill>
                  <a:srgbClr val="FFFFFF"/>
                </a:solidFill>
              </a:rPr>
              <a:t> за Вас три ценности от </a:t>
            </a:r>
            <a:r>
              <a:rPr lang="ru-RU" altLang="en-US" sz="1700" dirty="0" err="1">
                <a:solidFill>
                  <a:srgbClr val="FFFFFF"/>
                </a:solidFill>
              </a:rPr>
              <a:t>този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списък</a:t>
            </a:r>
            <a:r>
              <a:rPr lang="ru-RU" altLang="en-US" sz="1700" dirty="0">
                <a:solidFill>
                  <a:srgbClr val="FFFFFF"/>
                </a:solidFill>
              </a:rPr>
              <a:t>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9218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9219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Повече от 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A8E97EA-21F2-4173-9B1A-7DCF1C25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53FF49-AF8F-434B-957B-C2D13AA85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936505"/>
              </p:ext>
            </p:extLst>
          </p:nvPr>
        </p:nvGraphicFramePr>
        <p:xfrm>
          <a:off x="4410074" y="522513"/>
          <a:ext cx="7532914" cy="570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9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261938" y="1076324"/>
            <a:ext cx="2655887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Вие</a:t>
            </a:r>
            <a:r>
              <a:rPr lang="ru-RU" altLang="en-US" sz="1700" dirty="0">
                <a:solidFill>
                  <a:srgbClr val="FFFFFF"/>
                </a:solidFill>
              </a:rPr>
              <a:t> лично </a:t>
            </a:r>
            <a:r>
              <a:rPr lang="ru-RU" altLang="en-US" sz="1700" dirty="0" err="1">
                <a:solidFill>
                  <a:srgbClr val="FFFFFF"/>
                </a:solidFill>
              </a:rPr>
              <a:t>чували</a:t>
            </a:r>
            <a:r>
              <a:rPr lang="ru-RU" altLang="en-US" sz="1700" dirty="0">
                <a:solidFill>
                  <a:srgbClr val="FFFFFF"/>
                </a:solidFill>
              </a:rPr>
              <a:t> ли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или не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чували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някога</a:t>
            </a:r>
            <a:r>
              <a:rPr lang="ru-RU" altLang="en-US" sz="1700" dirty="0">
                <a:solidFill>
                  <a:srgbClr val="FFFFFF"/>
                </a:solidFill>
              </a:rPr>
              <a:t> термина "</a:t>
            </a:r>
            <a:r>
              <a:rPr lang="ru-RU" altLang="en-US" sz="1700" dirty="0" err="1">
                <a:solidFill>
                  <a:srgbClr val="FFFFFF"/>
                </a:solidFill>
              </a:rPr>
              <a:t>младежко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овластяване</a:t>
            </a:r>
            <a:r>
              <a:rPr lang="ru-RU" altLang="en-US" sz="1700" dirty="0">
                <a:solidFill>
                  <a:srgbClr val="FFFFFF"/>
                </a:solidFill>
              </a:rPr>
              <a:t>"?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59C36A4-76E9-43CE-845C-F1AA67CD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0977D7A-C3C0-4CF0-B378-6E083FC19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656226"/>
              </p:ext>
            </p:extLst>
          </p:nvPr>
        </p:nvGraphicFramePr>
        <p:xfrm>
          <a:off x="3789519" y="2024008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261938" y="1040947"/>
            <a:ext cx="2689225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Независимо дали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запознати</a:t>
            </a:r>
            <a:r>
              <a:rPr lang="ru-RU" altLang="en-US" sz="1700" dirty="0">
                <a:solidFill>
                  <a:srgbClr val="FFFFFF"/>
                </a:solidFill>
              </a:rPr>
              <a:t> или не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запознати</a:t>
            </a:r>
            <a:r>
              <a:rPr lang="ru-RU" altLang="en-US" sz="1700" dirty="0">
                <a:solidFill>
                  <a:srgbClr val="FFFFFF"/>
                </a:solidFill>
              </a:rPr>
              <a:t> с термина "</a:t>
            </a:r>
            <a:r>
              <a:rPr lang="ru-RU" altLang="en-US" sz="1700" dirty="0" err="1">
                <a:solidFill>
                  <a:srgbClr val="FFFFFF"/>
                </a:solidFill>
              </a:rPr>
              <a:t>младежко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овластяване</a:t>
            </a:r>
            <a:r>
              <a:rPr lang="ru-RU" altLang="en-US" sz="1700" dirty="0">
                <a:solidFill>
                  <a:srgbClr val="FFFFFF"/>
                </a:solidFill>
              </a:rPr>
              <a:t>", за Вас лично кои </a:t>
            </a:r>
            <a:r>
              <a:rPr lang="ru-RU" altLang="en-US" sz="1700" dirty="0" err="1">
                <a:solidFill>
                  <a:srgbClr val="FFFFFF"/>
                </a:solidFill>
              </a:rPr>
              <a:t>аспекти</a:t>
            </a:r>
            <a:r>
              <a:rPr lang="ru-RU" altLang="en-US" sz="1700" dirty="0">
                <a:solidFill>
                  <a:srgbClr val="FFFFFF"/>
                </a:solidFill>
              </a:rPr>
              <a:t> от него </a:t>
            </a:r>
            <a:r>
              <a:rPr lang="ru-RU" altLang="en-US" sz="1700" dirty="0" err="1">
                <a:solidFill>
                  <a:srgbClr val="FFFFFF"/>
                </a:solidFill>
              </a:rPr>
              <a:t>имат</a:t>
            </a:r>
            <a:r>
              <a:rPr lang="ru-RU" altLang="en-US" sz="1700" dirty="0">
                <a:solidFill>
                  <a:srgbClr val="FFFFFF"/>
                </a:solidFill>
              </a:rPr>
              <a:t> най-</a:t>
            </a:r>
            <a:r>
              <a:rPr lang="ru-RU" altLang="en-US" sz="1700" dirty="0" err="1">
                <a:solidFill>
                  <a:srgbClr val="FFFFFF"/>
                </a:solidFill>
              </a:rPr>
              <a:t>голяма</a:t>
            </a:r>
            <a:r>
              <a:rPr lang="ru-RU" altLang="en-US" sz="1700" dirty="0">
                <a:solidFill>
                  <a:srgbClr val="FFFFFF"/>
                </a:solidFill>
              </a:rPr>
              <a:t> значение?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9218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9219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Повече от 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A8E97EA-21F2-4173-9B1A-7DCF1C25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1063DD-178D-44F3-BD13-EC0B8C2BB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754573"/>
              </p:ext>
            </p:extLst>
          </p:nvPr>
        </p:nvGraphicFramePr>
        <p:xfrm>
          <a:off x="3986303" y="776741"/>
          <a:ext cx="7750628" cy="530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9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3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21B53A-36FE-4614-8CDE-1C45565D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039359"/>
            <a:ext cx="2689225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Според</a:t>
            </a:r>
            <a:r>
              <a:rPr lang="ru-RU" altLang="en-US" sz="1700" dirty="0">
                <a:solidFill>
                  <a:srgbClr val="FFFFFF"/>
                </a:solidFill>
              </a:rPr>
              <a:t> Вас лично в </a:t>
            </a:r>
            <a:r>
              <a:rPr lang="ru-RU" altLang="en-US" sz="1700" dirty="0" err="1">
                <a:solidFill>
                  <a:srgbClr val="FFFFFF"/>
                </a:solidFill>
              </a:rPr>
              <a:t>каква</a:t>
            </a:r>
            <a:r>
              <a:rPr lang="ru-RU" altLang="en-US" sz="1700" dirty="0">
                <a:solidFill>
                  <a:srgbClr val="FFFFFF"/>
                </a:solidFill>
              </a:rPr>
              <a:t> степен </a:t>
            </a:r>
            <a:r>
              <a:rPr lang="ru-RU" altLang="en-US" sz="1700" dirty="0" err="1">
                <a:solidFill>
                  <a:srgbClr val="FFFFFF"/>
                </a:solidFill>
              </a:rPr>
              <a:t>младите</a:t>
            </a:r>
            <a:r>
              <a:rPr lang="ru-RU" altLang="en-US" sz="1700" dirty="0">
                <a:solidFill>
                  <a:srgbClr val="FFFFFF"/>
                </a:solidFill>
              </a:rPr>
              <a:t> хора в </a:t>
            </a:r>
            <a:r>
              <a:rPr lang="ru-RU" altLang="en-US" sz="1700" dirty="0" err="1">
                <a:solidFill>
                  <a:srgbClr val="FFFFFF"/>
                </a:solidFill>
              </a:rPr>
              <a:t>България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имат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реална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възможност</a:t>
            </a:r>
            <a:r>
              <a:rPr lang="ru-RU" altLang="en-US" sz="1700" dirty="0">
                <a:solidFill>
                  <a:srgbClr val="FFFFFF"/>
                </a:solidFill>
              </a:rPr>
              <a:t> да </a:t>
            </a:r>
            <a:r>
              <a:rPr lang="ru-RU" altLang="en-US" sz="1700" dirty="0" err="1">
                <a:solidFill>
                  <a:srgbClr val="FFFFFF"/>
                </a:solidFill>
              </a:rPr>
              <a:t>влияят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върху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обществените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процеси</a:t>
            </a:r>
            <a:r>
              <a:rPr lang="ru-RU" altLang="en-US" sz="1700" dirty="0">
                <a:solidFill>
                  <a:srgbClr val="FFFFFF"/>
                </a:solidFill>
              </a:rPr>
              <a:t>/ </a:t>
            </a:r>
            <a:r>
              <a:rPr lang="ru-RU" altLang="en-US" sz="1700" dirty="0" err="1">
                <a:solidFill>
                  <a:srgbClr val="FFFFFF"/>
                </a:solidFill>
              </a:rPr>
              <a:t>формиране</a:t>
            </a:r>
            <a:r>
              <a:rPr lang="ru-RU" altLang="en-US" sz="1700" dirty="0">
                <a:solidFill>
                  <a:srgbClr val="FFFFFF"/>
                </a:solidFill>
              </a:rPr>
              <a:t> на политики?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1EE50CF-6E95-4F0B-8B6B-1BB6E25A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29099FD-5313-47E0-8E2A-612B40258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01044"/>
              </p:ext>
            </p:extLst>
          </p:nvPr>
        </p:nvGraphicFramePr>
        <p:xfrm>
          <a:off x="3532960" y="16002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67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261938" y="1076324"/>
            <a:ext cx="2655887" cy="176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Според</a:t>
            </a:r>
            <a:r>
              <a:rPr lang="ru-RU" altLang="en-US" sz="1700" dirty="0">
                <a:solidFill>
                  <a:srgbClr val="FFFFFF"/>
                </a:solidFill>
              </a:rPr>
              <a:t> Вас лично в </a:t>
            </a:r>
            <a:r>
              <a:rPr lang="ru-RU" altLang="en-US" sz="1700" dirty="0" err="1">
                <a:solidFill>
                  <a:srgbClr val="FFFFFF"/>
                </a:solidFill>
              </a:rPr>
              <a:t>обществото</a:t>
            </a:r>
            <a:r>
              <a:rPr lang="ru-RU" altLang="en-US" sz="1700" dirty="0">
                <a:solidFill>
                  <a:srgbClr val="FFFFFF"/>
                </a:solidFill>
              </a:rPr>
              <a:t> говори ли се или не се говори </a:t>
            </a:r>
            <a:r>
              <a:rPr lang="ru-RU" altLang="en-US" sz="1700" dirty="0" err="1">
                <a:solidFill>
                  <a:srgbClr val="FFFFFF"/>
                </a:solidFill>
              </a:rPr>
              <a:t>достатъчно</a:t>
            </a:r>
            <a:r>
              <a:rPr lang="ru-RU" altLang="en-US" sz="1700" dirty="0">
                <a:solidFill>
                  <a:srgbClr val="FFFFFF"/>
                </a:solidFill>
              </a:rPr>
              <a:t> за </a:t>
            </a:r>
            <a:r>
              <a:rPr lang="ru-RU" altLang="en-US" sz="1700" dirty="0" err="1">
                <a:solidFill>
                  <a:srgbClr val="FFFFFF"/>
                </a:solidFill>
              </a:rPr>
              <a:t>правата</a:t>
            </a:r>
            <a:r>
              <a:rPr lang="ru-RU" altLang="en-US" sz="1700" dirty="0">
                <a:solidFill>
                  <a:srgbClr val="FFFFFF"/>
                </a:solidFill>
              </a:rPr>
              <a:t> и </a:t>
            </a:r>
            <a:r>
              <a:rPr lang="ru-RU" altLang="en-US" sz="1700" dirty="0" err="1">
                <a:solidFill>
                  <a:srgbClr val="FFFFFF"/>
                </a:solidFill>
              </a:rPr>
              <a:t>отговорностите</a:t>
            </a:r>
            <a:r>
              <a:rPr lang="ru-RU" altLang="en-US" sz="1700" dirty="0">
                <a:solidFill>
                  <a:srgbClr val="FFFFFF"/>
                </a:solidFill>
              </a:rPr>
              <a:t> на </a:t>
            </a:r>
            <a:r>
              <a:rPr lang="ru-RU" altLang="en-US" sz="1700" dirty="0" err="1">
                <a:solidFill>
                  <a:srgbClr val="FFFFFF"/>
                </a:solidFill>
              </a:rPr>
              <a:t>хората</a:t>
            </a:r>
            <a:r>
              <a:rPr lang="ru-RU" altLang="en-US" sz="1700" dirty="0">
                <a:solidFill>
                  <a:srgbClr val="FFFFFF"/>
                </a:solidFill>
              </a:rPr>
              <a:t>, в </a:t>
            </a:r>
            <a:r>
              <a:rPr lang="ru-RU" altLang="en-US" sz="1700" dirty="0" err="1">
                <a:solidFill>
                  <a:srgbClr val="FFFFFF"/>
                </a:solidFill>
              </a:rPr>
              <a:t>това</a:t>
            </a:r>
            <a:r>
              <a:rPr lang="ru-RU" altLang="en-US" sz="1700" dirty="0">
                <a:solidFill>
                  <a:srgbClr val="FFFFFF"/>
                </a:solidFill>
              </a:rPr>
              <a:t> число и </a:t>
            </a:r>
            <a:r>
              <a:rPr lang="ru-RU" altLang="en-US" sz="1700" dirty="0" err="1">
                <a:solidFill>
                  <a:srgbClr val="FFFFFF"/>
                </a:solidFill>
              </a:rPr>
              <a:t>младите</a:t>
            </a:r>
            <a:r>
              <a:rPr lang="ru-RU" altLang="en-US" sz="1700" dirty="0">
                <a:solidFill>
                  <a:srgbClr val="FFFFFF"/>
                </a:solidFill>
              </a:rPr>
              <a:t>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59C36A4-76E9-43CE-845C-F1AA67CD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195E62-993F-407E-9FDC-7F1E0F2BF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323232"/>
              </p:ext>
            </p:extLst>
          </p:nvPr>
        </p:nvGraphicFramePr>
        <p:xfrm>
          <a:off x="3776226" y="2009494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29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261938" y="1069975"/>
            <a:ext cx="2689225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 err="1">
                <a:solidFill>
                  <a:srgbClr val="FFFFFF"/>
                </a:solidFill>
              </a:rPr>
              <a:t>Вие</a:t>
            </a:r>
            <a:r>
              <a:rPr lang="ru-RU" altLang="en-US" sz="1700" dirty="0">
                <a:solidFill>
                  <a:srgbClr val="FFFFFF"/>
                </a:solidFill>
              </a:rPr>
              <a:t> лично </a:t>
            </a:r>
            <a:r>
              <a:rPr lang="ru-RU" altLang="en-US" sz="1700" dirty="0" err="1">
                <a:solidFill>
                  <a:srgbClr val="FFFFFF"/>
                </a:solidFill>
              </a:rPr>
              <a:t>участвали</a:t>
            </a:r>
            <a:r>
              <a:rPr lang="ru-RU" altLang="en-US" sz="1700" dirty="0">
                <a:solidFill>
                  <a:srgbClr val="FFFFFF"/>
                </a:solidFill>
              </a:rPr>
              <a:t> ли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или не </a:t>
            </a:r>
            <a:r>
              <a:rPr lang="ru-RU" altLang="en-US" sz="1700" dirty="0" err="1">
                <a:solidFill>
                  <a:srgbClr val="FFFFFF"/>
                </a:solidFill>
              </a:rPr>
              <a:t>сте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участвали</a:t>
            </a:r>
            <a:r>
              <a:rPr lang="ru-RU" altLang="en-US" sz="1700" dirty="0">
                <a:solidFill>
                  <a:srgbClr val="FFFFFF"/>
                </a:solidFill>
              </a:rPr>
              <a:t> в </a:t>
            </a:r>
            <a:r>
              <a:rPr lang="ru-RU" altLang="en-US" sz="1700" dirty="0" err="1">
                <a:solidFill>
                  <a:srgbClr val="FFFFFF"/>
                </a:solidFill>
              </a:rPr>
              <a:t>някоя</a:t>
            </a:r>
            <a:r>
              <a:rPr lang="ru-RU" altLang="en-US" sz="1700" dirty="0">
                <a:solidFill>
                  <a:srgbClr val="FFFFFF"/>
                </a:solidFill>
              </a:rPr>
              <a:t> от </a:t>
            </a:r>
            <a:r>
              <a:rPr lang="ru-RU" altLang="en-US" sz="1700" dirty="0" err="1">
                <a:solidFill>
                  <a:srgbClr val="FFFFFF"/>
                </a:solidFill>
              </a:rPr>
              <a:t>следните</a:t>
            </a:r>
            <a:r>
              <a:rPr lang="ru-RU" altLang="en-US" sz="1700" dirty="0">
                <a:solidFill>
                  <a:srgbClr val="FFFFFF"/>
                </a:solidFill>
              </a:rPr>
              <a:t> </a:t>
            </a:r>
            <a:r>
              <a:rPr lang="ru-RU" altLang="en-US" sz="1700" dirty="0" err="1">
                <a:solidFill>
                  <a:srgbClr val="FFFFFF"/>
                </a:solidFill>
              </a:rPr>
              <a:t>дейности</a:t>
            </a:r>
            <a:r>
              <a:rPr lang="ru-RU" altLang="en-US" sz="1700" dirty="0">
                <a:solidFill>
                  <a:srgbClr val="FFFFFF"/>
                </a:solidFill>
              </a:rPr>
              <a:t>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9218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9219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Повече от 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A8E97EA-21F2-4173-9B1A-7DCF1C25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13488"/>
            <a:ext cx="2655887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550" b="0" noProof="0" dirty="0">
                <a:solidFill>
                  <a:srgbClr val="FFFFFF"/>
                </a:solidFill>
              </a:rPr>
              <a:t>База: 800 респондента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D92249-D9E7-41DF-89FD-5B2A04E9A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54535"/>
              </p:ext>
            </p:extLst>
          </p:nvPr>
        </p:nvGraphicFramePr>
        <p:xfrm>
          <a:off x="4181408" y="1718756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019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65378</TotalTime>
  <Words>725</Words>
  <Application>Microsoft Office PowerPoint</Application>
  <PresentationFormat>Widescreen</PresentationFormat>
  <Paragraphs>184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Roboto Condensed Light</vt:lpstr>
      <vt:lpstr>Arial Narrow</vt:lpstr>
      <vt:lpstr>Arial</vt:lpstr>
      <vt:lpstr>Times New Roman</vt:lpstr>
      <vt:lpstr>Roboto Condensed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 Tzenkova</dc:creator>
  <cp:lastModifiedBy>EVA</cp:lastModifiedBy>
  <cp:revision>818</cp:revision>
  <cp:lastPrinted>2023-12-12T15:16:09Z</cp:lastPrinted>
  <dcterms:created xsi:type="dcterms:W3CDTF">2021-01-17T22:34:19Z</dcterms:created>
  <dcterms:modified xsi:type="dcterms:W3CDTF">2025-06-09T13:49:08Z</dcterms:modified>
</cp:coreProperties>
</file>