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  <p:sldMasterId id="2147484371" r:id="rId2"/>
    <p:sldMasterId id="2147484383" r:id="rId3"/>
  </p:sldMasterIdLst>
  <p:notesMasterIdLst>
    <p:notesMasterId r:id="rId37"/>
  </p:notesMasterIdLst>
  <p:handoutMasterIdLst>
    <p:handoutMasterId r:id="rId38"/>
  </p:handoutMasterIdLst>
  <p:sldIdLst>
    <p:sldId id="319" r:id="rId4"/>
    <p:sldId id="334" r:id="rId5"/>
    <p:sldId id="321" r:id="rId6"/>
    <p:sldId id="322" r:id="rId7"/>
    <p:sldId id="323" r:id="rId8"/>
    <p:sldId id="325" r:id="rId9"/>
    <p:sldId id="326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8" r:id="rId22"/>
    <p:sldId id="328" r:id="rId23"/>
    <p:sldId id="360" r:id="rId24"/>
    <p:sldId id="327" r:id="rId25"/>
    <p:sldId id="329" r:id="rId26"/>
    <p:sldId id="361" r:id="rId27"/>
    <p:sldId id="330" r:id="rId28"/>
    <p:sldId id="362" r:id="rId29"/>
    <p:sldId id="331" r:id="rId30"/>
    <p:sldId id="363" r:id="rId31"/>
    <p:sldId id="359" r:id="rId32"/>
    <p:sldId id="332" r:id="rId33"/>
    <p:sldId id="364" r:id="rId34"/>
    <p:sldId id="365" r:id="rId35"/>
    <p:sldId id="333" r:id="rId36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40" autoAdjust="0"/>
    <p:restoredTop sz="86400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3E90E9E-78B8-40F3-8772-1D220AA87F35}" type="datetimeFigureOut">
              <a:rPr lang="en-US" altLang="en-US"/>
              <a:pPr>
                <a:defRPr/>
              </a:pPr>
              <a:t>2/14/2023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C7D038-3B7A-4856-ABFA-C15343B42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A6B783B-926C-4D68-8D6E-2119C2204669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bg-BG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7F25A8-0B9E-43C3-A0A5-37AE0030258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BBD74E-1A98-4BB3-8F83-78F331F11138}" type="slidenum">
              <a:rPr lang="bg-BG" altLang="en-US" smtClean="0"/>
              <a:pPr/>
              <a:t>8</a:t>
            </a:fld>
            <a:endParaRPr lang="bg-B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8EF0C2-F5D5-450A-AB18-AF643D1CFF97}" type="slidenum">
              <a:rPr lang="bg-BG" altLang="en-US" smtClean="0"/>
              <a:pPr/>
              <a:t>10</a:t>
            </a:fld>
            <a:endParaRPr lang="bg-B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2DA5-57BA-4482-BE58-5F660300A2AC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BC8-EA8D-4E01-B7EA-98D6BADDF2D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1801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A4E6-8BB6-4D3E-BB02-6318FA4A6CB9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F998-53E7-4EEF-99EF-1F431F72B71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1580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2A13-FAE2-4032-8015-74EB6980A55F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3229-CA38-4A8E-A52A-E4CC7B3DC23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6504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B361DA-28BF-419D-A4C1-A2052CC073B7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C6CDC2E-5B9D-424C-9DC4-285018E0C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7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20773A-D1E1-43AE-B753-3C4F715C3DDD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9E77C43-B444-48E1-8A71-2EA90D6DB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8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1D13AF-665A-41E6-8BD6-A8DB117227BF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2B556A7-269A-42EB-A22B-5DAEDC4F7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6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F8CA61-1316-48C3-B4C9-A782B3EAE69F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6DC435F-AF98-4B6B-B05A-5E991B453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0" indent="0">
              <a:buNone/>
              <a:defRPr sz="1100" b="1"/>
            </a:lvl2pPr>
            <a:lvl3pPr marL="512060" indent="0">
              <a:buNone/>
              <a:defRPr sz="1000" b="1"/>
            </a:lvl3pPr>
            <a:lvl4pPr marL="768090" indent="0">
              <a:buNone/>
              <a:defRPr sz="900" b="1"/>
            </a:lvl4pPr>
            <a:lvl5pPr marL="1024120" indent="0">
              <a:buNone/>
              <a:defRPr sz="900" b="1"/>
            </a:lvl5pPr>
            <a:lvl6pPr marL="1280150" indent="0">
              <a:buNone/>
              <a:defRPr sz="900" b="1"/>
            </a:lvl6pPr>
            <a:lvl7pPr marL="1536180" indent="0">
              <a:buNone/>
              <a:defRPr sz="900" b="1"/>
            </a:lvl7pPr>
            <a:lvl8pPr marL="1792209" indent="0">
              <a:buNone/>
              <a:defRPr sz="900" b="1"/>
            </a:lvl8pPr>
            <a:lvl9pPr marL="20482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0" indent="0">
              <a:buNone/>
              <a:defRPr sz="1100" b="1"/>
            </a:lvl2pPr>
            <a:lvl3pPr marL="512060" indent="0">
              <a:buNone/>
              <a:defRPr sz="1000" b="1"/>
            </a:lvl3pPr>
            <a:lvl4pPr marL="768090" indent="0">
              <a:buNone/>
              <a:defRPr sz="900" b="1"/>
            </a:lvl4pPr>
            <a:lvl5pPr marL="1024120" indent="0">
              <a:buNone/>
              <a:defRPr sz="900" b="1"/>
            </a:lvl5pPr>
            <a:lvl6pPr marL="1280150" indent="0">
              <a:buNone/>
              <a:defRPr sz="900" b="1"/>
            </a:lvl6pPr>
            <a:lvl7pPr marL="1536180" indent="0">
              <a:buNone/>
              <a:defRPr sz="900" b="1"/>
            </a:lvl7pPr>
            <a:lvl8pPr marL="1792209" indent="0">
              <a:buNone/>
              <a:defRPr sz="900" b="1"/>
            </a:lvl8pPr>
            <a:lvl9pPr marL="204824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A0D8E6-3D27-44D4-A204-F963F3F01FE8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FE86A18-82B5-44F1-8B85-A8B35E55D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40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91632-1D14-43A5-8C88-C9C56AD8A77A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5AD5F15-A440-450E-870B-B3CED6F5F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78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5E2FC2-3E50-461A-AE68-7081F5D8F989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6304D877-9FBF-4A3E-8F7F-63AA3324A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945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95673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0" indent="0">
              <a:buNone/>
              <a:defRPr sz="700"/>
            </a:lvl2pPr>
            <a:lvl3pPr marL="512060" indent="0">
              <a:buNone/>
              <a:defRPr sz="600"/>
            </a:lvl3pPr>
            <a:lvl4pPr marL="768090" indent="0">
              <a:buNone/>
              <a:defRPr sz="500"/>
            </a:lvl4pPr>
            <a:lvl5pPr marL="1024120" indent="0">
              <a:buNone/>
              <a:defRPr sz="500"/>
            </a:lvl5pPr>
            <a:lvl6pPr marL="1280150" indent="0">
              <a:buNone/>
              <a:defRPr sz="500"/>
            </a:lvl6pPr>
            <a:lvl7pPr marL="1536180" indent="0">
              <a:buNone/>
              <a:defRPr sz="500"/>
            </a:lvl7pPr>
            <a:lvl8pPr marL="1792209" indent="0">
              <a:buNone/>
              <a:defRPr sz="500"/>
            </a:lvl8pPr>
            <a:lvl9pPr marL="20482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BC7FE-7602-434B-807D-7E16D2F3CE2E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7AAD604-1E9D-427D-9E7C-E58ADCE8C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3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E95D-63AA-4C40-9A2C-531A80E04145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9B5A-7A30-4142-90C6-8166117E4E6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8127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030" indent="0">
              <a:buNone/>
              <a:defRPr sz="1600"/>
            </a:lvl2pPr>
            <a:lvl3pPr marL="512060" indent="0">
              <a:buNone/>
              <a:defRPr sz="1300"/>
            </a:lvl3pPr>
            <a:lvl4pPr marL="768090" indent="0">
              <a:buNone/>
              <a:defRPr sz="1100"/>
            </a:lvl4pPr>
            <a:lvl5pPr marL="1024120" indent="0">
              <a:buNone/>
              <a:defRPr sz="1100"/>
            </a:lvl5pPr>
            <a:lvl6pPr marL="1280150" indent="0">
              <a:buNone/>
              <a:defRPr sz="1100"/>
            </a:lvl6pPr>
            <a:lvl7pPr marL="1536180" indent="0">
              <a:buNone/>
              <a:defRPr sz="1100"/>
            </a:lvl7pPr>
            <a:lvl8pPr marL="1792209" indent="0">
              <a:buNone/>
              <a:defRPr sz="1100"/>
            </a:lvl8pPr>
            <a:lvl9pPr marL="2048240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0" indent="0">
              <a:buNone/>
              <a:defRPr sz="700"/>
            </a:lvl2pPr>
            <a:lvl3pPr marL="512060" indent="0">
              <a:buNone/>
              <a:defRPr sz="600"/>
            </a:lvl3pPr>
            <a:lvl4pPr marL="768090" indent="0">
              <a:buNone/>
              <a:defRPr sz="500"/>
            </a:lvl4pPr>
            <a:lvl5pPr marL="1024120" indent="0">
              <a:buNone/>
              <a:defRPr sz="500"/>
            </a:lvl5pPr>
            <a:lvl6pPr marL="1280150" indent="0">
              <a:buNone/>
              <a:defRPr sz="500"/>
            </a:lvl6pPr>
            <a:lvl7pPr marL="1536180" indent="0">
              <a:buNone/>
              <a:defRPr sz="500"/>
            </a:lvl7pPr>
            <a:lvl8pPr marL="1792209" indent="0">
              <a:buNone/>
              <a:defRPr sz="500"/>
            </a:lvl8pPr>
            <a:lvl9pPr marL="204824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56D49C-4A89-4DC5-8389-7C7C3F0C7E84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963B8BD-AB26-4FE8-9553-34CE28E59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6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9FA37C-AC4F-44EF-9866-3D1AA6C9A52D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7ECA8C89-962E-438E-9D50-BA8716407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7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90B2CE-56B8-44CB-A80D-484C4A2776B6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561CC3D-BBA0-4172-838B-FAEF345AD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9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6A1DC7-4FF4-4671-A9A1-D75A4C88C3B2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1302674-84AF-4ED1-80F0-0403C68F2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834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49093D-9FCE-4B97-98B9-39A7208BD977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F182C32-14CC-4F1A-9418-13BECF968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10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F551B8-D91E-4491-BB8B-31160F56DF43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7A4997B-04B7-4539-9852-702E564C0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72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EEC950-A703-4F65-B5E1-41E7B45824E0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50C2DFC-134D-4953-808B-3828E8EA4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179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F6A154-3C02-4254-B0EE-44FD0B561603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D7A90F4-4EDF-4044-8AF7-A58DBA0C2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9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A6EE06-2F31-4129-BD0E-1C534211AEB0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BF56808-B71A-434C-9BD8-7F1CEF925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92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4D524F-0E1D-4E64-84B9-31881D34FCB7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D5C3DAF-0219-4F76-B820-19A15E8CD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9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3D9-B2E7-464A-AC2F-C8E0499623A3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509C-E36D-4722-86A8-2DC995272D0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96210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CF9AA1-A9F2-4F4D-ADA7-011C55238154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26D95FA-0587-4465-982B-105C789AE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253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C3C0C5-B08D-44C7-B07B-ED32B4059292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6A2E6B2-CA65-4EB4-988F-116462CDF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235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B829-1968-4D81-8D7D-A3B4859981B4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FB65138-C883-4A08-8079-869822CBD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80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85C682-A1F8-4536-B6C0-103B50B9D6A7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9C80034-A6E2-4645-8AE7-9EA02E2DA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9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01F2-20C5-4791-B372-A92FA179E842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EFB-AAD0-476B-A55C-739C1F79111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7642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2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4" indent="0">
              <a:buNone/>
              <a:defRPr sz="1600" b="1"/>
            </a:lvl8pPr>
            <a:lvl9pPr marL="36575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BD70-9EA7-4517-94BC-1DF469EE9793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AC7D-76F7-4B03-895D-E10B2019D50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006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28AE-DF38-4094-AA09-82FDA29BE711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731B-E921-4F39-A9A5-3ECB2FAAD5F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926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C51-0C6E-4293-A21D-0BA79E150534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AEC1-B730-4683-A9A3-0719FB27F15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880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4149-746D-47D2-B9DA-A9BBCEBCC1A6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1326-05F0-4C92-A3A3-07BC9CB83BC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774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2" indent="0">
              <a:buNone/>
              <a:defRPr sz="2000"/>
            </a:lvl6pPr>
            <a:lvl7pPr marL="2743178" indent="0">
              <a:buNone/>
              <a:defRPr sz="2000"/>
            </a:lvl7pPr>
            <a:lvl8pPr marL="3200374" indent="0">
              <a:buNone/>
              <a:defRPr sz="2000"/>
            </a:lvl8pPr>
            <a:lvl9pPr marL="3657571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2" indent="0">
              <a:buNone/>
              <a:defRPr sz="900"/>
            </a:lvl6pPr>
            <a:lvl7pPr marL="2743178" indent="0">
              <a:buNone/>
              <a:defRPr sz="900"/>
            </a:lvl7pPr>
            <a:lvl8pPr marL="3200374" indent="0">
              <a:buNone/>
              <a:defRPr sz="900"/>
            </a:lvl8pPr>
            <a:lvl9pPr marL="36575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E967-B4AD-40D9-8142-B1DCBBFA5140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D891-9F6C-48D3-9411-354732B359C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060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rIns="91439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7900A8E-417C-4B1F-AD5A-2E3F8C78DCF0}" type="datetimeFigureOut">
              <a:rPr lang="bg-BG" altLang="en-US"/>
              <a:pPr>
                <a:defRPr/>
              </a:pPr>
              <a:t>14.2.2023 г.</a:t>
            </a:fld>
            <a:endParaRPr lang="bg-B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BF8BBD-2759-42F9-943E-8649F5578DE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75" r:id="rId2"/>
    <p:sldLayoutId id="2147484783" r:id="rId3"/>
    <p:sldLayoutId id="2147484776" r:id="rId4"/>
    <p:sldLayoutId id="2147484784" r:id="rId5"/>
    <p:sldLayoutId id="2147484777" r:id="rId6"/>
    <p:sldLayoutId id="2147484778" r:id="rId7"/>
    <p:sldLayoutId id="2147484785" r:id="rId8"/>
    <p:sldLayoutId id="2147484779" r:id="rId9"/>
    <p:sldLayoutId id="2147484780" r:id="rId10"/>
    <p:sldLayoutId id="2147484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39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58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78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5863" indent="-134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89" indent="-182879" algn="l" defTabSz="91439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68" indent="-182879" algn="l" defTabSz="91439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46" indent="-182879" algn="l" defTabSz="91439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25" indent="-182879" algn="l" defTabSz="91439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6" tIns="25603" rIns="51206" bIns="25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6" tIns="25603" rIns="51206" bIns="2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206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1FF400B-CCF9-412C-90E7-B597E8E56556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2060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>
            <a:prstTxWarp prst="textNoShape">
              <a:avLst/>
            </a:prstTxWarp>
          </a:bodyPr>
          <a:lstStyle>
            <a:lvl1pPr algn="r" defTabSz="511175" eaLnBrk="1" hangingPunct="1">
              <a:defRPr sz="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7D3A38-C15E-4FE3-AC02-F903F433B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938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65" indent="-128015" algn="l" defTabSz="5120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95" indent="-128015" algn="l" defTabSz="5120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25" indent="-128015" algn="l" defTabSz="5120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55" indent="-128015" algn="l" defTabSz="51206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5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8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09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40" algn="l" defTabSz="5120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82563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6" tIns="25603" rIns="51206" bIns="25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66800"/>
            <a:ext cx="4114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206" tIns="25603" rIns="51206" bIns="2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038"/>
            <a:ext cx="1066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 defTabSz="512064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EBF181C-667D-41CC-B347-AF8258BFE4C0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038"/>
            <a:ext cx="1447800" cy="24447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 defTabSz="512064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038"/>
            <a:ext cx="1066800" cy="244475"/>
          </a:xfrm>
          <a:prstGeom prst="rect">
            <a:avLst/>
          </a:prstGeom>
        </p:spPr>
        <p:txBody>
          <a:bodyPr vert="horz" wrap="square" lIns="51206" tIns="25603" rIns="51206" bIns="25603" numCol="1" anchor="ctr" anchorCtr="0" compatLnSpc="1">
            <a:prstTxWarp prst="textNoShape">
              <a:avLst/>
            </a:prstTxWarp>
          </a:bodyPr>
          <a:lstStyle>
            <a:lvl1pPr algn="r" defTabSz="511175" eaLnBrk="1" hangingPunct="1">
              <a:defRPr sz="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3613F-852E-4FE1-BEE4-9D053E1A6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indent="-15875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938" indent="-127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5.em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jpe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414338" y="1423988"/>
            <a:ext cx="8115300" cy="4114800"/>
            <a:chOff x="0" y="0"/>
            <a:chExt cx="3774616" cy="1913890"/>
          </a:xfrm>
        </p:grpSpPr>
        <p:sp>
          <p:nvSpPr>
            <p:cNvPr id="32791" name="Freeform 4"/>
            <p:cNvSpPr>
              <a:spLocks/>
            </p:cNvSpPr>
            <p:nvPr/>
          </p:nvSpPr>
          <p:spPr bwMode="auto">
            <a:xfrm>
              <a:off x="0" y="0"/>
              <a:ext cx="3774617" cy="1913890"/>
            </a:xfrm>
            <a:custGeom>
              <a:avLst/>
              <a:gdLst>
                <a:gd name="T0" fmla="*/ 0 w 3774617"/>
                <a:gd name="T1" fmla="*/ 0 h 1913890"/>
                <a:gd name="T2" fmla="*/ 3774617 w 3774617"/>
                <a:gd name="T3" fmla="*/ 0 h 1913890"/>
                <a:gd name="T4" fmla="*/ 3774617 w 3774617"/>
                <a:gd name="T5" fmla="*/ 1913890 h 1913890"/>
                <a:gd name="T6" fmla="*/ 0 w 3774617"/>
                <a:gd name="T7" fmla="*/ 1913890 h 1913890"/>
                <a:gd name="T8" fmla="*/ 0 w 3774617"/>
                <a:gd name="T9" fmla="*/ 0 h 1913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4617" h="1913890">
                  <a:moveTo>
                    <a:pt x="0" y="0"/>
                  </a:moveTo>
                  <a:lnTo>
                    <a:pt x="3774617" y="0"/>
                  </a:lnTo>
                  <a:lnTo>
                    <a:pt x="3774617" y="1913890"/>
                  </a:lnTo>
                  <a:lnTo>
                    <a:pt x="0" y="1913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C25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4694238"/>
            <a:ext cx="130651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3978275" y="2270125"/>
            <a:ext cx="495300" cy="495300"/>
            <a:chOff x="0" y="0"/>
            <a:chExt cx="6350000" cy="6350000"/>
          </a:xfrm>
        </p:grpSpPr>
        <p:sp>
          <p:nvSpPr>
            <p:cNvPr id="32790" name="Freeform 8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2775" name="Group 9"/>
          <p:cNvGrpSpPr>
            <a:grpSpLocks/>
          </p:cNvGrpSpPr>
          <p:nvPr/>
        </p:nvGrpSpPr>
        <p:grpSpPr bwMode="auto">
          <a:xfrm>
            <a:off x="4803775" y="2420938"/>
            <a:ext cx="493713" cy="495300"/>
            <a:chOff x="0" y="0"/>
            <a:chExt cx="6350000" cy="6350000"/>
          </a:xfrm>
        </p:grpSpPr>
        <p:sp>
          <p:nvSpPr>
            <p:cNvPr id="32789" name="Freeform 10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2776" name="Group 11"/>
          <p:cNvGrpSpPr>
            <a:grpSpLocks/>
          </p:cNvGrpSpPr>
          <p:nvPr/>
        </p:nvGrpSpPr>
        <p:grpSpPr bwMode="auto">
          <a:xfrm>
            <a:off x="4670425" y="2270125"/>
            <a:ext cx="495300" cy="495300"/>
            <a:chOff x="0" y="0"/>
            <a:chExt cx="6350000" cy="6350000"/>
          </a:xfrm>
        </p:grpSpPr>
        <p:sp>
          <p:nvSpPr>
            <p:cNvPr id="32788" name="Freeform 12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2777" name="Group 13"/>
          <p:cNvGrpSpPr>
            <a:grpSpLocks/>
          </p:cNvGrpSpPr>
          <p:nvPr/>
        </p:nvGrpSpPr>
        <p:grpSpPr bwMode="auto">
          <a:xfrm>
            <a:off x="-423863" y="4478338"/>
            <a:ext cx="2016126" cy="2016125"/>
            <a:chOff x="0" y="0"/>
            <a:chExt cx="6350000" cy="6350000"/>
          </a:xfrm>
        </p:grpSpPr>
        <p:sp>
          <p:nvSpPr>
            <p:cNvPr id="32787" name="Freeform 14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06513" y="4087813"/>
            <a:ext cx="6530975" cy="268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2100"/>
              </a:lnSpc>
              <a:defRPr/>
            </a:pPr>
            <a:r>
              <a:rPr lang="en-US" sz="1500" spc="532">
                <a:solidFill>
                  <a:srgbClr val="FFFFFF"/>
                </a:solidFill>
                <a:latin typeface="Source Sans Pro"/>
              </a:rPr>
              <a:t>ВЪЗМОЖНОСТИ В ПЕРИОДА 2023-2027 Г. </a:t>
            </a:r>
          </a:p>
        </p:txBody>
      </p:sp>
      <p:grpSp>
        <p:nvGrpSpPr>
          <p:cNvPr id="32779" name="Group 18"/>
          <p:cNvGrpSpPr>
            <a:grpSpLocks/>
          </p:cNvGrpSpPr>
          <p:nvPr/>
        </p:nvGrpSpPr>
        <p:grpSpPr bwMode="auto">
          <a:xfrm>
            <a:off x="7439025" y="1766888"/>
            <a:ext cx="795338" cy="795337"/>
            <a:chOff x="0" y="0"/>
            <a:chExt cx="6350000" cy="6350000"/>
          </a:xfrm>
        </p:grpSpPr>
        <p:sp>
          <p:nvSpPr>
            <p:cNvPr id="32786" name="Freeform 19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2780" name="Group 20"/>
          <p:cNvGrpSpPr>
            <a:grpSpLocks/>
          </p:cNvGrpSpPr>
          <p:nvPr/>
        </p:nvGrpSpPr>
        <p:grpSpPr bwMode="auto">
          <a:xfrm>
            <a:off x="909638" y="4295775"/>
            <a:ext cx="795337" cy="795338"/>
            <a:chOff x="0" y="0"/>
            <a:chExt cx="6350000" cy="6350000"/>
          </a:xfrm>
        </p:grpSpPr>
        <p:sp>
          <p:nvSpPr>
            <p:cNvPr id="32785" name="Freeform 21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C8F36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32781" name="TextBox 22"/>
          <p:cNvSpPr txBox="1">
            <a:spLocks noChangeArrowheads="1"/>
          </p:cNvSpPr>
          <p:nvPr/>
        </p:nvSpPr>
        <p:spPr bwMode="auto">
          <a:xfrm>
            <a:off x="514350" y="2773363"/>
            <a:ext cx="8115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>
                <a:solidFill>
                  <a:srgbClr val="FFFFFF"/>
                </a:solidFill>
                <a:latin typeface="Roboto"/>
              </a:rPr>
              <a:t>ЗЕМЕДЕЛИЕ И ХРАНИ</a:t>
            </a:r>
          </a:p>
        </p:txBody>
      </p:sp>
      <p:pic>
        <p:nvPicPr>
          <p:cNvPr id="327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88"/>
            <a:ext cx="1176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4438"/>
            <a:ext cx="5826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3"/>
          <p:cNvSpPr txBox="1"/>
          <p:nvPr/>
        </p:nvSpPr>
        <p:spPr>
          <a:xfrm>
            <a:off x="1408113" y="931863"/>
            <a:ext cx="6529387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1050"/>
              </a:lnSpc>
              <a:defRPr/>
            </a:pPr>
            <a:r>
              <a:rPr lang="en-US" b="1" spc="266" dirty="0">
                <a:latin typeface="Source Sans Pro"/>
              </a:rPr>
              <a:t> </a:t>
            </a:r>
          </a:p>
          <a:p>
            <a:pPr algn="ctr" eaLnBrk="1" hangingPunct="1">
              <a:lnSpc>
                <a:spcPts val="1050"/>
              </a:lnSpc>
              <a:defRPr/>
            </a:pPr>
            <a:r>
              <a:rPr lang="en-US" b="1" spc="266" dirty="0">
                <a:latin typeface="Source Sans Pro"/>
              </a:rPr>
              <a:t>МИНИСТЕРСТВО НА ЗЕМЕДЕЛИЕТО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4650" y="1071563"/>
            <a:ext cx="81724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месодайни крави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dirty="0" smtClean="0">
                <a:solidFill>
                  <a:srgbClr val="92D050"/>
                </a:solidFill>
                <a:latin typeface="Calibri Light" panose="020F0302020204030204"/>
              </a:rPr>
              <a:t>3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68538" y="2043113"/>
            <a:ext cx="6624637" cy="4481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1400" dirty="0" smtClean="0"/>
              <a:t>Заявените за подпомагане животни са на възраст от 22 месеца до 13 години</a:t>
            </a:r>
            <a:endParaRPr lang="bg-BG" sz="14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400" b="1" dirty="0" smtClean="0"/>
              <a:t>Обвързано с производството подпомагане за месодайни крави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 5  и повече женски животни с предназначение „за месо“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 Реализация на пазара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0,3 говеда – за клане, износ, вътреобщностна търговия или продажба в други стопанства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400" b="1" dirty="0" smtClean="0"/>
              <a:t>Обвързано с производството подпомагане за месодайни крави включени в развъдни програми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 20 или повече месодайни крави от една порода включени в развъдни програми с предназначение за производство  на месо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0,4 говеда – за клане, износ, вътреобщностна търговия или продажба в други стопанства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400" b="1" dirty="0" smtClean="0"/>
              <a:t>Обвързано с производството подпомагане за говеда в планински райони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400" dirty="0" smtClean="0"/>
              <a:t> от 5 до 9 женски животни, които са с предназначение за производство на месо и/или мляко и стопанства са в планински райони-  </a:t>
            </a:r>
            <a:r>
              <a:rPr lang="ru-RU" sz="1400" dirty="0"/>
              <a:t>б</a:t>
            </a:r>
            <a:r>
              <a:rPr lang="ru-RU" sz="1400" dirty="0" smtClean="0"/>
              <a:t>ез реализация на пазара</a:t>
            </a:r>
            <a:endParaRPr lang="bg-BG" sz="1400" dirty="0" smtClean="0"/>
          </a:p>
          <a:p>
            <a:pPr marL="150876" lvl="1" indent="0" eaLnBrk="1" hangingPunct="1">
              <a:buFont typeface="Arial" panose="020B0604020202020204" pitchFamily="34" charset="0"/>
              <a:buNone/>
              <a:defRPr/>
            </a:pPr>
            <a:endParaRPr lang="ru-RU" sz="1400" dirty="0"/>
          </a:p>
        </p:txBody>
      </p:sp>
      <p:grpSp>
        <p:nvGrpSpPr>
          <p:cNvPr id="43013" name="Group 2"/>
          <p:cNvGrpSpPr>
            <a:grpSpLocks/>
          </p:cNvGrpSpPr>
          <p:nvPr/>
        </p:nvGrpSpPr>
        <p:grpSpPr bwMode="auto">
          <a:xfrm>
            <a:off x="139700" y="2252663"/>
            <a:ext cx="1800225" cy="3779837"/>
            <a:chOff x="0" y="0"/>
            <a:chExt cx="8472065" cy="13716000"/>
          </a:xfrm>
        </p:grpSpPr>
        <p:pic>
          <p:nvPicPr>
            <p:cNvPr id="4301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4" r="29404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288" y="792163"/>
            <a:ext cx="81724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 биволи и говеда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dirty="0" smtClean="0">
                <a:solidFill>
                  <a:srgbClr val="92D050"/>
                </a:solidFill>
                <a:latin typeface="Calibri Light" panose="020F0302020204030204"/>
              </a:rPr>
              <a:t>4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28875" y="1916113"/>
            <a:ext cx="6715125" cy="4608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1" indent="-68580" eaLnBrk="1" hangingPunct="1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крави от застрашени от изчезване породи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 20 и повече крави от една застрашена от изчезване порода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 </a:t>
            </a:r>
            <a:r>
              <a:rPr lang="bg-BG" sz="1500" dirty="0" smtClean="0"/>
              <a:t>животни трябва да са: на възраст над 22 месеца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 </a:t>
            </a:r>
            <a:r>
              <a:rPr lang="ru-RU" sz="1500" b="1" dirty="0" smtClean="0"/>
              <a:t>Реализация на пазара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500" dirty="0" smtClean="0"/>
              <a:t> </a:t>
            </a:r>
            <a:r>
              <a:rPr lang="bg-BG" sz="1500" dirty="0" smtClean="0"/>
              <a:t>Мляко или млечни продукти в еквивалент мляко – 2000 кг. или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1500" dirty="0" smtClean="0"/>
              <a:t> 0,25 говеда – за клане, износ, вътреобщностна или продажба в други стопанства за реализация</a:t>
            </a:r>
          </a:p>
          <a:p>
            <a:pPr marL="274638" lvl="1" indent="0" eaLnBrk="1" hangingPunct="1">
              <a:buSzPct val="100000"/>
              <a:buFont typeface="Arial" panose="020B0604020202020204" pitchFamily="34" charset="0"/>
              <a:buNone/>
              <a:defRPr/>
            </a:pPr>
            <a:endParaRPr lang="ru-RU" sz="1500" dirty="0" smtClean="0"/>
          </a:p>
          <a:p>
            <a:pPr marL="68580" lvl="1" indent="-68580" eaLnBrk="1" hangingPunct="1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биволи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10 или повече женски биволи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на </a:t>
            </a:r>
            <a:r>
              <a:rPr lang="bg-BG" sz="1500" dirty="0" smtClean="0"/>
              <a:t>възраст от 36 месеца до 18 години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b="1" dirty="0" smtClean="0"/>
              <a:t>Реализация на пазара: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500" dirty="0" smtClean="0"/>
              <a:t>мляко и/или млечни продукти в еквивалент мляко, съответстващи най-малко на 400 кг мляко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endParaRPr lang="bg-BG" sz="1500" dirty="0"/>
          </a:p>
        </p:txBody>
      </p:sp>
      <p:grpSp>
        <p:nvGrpSpPr>
          <p:cNvPr id="45061" name="Group 2"/>
          <p:cNvGrpSpPr>
            <a:grpSpLocks/>
          </p:cNvGrpSpPr>
          <p:nvPr/>
        </p:nvGrpSpPr>
        <p:grpSpPr bwMode="auto">
          <a:xfrm>
            <a:off x="179388" y="2074863"/>
            <a:ext cx="2054225" cy="3905250"/>
            <a:chOff x="0" y="0"/>
            <a:chExt cx="8472065" cy="13716000"/>
          </a:xfrm>
        </p:grpSpPr>
        <p:pic>
          <p:nvPicPr>
            <p:cNvPr id="4506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4" r="29404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6238" y="796925"/>
            <a:ext cx="81724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dirty="0" smtClean="0">
                <a:solidFill>
                  <a:srgbClr val="92D050"/>
                </a:solidFill>
              </a:rPr>
            </a:br>
            <a:r>
              <a:rPr lang="bg-BG" sz="2400" dirty="0" smtClean="0">
                <a:solidFill>
                  <a:srgbClr val="92D050"/>
                </a:solidFill>
              </a:rPr>
              <a:t>подпомагане на доходите – Животновъдство 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dirty="0" smtClean="0">
                <a:solidFill>
                  <a:srgbClr val="92D050"/>
                </a:solidFill>
                <a:latin typeface="Calibri Light" panose="020F0302020204030204"/>
              </a:rPr>
              <a:t>5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5875" y="1885950"/>
            <a:ext cx="6362700" cy="31988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lang="ru-RU" sz="1500" dirty="0" smtClean="0"/>
              <a:t>от 12 </a:t>
            </a:r>
            <a:r>
              <a:rPr lang="bg-BG" sz="1500" dirty="0" smtClean="0"/>
              <a:t>месеца до 84 месеца за овце и до 108 месеца за кози</a:t>
            </a:r>
          </a:p>
          <a:p>
            <a:pPr marL="68580" lvl="1" indent="-68580" eaLnBrk="1" hangingPunct="1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овце и кози включени в развъдни програми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50 или </a:t>
            </a:r>
            <a:r>
              <a:rPr lang="bg-BG" sz="1500" dirty="0" smtClean="0"/>
              <a:t>повече овце-майки от една порода включени в развъдни програми и/или 20 или повече кози-майки от една порода включени в развъдни програми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500" dirty="0" smtClean="0"/>
              <a:t>За млечни породи - </a:t>
            </a:r>
            <a:r>
              <a:rPr lang="ru-RU" sz="1500" dirty="0" smtClean="0"/>
              <a:t>100 кг. </a:t>
            </a:r>
            <a:r>
              <a:rPr lang="bg-BG" sz="1500" dirty="0" smtClean="0"/>
              <a:t>мляко за овца-майка и 250 кг мляко </a:t>
            </a:r>
            <a:r>
              <a:rPr lang="ru-RU" sz="1500" dirty="0" smtClean="0"/>
              <a:t>за коза-майка;</a:t>
            </a:r>
          </a:p>
          <a:p>
            <a:pPr lvl="1" eaLnBrk="1" hangingPunct="1">
              <a:buSzPct val="100000"/>
              <a:buFont typeface="Wingdings" panose="05000000000000000000" pitchFamily="2" charset="2"/>
              <a:buChar char="ü"/>
              <a:defRPr/>
            </a:pPr>
            <a:r>
              <a:rPr lang="bg-BG" sz="1500" dirty="0" smtClean="0"/>
              <a:t>За месодайни породи - най-малко на 1 бр. агне/яре </a:t>
            </a:r>
            <a:r>
              <a:rPr lang="ru-RU" sz="1500" dirty="0" smtClean="0"/>
              <a:t>(родени в стопанството)</a:t>
            </a:r>
            <a:endParaRPr lang="bg-BG" sz="1500" dirty="0" smtClean="0"/>
          </a:p>
        </p:txBody>
      </p:sp>
      <p:grpSp>
        <p:nvGrpSpPr>
          <p:cNvPr id="46085" name="Group 2"/>
          <p:cNvGrpSpPr>
            <a:grpSpLocks/>
          </p:cNvGrpSpPr>
          <p:nvPr/>
        </p:nvGrpSpPr>
        <p:grpSpPr bwMode="auto">
          <a:xfrm>
            <a:off x="592138" y="1708150"/>
            <a:ext cx="1800225" cy="4135438"/>
            <a:chOff x="0" y="0"/>
            <a:chExt cx="8472065" cy="13716000"/>
          </a:xfrm>
        </p:grpSpPr>
        <p:pic>
          <p:nvPicPr>
            <p:cNvPr id="4608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r="30215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6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6238" y="796925"/>
            <a:ext cx="81724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dirty="0" smtClean="0">
                <a:solidFill>
                  <a:srgbClr val="92D050"/>
                </a:solidFill>
              </a:rPr>
            </a:br>
            <a:r>
              <a:rPr lang="bg-BG" sz="2400" dirty="0" smtClean="0">
                <a:solidFill>
                  <a:srgbClr val="92D050"/>
                </a:solidFill>
              </a:rPr>
              <a:t>подпомагане на доходите – Животновъдство 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6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84438" y="1885950"/>
            <a:ext cx="6434137" cy="449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bg-BG" sz="1500" dirty="0" smtClean="0"/>
          </a:p>
          <a:p>
            <a:pPr marL="68580" lvl="1" indent="-68580" eaLnBrk="1" hangingPunct="1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овце и кози в планински райони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от 10 до 49 женски животни (овце-майки и/или кози-майки) в планински райони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 без реализация на пазара</a:t>
            </a:r>
            <a:endParaRPr lang="bg-BG" sz="1500" dirty="0" smtClean="0"/>
          </a:p>
          <a:p>
            <a:pPr marL="68580" lvl="1" indent="-68580" eaLnBrk="1" hangingPunct="1">
              <a:lnSpc>
                <a:spcPct val="70000"/>
              </a:lnSpc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овце и кози от застрашени от изчезване породи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50 или повече овце-майки от една застрашена от изчезване порода включени в развъдни програми и/или 20 или повече кози-майки от една застрашена от изчезване порода включени в развъдни програми.</a:t>
            </a:r>
          </a:p>
          <a:p>
            <a:pPr marL="68580" lvl="1" indent="-68580" eaLnBrk="1" hangingPunct="1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мляко и/или млечни продукти в еквивалент мляко, съответстващи най-малко на 35 кг мляко или 0,20 животни, родени в стопанството – за клане, износ или продажба в други стопанства;</a:t>
            </a:r>
            <a:endParaRPr lang="en-US" sz="1500" dirty="0"/>
          </a:p>
        </p:txBody>
      </p:sp>
      <p:grpSp>
        <p:nvGrpSpPr>
          <p:cNvPr id="47109" name="Group 2"/>
          <p:cNvGrpSpPr>
            <a:grpSpLocks/>
          </p:cNvGrpSpPr>
          <p:nvPr/>
        </p:nvGrpSpPr>
        <p:grpSpPr bwMode="auto">
          <a:xfrm>
            <a:off x="179388" y="2133600"/>
            <a:ext cx="2160587" cy="3789363"/>
            <a:chOff x="0" y="0"/>
            <a:chExt cx="8472065" cy="13716000"/>
          </a:xfrm>
        </p:grpSpPr>
        <p:pic>
          <p:nvPicPr>
            <p:cNvPr id="4711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43" r="22365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10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8313" y="692150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Растениевъдство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dirty="0" smtClean="0">
                <a:solidFill>
                  <a:srgbClr val="92D050"/>
                </a:solidFill>
                <a:latin typeface="Calibri Light" panose="020F0302020204030204"/>
              </a:rPr>
              <a:t>1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71775" y="1628775"/>
            <a:ext cx="6259513" cy="5040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1500" b="1" dirty="0" smtClean="0"/>
              <a:t>Общи условия за всички интервенции за обвързано с производството подпомагане на доходите на стопаните в сектор „Плодове и зеленчуци</a:t>
            </a:r>
            <a:r>
              <a:rPr lang="bg-BG" sz="1500" b="1" dirty="0" smtClean="0"/>
              <a:t>“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sz="15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Годишно плащане на хектар земеделска земя (мин. 0,5 ха)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за достигане на мин. 0,5 ха е допустимо комбиниране при заявяване с други изрично посочени  интервенции;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кандидатите отговарят на дефиницията „активен земеделски стопанин“;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добив и пазарна реализация – доказва се с документи (с изключение на планинските)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биологично производство и в преход – мин.добиви в размер на 50 % от добивите от  съответната култура;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спазени минимални агротехнически мероприятия;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представяне на документи за закупени сертифицирани и/или стандартни семена, и/или посадъчен материал, съобразно размера на площите и разходната норма за единица площ (някои интервенции са изключени от това изискване);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диференциран изискуем добив съобразно заявената култура;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десертно грозде – ще има допустима сортова листа, недопустими са винени сортове;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 smtClean="0"/>
              <a:t>обхват планински райони - Наредба за определяне на критериите за необлагодетелстваните райони и териториалния им обхват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bg-BG" sz="1500" dirty="0"/>
          </a:p>
        </p:txBody>
      </p:sp>
      <p:grpSp>
        <p:nvGrpSpPr>
          <p:cNvPr id="48133" name="Group 2"/>
          <p:cNvGrpSpPr>
            <a:grpSpLocks/>
          </p:cNvGrpSpPr>
          <p:nvPr/>
        </p:nvGrpSpPr>
        <p:grpSpPr bwMode="auto">
          <a:xfrm>
            <a:off x="490538" y="1844675"/>
            <a:ext cx="2065337" cy="4187825"/>
            <a:chOff x="0" y="0"/>
            <a:chExt cx="8472065" cy="13716000"/>
          </a:xfrm>
        </p:grpSpPr>
        <p:pic>
          <p:nvPicPr>
            <p:cNvPr id="4813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1" r="32860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01675" y="804863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Растениевъдство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dirty="0" smtClean="0">
                <a:solidFill>
                  <a:srgbClr val="92D050"/>
                </a:solidFill>
                <a:latin typeface="Calibri Light" panose="020F0302020204030204"/>
              </a:rPr>
              <a:t>2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3725" y="2044700"/>
            <a:ext cx="5822950" cy="43545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плодове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Само в период на плододаване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пазара: ягоди (4 980 кг/ха), малини (3 300 кг/ха), ябълки (11 914 кг/ха), круши (5 922 кг/ха), кайсии и зарзали (4 970 кг/ха), череши (4 700 кг/ха), вишни (3 718 кг/ха), праскови и нектарини (7 500 кг/ха), сливи (6 246 кг/ха) и десертно грозде (4 500 кг/ха);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15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плодови насаждения до встъпването им в плододаване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култури в младенчески период – от засаждане до плододаване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за новосъздадените насаждения - сертифициран посадъчен материал и доказателства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ru-RU" sz="1500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1500" b="1" dirty="0" smtClean="0"/>
              <a:t>за достигане на 0,5 ха – допустимо комбиниране между двете интервенции</a:t>
            </a:r>
            <a:endParaRPr lang="bg-BG" sz="1500" dirty="0"/>
          </a:p>
        </p:txBody>
      </p:sp>
      <p:grpSp>
        <p:nvGrpSpPr>
          <p:cNvPr id="49157" name="Group 2"/>
          <p:cNvGrpSpPr>
            <a:grpSpLocks/>
          </p:cNvGrpSpPr>
          <p:nvPr/>
        </p:nvGrpSpPr>
        <p:grpSpPr bwMode="auto">
          <a:xfrm>
            <a:off x="539750" y="2241550"/>
            <a:ext cx="2390775" cy="4159250"/>
            <a:chOff x="0" y="0"/>
            <a:chExt cx="8472065" cy="13716000"/>
          </a:xfrm>
        </p:grpSpPr>
        <p:pic>
          <p:nvPicPr>
            <p:cNvPr id="4916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58" r="34558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8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5888"/>
            <a:ext cx="989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9750" y="836613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dirty="0" smtClean="0">
                <a:solidFill>
                  <a:srgbClr val="92D050"/>
                </a:solidFill>
              </a:rPr>
            </a:br>
            <a:r>
              <a:rPr lang="bg-BG" sz="2400" dirty="0" smtClean="0">
                <a:solidFill>
                  <a:srgbClr val="92D050"/>
                </a:solidFill>
              </a:rPr>
              <a:t>подпомагане на доходите – Растениевъдство 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spc="-38" dirty="0" smtClean="0">
                <a:solidFill>
                  <a:srgbClr val="92D050"/>
                </a:solidFill>
                <a:latin typeface="Calibri Light" panose="020F0302020204030204"/>
              </a:rPr>
              <a:t>3</a:t>
            </a:r>
            <a:r>
              <a:rPr lang="en-US" sz="2400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57375" y="1773238"/>
            <a:ext cx="6973888" cy="4824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зеленчуци (домати, краставици, корнишони и патладжан)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пазара:  домати (19 000 кг/ха), краставици (20 750 кг/ха), корнишони (19 000 кг/ха), патладжани (18 980 кг/ха)</a:t>
            </a:r>
            <a:endParaRPr lang="bg-BG" sz="15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 за зеленчуци (пипер)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пазара: </a:t>
            </a:r>
            <a:r>
              <a:rPr lang="bg-BG" sz="1500" dirty="0" smtClean="0"/>
              <a:t>пипер - 13 400 кг/ха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 за зеленчуци (моркови, зеле, дини и пъпеши)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пазара: моркови (12 430 кг/ха), зеле (17 460 кг/ха), , дини (24 870 кг/ха) и пъпеши (8 450 кг/ха)</a:t>
            </a:r>
            <a:endParaRPr lang="bg-BG" sz="15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зеленчуци (лук и чесън) и картофи за нишесте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Реализация на пазара: картофи (19 900 кг/ха), лук (12 450 кг/ха), чесън (3 510 кг/ха)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Бенефициентите, които са заявили за подпомагане културата картофи (за производство на нишесте), следва да са регистрирани, съгласно реда на чл. 22 от Закона за защита на растенията и да представят договори за преработка на продукцията им, сключени с преработвателни предприятия</a:t>
            </a:r>
            <a:endParaRPr lang="ru-RU" sz="1500" dirty="0"/>
          </a:p>
        </p:txBody>
      </p:sp>
      <p:grpSp>
        <p:nvGrpSpPr>
          <p:cNvPr id="50181" name="Group 2"/>
          <p:cNvGrpSpPr>
            <a:grpSpLocks/>
          </p:cNvGrpSpPr>
          <p:nvPr/>
        </p:nvGrpSpPr>
        <p:grpSpPr bwMode="auto">
          <a:xfrm>
            <a:off x="179388" y="2276475"/>
            <a:ext cx="1547812" cy="4076700"/>
            <a:chOff x="0" y="0"/>
            <a:chExt cx="7048557" cy="13716000"/>
          </a:xfrm>
        </p:grpSpPr>
        <p:pic>
          <p:nvPicPr>
            <p:cNvPr id="5018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8" r="15778"/>
            <a:stretch>
              <a:fillRect/>
            </a:stretch>
          </p:blipFill>
          <p:spPr bwMode="auto">
            <a:xfrm>
              <a:off x="0" y="0"/>
              <a:ext cx="7048557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888" y="1071563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Растениевъдство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bg-BG" sz="2400" b="1" dirty="0" smtClean="0">
                <a:solidFill>
                  <a:srgbClr val="92D050"/>
                </a:solidFill>
                <a:latin typeface="Calibri Light" panose="020F0302020204030204"/>
              </a:rPr>
              <a:t>4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0338" y="2241550"/>
            <a:ext cx="6264275" cy="4211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оранжерийно производство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домати в оранжерии (мин. добив 72 000 кг/ха и среден добив 170 000 кг/ха), краставици в оранжерии (мин. добив 81 000 кг/ха и среден добив 250 000 кг/ха), пипер в оранжерии (мин. добив 45 000 кг/ха и среден добив 85 000 кг/ха), ягоди и малини – мин. и среден добив ще бъде представен на по-късен етап;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съществуващи от предходни години насаждения с ягоди и малини не прилагат документиза документи за закупени сертифицирани и/или стандартни семена и/или посадъчен материал.</a:t>
            </a:r>
            <a:endParaRPr lang="bg-BG" sz="1500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за плодове и зеленчуци в планинските райони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видове култури: фасул, домати, краставици, корнишони, патладжани, пипер, лук, чесън, моркови, зеле, дини, пъпеши, ягоди, малини, ябълки, круши, кайсии и зарзали, череши, вишни, праскови и нектарини, сливи и десертно грозде (листа с допустими сортове, без винено грозде).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мин. 0,5 ха (заедно или поотделно) до 1.5 ха земеделски площи</a:t>
            </a:r>
            <a:endParaRPr lang="bg-BG" sz="1500" b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bg-BG" sz="1500" dirty="0"/>
          </a:p>
        </p:txBody>
      </p:sp>
      <p:pic>
        <p:nvPicPr>
          <p:cNvPr id="5120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4"/>
          <a:stretch>
            <a:fillRect/>
          </a:stretch>
        </p:blipFill>
        <p:spPr bwMode="auto">
          <a:xfrm>
            <a:off x="323850" y="2511425"/>
            <a:ext cx="2111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888" y="1071563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Растениевъдство 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[</a:t>
            </a:r>
            <a:r>
              <a:rPr lang="en-US" sz="2400" b="1" dirty="0">
                <a:solidFill>
                  <a:srgbClr val="92D050"/>
                </a:solidFill>
                <a:latin typeface="Calibri Light" panose="020F0302020204030204"/>
              </a:rPr>
              <a:t>5</a:t>
            </a:r>
            <a:r>
              <a:rPr lang="en-US" sz="2400" b="1" spc="-38" dirty="0" smtClean="0">
                <a:solidFill>
                  <a:srgbClr val="92D050"/>
                </a:solidFill>
                <a:latin typeface="Calibri Light" panose="020F0302020204030204"/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0838" y="3014663"/>
            <a:ext cx="6253162" cy="3343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sz="1500" b="1" dirty="0" smtClean="0"/>
              <a:t>Обвързано с производството подпомагане  за протеинови култури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Култури: фасул за зърно, леща, нахут, грах за зърно (зимен и пролетен), фъстъци, соя, бакла, люцерна, еспарзета, фий, детелина, вигна, бурчак, лупина, звездан и/или смески от тях;</a:t>
            </a:r>
            <a:endParaRPr lang="en-US" sz="1500" dirty="0" smtClean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sz="1500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1500" b="1" dirty="0" smtClean="0"/>
              <a:t>Фасул ― избор за подпомагане само по настоящата или по интервенцията за плодове и зеленчуци в планинските райони.</a:t>
            </a:r>
            <a:endParaRPr lang="bg-BG" sz="1500" b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bg-BG" sz="1500" dirty="0"/>
          </a:p>
        </p:txBody>
      </p:sp>
      <p:grpSp>
        <p:nvGrpSpPr>
          <p:cNvPr id="52229" name="Group 2"/>
          <p:cNvGrpSpPr>
            <a:grpSpLocks/>
          </p:cNvGrpSpPr>
          <p:nvPr/>
        </p:nvGrpSpPr>
        <p:grpSpPr bwMode="auto">
          <a:xfrm>
            <a:off x="684213" y="2127250"/>
            <a:ext cx="1943100" cy="4000500"/>
            <a:chOff x="0" y="0"/>
            <a:chExt cx="8472065" cy="13716000"/>
          </a:xfrm>
        </p:grpSpPr>
        <p:pic>
          <p:nvPicPr>
            <p:cNvPr id="5223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6" r="32936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0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32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51689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itle 1"/>
          <p:cNvSpPr txBox="1">
            <a:spLocks/>
          </p:cNvSpPr>
          <p:nvPr/>
        </p:nvSpPr>
        <p:spPr bwMode="auto">
          <a:xfrm>
            <a:off x="849313" y="788988"/>
            <a:ext cx="7391400" cy="6778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511175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1175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1175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11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1175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000" b="1">
                <a:solidFill>
                  <a:srgbClr val="92D050"/>
                </a:solidFill>
                <a:latin typeface="Source Sans Pro"/>
                <a:ea typeface="Source Sans Pro"/>
                <a:cs typeface="Source Sans Pro"/>
              </a:rPr>
              <a:t>Пример – стопанство 10 дка плодове </a:t>
            </a:r>
            <a:endParaRPr lang="en-US" altLang="en-US" sz="2000" b="1">
              <a:solidFill>
                <a:srgbClr val="92D050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325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557338"/>
            <a:ext cx="9140826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5100" y="5168900"/>
            <a:ext cx="4259263" cy="12128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g-BG" dirty="0">
                <a:solidFill>
                  <a:schemeClr val="tx1"/>
                </a:solidFill>
              </a:rPr>
              <a:t>Ставка 2023 – 3 544,06 лв./ха </a:t>
            </a:r>
          </a:p>
          <a:p>
            <a:pPr algn="ctr">
              <a:defRPr/>
            </a:pPr>
            <a:r>
              <a:rPr lang="bg-BG" dirty="0">
                <a:solidFill>
                  <a:schemeClr val="tx1"/>
                </a:solidFill>
              </a:rPr>
              <a:t>Ставка 2021   -  2 359,49 лв. / ха</a:t>
            </a:r>
          </a:p>
          <a:p>
            <a:pPr algn="ctr">
              <a:defRPr/>
            </a:pPr>
            <a:r>
              <a:rPr lang="bg-BG" dirty="0">
                <a:solidFill>
                  <a:schemeClr val="tx1"/>
                </a:solidFill>
              </a:rPr>
              <a:t>Разлика 2023/2021 – 1 184,57 лв. /ха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325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892675"/>
            <a:ext cx="268446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88"/>
            <a:ext cx="1176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3065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4438"/>
            <a:ext cx="5826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1"/>
          <p:cNvSpPr txBox="1"/>
          <p:nvPr/>
        </p:nvSpPr>
        <p:spPr>
          <a:xfrm>
            <a:off x="1476375" y="1079500"/>
            <a:ext cx="4364038" cy="176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bg-BG" sz="2400" b="1" spc="273" dirty="0">
                <a:solidFill>
                  <a:srgbClr val="4C8F36"/>
                </a:solidFill>
                <a:latin typeface="Source Sans Pro Bold"/>
              </a:rPr>
              <a:t>НОРМАТИВНА УРЕДБА</a:t>
            </a:r>
            <a:endParaRPr lang="en-US" sz="2400" b="1" spc="273" dirty="0">
              <a:solidFill>
                <a:srgbClr val="4C8F36"/>
              </a:solidFill>
              <a:latin typeface="Source Sans Pro Bol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3933" y="2163763"/>
            <a:ext cx="7953463" cy="40233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  СТРАТЕГИЧЕСКИ ПЛАН ЗА РАЗВИТИЕ НА ЗЕМЕДЕЛИЕТО И СЕЛСКИТЕ РАЙОНИ В БЪЛГАРИЯ ЗА ПЕРИОДА 2023 – 2027 г. (СПРЗСР)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РЕГЛАМЕНТ(ЕС) 2021/2115;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sz="16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 РЕГЛАМЕНТ (ЕС) 2021/2116;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16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dirty="0" smtClean="0"/>
              <a:t> ЗАКОН ЗА ПОДПОМАГАНЕ НА ЗЕМЕДЕЛСКИТЕ ПРОИЗВОДИТЕЛИ - изм. и доп., бр. 102 от 23.12.2022 г., в сила от 1.01.2023 г.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16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 НАРЕДБА № … ЗА УСЛОВИЯТА И РЕДА ЗА ПОДАВАНЕ НА ЗАЯВЛЕНИЯ ЗА ПОДПОМАГАНЕ ПО ИНТЕРВЕНЦИИ ЗА ДИРЕКТНИ ПЛАЩАНИЯ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sz="16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 НАРЕДБА № … ЗА УСЛОВИЯТА И РЕДА ЗА ПРИЛАГАНЕ НА  ИНТЕРВЕНЦИИТЕ ПОД ФОРМАТА НА ДИРЕКТНИ ПЛАЩАНИЯ, ЗА НАМАЛЕНИЯ НА ПЛАЩАНИЯТА И ЗА РЕДА ЗА НАЛАГАНЕ НА АДМИНИСТРАТИВНИ САНКЦИИ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21" y="362744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92284" y="678644"/>
            <a:ext cx="7208107" cy="4536505"/>
            <a:chOff x="-40209" y="-60637"/>
            <a:chExt cx="3816613" cy="1913890"/>
          </a:xfrm>
          <a:solidFill>
            <a:schemeClr val="bg1">
              <a:lumMod val="8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-40209" y="-60637"/>
              <a:ext cx="3816613" cy="1913890"/>
            </a:xfrm>
            <a:custGeom>
              <a:avLst/>
              <a:gdLst/>
              <a:ahLst/>
              <a:cxnLst/>
              <a:rect l="l" t="t" r="r" b="b"/>
              <a:pathLst>
                <a:path w="3774617" h="1913890">
                  <a:moveTo>
                    <a:pt x="0" y="0"/>
                  </a:moveTo>
                  <a:lnTo>
                    <a:pt x="3774617" y="0"/>
                  </a:lnTo>
                  <a:lnTo>
                    <a:pt x="3774617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4275" name="Group 5"/>
          <p:cNvGrpSpPr>
            <a:grpSpLocks/>
          </p:cNvGrpSpPr>
          <p:nvPr/>
        </p:nvGrpSpPr>
        <p:grpSpPr bwMode="auto">
          <a:xfrm>
            <a:off x="-423863" y="4827588"/>
            <a:ext cx="2016126" cy="2689225"/>
            <a:chOff x="0" y="0"/>
            <a:chExt cx="6350000" cy="6350000"/>
          </a:xfrm>
        </p:grpSpPr>
        <p:sp>
          <p:nvSpPr>
            <p:cNvPr id="54290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4276" name="Group 11"/>
          <p:cNvGrpSpPr>
            <a:grpSpLocks/>
          </p:cNvGrpSpPr>
          <p:nvPr/>
        </p:nvGrpSpPr>
        <p:grpSpPr bwMode="auto">
          <a:xfrm>
            <a:off x="925513" y="4583113"/>
            <a:ext cx="796925" cy="1063625"/>
            <a:chOff x="0" y="0"/>
            <a:chExt cx="6350000" cy="6350000"/>
          </a:xfrm>
        </p:grpSpPr>
        <p:sp>
          <p:nvSpPr>
            <p:cNvPr id="54289" name="Freeform 12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097463" y="225425"/>
            <a:ext cx="4295775" cy="473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en-US" b="1" dirty="0">
                <a:latin typeface="Roboto"/>
              </a:rPr>
              <a:t>EКО-СХЕМИ</a:t>
            </a:r>
          </a:p>
        </p:txBody>
      </p:sp>
      <p:pic>
        <p:nvPicPr>
          <p:cNvPr id="54278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493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9" name="Group 3"/>
          <p:cNvGrpSpPr>
            <a:grpSpLocks noChangeAspect="1"/>
          </p:cNvGrpSpPr>
          <p:nvPr/>
        </p:nvGrpSpPr>
        <p:grpSpPr bwMode="auto">
          <a:xfrm>
            <a:off x="0" y="1588"/>
            <a:ext cx="1720850" cy="1720850"/>
            <a:chOff x="0" y="0"/>
            <a:chExt cx="6350000" cy="6350000"/>
          </a:xfrm>
        </p:grpSpPr>
        <p:sp>
          <p:nvSpPr>
            <p:cNvPr id="54288" name="Freeform 4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>
                <a:gd name="T0" fmla="*/ 0 w 6350000"/>
                <a:gd name="T1" fmla="*/ 0 h 6350000"/>
                <a:gd name="T2" fmla="*/ 0 w 6350000"/>
                <a:gd name="T3" fmla="*/ 6350000 h 6350000"/>
                <a:gd name="T4" fmla="*/ 6350000 w 6350000"/>
                <a:gd name="T5" fmla="*/ 0 h 6350000"/>
                <a:gd name="T6" fmla="*/ 0 w 6350000"/>
                <a:gd name="T7" fmla="*/ 0 h 635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5428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722813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Box 23"/>
          <p:cNvSpPr txBox="1">
            <a:spLocks noChangeArrowheads="1"/>
          </p:cNvSpPr>
          <p:nvPr/>
        </p:nvSpPr>
        <p:spPr bwMode="auto">
          <a:xfrm>
            <a:off x="2528888" y="944563"/>
            <a:ext cx="5791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650"/>
              </a:lnSpc>
              <a:spcBef>
                <a:spcPct val="0"/>
              </a:spcBef>
              <a:buFontTx/>
              <a:buNone/>
            </a:pPr>
            <a:r>
              <a:rPr lang="bg-BG" altLang="en-US" sz="1400" b="1">
                <a:latin typeface="Roboto"/>
              </a:rPr>
              <a:t>ДОБРОВОЛНО ПРИЛАГАНЕ ЗА ФЕРМЕРИТЕ</a:t>
            </a:r>
          </a:p>
        </p:txBody>
      </p:sp>
      <p:pic>
        <p:nvPicPr>
          <p:cNvPr id="54284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944563"/>
            <a:ext cx="504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Content Placeholder 2"/>
          <p:cNvSpPr txBox="1">
            <a:spLocks/>
          </p:cNvSpPr>
          <p:nvPr/>
        </p:nvSpPr>
        <p:spPr bwMode="auto">
          <a:xfrm>
            <a:off x="1731963" y="1838325"/>
            <a:ext cx="64468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bg-BG" altLang="en-US" sz="1400">
                <a:latin typeface="Source Sans Pro"/>
                <a:ea typeface="Source Sans Pro"/>
                <a:cs typeface="Source Sans Pro"/>
              </a:rPr>
              <a:t>За 2023 г. – Общ бюджет по </a:t>
            </a:r>
            <a:r>
              <a:rPr lang="ru-RU" altLang="en-US" sz="1400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bg-BG" altLang="en-US" sz="1400">
                <a:latin typeface="Source Sans Pro"/>
                <a:ea typeface="Source Sans Pro"/>
                <a:cs typeface="Source Sans Pro"/>
              </a:rPr>
              <a:t> – </a:t>
            </a:r>
            <a:r>
              <a:rPr lang="bg-BG" altLang="en-US" sz="1400" b="1">
                <a:latin typeface="Source Sans Pro"/>
                <a:ea typeface="Source Sans Pro"/>
                <a:cs typeface="Source Sans Pro"/>
              </a:rPr>
              <a:t>201 431 541.59 евро.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bg-BG" altLang="en-US" sz="1400" b="1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bg-BG" altLang="en-US" sz="1400">
                <a:latin typeface="Source Sans Pro"/>
                <a:ea typeface="Source Sans Pro"/>
                <a:cs typeface="Source Sans Pro"/>
              </a:rPr>
              <a:t>Ставката на хектар е специфична за всяка еко схема и се отпуска при изпълнение на съответните екологични практики, които са включени в еко схемата 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 i="1">
                <a:latin typeface="Source Sans Pro"/>
                <a:ea typeface="Source Sans Pro"/>
                <a:cs typeface="Source Sans Pro"/>
              </a:rPr>
              <a:t>	</a:t>
            </a:r>
            <a:endParaRPr lang="bg-BG" altLang="en-US" sz="1400" i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4286" name="Content Placeholder 2"/>
          <p:cNvSpPr txBox="1">
            <a:spLocks/>
          </p:cNvSpPr>
          <p:nvPr/>
        </p:nvSpPr>
        <p:spPr bwMode="auto">
          <a:xfrm>
            <a:off x="1873250" y="3860800"/>
            <a:ext cx="64468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bg-BG" altLang="en-US" sz="1400" b="1" i="1">
                <a:latin typeface="Source Sans Pro"/>
                <a:ea typeface="Source Sans Pro"/>
                <a:cs typeface="Source Sans Pro"/>
              </a:rPr>
              <a:t>За сравнение – 2021 г. </a:t>
            </a:r>
            <a:r>
              <a:rPr lang="bg-BG" altLang="en-US" sz="1400" i="1">
                <a:latin typeface="Source Sans Pro"/>
                <a:ea typeface="Source Sans Pro"/>
                <a:cs typeface="Source Sans Pro"/>
              </a:rPr>
              <a:t>– бюджет по Схемата за зелени директни плащания – 236 588 000 евро; ставка за 2021 г. – 121.63 лева/ха</a:t>
            </a:r>
          </a:p>
        </p:txBody>
      </p:sp>
      <p:sp>
        <p:nvSpPr>
          <p:cNvPr id="37" name="TextBox 21"/>
          <p:cNvSpPr txBox="1"/>
          <p:nvPr/>
        </p:nvSpPr>
        <p:spPr>
          <a:xfrm>
            <a:off x="1997075" y="223838"/>
            <a:ext cx="4940300" cy="141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5"/>
          <p:cNvGrpSpPr>
            <a:grpSpLocks/>
          </p:cNvGrpSpPr>
          <p:nvPr/>
        </p:nvGrpSpPr>
        <p:grpSpPr bwMode="auto">
          <a:xfrm>
            <a:off x="-423863" y="4827588"/>
            <a:ext cx="2016126" cy="2689225"/>
            <a:chOff x="0" y="0"/>
            <a:chExt cx="6350000" cy="6350000"/>
          </a:xfrm>
        </p:grpSpPr>
        <p:sp>
          <p:nvSpPr>
            <p:cNvPr id="55310" name="Freeform 6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55299" name="Group 11"/>
          <p:cNvGrpSpPr>
            <a:grpSpLocks/>
          </p:cNvGrpSpPr>
          <p:nvPr/>
        </p:nvGrpSpPr>
        <p:grpSpPr bwMode="auto">
          <a:xfrm>
            <a:off x="925513" y="4583113"/>
            <a:ext cx="796925" cy="1063625"/>
            <a:chOff x="0" y="0"/>
            <a:chExt cx="6350000" cy="6350000"/>
          </a:xfrm>
        </p:grpSpPr>
        <p:sp>
          <p:nvSpPr>
            <p:cNvPr id="55309" name="Freeform 12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63938" y="649288"/>
            <a:ext cx="4295775" cy="473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en-US" b="1" dirty="0">
                <a:latin typeface="Roboto"/>
              </a:rPr>
              <a:t>EКО-СХЕМИ</a:t>
            </a:r>
            <a:r>
              <a:rPr lang="bg-BG" b="1" dirty="0">
                <a:latin typeface="Roboto"/>
              </a:rPr>
              <a:t> – ОБЩИ ИЗИСКВАНИЯ</a:t>
            </a:r>
            <a:endParaRPr lang="en-US" b="1" dirty="0">
              <a:latin typeface="Roboto"/>
            </a:endParaRPr>
          </a:p>
        </p:txBody>
      </p:sp>
      <p:pic>
        <p:nvPicPr>
          <p:cNvPr id="55301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4930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Group 3"/>
          <p:cNvGrpSpPr>
            <a:grpSpLocks noChangeAspect="1"/>
          </p:cNvGrpSpPr>
          <p:nvPr/>
        </p:nvGrpSpPr>
        <p:grpSpPr bwMode="auto">
          <a:xfrm>
            <a:off x="0" y="0"/>
            <a:ext cx="1720850" cy="1720850"/>
            <a:chOff x="0" y="0"/>
            <a:chExt cx="6350000" cy="6350000"/>
          </a:xfrm>
        </p:grpSpPr>
        <p:sp>
          <p:nvSpPr>
            <p:cNvPr id="55308" name="Freeform 4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>
                <a:gd name="T0" fmla="*/ 0 w 6350000"/>
                <a:gd name="T1" fmla="*/ 0 h 6350000"/>
                <a:gd name="T2" fmla="*/ 0 w 6350000"/>
                <a:gd name="T3" fmla="*/ 6350000 h 6350000"/>
                <a:gd name="T4" fmla="*/ 6350000 w 6350000"/>
                <a:gd name="T5" fmla="*/ 0 h 6350000"/>
                <a:gd name="T6" fmla="*/ 0 w 6350000"/>
                <a:gd name="T7" fmla="*/ 0 h 635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5530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722813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1"/>
          <p:cNvSpPr txBox="1"/>
          <p:nvPr/>
        </p:nvSpPr>
        <p:spPr>
          <a:xfrm>
            <a:off x="1997075" y="223838"/>
            <a:ext cx="4940300" cy="141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7025" y="1839913"/>
            <a:ext cx="7045325" cy="3313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плащане на хектар;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компенсация за допълнителни разходи и пропуснати ползи;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само активни земеделски стопани;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площите отговарят на условията за допустим хектар;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Подпомагат се дейности, които надхвърлят задължителните изисквания в ДЗЕС или ЗИУ;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всички еко схеми – общо финансиране е 25 % от годишния общ финансов ресурс за директни плащания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632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33825"/>
            <a:ext cx="3683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itle 1"/>
          <p:cNvSpPr txBox="1">
            <a:spLocks/>
          </p:cNvSpPr>
          <p:nvPr/>
        </p:nvSpPr>
        <p:spPr bwMode="auto">
          <a:xfrm>
            <a:off x="900113" y="230188"/>
            <a:ext cx="78755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 – 8 интервенции</a:t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1042988"/>
            <a:ext cx="7315200" cy="4972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	Еко схема за разнообразяване на отглежданите култури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Бюджет за 2023 г. </a:t>
            </a: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– </a:t>
            </a: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63 959 416 евро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Индикативна ставка за 2023 г.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	- Стопанства до 10 ха –  две култури /48 евро/ха;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	- Стопанства с размер 10-30 ха – три култури / 37 евро/ха;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	-  Стопанства над 30 ха –  четири култури / 20 евро/ха.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Интервенцията е приложима за обработваеми земи и/или площите, заети с медицински и ароматни култури.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	Еко схема за биологично земеделие (селскостопански животни)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Бюджет за 2023 г. 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– 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6 660 662  евро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Индикативна ставка за 2023 г. – 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357,85 евро/ха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Интервенцията е приложима за сектора на биологичното животновъдство – преход и биологично производство – говеда, биволи, овце, кози, свине;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Спазване на изискванията на Регламент </a:t>
            </a:r>
            <a:r>
              <a:rPr lang="en-US" altLang="en-US" sz="1400" dirty="0" smtClean="0">
                <a:latin typeface="Source Sans Pro"/>
                <a:ea typeface="Source Sans Pro"/>
                <a:cs typeface="Source Sans Pro"/>
              </a:rPr>
              <a:t>(</a:t>
            </a: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ЕС</a:t>
            </a:r>
            <a:r>
              <a:rPr lang="en-US" altLang="en-US" sz="1400" dirty="0" smtClean="0">
                <a:latin typeface="Source Sans Pro"/>
                <a:ea typeface="Source Sans Pro"/>
                <a:cs typeface="Source Sans Pro"/>
              </a:rPr>
              <a:t>)</a:t>
            </a: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 2018/848;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Гъстота до 1 ЖЕ /ха 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bg-BG" altLang="en-US" sz="1400" dirty="0" smtClean="0">
                <a:latin typeface="Source Sans Pro"/>
                <a:ea typeface="Source Sans Pro"/>
                <a:cs typeface="Source Sans Pro"/>
              </a:rPr>
              <a:t>Минимум 0,5 ха – пасищна площи/фуражни култури.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altLang="en-US" sz="1400" dirty="0" smtClean="0">
              <a:latin typeface="Source Sans Pro"/>
              <a:ea typeface="Source Sans Pro"/>
              <a:cs typeface="Source Sans Pro"/>
            </a:endParaRPr>
          </a:p>
        </p:txBody>
      </p:sp>
      <p:grpSp>
        <p:nvGrpSpPr>
          <p:cNvPr id="56329" name="Group 5"/>
          <p:cNvGrpSpPr>
            <a:grpSpLocks noChangeAspect="1"/>
          </p:cNvGrpSpPr>
          <p:nvPr/>
        </p:nvGrpSpPr>
        <p:grpSpPr bwMode="auto">
          <a:xfrm>
            <a:off x="7172325" y="4668838"/>
            <a:ext cx="1971675" cy="1971675"/>
            <a:chOff x="0" y="0"/>
            <a:chExt cx="3282950" cy="3282950"/>
          </a:xfrm>
        </p:grpSpPr>
        <p:sp>
          <p:nvSpPr>
            <p:cNvPr id="56332" name="Freeform 6"/>
            <p:cNvSpPr>
              <a:spLocks/>
            </p:cNvSpPr>
            <p:nvPr/>
          </p:nvSpPr>
          <p:spPr bwMode="auto">
            <a:xfrm>
              <a:off x="0" y="0"/>
              <a:ext cx="3282950" cy="3282950"/>
            </a:xfrm>
            <a:custGeom>
              <a:avLst/>
              <a:gdLst>
                <a:gd name="T0" fmla="*/ 0 w 3282950"/>
                <a:gd name="T1" fmla="*/ 0 h 3282950"/>
                <a:gd name="T2" fmla="*/ 2532380 w 3282950"/>
                <a:gd name="T3" fmla="*/ 0 h 3282950"/>
                <a:gd name="T4" fmla="*/ 3282950 w 3282950"/>
                <a:gd name="T5" fmla="*/ 750570 h 3282950"/>
                <a:gd name="T6" fmla="*/ 3282950 w 3282950"/>
                <a:gd name="T7" fmla="*/ 750570 h 3282950"/>
                <a:gd name="T8" fmla="*/ 3282950 w 3282950"/>
                <a:gd name="T9" fmla="*/ 3282950 h 3282950"/>
                <a:gd name="T10" fmla="*/ 3282950 w 3282950"/>
                <a:gd name="T11" fmla="*/ 3282950 h 3282950"/>
                <a:gd name="T12" fmla="*/ 0 w 3282950"/>
                <a:gd name="T13" fmla="*/ 3282950 h 3282950"/>
                <a:gd name="T14" fmla="*/ 0 w 3282950"/>
                <a:gd name="T15" fmla="*/ 3282950 h 3282950"/>
                <a:gd name="T16" fmla="*/ 0 w 3282950"/>
                <a:gd name="T17" fmla="*/ 0 h 3282950"/>
                <a:gd name="T18" fmla="*/ 0 w 3282950"/>
                <a:gd name="T19" fmla="*/ 0 h 3282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56330" name="Картина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976438"/>
            <a:ext cx="2857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933825"/>
            <a:ext cx="409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734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65588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9113" y="1096963"/>
            <a:ext cx="7772400" cy="532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b="1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Еко схема за поддържане и подобряване на биологичното разнообразие и екологичната инфраструктура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b="1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Бюджет за 2023 г. – 34 385 117,97 евро 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Индикативна ставка за 2023 г. 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696,86 евро/ха при обработваемите земи за площи и дейности над ДЗЕС 8;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286,33 евро/ха при обработваемите земи за дейности над ДЗЕС 8;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901,17 евро/ха при трайните насаждения;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290,00 евро/ха при постоянно затревените площи.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Интервенцията е приложима за обработваеми земи, трайни насаждения и постоянно затревени площи</a:t>
            </a: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. </a:t>
            </a:r>
            <a:endParaRPr lang="ru-RU" altLang="en-US" sz="1400" dirty="0" smtClean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b="1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Видовете </a:t>
            </a:r>
            <a:r>
              <a:rPr lang="ru-RU" altLang="en-US" sz="1400" b="1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екологична инфраструктура (елементи на ландшафта):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1.Живи плетове или редици от дървета; 2. Отделни дървета; 3. Дървета в група; 4. Дървесни противоерозионни пояси (главно в Добруджа са); 5.Синори; 6. Влажни зони; 7. Зелени зони около водни течения; 8.Тераси.; 9. Ивици по краищата на гори (това са горски територии, които се допират пряко до земеделски земи); 10. Буферни ивици.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en-US" altLang="en-US" sz="1400" dirty="0" smtClean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bg-BG" altLang="en-US" sz="1400" b="1" dirty="0" smtClean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7353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09800"/>
            <a:ext cx="3984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4" name="Group 5"/>
          <p:cNvGrpSpPr>
            <a:grpSpLocks noChangeAspect="1"/>
          </p:cNvGrpSpPr>
          <p:nvPr/>
        </p:nvGrpSpPr>
        <p:grpSpPr bwMode="auto">
          <a:xfrm>
            <a:off x="7740650" y="5394325"/>
            <a:ext cx="1463675" cy="1463675"/>
            <a:chOff x="-169009" y="-346372"/>
            <a:chExt cx="3282950" cy="3282950"/>
          </a:xfrm>
        </p:grpSpPr>
        <p:sp>
          <p:nvSpPr>
            <p:cNvPr id="57355" name="Freeform 6"/>
            <p:cNvSpPr>
              <a:spLocks/>
            </p:cNvSpPr>
            <p:nvPr/>
          </p:nvSpPr>
          <p:spPr bwMode="auto">
            <a:xfrm>
              <a:off x="-169009" y="-346372"/>
              <a:ext cx="3282950" cy="3282950"/>
            </a:xfrm>
            <a:custGeom>
              <a:avLst/>
              <a:gdLst>
                <a:gd name="T0" fmla="*/ 0 w 3282950"/>
                <a:gd name="T1" fmla="*/ 0 h 3282950"/>
                <a:gd name="T2" fmla="*/ 2532380 w 3282950"/>
                <a:gd name="T3" fmla="*/ 0 h 3282950"/>
                <a:gd name="T4" fmla="*/ 3282950 w 3282950"/>
                <a:gd name="T5" fmla="*/ 750570 h 3282950"/>
                <a:gd name="T6" fmla="*/ 3282950 w 3282950"/>
                <a:gd name="T7" fmla="*/ 750570 h 3282950"/>
                <a:gd name="T8" fmla="*/ 3282950 w 3282950"/>
                <a:gd name="T9" fmla="*/ 3282950 h 3282950"/>
                <a:gd name="T10" fmla="*/ 3282950 w 3282950"/>
                <a:gd name="T11" fmla="*/ 3282950 h 3282950"/>
                <a:gd name="T12" fmla="*/ 0 w 3282950"/>
                <a:gd name="T13" fmla="*/ 3282950 h 3282950"/>
                <a:gd name="T14" fmla="*/ 0 w 3282950"/>
                <a:gd name="T15" fmla="*/ 3282950 h 3282950"/>
                <a:gd name="T16" fmla="*/ 0 w 3282950"/>
                <a:gd name="T17" fmla="*/ 0 h 3282950"/>
                <a:gd name="T18" fmla="*/ 0 w 3282950"/>
                <a:gd name="T19" fmla="*/ 0 h 3282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65588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3100" y="1341438"/>
            <a:ext cx="7772400" cy="5327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b="1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Еко схема за запазване и възстановяване на почвения потенциал – насърчаване на зелено торене и органично наторяване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b="1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Бюджет за 2023 г. – 27 874 793 евро 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Индикативна ставка за 2023 г. – 66,83 евро/ха.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Интервенцията е приложима за обработваеми земи, трайни насаждения и </a:t>
            </a:r>
            <a:endParaRPr lang="en-US" altLang="en-US" sz="1400" dirty="0" smtClean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постоянно затревени площи.</a:t>
            </a:r>
            <a:endParaRPr lang="ru-RU" altLang="en-US" sz="1400" dirty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1. отглеждане на непроизводствени междинни култури/покривни култури с последващо зелено торене: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       - допустими култури – смески от не-житни и житни (които не са – зимни култури за получаване на реколта или използване на паша)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         - налични на полето – от 15 октомври на годината на кандидатстване до 15 февруари на следваща година;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         - минимални  обработки: заораване, валиране, естествено измръзване или др. механично термиране по избор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2. използване на външни органични подобрители на почвата: от аеробно, анаеробно, чрез  червеи и след термално третиране + впръскване на течен оборски тор до 4 ч. от прилагането - </a:t>
            </a:r>
            <a:r>
              <a:rPr lang="ru-RU" altLang="en-US" sz="1400" dirty="0" smtClean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най-малко </a:t>
            </a:r>
            <a:r>
              <a:rPr lang="ru-RU" altLang="en-US" sz="14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</a:rPr>
              <a:t>10 % от потребностите на културата от Азот е чрез  органично наторяване и максималното количество Азот до 150 кг./ха.</a:t>
            </a: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ru-RU" altLang="en-US" sz="1400" dirty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lang="bg-BG" altLang="en-US" sz="1400" b="1" dirty="0" smtClean="0">
              <a:solidFill>
                <a:srgbClr val="404040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837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370388"/>
            <a:ext cx="422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65588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03300" y="1549400"/>
            <a:ext cx="7772400" cy="4516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Еко схема за намаляване използването на пестициди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Бюджет за 2023 г. – 34 751 582,57 евро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Индикативна ставка за 2023 г.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за обработваеми земи е 65,27 евро/ха; за трайни насаждения – 123,48 евро/ха; за постоянно затревените площи – 5,88 евро/ха.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За обработваеми земи, трайни насаждения и постоянно затревени площи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Екологични практики (задължително 2 изисквания):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	1.Ако се използват ПРЗ за инсектициди, хербициди и фунгициди трябва да са извън първа професионална категория на употреба;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	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2.Не се изполват ПРЗ, които са тотални хербициди и фунгициди, вкл. Глифозат;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	3.Прилагане на феромонови уловки с различна гъстота на ха при полски/зърнено житни, маслодайни, технически др. култури, вкл. и зеленчуци и плодове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Задължително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: т. 2 и поне още една от т.1 и т.3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	Доказва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се: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Проверка на дневници за растителна защита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Разходо-оправдателни 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документи.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9401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11350"/>
            <a:ext cx="3937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2" name="Group 3"/>
          <p:cNvGrpSpPr>
            <a:grpSpLocks noChangeAspect="1"/>
          </p:cNvGrpSpPr>
          <p:nvPr/>
        </p:nvGrpSpPr>
        <p:grpSpPr bwMode="auto">
          <a:xfrm>
            <a:off x="7264400" y="4802188"/>
            <a:ext cx="1695450" cy="1695450"/>
            <a:chOff x="0" y="0"/>
            <a:chExt cx="6350000" cy="6350000"/>
          </a:xfrm>
        </p:grpSpPr>
        <p:sp>
          <p:nvSpPr>
            <p:cNvPr id="59403" name="Freeform 4"/>
            <p:cNvSpPr>
              <a:spLocks/>
            </p:cNvSpPr>
            <p:nvPr/>
          </p:nvSpPr>
          <p:spPr bwMode="auto">
            <a:xfrm>
              <a:off x="0" y="0"/>
              <a:ext cx="6350000" cy="6351270"/>
            </a:xfrm>
            <a:custGeom>
              <a:avLst/>
              <a:gdLst>
                <a:gd name="T0" fmla="*/ 0 w 6350000"/>
                <a:gd name="T1" fmla="*/ 5955030 h 6351270"/>
                <a:gd name="T2" fmla="*/ 0 w 6350000"/>
                <a:gd name="T3" fmla="*/ 394970 h 6351270"/>
                <a:gd name="T4" fmla="*/ 394970 w 6350000"/>
                <a:gd name="T5" fmla="*/ 0 h 6351270"/>
                <a:gd name="T6" fmla="*/ 5956300 w 6350000"/>
                <a:gd name="T7" fmla="*/ 0 h 6351270"/>
                <a:gd name="T8" fmla="*/ 6350000 w 6350000"/>
                <a:gd name="T9" fmla="*/ 394970 h 6351270"/>
                <a:gd name="T10" fmla="*/ 6350000 w 6350000"/>
                <a:gd name="T11" fmla="*/ 394970 h 6351270"/>
                <a:gd name="T12" fmla="*/ 6350000 w 6350000"/>
                <a:gd name="T13" fmla="*/ 5956300 h 6351270"/>
                <a:gd name="T14" fmla="*/ 5955030 w 6350000"/>
                <a:gd name="T15" fmla="*/ 6351270 h 6351270"/>
                <a:gd name="T16" fmla="*/ 5955030 w 6350000"/>
                <a:gd name="T17" fmla="*/ 6351270 h 6351270"/>
                <a:gd name="T18" fmla="*/ 394970 w 6350000"/>
                <a:gd name="T19" fmla="*/ 6351270 h 6351270"/>
                <a:gd name="T20" fmla="*/ 0 w 6350000"/>
                <a:gd name="T21" fmla="*/ 5955030 h 6351270"/>
                <a:gd name="T22" fmla="*/ 0 w 6350000"/>
                <a:gd name="T23" fmla="*/ 5955030 h 6351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065588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03300" y="1549400"/>
            <a:ext cx="7772400" cy="4516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Еко схема за екологично поддържане на трайните насаждения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Бюджет за 2023 г. – 7 483 800 евро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Индикативна ставка за 2023 г.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за поддържане на междуредия – 114,53 евро/ха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за поддържане на буферни ивици – 61,20 евро/ха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. </a:t>
            </a: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Допустими 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практики: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1.Засяване и отглеждане на азотфиксиращи култури с подходяща и неконкурираща се биология самостоятелно или в смес с житни или тревни видове в междуредията и по вътрешната граница на парцела с трайни насаждения;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и/или (допустимо е и двете практики върху 1 парцел)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2. Поддържане на ивици (ширина - мин. 1 м. и максимум до 20 м.) с естествена растителност, по краищата на парцелите с трайни насаждения (без ПРЗ)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Площи от стопанството: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- върху парцели с трайни насаждения в междуредията и </a:t>
            </a: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външните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ивици;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604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676400"/>
            <a:ext cx="3857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6" name="Group 3"/>
          <p:cNvGrpSpPr>
            <a:grpSpLocks noChangeAspect="1"/>
          </p:cNvGrpSpPr>
          <p:nvPr/>
        </p:nvGrpSpPr>
        <p:grpSpPr bwMode="auto">
          <a:xfrm>
            <a:off x="7264400" y="4802188"/>
            <a:ext cx="1695450" cy="1695450"/>
            <a:chOff x="0" y="0"/>
            <a:chExt cx="6350000" cy="6350000"/>
          </a:xfrm>
        </p:grpSpPr>
        <p:sp>
          <p:nvSpPr>
            <p:cNvPr id="60427" name="Freeform 4"/>
            <p:cNvSpPr>
              <a:spLocks/>
            </p:cNvSpPr>
            <p:nvPr/>
          </p:nvSpPr>
          <p:spPr bwMode="auto">
            <a:xfrm>
              <a:off x="0" y="0"/>
              <a:ext cx="6350000" cy="6351270"/>
            </a:xfrm>
            <a:custGeom>
              <a:avLst/>
              <a:gdLst>
                <a:gd name="T0" fmla="*/ 0 w 6350000"/>
                <a:gd name="T1" fmla="*/ 5955030 h 6351270"/>
                <a:gd name="T2" fmla="*/ 0 w 6350000"/>
                <a:gd name="T3" fmla="*/ 394970 h 6351270"/>
                <a:gd name="T4" fmla="*/ 394970 w 6350000"/>
                <a:gd name="T5" fmla="*/ 0 h 6351270"/>
                <a:gd name="T6" fmla="*/ 5956300 w 6350000"/>
                <a:gd name="T7" fmla="*/ 0 h 6351270"/>
                <a:gd name="T8" fmla="*/ 6350000 w 6350000"/>
                <a:gd name="T9" fmla="*/ 394970 h 6351270"/>
                <a:gd name="T10" fmla="*/ 6350000 w 6350000"/>
                <a:gd name="T11" fmla="*/ 394970 h 6351270"/>
                <a:gd name="T12" fmla="*/ 6350000 w 6350000"/>
                <a:gd name="T13" fmla="*/ 5956300 h 6351270"/>
                <a:gd name="T14" fmla="*/ 5955030 w 6350000"/>
                <a:gd name="T15" fmla="*/ 6351270 h 6351270"/>
                <a:gd name="T16" fmla="*/ 5955030 w 6350000"/>
                <a:gd name="T17" fmla="*/ 6351270 h 6351270"/>
                <a:gd name="T18" fmla="*/ 394970 w 6350000"/>
                <a:gd name="T19" fmla="*/ 6351270 h 6351270"/>
                <a:gd name="T20" fmla="*/ 0 w 6350000"/>
                <a:gd name="T21" fmla="*/ 5955030 h 6351270"/>
                <a:gd name="T22" fmla="*/ 0 w 6350000"/>
                <a:gd name="T23" fmla="*/ 5955030 h 6351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144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85863" y="1557338"/>
            <a:ext cx="6818312" cy="397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Еко схема за екстензивно поддържане на постоянно затревените площи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Бюджет за 2023 г. – 21 949 520 евро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Индикативна ставка за 2023 г. – 80 евро/ха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Интервенцията е приложима за постоянно затревени площи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Допустими 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бенефициенти: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само животновъди, които разполагат едновременно с животни и постоянно затревени площи за паша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Плащане на хектар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Допустими практики -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Екстензивна паша с пасищни животни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пашуване от 0.3 до 1 ЖЕ/ха  минимум 60 дни през годината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Изисквания: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- забрана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за разораване на пасища;</a:t>
            </a:r>
          </a:p>
          <a:p>
            <a:pPr marL="285750" indent="-285750"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задължителен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План за паша (видове паша, период) – </a:t>
            </a: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изготвен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от компетентни лица и се проверява от 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ДФЗ.</a:t>
            </a: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6144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43113"/>
            <a:ext cx="3984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50" name="Group 5"/>
          <p:cNvGrpSpPr>
            <a:grpSpLocks noChangeAspect="1"/>
          </p:cNvGrpSpPr>
          <p:nvPr/>
        </p:nvGrpSpPr>
        <p:grpSpPr bwMode="auto">
          <a:xfrm>
            <a:off x="6818313" y="4433888"/>
            <a:ext cx="2349500" cy="2347912"/>
            <a:chOff x="0" y="0"/>
            <a:chExt cx="3282950" cy="3282950"/>
          </a:xfrm>
        </p:grpSpPr>
        <p:sp>
          <p:nvSpPr>
            <p:cNvPr id="61451" name="Freeform 6"/>
            <p:cNvSpPr>
              <a:spLocks/>
            </p:cNvSpPr>
            <p:nvPr/>
          </p:nvSpPr>
          <p:spPr bwMode="auto">
            <a:xfrm>
              <a:off x="0" y="0"/>
              <a:ext cx="3282950" cy="3282950"/>
            </a:xfrm>
            <a:custGeom>
              <a:avLst/>
              <a:gdLst>
                <a:gd name="T0" fmla="*/ 0 w 3282950"/>
                <a:gd name="T1" fmla="*/ 0 h 3282950"/>
                <a:gd name="T2" fmla="*/ 2532380 w 3282950"/>
                <a:gd name="T3" fmla="*/ 0 h 3282950"/>
                <a:gd name="T4" fmla="*/ 3282950 w 3282950"/>
                <a:gd name="T5" fmla="*/ 750570 h 3282950"/>
                <a:gd name="T6" fmla="*/ 3282950 w 3282950"/>
                <a:gd name="T7" fmla="*/ 750570 h 3282950"/>
                <a:gd name="T8" fmla="*/ 3282950 w 3282950"/>
                <a:gd name="T9" fmla="*/ 3282950 h 3282950"/>
                <a:gd name="T10" fmla="*/ 3282950 w 3282950"/>
                <a:gd name="T11" fmla="*/ 3282950 h 3282950"/>
                <a:gd name="T12" fmla="*/ 0 w 3282950"/>
                <a:gd name="T13" fmla="*/ 3282950 h 3282950"/>
                <a:gd name="T14" fmla="*/ 0 w 3282950"/>
                <a:gd name="T15" fmla="*/ 3282950 h 3282950"/>
                <a:gd name="T16" fmla="*/ 0 w 3282950"/>
                <a:gd name="T17" fmla="*/ 0 h 3282950"/>
                <a:gd name="T18" fmla="*/ 0 w 3282950"/>
                <a:gd name="T19" fmla="*/ 0 h 3282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itle 1"/>
          <p:cNvSpPr txBox="1">
            <a:spLocks/>
          </p:cNvSpPr>
          <p:nvPr/>
        </p:nvSpPr>
        <p:spPr bwMode="auto">
          <a:xfrm>
            <a:off x="900113" y="23018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117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1175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1175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1175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1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>Схеми за климата, околната среда и хуманното отношение към животните (Еко схеми)</a:t>
            </a:r>
            <a:r>
              <a:rPr lang="en-US" altLang="en-US" sz="2100" b="1">
                <a:latin typeface="Source Sans Pro"/>
                <a:ea typeface="Source Sans Pro"/>
                <a:cs typeface="Source Sans Pro"/>
              </a:rPr>
              <a:t> </a:t>
            </a:r>
            <a:r>
              <a:rPr lang="ru-RU" altLang="en-US" sz="2100" b="1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2100" b="1">
                <a:latin typeface="Source Sans Pro"/>
                <a:ea typeface="Source Sans Pro"/>
                <a:cs typeface="Source Sans Pro"/>
              </a:rPr>
            </a:br>
            <a:endParaRPr lang="en-US" altLang="en-US" sz="2100" b="1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1875" y="1123950"/>
            <a:ext cx="7127875" cy="44688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Еко схема за поддържане и подобряване на биоразнообразието в горски екосистеми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Бюджет за 2023 г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. – 4 366 650 евро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Индикативна ставка за 2023 г. 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– 215 евро/ха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Интервенцията е приложима за обработваеми земи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В 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близост или в рамките на горски територии, и/или попадат в територии на ловни стопанства, и/или са гранични на такива;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площите не се използват за производство и от тях не се прибира земеделска продукция;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Допустими бенефициенти: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 само активни земеделски стопани (не ловни дружинки, не концесионери);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Дейност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: отглеждане на култури за изхранване на диви животни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Култури,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 благоприятни за диви животни, препоръчителни - овес, ечемик, просо, пшеница, ръж, слънчоглед и царевица)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Допълнителни изисквания: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не се извършват третирания с ПРЗ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не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се извършват обработки на почвената повърхност в периодите на гнездене на птиците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посевите - на стандартните норми за гъстота на сеитба или засаждане (списък за видове и плътност)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Допустими площи: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 в единен слой „Биоразнообразие в горски екосистеми“ - за всяка отделна година на база на заявените и допустими  за подпомагане по схемата територии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62473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3950"/>
            <a:ext cx="4714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4" name="Group 5"/>
          <p:cNvGrpSpPr>
            <a:grpSpLocks noChangeAspect="1"/>
          </p:cNvGrpSpPr>
          <p:nvPr/>
        </p:nvGrpSpPr>
        <p:grpSpPr bwMode="auto">
          <a:xfrm>
            <a:off x="7667625" y="5283200"/>
            <a:ext cx="1500188" cy="1498600"/>
            <a:chOff x="0" y="0"/>
            <a:chExt cx="3282950" cy="3282950"/>
          </a:xfrm>
        </p:grpSpPr>
        <p:sp>
          <p:nvSpPr>
            <p:cNvPr id="62475" name="Freeform 6"/>
            <p:cNvSpPr>
              <a:spLocks/>
            </p:cNvSpPr>
            <p:nvPr/>
          </p:nvSpPr>
          <p:spPr bwMode="auto">
            <a:xfrm>
              <a:off x="0" y="0"/>
              <a:ext cx="3282950" cy="3282950"/>
            </a:xfrm>
            <a:custGeom>
              <a:avLst/>
              <a:gdLst>
                <a:gd name="T0" fmla="*/ 0 w 3282950"/>
                <a:gd name="T1" fmla="*/ 0 h 3282950"/>
                <a:gd name="T2" fmla="*/ 2532380 w 3282950"/>
                <a:gd name="T3" fmla="*/ 0 h 3282950"/>
                <a:gd name="T4" fmla="*/ 3282950 w 3282950"/>
                <a:gd name="T5" fmla="*/ 750570 h 3282950"/>
                <a:gd name="T6" fmla="*/ 3282950 w 3282950"/>
                <a:gd name="T7" fmla="*/ 750570 h 3282950"/>
                <a:gd name="T8" fmla="*/ 3282950 w 3282950"/>
                <a:gd name="T9" fmla="*/ 3282950 h 3282950"/>
                <a:gd name="T10" fmla="*/ 3282950 w 3282950"/>
                <a:gd name="T11" fmla="*/ 3282950 h 3282950"/>
                <a:gd name="T12" fmla="*/ 0 w 3282950"/>
                <a:gd name="T13" fmla="*/ 3282950 h 3282950"/>
                <a:gd name="T14" fmla="*/ 0 w 3282950"/>
                <a:gd name="T15" fmla="*/ 3282950 h 3282950"/>
                <a:gd name="T16" fmla="*/ 0 w 3282950"/>
                <a:gd name="T17" fmla="*/ 0 h 3282950"/>
                <a:gd name="T18" fmla="*/ 0 w 3282950"/>
                <a:gd name="T19" fmla="*/ 0 h 32829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989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2888" y="1071563"/>
            <a:ext cx="825500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Преходна национална помощ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0838" y="2209800"/>
            <a:ext cx="5884862" cy="3740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bg-BG" sz="1500" b="1" dirty="0" smtClean="0"/>
              <a:t>Говеда и биволи – необвързана с производство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bg-BG" sz="15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Референтна дата – 31-12-2018г. 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Отглеждане на поне 50 % от броя на животните към референтна дата;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sz="1500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1500" b="1" dirty="0" smtClean="0"/>
              <a:t>Овце и кози – необвързана с производство;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1500" b="1" dirty="0" smtClean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1500" b="1" dirty="0" smtClean="0"/>
              <a:t>Тютюн  ― избор  на една година от референтния период 2016-2018г.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Регистрация – Регистър «Тютюн»; Наредба №3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sz="1500" dirty="0" smtClean="0"/>
              <a:t>До 01 март 2023 регистрация за периода 2016-2018 на нерегистрирани тютюнопроизводители;</a:t>
            </a:r>
            <a:endParaRPr lang="bg-BG" sz="15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bg-BG" sz="1500" b="1" dirty="0" smtClean="0"/>
              <a:t>Намаляващ бюджет – 2023-2027</a:t>
            </a:r>
            <a:endParaRPr lang="bg-BG" sz="1100" b="1" dirty="0" smtClean="0"/>
          </a:p>
        </p:txBody>
      </p:sp>
      <p:pic>
        <p:nvPicPr>
          <p:cNvPr id="6349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73313"/>
            <a:ext cx="23161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157163"/>
            <a:ext cx="9144000" cy="2917825"/>
            <a:chOff x="0" y="0"/>
            <a:chExt cx="24384000" cy="7781210"/>
          </a:xfrm>
        </p:grpSpPr>
        <p:pic>
          <p:nvPicPr>
            <p:cNvPr id="3484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11" b="7022"/>
            <a:stretch>
              <a:fillRect/>
            </a:stretch>
          </p:blipFill>
          <p:spPr bwMode="auto">
            <a:xfrm>
              <a:off x="0" y="0"/>
              <a:ext cx="24384000" cy="778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4749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/>
          </p:cNvGrpSpPr>
          <p:nvPr/>
        </p:nvGrpSpPr>
        <p:grpSpPr bwMode="auto">
          <a:xfrm>
            <a:off x="3563938" y="2924175"/>
            <a:ext cx="4922837" cy="3306763"/>
            <a:chOff x="0" y="0"/>
            <a:chExt cx="2880765" cy="1834284"/>
          </a:xfrm>
        </p:grpSpPr>
        <p:sp>
          <p:nvSpPr>
            <p:cNvPr id="34839" name="Freeform 6"/>
            <p:cNvSpPr>
              <a:spLocks/>
            </p:cNvSpPr>
            <p:nvPr/>
          </p:nvSpPr>
          <p:spPr bwMode="auto">
            <a:xfrm>
              <a:off x="0" y="0"/>
              <a:ext cx="2880766" cy="1834284"/>
            </a:xfrm>
            <a:custGeom>
              <a:avLst/>
              <a:gdLst>
                <a:gd name="T0" fmla="*/ 2756305 w 2880766"/>
                <a:gd name="T1" fmla="*/ 1834284 h 1834284"/>
                <a:gd name="T2" fmla="*/ 124460 w 2880766"/>
                <a:gd name="T3" fmla="*/ 1834284 h 1834284"/>
                <a:gd name="T4" fmla="*/ 0 w 2880766"/>
                <a:gd name="T5" fmla="*/ 1709824 h 1834284"/>
                <a:gd name="T6" fmla="*/ 0 w 2880766"/>
                <a:gd name="T7" fmla="*/ 124460 h 1834284"/>
                <a:gd name="T8" fmla="*/ 124460 w 2880766"/>
                <a:gd name="T9" fmla="*/ 0 h 1834284"/>
                <a:gd name="T10" fmla="*/ 2756306 w 2880766"/>
                <a:gd name="T11" fmla="*/ 0 h 1834284"/>
                <a:gd name="T12" fmla="*/ 2880766 w 2880766"/>
                <a:gd name="T13" fmla="*/ 124460 h 1834284"/>
                <a:gd name="T14" fmla="*/ 2880766 w 2880766"/>
                <a:gd name="T15" fmla="*/ 1709824 h 1834284"/>
                <a:gd name="T16" fmla="*/ 2756306 w 2880766"/>
                <a:gd name="T17" fmla="*/ 1834284 h 1834284"/>
                <a:gd name="T18" fmla="*/ 2756305 w 2880766"/>
                <a:gd name="T19" fmla="*/ 1834284 h 18342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0766" h="1834284">
                  <a:moveTo>
                    <a:pt x="2756305" y="1834284"/>
                  </a:moveTo>
                  <a:lnTo>
                    <a:pt x="124460" y="1834284"/>
                  </a:lnTo>
                  <a:cubicBezTo>
                    <a:pt x="55880" y="1834284"/>
                    <a:pt x="0" y="1778403"/>
                    <a:pt x="0" y="17098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56306" y="0"/>
                  </a:lnTo>
                  <a:cubicBezTo>
                    <a:pt x="2824886" y="0"/>
                    <a:pt x="2880766" y="55880"/>
                    <a:pt x="2880766" y="124460"/>
                  </a:cubicBezTo>
                  <a:lnTo>
                    <a:pt x="2880766" y="1709824"/>
                  </a:lnTo>
                  <a:cubicBezTo>
                    <a:pt x="2880766" y="1778404"/>
                    <a:pt x="2824886" y="1834284"/>
                    <a:pt x="2756306" y="1834284"/>
                  </a:cubicBezTo>
                  <a:lnTo>
                    <a:pt x="2756305" y="1834284"/>
                  </a:lnTo>
                  <a:close/>
                </a:path>
              </a:pathLst>
            </a:custGeom>
            <a:solidFill>
              <a:srgbClr val="095D40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4625" y="1865313"/>
            <a:ext cx="2565400" cy="12049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3375"/>
              </a:lnSpc>
              <a:defRPr/>
            </a:pPr>
            <a:r>
              <a:rPr lang="en-US" sz="3200" dirty="0">
                <a:latin typeface="Roboto"/>
              </a:rPr>
              <a:t>БЮДЖЕТ </a:t>
            </a:r>
            <a:endParaRPr lang="bg-BG" sz="3200" dirty="0">
              <a:latin typeface="Roboto"/>
            </a:endParaRPr>
          </a:p>
          <a:p>
            <a:pPr algn="ctr" defTabSz="457196" eaLnBrk="1" hangingPunct="1">
              <a:lnSpc>
                <a:spcPts val="3375"/>
              </a:lnSpc>
              <a:defRPr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2023-2027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algn="ctr" defTabSz="457196" eaLnBrk="1" hangingPunct="1">
              <a:lnSpc>
                <a:spcPts val="2625"/>
              </a:lnSpc>
              <a:defRPr/>
            </a:pPr>
            <a:r>
              <a:rPr lang="en-US" sz="2500" dirty="0">
                <a:latin typeface="Roboto"/>
              </a:rPr>
              <a:t>8,08 МЛРД. </a:t>
            </a:r>
            <a:r>
              <a:rPr lang="bg-BG" sz="2500" dirty="0">
                <a:latin typeface="Roboto"/>
              </a:rPr>
              <a:t>€</a:t>
            </a:r>
            <a:endParaRPr lang="en-US" sz="2500" dirty="0">
              <a:latin typeface="Roboto"/>
            </a:endParaRPr>
          </a:p>
        </p:txBody>
      </p:sp>
      <p:grpSp>
        <p:nvGrpSpPr>
          <p:cNvPr id="34822" name="Group 8"/>
          <p:cNvGrpSpPr>
            <a:grpSpLocks/>
          </p:cNvGrpSpPr>
          <p:nvPr/>
        </p:nvGrpSpPr>
        <p:grpSpPr bwMode="auto">
          <a:xfrm>
            <a:off x="639763" y="3529013"/>
            <a:ext cx="247650" cy="247650"/>
            <a:chOff x="0" y="0"/>
            <a:chExt cx="6350000" cy="6350000"/>
          </a:xfrm>
        </p:grpSpPr>
        <p:sp>
          <p:nvSpPr>
            <p:cNvPr id="34838" name="Freeform 9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5D4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4823" name="Group 10"/>
          <p:cNvGrpSpPr>
            <a:grpSpLocks/>
          </p:cNvGrpSpPr>
          <p:nvPr/>
        </p:nvGrpSpPr>
        <p:grpSpPr bwMode="auto">
          <a:xfrm>
            <a:off x="812800" y="3529013"/>
            <a:ext cx="247650" cy="247650"/>
            <a:chOff x="0" y="0"/>
            <a:chExt cx="6350000" cy="6350000"/>
          </a:xfrm>
        </p:grpSpPr>
        <p:sp>
          <p:nvSpPr>
            <p:cNvPr id="34837" name="Freeform 11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5D4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4824" name="Group 12"/>
          <p:cNvGrpSpPr>
            <a:grpSpLocks/>
          </p:cNvGrpSpPr>
          <p:nvPr/>
        </p:nvGrpSpPr>
        <p:grpSpPr bwMode="auto">
          <a:xfrm>
            <a:off x="985838" y="3529013"/>
            <a:ext cx="247650" cy="247650"/>
            <a:chOff x="0" y="0"/>
            <a:chExt cx="6350000" cy="6350000"/>
          </a:xfrm>
        </p:grpSpPr>
        <p:sp>
          <p:nvSpPr>
            <p:cNvPr id="34836" name="Freeform 1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5D4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1138" y="3776663"/>
            <a:ext cx="981075" cy="4540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3860"/>
              </a:lnSpc>
              <a:defRPr/>
            </a:pPr>
            <a:r>
              <a:rPr lang="en-US" sz="2700" spc="3" dirty="0">
                <a:latin typeface="Roboto"/>
              </a:rPr>
              <a:t>5</a:t>
            </a:r>
            <a:r>
              <a:rPr lang="bg-BG" sz="2700" spc="3" dirty="0">
                <a:latin typeface="Roboto"/>
              </a:rPr>
              <a:t>4</a:t>
            </a:r>
            <a:r>
              <a:rPr lang="en-US" sz="2700" spc="3" dirty="0">
                <a:latin typeface="Roboto"/>
              </a:rPr>
              <a:t>%</a:t>
            </a:r>
            <a:endParaRPr lang="en-US" sz="2700" spc="3" dirty="0">
              <a:latin typeface="Robo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2563" y="4324350"/>
            <a:ext cx="981075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750"/>
              </a:lnSpc>
              <a:defRPr/>
            </a:pPr>
            <a:r>
              <a:rPr lang="en-US" sz="1200" spc="1" dirty="0" err="1">
                <a:latin typeface="Roboto"/>
              </a:rPr>
              <a:t>Директни</a:t>
            </a:r>
            <a:r>
              <a:rPr lang="en-US" sz="1200" spc="1" dirty="0">
                <a:latin typeface="Roboto"/>
              </a:rPr>
              <a:t> </a:t>
            </a:r>
            <a:r>
              <a:rPr lang="en-US" sz="1200" spc="1" dirty="0" err="1">
                <a:latin typeface="Roboto"/>
              </a:rPr>
              <a:t>плащания</a:t>
            </a:r>
            <a:endParaRPr lang="en-US" sz="1200" spc="1" dirty="0">
              <a:latin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31900" y="3776663"/>
            <a:ext cx="981075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3860"/>
              </a:lnSpc>
              <a:defRPr/>
            </a:pPr>
            <a:r>
              <a:rPr lang="en-US" sz="2700" spc="3" dirty="0">
                <a:latin typeface="Roboto"/>
              </a:rPr>
              <a:t>44%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3638" y="4324350"/>
            <a:ext cx="979487" cy="692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1750"/>
              </a:lnSpc>
              <a:defRPr/>
            </a:pPr>
            <a:r>
              <a:rPr lang="en-US" sz="1200" spc="1" dirty="0" err="1">
                <a:latin typeface="Roboto"/>
              </a:rPr>
              <a:t>Развитие</a:t>
            </a:r>
            <a:r>
              <a:rPr lang="en-US" sz="1200" spc="1" dirty="0">
                <a:latin typeface="Roboto"/>
              </a:rPr>
              <a:t> </a:t>
            </a:r>
            <a:r>
              <a:rPr lang="en-US" sz="1200" spc="1" dirty="0" err="1">
                <a:latin typeface="Roboto"/>
              </a:rPr>
              <a:t>на</a:t>
            </a:r>
            <a:r>
              <a:rPr lang="en-US" sz="1200" spc="1" dirty="0">
                <a:latin typeface="Roboto"/>
              </a:rPr>
              <a:t> </a:t>
            </a:r>
            <a:r>
              <a:rPr lang="en-US" sz="1200" spc="1" dirty="0" err="1">
                <a:latin typeface="Roboto"/>
              </a:rPr>
              <a:t>селските</a:t>
            </a:r>
            <a:r>
              <a:rPr lang="en-US" sz="1200" spc="1" dirty="0">
                <a:latin typeface="Roboto"/>
              </a:rPr>
              <a:t> </a:t>
            </a:r>
            <a:r>
              <a:rPr lang="en-US" sz="1200" spc="1" dirty="0" err="1">
                <a:latin typeface="Roboto"/>
              </a:rPr>
              <a:t>райони</a:t>
            </a:r>
            <a:endParaRPr lang="en-US" sz="1200" spc="1" dirty="0">
              <a:latin typeface="Robo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51075" y="3776663"/>
            <a:ext cx="979488" cy="500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3860"/>
              </a:lnSpc>
              <a:defRPr/>
            </a:pPr>
            <a:r>
              <a:rPr lang="en-US" sz="2700" spc="3" dirty="0">
                <a:latin typeface="Roboto"/>
              </a:rPr>
              <a:t>2%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39975" y="4340225"/>
            <a:ext cx="981075" cy="460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750"/>
              </a:lnSpc>
              <a:defRPr/>
            </a:pPr>
            <a:r>
              <a:rPr lang="en-US" sz="1200" spc="1" dirty="0" err="1">
                <a:latin typeface="Roboto"/>
              </a:rPr>
              <a:t>Секторни</a:t>
            </a:r>
            <a:r>
              <a:rPr lang="en-US" sz="1200" spc="1" dirty="0">
                <a:latin typeface="Roboto"/>
              </a:rPr>
              <a:t> </a:t>
            </a:r>
            <a:r>
              <a:rPr lang="en-US" sz="1200" spc="1" dirty="0" err="1">
                <a:latin typeface="Roboto"/>
              </a:rPr>
              <a:t>интервенции</a:t>
            </a:r>
            <a:endParaRPr lang="en-US" sz="1200" spc="1" dirty="0">
              <a:latin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35013" y="1116013"/>
            <a:ext cx="4916487" cy="141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400" b="1" spc="273" dirty="0">
                <a:solidFill>
                  <a:srgbClr val="4C8F36"/>
                </a:solidFill>
                <a:latin typeface="Source Sans Pro Bold"/>
              </a:rPr>
              <a:t>СТРАТЕГИЧЕСКИ ПЛАН</a:t>
            </a:r>
          </a:p>
        </p:txBody>
      </p:sp>
      <p:pic>
        <p:nvPicPr>
          <p:cNvPr id="3483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30288"/>
            <a:ext cx="250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88"/>
            <a:ext cx="1176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0"/>
          <p:cNvSpPr txBox="1"/>
          <p:nvPr/>
        </p:nvSpPr>
        <p:spPr>
          <a:xfrm>
            <a:off x="3760788" y="3335338"/>
            <a:ext cx="4699000" cy="2668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r>
              <a:rPr lang="en-US" sz="1200" b="1" spc="30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 Bold"/>
              </a:rPr>
              <a:t>ДИРЕКТНИ ПЛАЩАНИЯ </a:t>
            </a:r>
            <a:r>
              <a:rPr lang="en-US" sz="1200" spc="30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 Bold"/>
              </a:rPr>
              <a:t>– </a:t>
            </a:r>
            <a:r>
              <a:rPr lang="en-US" sz="1200" spc="30" dirty="0">
                <a:solidFill>
                  <a:srgbClr val="FFC000"/>
                </a:solidFill>
                <a:latin typeface="Source Sans Pro Bold"/>
              </a:rPr>
              <a:t>4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,1</a:t>
            </a:r>
            <a:r>
              <a:rPr lang="en-US" sz="1200" spc="30" dirty="0">
                <a:solidFill>
                  <a:srgbClr val="FFC000"/>
                </a:solidFill>
                <a:latin typeface="Source Sans Pro Bold"/>
              </a:rPr>
              <a:t> МЛРД. 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€</a:t>
            </a: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endParaRPr lang="bg-BG" sz="1200" spc="30" dirty="0">
              <a:solidFill>
                <a:srgbClr val="FFC000"/>
              </a:solidFill>
              <a:latin typeface="Source Sans Pro Bold"/>
            </a:endParaRP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ПРЕХОДНА НАЦИОНАЛНА ПОМОЩ - </a:t>
            </a:r>
            <a:r>
              <a:rPr lang="en-US" sz="1200" spc="30" dirty="0">
                <a:solidFill>
                  <a:srgbClr val="FFC000"/>
                </a:solidFill>
                <a:latin typeface="Source Sans Pro Bold"/>
              </a:rPr>
              <a:t>281 МЛН. 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€</a:t>
            </a: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endParaRPr lang="en-US" sz="1200" spc="30" dirty="0">
              <a:solidFill>
                <a:srgbClr val="FFC000"/>
              </a:solidFill>
              <a:latin typeface="Source Sans Pro Bold"/>
            </a:endParaRP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r>
              <a:rPr lang="bg-BG" sz="1200" b="1" spc="31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 Bold"/>
              </a:rPr>
              <a:t>РАЗВИТИЕ НА СЕЛСКИТЕ РАЙОНИ </a:t>
            </a:r>
            <a:r>
              <a:rPr lang="bg-BG" sz="1200" b="1" spc="31" dirty="0">
                <a:solidFill>
                  <a:srgbClr val="FFFFFF"/>
                </a:solidFill>
                <a:latin typeface="Source Sans Pro Bold"/>
              </a:rPr>
              <a:t>-  </a:t>
            </a:r>
            <a:r>
              <a:rPr lang="bg-BG" sz="1200" spc="31" dirty="0">
                <a:solidFill>
                  <a:srgbClr val="FFC000"/>
                </a:solidFill>
                <a:latin typeface="Source Sans Pro Bold"/>
              </a:rPr>
              <a:t>3,5 </a:t>
            </a:r>
            <a:r>
              <a:rPr lang="en-US" sz="1200" spc="31" dirty="0">
                <a:solidFill>
                  <a:srgbClr val="FFC000"/>
                </a:solidFill>
                <a:latin typeface="Source Sans Pro Bold"/>
              </a:rPr>
              <a:t>МЛРД.</a:t>
            </a:r>
            <a:r>
              <a:rPr lang="bg-BG" sz="1200" spc="31" dirty="0">
                <a:solidFill>
                  <a:srgbClr val="FFC000"/>
                </a:solidFill>
                <a:latin typeface="Source Sans Pro Bold"/>
              </a:rPr>
              <a:t> </a:t>
            </a: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endParaRPr lang="en-US" sz="1200" spc="30" dirty="0">
              <a:solidFill>
                <a:srgbClr val="FFC000"/>
              </a:solidFill>
              <a:latin typeface="Source Sans Pro Bold"/>
            </a:endParaRP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r>
              <a:rPr lang="en-US" sz="1200" b="1" spc="30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 Bold"/>
              </a:rPr>
              <a:t>СЕКТОРНИ ИНТЕРВЕНЦИИ: </a:t>
            </a:r>
            <a:endParaRPr lang="bg-BG" sz="1200" b="1" spc="30" dirty="0">
              <a:solidFill>
                <a:schemeClr val="accent1">
                  <a:lumMod val="60000"/>
                  <a:lumOff val="40000"/>
                </a:schemeClr>
              </a:solidFill>
              <a:latin typeface="Source Sans Pro Bold"/>
            </a:endParaRPr>
          </a:p>
          <a:p>
            <a:pPr marL="199300" lvl="1" indent="-99650" defTabSz="457196" eaLnBrk="1" hangingPunct="1">
              <a:lnSpc>
                <a:spcPts val="1292"/>
              </a:lnSpc>
              <a:buFont typeface="Arial"/>
              <a:buChar char="•"/>
              <a:defRPr/>
            </a:pPr>
            <a:endParaRPr lang="en-US" sz="1200" b="1" spc="30" dirty="0">
              <a:solidFill>
                <a:schemeClr val="accent1">
                  <a:lumMod val="60000"/>
                  <a:lumOff val="40000"/>
                </a:schemeClr>
              </a:solidFill>
              <a:latin typeface="Source Sans Pro Bold"/>
            </a:endParaRPr>
          </a:p>
          <a:p>
            <a:pPr defTabSz="457196" eaLnBrk="1" hangingPunct="1">
              <a:lnSpc>
                <a:spcPts val="1292"/>
              </a:lnSpc>
              <a:defRPr/>
            </a:pP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       О</a:t>
            </a: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ПЕРАТИВНИ ПРОГРАМИ- 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6 МЛН. €	</a:t>
            </a: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				</a:t>
            </a: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- МЛЯКО И МЛЕЧНИ ПРОДУКТИ</a:t>
            </a: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;</a:t>
            </a: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 		       	  	     </a:t>
            </a: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	- </a:t>
            </a: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ПЛОДОВЕ И ЗЕЛЕНЧУЦИ</a:t>
            </a: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.</a:t>
            </a:r>
          </a:p>
          <a:p>
            <a:pPr defTabSz="457196" eaLnBrk="1" hangingPunct="1">
              <a:lnSpc>
                <a:spcPts val="1292"/>
              </a:lnSpc>
              <a:defRPr/>
            </a:pPr>
            <a:endParaRPr lang="bg-BG" sz="1200" spc="30" dirty="0">
              <a:solidFill>
                <a:srgbClr val="FFFFFF"/>
              </a:solidFill>
              <a:latin typeface="Source Sans Pro Bold"/>
            </a:endParaRPr>
          </a:p>
          <a:p>
            <a:pPr defTabSz="457196" eaLnBrk="1" hangingPunct="1">
              <a:lnSpc>
                <a:spcPts val="1292"/>
              </a:lnSpc>
              <a:defRPr/>
            </a:pPr>
            <a:r>
              <a:rPr lang="bg-BG" sz="1200" spc="30" dirty="0">
                <a:solidFill>
                  <a:srgbClr val="FFFFFF"/>
                </a:solidFill>
                <a:latin typeface="Source Sans Pro Bold"/>
              </a:rPr>
              <a:t>      </a:t>
            </a: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ПЧЕЛАРСТВО – </a:t>
            </a:r>
            <a:r>
              <a:rPr lang="en-US" sz="1200" spc="30" dirty="0">
                <a:solidFill>
                  <a:srgbClr val="FFC000"/>
                </a:solidFill>
                <a:latin typeface="Source Sans Pro Bold"/>
              </a:rPr>
              <a:t>26 МЛН. 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€</a:t>
            </a:r>
          </a:p>
          <a:p>
            <a:pPr defTabSz="457196" eaLnBrk="1" hangingPunct="1">
              <a:lnSpc>
                <a:spcPts val="1292"/>
              </a:lnSpc>
              <a:defRPr/>
            </a:pPr>
            <a:endParaRPr lang="en-US" sz="1200" spc="30" dirty="0">
              <a:solidFill>
                <a:srgbClr val="FFC000"/>
              </a:solidFill>
              <a:latin typeface="Source Sans Pro Bold"/>
            </a:endParaRPr>
          </a:p>
          <a:p>
            <a:pPr defTabSz="457196" eaLnBrk="1" hangingPunct="1">
              <a:lnSpc>
                <a:spcPts val="1292"/>
              </a:lnSpc>
              <a:defRPr/>
            </a:pPr>
            <a:r>
              <a:rPr lang="en-US" sz="1200" spc="30" dirty="0">
                <a:solidFill>
                  <a:srgbClr val="FFFFFF"/>
                </a:solidFill>
                <a:latin typeface="Source Sans Pro Bold"/>
              </a:rPr>
              <a:t>      ЛОЗАРО-ВИНАРСКИ СЕКТОР - </a:t>
            </a:r>
            <a:r>
              <a:rPr lang="en-US" sz="1200" spc="30" dirty="0">
                <a:solidFill>
                  <a:srgbClr val="FFC000"/>
                </a:solidFill>
                <a:latin typeface="Source Sans Pro Bold"/>
              </a:rPr>
              <a:t>99 МЛН. </a:t>
            </a:r>
            <a:r>
              <a:rPr lang="bg-BG" sz="1200" spc="30" dirty="0">
                <a:solidFill>
                  <a:srgbClr val="FFC000"/>
                </a:solidFill>
                <a:latin typeface="Source Sans Pro Bold"/>
              </a:rPr>
              <a:t>€</a:t>
            </a:r>
            <a:endParaRPr lang="en-US" sz="1200" spc="30" dirty="0">
              <a:solidFill>
                <a:srgbClr val="FFC000"/>
              </a:solidFill>
              <a:latin typeface="Source Sans Pro Bold"/>
            </a:endParaRPr>
          </a:p>
          <a:p>
            <a:pPr defTabSz="457196" eaLnBrk="1" hangingPunct="1">
              <a:lnSpc>
                <a:spcPts val="1292"/>
              </a:lnSpc>
              <a:defRPr/>
            </a:pPr>
            <a:endParaRPr lang="en-US" sz="900" spc="30" dirty="0">
              <a:solidFill>
                <a:srgbClr val="FFFFFF"/>
              </a:solidFill>
              <a:latin typeface="Source Sans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5863" y="1557338"/>
            <a:ext cx="6818312" cy="397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	Прилагане през 2023 г. 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	Намаление със 100 %  на сумата, надвишаваща 100 000 EUR  </a:t>
            </a: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САМО</a:t>
            </a: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 върху  Основното подпомагане на доходите за устойчивост;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Преди налагане на таван на плащанията се приспадат разходите за възнаграждения, свързани със земеделската дейност;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Очакван брой бенефициенти засегнати от тавана на плащанията – 350 земеделски стопани;</a:t>
            </a:r>
            <a:endParaRPr lang="ru-RU" altLang="en-US" sz="1400" b="1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endParaRPr lang="ru-RU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	</a:t>
            </a:r>
            <a:endParaRPr lang="en-US" altLang="en-US" sz="1400" dirty="0" smtClean="0">
              <a:latin typeface="Source Sans Pro"/>
              <a:ea typeface="Source Sans Pro"/>
              <a:cs typeface="Source Sans Pro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Преди налагане на таван на плащанията се приспадат разходите за възнаграждения, свързани със земеделската дейност;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979613" y="282575"/>
            <a:ext cx="4940300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284663" y="836613"/>
            <a:ext cx="4295775" cy="538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bg-BG" b="1" dirty="0">
                <a:latin typeface="Roboto"/>
              </a:rPr>
              <a:t>ТАВАН НА ПЛАЩАНИЯТА </a:t>
            </a:r>
            <a:endParaRPr lang="en-US" b="1" dirty="0">
              <a:latin typeface="Roboto"/>
            </a:endParaRPr>
          </a:p>
        </p:txBody>
      </p:sp>
      <p:pic>
        <p:nvPicPr>
          <p:cNvPr id="64522" name="Picture 5" descr="C:\Users\akstoyanova\Desktop\подпомаган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5300663"/>
            <a:ext cx="27781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553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5863" y="1557338"/>
            <a:ext cx="6818312" cy="397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 smtClean="0">
                <a:latin typeface="Source Sans Pro"/>
                <a:ea typeface="Source Sans Pro"/>
                <a:cs typeface="Source Sans Pro"/>
              </a:rPr>
              <a:t>РЕГЛАМЕНТ(ЕС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) 2021/2115 НА ЕВРОПЕЙСКИЯ ПАРЛАМЕНТ И НА СЪВЕТА (Регламента за Стратегическите планове за ОСП), член 14:</a:t>
            </a:r>
            <a:br>
              <a:rPr lang="ru-RU" altLang="en-US" sz="1400" b="1" dirty="0">
                <a:latin typeface="Source Sans Pro"/>
                <a:ea typeface="Source Sans Pro"/>
                <a:cs typeface="Source Sans Pro"/>
              </a:rPr>
            </a:b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От 1 януари 2025 г. -  земеделските стопани по ОСП подлежат на административна санкция, ако не спазват изискванията, свързани с приложимите условия на труд и заетост.</a:t>
            </a:r>
            <a:br>
              <a:rPr lang="ru-RU" altLang="en-US" sz="1400" b="1" dirty="0">
                <a:latin typeface="Source Sans Pro"/>
                <a:ea typeface="Source Sans Pro"/>
                <a:cs typeface="Source Sans Pro"/>
              </a:rPr>
            </a:b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Механизмът за социална условност се прилага за 3 Европейски директиви: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Прозрачни и предвидими условия на труд“ - Директива 2019/1152“; членове - 3,4,5,6,8,10 и 13;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1400" b="1" dirty="0">
                <a:latin typeface="Source Sans Pro"/>
                <a:ea typeface="Source Sans Pro"/>
                <a:cs typeface="Source Sans Pro"/>
              </a:rPr>
            </a:b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„Мерки за насърчаване на подобряването на безопасността и здравето на работниците“ 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- Директива 89/391/ЕИО“; членове - от 5 до12 вкл.</a:t>
            </a: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/>
            </a:r>
            <a:br>
              <a:rPr lang="ru-RU" altLang="en-US" sz="1400" b="1" dirty="0">
                <a:latin typeface="Source Sans Pro"/>
                <a:ea typeface="Source Sans Pro"/>
                <a:cs typeface="Source Sans Pro"/>
              </a:rPr>
            </a:b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„Минимални изисквания за безопасност и здраве на работниците при използването на работно оборудване от тях“  </a:t>
            </a: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- Директива 2009/104/EО“. 2009/104/EО“от 3 до 7 включително.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979613" y="282575"/>
            <a:ext cx="4940300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284663" y="836613"/>
            <a:ext cx="4295775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bg-BG" b="1" dirty="0">
                <a:latin typeface="Roboto"/>
              </a:rPr>
              <a:t>СОЦИАЛНА УСЛОВНОСТ </a:t>
            </a:r>
            <a:endParaRPr lang="en-US" b="1" dirty="0">
              <a:latin typeface="Roboto"/>
            </a:endParaRPr>
          </a:p>
        </p:txBody>
      </p:sp>
      <p:pic>
        <p:nvPicPr>
          <p:cNvPr id="6554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008563"/>
            <a:ext cx="237966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5863" y="1557338"/>
            <a:ext cx="6818312" cy="39798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>
            <a:lvl1pPr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defTabSz="511175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От 01.01.2023 г.  - активно включване на Национална служба за съвети в земеделието (НССЗ)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Национална служба за съвети в земеделието (НССЗ) осъществява  консултантски услуги към фермерите относно прилагането на социалното и трудово законодателство.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Изпълнителна агенция „Главна инспекция по труда"(ГИТ) осъществява цялостен контрол за спазване на трудовото законодателство в сектор „Земеделие“   и прилагане намаления на плащанията на земеделски стопани при установени несъотвествия на трудовото законодателство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b="1" dirty="0">
                <a:latin typeface="Source Sans Pro"/>
                <a:ea typeface="Source Sans Pro"/>
                <a:cs typeface="Source Sans Pro"/>
              </a:rPr>
              <a:t>От 01.01.2025 г – стартиране на санкционния механизъм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>
                <a:latin typeface="Source Sans Pro"/>
                <a:ea typeface="Source Sans Pro"/>
                <a:cs typeface="Source Sans Pro"/>
              </a:rPr>
              <a:t>Подписване на Споразумение между ГИТ и РА - Държавен фонд „Земеделие“ за  обмен на информация. За прилагане на санкции ще бъде разработена методика за определяне степен, тежест и продължителност на нарушенията и на тази база ще бъде определен процент на санкциите на земеделските стопани, които получават директни плащания.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ru-RU" altLang="en-US" sz="1400" b="1" dirty="0">
              <a:latin typeface="Source Sans Pro"/>
              <a:ea typeface="Source Sans Pro"/>
              <a:cs typeface="Source Sans Pro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ru-RU" altLang="en-US" sz="1400" dirty="0" smtClean="0">
                <a:latin typeface="Source Sans Pro"/>
                <a:ea typeface="Source Sans Pro"/>
                <a:cs typeface="Source Sans Pro"/>
              </a:rPr>
              <a:t>;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bg-BG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1979613" y="282575"/>
            <a:ext cx="4940300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284663" y="836613"/>
            <a:ext cx="4295775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bg-BG" b="1" dirty="0">
                <a:latin typeface="Roboto"/>
              </a:rPr>
              <a:t>СОЦИАЛНА УСЛОВНОСТ </a:t>
            </a:r>
            <a:endParaRPr lang="en-US" b="1" dirty="0">
              <a:latin typeface="Roboto"/>
            </a:endParaRPr>
          </a:p>
        </p:txBody>
      </p:sp>
      <p:pic>
        <p:nvPicPr>
          <p:cNvPr id="6657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7966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758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860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1"/>
          <p:cNvSpPr txBox="1"/>
          <p:nvPr/>
        </p:nvSpPr>
        <p:spPr>
          <a:xfrm>
            <a:off x="1979613" y="282575"/>
            <a:ext cx="5472112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ПЛАЩАНИЯ-контакти 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pic>
        <p:nvPicPr>
          <p:cNvPr id="12" name="Picture 11" descr="C:\Users\skuzmanov\Downloads\ask-the-right-ques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03517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1895475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6"/>
          <p:cNvSpPr txBox="1"/>
          <p:nvPr/>
        </p:nvSpPr>
        <p:spPr>
          <a:xfrm>
            <a:off x="673100" y="3722688"/>
            <a:ext cx="3754438" cy="1077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bg-BG" b="1" dirty="0">
                <a:latin typeface="Roboto"/>
              </a:rPr>
              <a:t>Аделина Стоянова</a:t>
            </a:r>
          </a:p>
          <a:p>
            <a:pPr algn="ctr" defTabSz="512064" eaLnBrk="1" hangingPunct="1">
              <a:lnSpc>
                <a:spcPts val="4185"/>
              </a:lnSpc>
              <a:defRPr/>
            </a:pPr>
            <a:r>
              <a:rPr lang="bg-BG" b="1" dirty="0">
                <a:latin typeface="Roboto"/>
              </a:rPr>
              <a:t>Директор „Директни плащания“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7675" y="4799013"/>
            <a:ext cx="4243388" cy="538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>
            <a:spAutoFit/>
          </a:bodyPr>
          <a:lstStyle/>
          <a:p>
            <a:pPr algn="ctr" defTabSz="512064" eaLnBrk="1" hangingPunct="1">
              <a:lnSpc>
                <a:spcPts val="4185"/>
              </a:lnSpc>
              <a:defRPr/>
            </a:pPr>
            <a:r>
              <a:rPr lang="en-US" b="1" dirty="0">
                <a:latin typeface="Roboto"/>
              </a:rPr>
              <a:t>Akstoyanova@mzh.government.bg</a:t>
            </a:r>
            <a:endParaRPr lang="bg-BG" b="1" dirty="0"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4749800"/>
            <a:ext cx="368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5145088" y="1477963"/>
            <a:ext cx="3513137" cy="153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196" eaLnBrk="1" hangingPunct="1">
              <a:lnSpc>
                <a:spcPts val="3375"/>
              </a:lnSpc>
              <a:defRPr/>
            </a:pPr>
            <a:r>
              <a:rPr lang="en-US" sz="2000" dirty="0">
                <a:latin typeface="Roboto"/>
              </a:rPr>
              <a:t>БЮДЖЕТ </a:t>
            </a:r>
            <a:endParaRPr lang="bg-BG" sz="2000" dirty="0">
              <a:latin typeface="Roboto"/>
            </a:endParaRPr>
          </a:p>
          <a:p>
            <a:pPr algn="ctr" defTabSz="457196" eaLnBrk="1" hangingPunct="1">
              <a:lnSpc>
                <a:spcPts val="3375"/>
              </a:lnSpc>
              <a:defRPr/>
            </a:pPr>
            <a:r>
              <a:rPr lang="bg-BG" sz="1600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2023-2027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oboto"/>
            </a:endParaRPr>
          </a:p>
          <a:p>
            <a:pPr algn="ctr" defTabSz="457196" eaLnBrk="1" hangingPunct="1">
              <a:lnSpc>
                <a:spcPts val="2625"/>
              </a:lnSpc>
              <a:defRPr/>
            </a:pPr>
            <a:r>
              <a:rPr lang="bg-BG" sz="2000" dirty="0">
                <a:latin typeface="Roboto"/>
              </a:rPr>
              <a:t>4,1</a:t>
            </a:r>
            <a:r>
              <a:rPr lang="en-US" sz="2000" dirty="0">
                <a:latin typeface="Roboto"/>
              </a:rPr>
              <a:t> МЛРД. </a:t>
            </a:r>
            <a:r>
              <a:rPr lang="bg-BG" sz="2000" dirty="0">
                <a:latin typeface="Roboto"/>
              </a:rPr>
              <a:t>€  + 0,281 МЛРД. € </a:t>
            </a:r>
            <a:r>
              <a:rPr lang="en-US" sz="2000" dirty="0">
                <a:latin typeface="Roboto"/>
              </a:rPr>
              <a:t>(</a:t>
            </a:r>
            <a:r>
              <a:rPr lang="bg-BG" sz="2000" dirty="0">
                <a:latin typeface="Roboto"/>
              </a:rPr>
              <a:t>ПНП</a:t>
            </a:r>
            <a:r>
              <a:rPr lang="en-US" sz="2000" dirty="0">
                <a:latin typeface="Roboto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6375" y="1079500"/>
            <a:ext cx="4364038" cy="139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400" b="1" spc="273" dirty="0">
                <a:solidFill>
                  <a:srgbClr val="4C8F36"/>
                </a:solidFill>
                <a:latin typeface="Source Sans Pro Bold"/>
              </a:rPr>
              <a:t>СТРАТЕГИЧЕСКИ ПЛАН</a:t>
            </a:r>
          </a:p>
        </p:txBody>
      </p:sp>
      <p:pic>
        <p:nvPicPr>
          <p:cNvPr id="35845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30288"/>
            <a:ext cx="250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88"/>
            <a:ext cx="1176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1"/>
          <p:cNvSpPr txBox="1"/>
          <p:nvPr/>
        </p:nvSpPr>
        <p:spPr>
          <a:xfrm>
            <a:off x="2051050" y="1514475"/>
            <a:ext cx="2932113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14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1400" b="1" spc="273" dirty="0">
                <a:solidFill>
                  <a:srgbClr val="4C8F36"/>
                </a:solidFill>
                <a:latin typeface="Source Sans Pro Bold"/>
              </a:rPr>
              <a:t>ДИРЕКТНИ ПЛАЩАНИЯ</a:t>
            </a:r>
            <a:endParaRPr lang="en-US" sz="1400" b="1" spc="273" dirty="0">
              <a:solidFill>
                <a:srgbClr val="4C8F36"/>
              </a:solidFill>
              <a:latin typeface="Source Sans Pro Bold"/>
            </a:endParaRPr>
          </a:p>
        </p:txBody>
      </p:sp>
      <p:graphicFrame>
        <p:nvGraphicFramePr>
          <p:cNvPr id="35849" name="Chart 26"/>
          <p:cNvGraphicFramePr>
            <a:graphicFrameLocks/>
          </p:cNvGraphicFramePr>
          <p:nvPr/>
        </p:nvGraphicFramePr>
        <p:xfrm>
          <a:off x="558800" y="1938338"/>
          <a:ext cx="4719638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r:id="rId7" imgW="4718713" imgH="3023878" progId="Excel.Chart.8">
                  <p:embed/>
                </p:oleObj>
              </mc:Choice>
              <mc:Fallback>
                <p:oleObj r:id="rId7" imgW="4718713" imgH="3023878" progId="Excel.Chart.8">
                  <p:embed/>
                  <p:pic>
                    <p:nvPicPr>
                      <p:cNvPr id="0" name="Char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38338"/>
                        <a:ext cx="4719638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219700" y="3284538"/>
          <a:ext cx="3287713" cy="2598737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18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Директни плащания </a:t>
                      </a:r>
                      <a:endParaRPr lang="bg-BG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2023-2027-€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ОПДУ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1 976 964 573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ДПДУ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410 709 097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МЗС</a:t>
                      </a:r>
                      <a:endParaRPr lang="bg-BG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61 606 366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>
                          <a:effectLst/>
                        </a:rPr>
                        <a:t>ДЗС</a:t>
                      </a:r>
                      <a:endParaRPr lang="bg-BG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14 375 000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Еко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1 026 589 665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12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ОП- Ж+П&amp;З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533 802 180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ОП-ПК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82 123 413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7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Памук 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12 789 100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62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dirty="0">
                          <a:effectLst/>
                        </a:rPr>
                        <a:t>Общо: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4 118 959 394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5999163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5402263" y="977900"/>
            <a:ext cx="1830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56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56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37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Roboto"/>
              </a:rPr>
              <a:t>БЮДЖЕТ </a:t>
            </a:r>
            <a:endParaRPr lang="bg-BG" altLang="en-US" sz="2000" b="1">
              <a:latin typeface="Roboto"/>
            </a:endParaRPr>
          </a:p>
          <a:p>
            <a:pPr algn="ctr" eaLnBrk="1" hangingPunct="1">
              <a:lnSpc>
                <a:spcPts val="26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2000" b="1">
                <a:latin typeface="Roboto"/>
              </a:rPr>
              <a:t>808 258 686 €</a:t>
            </a:r>
            <a:endParaRPr lang="en-US" altLang="en-US" sz="2000" b="1">
              <a:latin typeface="Roboto"/>
            </a:endParaRPr>
          </a:p>
        </p:txBody>
      </p:sp>
      <p:pic>
        <p:nvPicPr>
          <p:cNvPr id="36868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30288"/>
            <a:ext cx="250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688"/>
            <a:ext cx="11763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1"/>
          <p:cNvSpPr txBox="1"/>
          <p:nvPr/>
        </p:nvSpPr>
        <p:spPr>
          <a:xfrm>
            <a:off x="673100" y="1223963"/>
            <a:ext cx="4938713" cy="141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186363" y="3789363"/>
          <a:ext cx="3776662" cy="270510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09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0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Директни плащания </a:t>
                      </a:r>
                      <a:endParaRPr lang="bg-BG" sz="1200" b="0" i="0" u="none" strike="noStrike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bg-BG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45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 smtClean="0">
                          <a:effectLst/>
                        </a:rPr>
                        <a:t>ОПДУ / СЕПП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387 795 125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06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 smtClean="0">
                          <a:effectLst/>
                        </a:rPr>
                        <a:t>ДПДУ / ПРП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</a:rPr>
                        <a:t>80 588 493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>
                          <a:effectLst/>
                        </a:rPr>
                        <a:t>МЗС</a:t>
                      </a:r>
                      <a:endParaRPr lang="bg-BG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12 088 274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68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>
                          <a:effectLst/>
                        </a:rPr>
                        <a:t>ДЗС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2 875 000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 smtClean="0">
                          <a:effectLst/>
                        </a:rPr>
                        <a:t>Еко схеми / Зелени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 плащания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>
                          <a:effectLst/>
                        </a:rPr>
                        <a:t>201 471 234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>
                          <a:effectLst/>
                        </a:rPr>
                        <a:t>ОП- </a:t>
                      </a:r>
                      <a:r>
                        <a:rPr lang="bg-BG" sz="1200" b="0" u="none" strike="noStrike" dirty="0" smtClean="0">
                          <a:effectLst/>
                        </a:rPr>
                        <a:t>Животни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/</a:t>
                      </a:r>
                      <a:r>
                        <a:rPr lang="bg-BG" sz="1200" b="0" u="none" strike="noStrike" dirty="0" smtClean="0">
                          <a:effectLst/>
                        </a:rPr>
                        <a:t>Плод</a:t>
                      </a:r>
                      <a:r>
                        <a:rPr lang="bg-BG" sz="1200" b="0" u="none" strike="noStrike" baseline="0" dirty="0" smtClean="0">
                          <a:effectLst/>
                        </a:rPr>
                        <a:t> и зеленчук 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 smtClean="0">
                          <a:effectLst/>
                        </a:rPr>
                        <a:t>104 764 762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>
                          <a:effectLst/>
                        </a:rPr>
                        <a:t>ОП-ПК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u="none" strike="noStrike" dirty="0" smtClean="0">
                          <a:effectLst/>
                        </a:rPr>
                        <a:t>16 117 698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b="0" u="none" strike="noStrike" dirty="0">
                          <a:effectLst/>
                        </a:rPr>
                        <a:t>Памук 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>
                          <a:effectLst/>
                        </a:rPr>
                        <a:t>2 557 820</a:t>
                      </a:r>
                      <a:endParaRPr lang="bg-B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u="none" strike="noStrike" dirty="0">
                          <a:effectLst/>
                        </a:rPr>
                        <a:t>Общо:</a:t>
                      </a:r>
                      <a:endParaRPr lang="bg-BG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200" u="none" strike="noStrike" dirty="0" smtClean="0">
                          <a:effectLst/>
                        </a:rPr>
                        <a:t>808</a:t>
                      </a:r>
                      <a:r>
                        <a:rPr lang="bg-BG" sz="1200" u="none" strike="noStrike" baseline="0" dirty="0" smtClean="0">
                          <a:effectLst/>
                        </a:rPr>
                        <a:t> 258 686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689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63538"/>
            <a:ext cx="22066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/>
          <p:cNvSpPr txBox="1"/>
          <p:nvPr/>
        </p:nvSpPr>
        <p:spPr>
          <a:xfrm>
            <a:off x="390525" y="1414463"/>
            <a:ext cx="4468813" cy="4254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914393" eaLnBrk="1" hangingPunct="1">
              <a:lnSpc>
                <a:spcPts val="4044"/>
              </a:lnSpc>
              <a:defRPr/>
            </a:pPr>
            <a:r>
              <a:rPr lang="en-US" sz="1400" b="1" cap="all" spc="129" dirty="0">
                <a:latin typeface="Roboto"/>
              </a:rPr>
              <a:t>Необвързани </a:t>
            </a:r>
            <a:r>
              <a:rPr lang="en-US" sz="1400" b="1" cap="all" spc="129" dirty="0" err="1">
                <a:latin typeface="Roboto"/>
              </a:rPr>
              <a:t>директни</a:t>
            </a:r>
            <a:r>
              <a:rPr lang="en-US" sz="1400" b="1" cap="all" spc="129" dirty="0">
                <a:latin typeface="Roboto"/>
              </a:rPr>
              <a:t> </a:t>
            </a:r>
            <a:r>
              <a:rPr lang="en-US" sz="1400" b="1" cap="all" spc="129" dirty="0" err="1">
                <a:latin typeface="Roboto"/>
              </a:rPr>
              <a:t>плащания</a:t>
            </a:r>
            <a:endParaRPr lang="en-US" sz="1400" b="1" cap="all" spc="129" dirty="0">
              <a:latin typeface="Roboto"/>
            </a:endParaRPr>
          </a:p>
        </p:txBody>
      </p:sp>
      <p:sp>
        <p:nvSpPr>
          <p:cNvPr id="36899" name="TextBox 22"/>
          <p:cNvSpPr txBox="1">
            <a:spLocks noChangeArrowheads="1"/>
          </p:cNvSpPr>
          <p:nvPr/>
        </p:nvSpPr>
        <p:spPr bwMode="auto">
          <a:xfrm>
            <a:off x="157163" y="5435600"/>
            <a:ext cx="4470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5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en-US" sz="1400" b="1" cap="all" dirty="0" smtClean="0">
                <a:latin typeface="Source Sans Pro"/>
                <a:ea typeface="Source Sans Pro"/>
                <a:cs typeface="Source Sans Pro"/>
              </a:rPr>
              <a:t>О</a:t>
            </a:r>
            <a:r>
              <a:rPr lang="en-US" altLang="en-US" sz="1400" b="1" cap="all" dirty="0" err="1" smtClean="0">
                <a:latin typeface="Source Sans Pro"/>
                <a:ea typeface="Source Sans Pro"/>
                <a:cs typeface="Source Sans Pro"/>
              </a:rPr>
              <a:t>бвързани</a:t>
            </a:r>
            <a:r>
              <a:rPr lang="en-US" altLang="en-US" sz="1400" b="1" cap="all" dirty="0" smtClean="0"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en-US" sz="1400" b="1" cap="all" dirty="0" err="1" smtClean="0">
                <a:latin typeface="Source Sans Pro"/>
                <a:ea typeface="Source Sans Pro"/>
                <a:cs typeface="Source Sans Pro"/>
              </a:rPr>
              <a:t>директни</a:t>
            </a:r>
            <a:r>
              <a:rPr lang="en-US" altLang="en-US" sz="1400" b="1" cap="all" dirty="0" smtClean="0"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en-US" sz="1400" b="1" cap="all" dirty="0" err="1" smtClean="0">
                <a:latin typeface="Source Sans Pro"/>
                <a:ea typeface="Source Sans Pro"/>
                <a:cs typeface="Source Sans Pro"/>
              </a:rPr>
              <a:t>плащания</a:t>
            </a:r>
            <a:endParaRPr lang="en-US" altLang="en-US" sz="1400" b="1" cap="all" dirty="0" smtClean="0">
              <a:latin typeface="Source Sans Pro"/>
              <a:ea typeface="Source Sans Pro"/>
              <a:cs typeface="Source Sans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3050" y="1968500"/>
          <a:ext cx="4703763" cy="2568575"/>
        </p:xfrm>
        <a:graphic>
          <a:graphicData uri="http://schemas.openxmlformats.org/drawingml/2006/table">
            <a:tbl>
              <a:tblPr/>
              <a:tblGrid>
                <a:gridCol w="4703763">
                  <a:extLst>
                    <a:ext uri="{9D8B030D-6E8A-4147-A177-3AD203B41FA5}">
                      <a16:colId xmlns:a16="http://schemas.microsoft.com/office/drawing/2014/main" val="325628820"/>
                    </a:ext>
                  </a:extLst>
                </a:gridCol>
              </a:tblGrid>
              <a:tr h="365867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Основно подпомагане на доходите за устойчивост;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    </a:t>
                      </a:r>
                      <a:r>
                        <a:rPr kumimoji="0" lang="ru-RU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ОПДУ</a:t>
                      </a:r>
                      <a:endParaRPr kumimoji="0" lang="ru-RU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25004"/>
                  </a:ext>
                </a:extLst>
              </a:tr>
              <a:tr h="548801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Допълнително преразпределително подпомагане на доходите за устойчивост; 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   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ДПДУ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54512"/>
                  </a:ext>
                </a:extLst>
              </a:tr>
              <a:tr h="548801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Допълнителното подпомагане на доходите за млади земеделски стопани;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   </a:t>
                      </a:r>
                      <a:r>
                        <a:rPr kumimoji="0" lang="ru-RU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МЗС</a:t>
                      </a:r>
                      <a:endParaRPr kumimoji="0" lang="ru-RU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51048"/>
                  </a:ext>
                </a:extLst>
              </a:tr>
              <a:tr h="548801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схемите за климата, околната среда и хуманното отношение към животните;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   </a:t>
                      </a:r>
                      <a:r>
                        <a:rPr kumimoji="0" lang="ru-RU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(Еко схеми)</a:t>
                      </a:r>
                      <a:r>
                        <a:rPr kumimoji="0" lang="bg-BG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;</a:t>
                      </a:r>
                      <a:endParaRPr kumimoji="0" lang="ru-RU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59264"/>
                  </a:ext>
                </a:extLst>
              </a:tr>
              <a:tr h="365867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Плащане за дребни земеделски стопани 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    </a:t>
                      </a:r>
                      <a:r>
                        <a:rPr kumimoji="0" lang="ru-RU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ДЗС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4472"/>
                  </a:ext>
                </a:extLst>
              </a:tr>
              <a:tr h="190439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A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Плащане за памук</a:t>
                      </a:r>
                      <a:endParaRPr kumimoji="0" lang="bg-BG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8362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27088" y="5999163"/>
          <a:ext cx="3244850" cy="549275"/>
        </p:xfrm>
        <a:graphic>
          <a:graphicData uri="http://schemas.openxmlformats.org/drawingml/2006/table">
            <a:tbl>
              <a:tblPr/>
              <a:tblGrid>
                <a:gridCol w="3244850">
                  <a:extLst>
                    <a:ext uri="{9D8B030D-6E8A-4147-A177-3AD203B41FA5}">
                      <a16:colId xmlns:a16="http://schemas.microsoft.com/office/drawing/2014/main" val="3384394067"/>
                    </a:ext>
                  </a:extLst>
                </a:gridCol>
              </a:tblGrid>
              <a:tr h="183092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Плодове и зеленчуци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;</a:t>
                      </a:r>
                      <a:endParaRPr kumimoji="0" lang="bg-BG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04187"/>
                  </a:ext>
                </a:extLst>
              </a:tr>
              <a:tr h="183092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Животновъдство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;</a:t>
                      </a:r>
                      <a:endParaRPr kumimoji="0" lang="bg-BG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22148"/>
                  </a:ext>
                </a:extLst>
              </a:tr>
              <a:tr h="183092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Протеинови култури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;</a:t>
                      </a:r>
                      <a:endParaRPr kumimoji="0" lang="bg-BG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57915"/>
                  </a:ext>
                </a:extLst>
              </a:tr>
            </a:tbl>
          </a:graphicData>
        </a:graphic>
      </p:graphicFrame>
      <p:sp>
        <p:nvSpPr>
          <p:cNvPr id="36915" name="TextBox 22"/>
          <p:cNvSpPr txBox="1">
            <a:spLocks noChangeArrowheads="1"/>
          </p:cNvSpPr>
          <p:nvPr/>
        </p:nvSpPr>
        <p:spPr bwMode="auto">
          <a:xfrm>
            <a:off x="174625" y="4330700"/>
            <a:ext cx="44688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5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en-US" sz="1400" b="1" cap="all" dirty="0" smtClean="0">
                <a:latin typeface="Source Sans Pro"/>
                <a:ea typeface="Source Sans Pro"/>
                <a:cs typeface="Source Sans Pro"/>
              </a:rPr>
              <a:t>Еко схеми</a:t>
            </a:r>
            <a:r>
              <a:rPr lang="bg-BG" altLang="en-US" sz="1400" b="1" dirty="0" smtClean="0">
                <a:latin typeface="Source Sans Pro"/>
                <a:ea typeface="Source Sans Pro"/>
                <a:cs typeface="Source Sans Pro"/>
              </a:rPr>
              <a:t> </a:t>
            </a:r>
            <a:endParaRPr lang="en-US" altLang="en-US" sz="1400" b="1" dirty="0" smtClean="0">
              <a:latin typeface="Source Sans Pro"/>
              <a:ea typeface="Source Sans Pro"/>
              <a:cs typeface="Source Sans Pro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12738" y="4937125"/>
          <a:ext cx="3973512" cy="549275"/>
        </p:xfrm>
        <a:graphic>
          <a:graphicData uri="http://schemas.openxmlformats.org/drawingml/2006/table">
            <a:tbl>
              <a:tblPr/>
              <a:tblGrid>
                <a:gridCol w="3973512">
                  <a:extLst>
                    <a:ext uri="{9D8B030D-6E8A-4147-A177-3AD203B41FA5}">
                      <a16:colId xmlns:a16="http://schemas.microsoft.com/office/drawing/2014/main" val="3454175311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  <a:cs typeface="Source Sans Pro"/>
                        </a:rPr>
                        <a:t>Схеми за климата, околната среда и хуманно отношение към животните </a:t>
                      </a:r>
                      <a:endParaRPr kumimoji="0" lang="bg-BG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ource Sans Pro"/>
                        <a:ea typeface="Source Sans Pro"/>
                        <a:cs typeface="Source Sans Pro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462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 noChangeAspect="1"/>
          </p:cNvGrpSpPr>
          <p:nvPr/>
        </p:nvGrpSpPr>
        <p:grpSpPr bwMode="auto">
          <a:xfrm>
            <a:off x="900113" y="1773238"/>
            <a:ext cx="2714625" cy="2538412"/>
            <a:chOff x="0" y="0"/>
            <a:chExt cx="6350000" cy="6349975"/>
          </a:xfrm>
        </p:grpSpPr>
        <p:sp>
          <p:nvSpPr>
            <p:cNvPr id="37909" name="Freeform 4"/>
            <p:cNvSpPr>
              <a:spLocks/>
            </p:cNvSpPr>
            <p:nvPr/>
          </p:nvSpPr>
          <p:spPr bwMode="auto">
            <a:xfrm>
              <a:off x="0" y="0"/>
              <a:ext cx="6350000" cy="6349974"/>
            </a:xfrm>
            <a:custGeom>
              <a:avLst/>
              <a:gdLst>
                <a:gd name="T0" fmla="*/ 6350000 w 6350000"/>
                <a:gd name="T1" fmla="*/ 3175025 h 6349974"/>
                <a:gd name="T2" fmla="*/ 3175000 w 6350000"/>
                <a:gd name="T3" fmla="*/ 6349974 h 6349974"/>
                <a:gd name="T4" fmla="*/ 0 w 6350000"/>
                <a:gd name="T5" fmla="*/ 3175025 h 6349974"/>
                <a:gd name="T6" fmla="*/ 3175000 w 6350000"/>
                <a:gd name="T7" fmla="*/ 0 h 6349974"/>
                <a:gd name="T8" fmla="*/ 6350000 w 6350000"/>
                <a:gd name="T9" fmla="*/ 3175025 h 6349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78575" y="2335213"/>
            <a:ext cx="1543050" cy="1077912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56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06875" y="1862138"/>
            <a:ext cx="4310063" cy="1539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63" dirty="0">
                <a:latin typeface="Source Sans Pro Bold"/>
                <a:cs typeface="+mn-cs"/>
              </a:rPr>
              <a:t>БЮДЖЕТ ЗА 2023</a:t>
            </a:r>
            <a:r>
              <a:rPr lang="bg-BG" sz="1400" b="1" spc="63" dirty="0">
                <a:latin typeface="Source Sans Pro Bold"/>
                <a:cs typeface="+mn-cs"/>
              </a:rPr>
              <a:t>г. </a:t>
            </a:r>
            <a:r>
              <a:rPr lang="en-US" sz="1400" b="1" spc="63" dirty="0">
                <a:latin typeface="Source Sans Pro Bold"/>
                <a:cs typeface="+mn-cs"/>
              </a:rPr>
              <a:t> </a:t>
            </a:r>
            <a:r>
              <a:rPr lang="en-US" sz="1400" spc="63" dirty="0">
                <a:latin typeface="Source Sans Pro Bold"/>
                <a:cs typeface="+mn-cs"/>
              </a:rPr>
              <a:t>– </a:t>
            </a:r>
            <a:r>
              <a:rPr lang="bg-BG" sz="1400" b="1" dirty="0">
                <a:solidFill>
                  <a:srgbClr val="000000"/>
                </a:solidFill>
                <a:latin typeface="Source Sans Pro" charset="0"/>
                <a:cs typeface="Source Sans Pro" charset="0"/>
              </a:rPr>
              <a:t>387 795 125  </a:t>
            </a:r>
            <a:r>
              <a:rPr lang="bg-BG" sz="1400" spc="63" dirty="0">
                <a:latin typeface="Source Sans Pro Bold"/>
                <a:cs typeface="+mn-cs"/>
              </a:rPr>
              <a:t>евро</a:t>
            </a: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3" dirty="0" err="1">
                <a:latin typeface="Source Sans Pro Bold"/>
                <a:cs typeface="+mn-cs"/>
              </a:rPr>
              <a:t>Индикативна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ставка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за</a:t>
            </a:r>
            <a:r>
              <a:rPr lang="en-US" sz="1400" spc="63" dirty="0">
                <a:latin typeface="Source Sans Pro Bold"/>
                <a:cs typeface="+mn-cs"/>
              </a:rPr>
              <a:t> 2023 г. – </a:t>
            </a:r>
            <a:r>
              <a:rPr lang="en-US" sz="1400" b="1" spc="63" dirty="0">
                <a:latin typeface="Source Sans Pro Bold"/>
                <a:cs typeface="+mn-cs"/>
              </a:rPr>
              <a:t>100.31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евро</a:t>
            </a:r>
            <a:r>
              <a:rPr lang="en-US" sz="1400" spc="63" dirty="0">
                <a:latin typeface="Source Sans Pro Bold"/>
                <a:cs typeface="+mn-cs"/>
              </a:rPr>
              <a:t>/</a:t>
            </a:r>
            <a:r>
              <a:rPr lang="en-US" sz="1400" spc="63" dirty="0" err="1">
                <a:latin typeface="Source Sans Pro Bold"/>
                <a:cs typeface="+mn-cs"/>
              </a:rPr>
              <a:t>ха</a:t>
            </a: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all" spc="63" dirty="0">
                <a:latin typeface="Source Sans Pro Bold"/>
                <a:cs typeface="+mn-cs"/>
              </a:rPr>
              <a:t>ПОДПОМАГАНЕТО Е НА ЕДИНИЦА ДОПУСТИМА ПЛОЩ И НЕ ЗАВИСИ ОТ ВИДА НА ЗЕМЕДЕЛСКАТА КУЛТУРА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8213" y="911225"/>
            <a:ext cx="3538537" cy="539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2056"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boto"/>
                <a:cs typeface="+mn-cs"/>
              </a:rPr>
              <a:t>ОСНОВНО ПОДПОМАГАНЕ НА ДОХОДИТЕ ЗА УСТОЙЧИВОСТ</a:t>
            </a:r>
          </a:p>
        </p:txBody>
      </p:sp>
      <p:pic>
        <p:nvPicPr>
          <p:cNvPr id="3789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1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3018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3"/>
          <p:cNvSpPr txBox="1"/>
          <p:nvPr/>
        </p:nvSpPr>
        <p:spPr>
          <a:xfrm>
            <a:off x="5426075" y="395288"/>
            <a:ext cx="3538538" cy="269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2056"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boto"/>
                <a:cs typeface="+mn-cs"/>
              </a:rPr>
              <a:t>ЕФГЗ</a:t>
            </a:r>
          </a:p>
        </p:txBody>
      </p:sp>
      <p:pic>
        <p:nvPicPr>
          <p:cNvPr id="37897" name="Картина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909638"/>
            <a:ext cx="2635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8" name="Group 3"/>
          <p:cNvGrpSpPr>
            <a:grpSpLocks noChangeAspect="1"/>
          </p:cNvGrpSpPr>
          <p:nvPr/>
        </p:nvGrpSpPr>
        <p:grpSpPr bwMode="auto">
          <a:xfrm>
            <a:off x="6210300" y="387350"/>
            <a:ext cx="447675" cy="419100"/>
            <a:chOff x="0" y="0"/>
            <a:chExt cx="6350000" cy="6349975"/>
          </a:xfrm>
        </p:grpSpPr>
        <p:sp>
          <p:nvSpPr>
            <p:cNvPr id="37908" name="Freeform 4"/>
            <p:cNvSpPr>
              <a:spLocks/>
            </p:cNvSpPr>
            <p:nvPr/>
          </p:nvSpPr>
          <p:spPr bwMode="auto">
            <a:xfrm>
              <a:off x="0" y="0"/>
              <a:ext cx="6350000" cy="6349974"/>
            </a:xfrm>
            <a:custGeom>
              <a:avLst/>
              <a:gdLst>
                <a:gd name="T0" fmla="*/ 6350000 w 6350000"/>
                <a:gd name="T1" fmla="*/ 3175025 h 6349974"/>
                <a:gd name="T2" fmla="*/ 3175000 w 6350000"/>
                <a:gd name="T3" fmla="*/ 6349974 h 6349974"/>
                <a:gd name="T4" fmla="*/ 0 w 6350000"/>
                <a:gd name="T5" fmla="*/ 3175025 h 6349974"/>
                <a:gd name="T6" fmla="*/ 3175000 w 6350000"/>
                <a:gd name="T7" fmla="*/ 0 h 6349974"/>
                <a:gd name="T8" fmla="*/ 6350000 w 6350000"/>
                <a:gd name="T9" fmla="*/ 3175025 h 6349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7899" name="Group 3"/>
          <p:cNvGrpSpPr>
            <a:grpSpLocks noChangeAspect="1"/>
          </p:cNvGrpSpPr>
          <p:nvPr/>
        </p:nvGrpSpPr>
        <p:grpSpPr bwMode="auto">
          <a:xfrm>
            <a:off x="6481763" y="381000"/>
            <a:ext cx="447675" cy="419100"/>
            <a:chOff x="0" y="0"/>
            <a:chExt cx="6350000" cy="6349975"/>
          </a:xfrm>
        </p:grpSpPr>
        <p:sp>
          <p:nvSpPr>
            <p:cNvPr id="37907" name="Freeform 4"/>
            <p:cNvSpPr>
              <a:spLocks/>
            </p:cNvSpPr>
            <p:nvPr/>
          </p:nvSpPr>
          <p:spPr bwMode="auto">
            <a:xfrm>
              <a:off x="0" y="0"/>
              <a:ext cx="6350000" cy="6349974"/>
            </a:xfrm>
            <a:custGeom>
              <a:avLst/>
              <a:gdLst>
                <a:gd name="T0" fmla="*/ 6350000 w 6350000"/>
                <a:gd name="T1" fmla="*/ 3175025 h 6349974"/>
                <a:gd name="T2" fmla="*/ 3175000 w 6350000"/>
                <a:gd name="T3" fmla="*/ 6349974 h 6349974"/>
                <a:gd name="T4" fmla="*/ 0 w 6350000"/>
                <a:gd name="T5" fmla="*/ 3175025 h 6349974"/>
                <a:gd name="T6" fmla="*/ 3175000 w 6350000"/>
                <a:gd name="T7" fmla="*/ 0 h 6349974"/>
                <a:gd name="T8" fmla="*/ 6350000 w 6350000"/>
                <a:gd name="T9" fmla="*/ 3175025 h 6349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grpSp>
        <p:nvGrpSpPr>
          <p:cNvPr id="37900" name="Group 3"/>
          <p:cNvGrpSpPr>
            <a:grpSpLocks noChangeAspect="1"/>
          </p:cNvGrpSpPr>
          <p:nvPr/>
        </p:nvGrpSpPr>
        <p:grpSpPr bwMode="auto">
          <a:xfrm>
            <a:off x="6746875" y="381000"/>
            <a:ext cx="449263" cy="419100"/>
            <a:chOff x="0" y="0"/>
            <a:chExt cx="6350000" cy="6349975"/>
          </a:xfrm>
        </p:grpSpPr>
        <p:sp>
          <p:nvSpPr>
            <p:cNvPr id="37906" name="Freeform 4"/>
            <p:cNvSpPr>
              <a:spLocks/>
            </p:cNvSpPr>
            <p:nvPr/>
          </p:nvSpPr>
          <p:spPr bwMode="auto">
            <a:xfrm>
              <a:off x="0" y="0"/>
              <a:ext cx="6350000" cy="6349974"/>
            </a:xfrm>
            <a:custGeom>
              <a:avLst/>
              <a:gdLst>
                <a:gd name="T0" fmla="*/ 6350000 w 6350000"/>
                <a:gd name="T1" fmla="*/ 3175025 h 6349974"/>
                <a:gd name="T2" fmla="*/ 3175000 w 6350000"/>
                <a:gd name="T3" fmla="*/ 6349974 h 6349974"/>
                <a:gd name="T4" fmla="*/ 0 w 6350000"/>
                <a:gd name="T5" fmla="*/ 3175025 h 6349974"/>
                <a:gd name="T6" fmla="*/ 3175000 w 6350000"/>
                <a:gd name="T7" fmla="*/ 0 h 6349974"/>
                <a:gd name="T8" fmla="*/ 6350000 w 6350000"/>
                <a:gd name="T9" fmla="*/ 3175025 h 63499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37901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722813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3402013"/>
            <a:ext cx="3159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9"/>
          <p:cNvSpPr txBox="1"/>
          <p:nvPr/>
        </p:nvSpPr>
        <p:spPr>
          <a:xfrm>
            <a:off x="4873625" y="3495675"/>
            <a:ext cx="3925888" cy="539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2056"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>
                <a:latin typeface="Roboto"/>
                <a:cs typeface="+mn-cs"/>
              </a:rPr>
              <a:t>ДОПЪЛНИТЕЛНО </a:t>
            </a:r>
            <a:r>
              <a:rPr lang="en-US" dirty="0">
                <a:latin typeface="Roboto"/>
                <a:cs typeface="+mn-cs"/>
              </a:rPr>
              <a:t> ПОДПОМАГАНЕ НА ДОХОДИТЕ ЗА УСТОЙЧИВОСТ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4327525" y="4427538"/>
            <a:ext cx="4310063" cy="1281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63" dirty="0">
                <a:latin typeface="Source Sans Pro Bold"/>
                <a:cs typeface="+mn-cs"/>
              </a:rPr>
              <a:t>БЮДЖЕТ ЗА 2023</a:t>
            </a:r>
            <a:r>
              <a:rPr lang="bg-BG" sz="1400" b="1" spc="63" dirty="0">
                <a:latin typeface="Source Sans Pro Bold"/>
                <a:cs typeface="+mn-cs"/>
              </a:rPr>
              <a:t>г. </a:t>
            </a:r>
            <a:r>
              <a:rPr lang="en-US" sz="1400" spc="63" dirty="0">
                <a:latin typeface="Source Sans Pro Bold"/>
                <a:cs typeface="+mn-cs"/>
              </a:rPr>
              <a:t> – </a:t>
            </a:r>
            <a:r>
              <a:rPr lang="en-US" sz="1400" b="1" spc="112" dirty="0">
                <a:latin typeface="Source Sans Pro Bold"/>
              </a:rPr>
              <a:t>80 588 493 </a:t>
            </a:r>
            <a:r>
              <a:rPr lang="bg-BG" sz="1400" spc="63" dirty="0">
                <a:latin typeface="Source Sans Pro Bold"/>
                <a:cs typeface="+mn-cs"/>
              </a:rPr>
              <a:t>евро</a:t>
            </a: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3" dirty="0" err="1">
                <a:latin typeface="Source Sans Pro Bold"/>
                <a:cs typeface="+mn-cs"/>
              </a:rPr>
              <a:t>Индикативна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ставка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за</a:t>
            </a:r>
            <a:r>
              <a:rPr lang="en-US" sz="1400" spc="63" dirty="0">
                <a:latin typeface="Source Sans Pro Bold"/>
                <a:cs typeface="+mn-cs"/>
              </a:rPr>
              <a:t> 2023 г. – </a:t>
            </a:r>
            <a:r>
              <a:rPr lang="en-US" sz="1400" b="1" spc="63" dirty="0">
                <a:latin typeface="Source Sans Pro Bold"/>
                <a:cs typeface="+mn-cs"/>
              </a:rPr>
              <a:t>123.05</a:t>
            </a:r>
            <a:r>
              <a:rPr lang="en-US" sz="1400" spc="63" dirty="0">
                <a:latin typeface="Source Sans Pro Bold"/>
                <a:cs typeface="+mn-cs"/>
              </a:rPr>
              <a:t> </a:t>
            </a:r>
            <a:r>
              <a:rPr lang="en-US" sz="1400" spc="63" dirty="0" err="1">
                <a:latin typeface="Source Sans Pro Bold"/>
                <a:cs typeface="+mn-cs"/>
              </a:rPr>
              <a:t>евро</a:t>
            </a:r>
            <a:r>
              <a:rPr lang="en-US" sz="1400" spc="63" dirty="0">
                <a:latin typeface="Source Sans Pro Bold"/>
                <a:cs typeface="+mn-cs"/>
              </a:rPr>
              <a:t>/</a:t>
            </a:r>
            <a:r>
              <a:rPr lang="en-US" sz="1400" spc="63" dirty="0" err="1">
                <a:latin typeface="Source Sans Pro Bold"/>
                <a:cs typeface="+mn-cs"/>
              </a:rPr>
              <a:t>ха</a:t>
            </a: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spc="63" dirty="0">
              <a:latin typeface="Source Sans Pro Bold"/>
              <a:cs typeface="+mn-cs"/>
            </a:endParaRPr>
          </a:p>
          <a:p>
            <a:pPr defTabSz="512056" eaLnBrk="1" fontAlgn="auto" hangingPunct="1">
              <a:lnSpc>
                <a:spcPts val="19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cap="all" spc="63" dirty="0">
                <a:latin typeface="Source Sans Pro Bold"/>
                <a:cs typeface="+mn-cs"/>
              </a:rPr>
              <a:t>ПОДПОМАГАНЕТО Е </a:t>
            </a:r>
            <a:r>
              <a:rPr lang="bg-BG" sz="1400" cap="all" spc="63" dirty="0">
                <a:latin typeface="Source Sans Pro Bold"/>
                <a:cs typeface="+mn-cs"/>
              </a:rPr>
              <a:t>ЗА ПЪРВИТЕ 30 ХА ЗА СТОПАНСТВА ДО 600 ХА </a:t>
            </a:r>
            <a:endParaRPr lang="en-US" sz="1400" cap="all" spc="63" dirty="0">
              <a:latin typeface="Source Sans Pro Bold"/>
              <a:cs typeface="+mn-cs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617538" y="768350"/>
            <a:ext cx="4940300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"/>
          <p:cNvGrpSpPr>
            <a:grpSpLocks noChangeAspect="1"/>
          </p:cNvGrpSpPr>
          <p:nvPr/>
        </p:nvGrpSpPr>
        <p:grpSpPr bwMode="auto">
          <a:xfrm>
            <a:off x="0" y="-23813"/>
            <a:ext cx="3419475" cy="3452813"/>
            <a:chOff x="0" y="0"/>
            <a:chExt cx="6350000" cy="6350000"/>
          </a:xfrm>
        </p:grpSpPr>
        <p:sp>
          <p:nvSpPr>
            <p:cNvPr id="38926" name="Freeform 4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>
                <a:gd name="T0" fmla="*/ 0 w 6350000"/>
                <a:gd name="T1" fmla="*/ 0 h 6350000"/>
                <a:gd name="T2" fmla="*/ 0 w 6350000"/>
                <a:gd name="T3" fmla="*/ 6350000 h 6350000"/>
                <a:gd name="T4" fmla="*/ 6350000 w 6350000"/>
                <a:gd name="T5" fmla="*/ 0 h 6350000"/>
                <a:gd name="T6" fmla="*/ 0 w 6350000"/>
                <a:gd name="T7" fmla="*/ 0 h 635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51288" y="1701800"/>
            <a:ext cx="1543050" cy="1077913"/>
          </a:xfrm>
          <a:prstGeom prst="rect">
            <a:avLst/>
          </a:prstGeom>
        </p:spPr>
        <p:txBody>
          <a:bodyPr lIns="28448" tIns="28448" rIns="28448" bIns="28448" anchor="ctr"/>
          <a:lstStyle/>
          <a:p>
            <a:pPr algn="ctr" defTabSz="512060" eaLnBrk="1" fontAlgn="auto" hangingPunct="1">
              <a:lnSpc>
                <a:spcPts val="1207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825875" y="1701800"/>
            <a:ext cx="4202113" cy="1641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1" dirty="0">
                <a:latin typeface="Source Sans Pro Bold"/>
                <a:cs typeface="+mn-cs"/>
              </a:rPr>
              <a:t>БЮДЖЕТ ЗА 2023 Г. – 12 088 300 ЕВРО</a:t>
            </a:r>
          </a:p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51" dirty="0" err="1">
                <a:latin typeface="Source Sans Pro Bold"/>
                <a:cs typeface="+mn-cs"/>
              </a:rPr>
              <a:t>Индикативна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ставка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за</a:t>
            </a:r>
            <a:r>
              <a:rPr lang="en-US" sz="1400" spc="51" dirty="0">
                <a:latin typeface="Source Sans Pro Bold"/>
                <a:cs typeface="+mn-cs"/>
              </a:rPr>
              <a:t> 2023 г. –</a:t>
            </a:r>
            <a:r>
              <a:rPr lang="en-US" sz="1400" b="1" spc="51" dirty="0">
                <a:latin typeface="Source Sans Pro Bold"/>
                <a:cs typeface="+mn-cs"/>
              </a:rPr>
              <a:t> 100 </a:t>
            </a:r>
            <a:r>
              <a:rPr lang="en-US" sz="1400" b="1" spc="51" dirty="0" err="1">
                <a:latin typeface="Source Sans Pro Bold"/>
                <a:cs typeface="+mn-cs"/>
              </a:rPr>
              <a:t>евро</a:t>
            </a:r>
            <a:r>
              <a:rPr lang="en-US" sz="1400" b="1" spc="51" dirty="0">
                <a:latin typeface="Source Sans Pro Bold"/>
                <a:cs typeface="+mn-cs"/>
              </a:rPr>
              <a:t>/</a:t>
            </a:r>
            <a:r>
              <a:rPr lang="en-US" sz="1400" b="1" spc="51" dirty="0" err="1">
                <a:latin typeface="Source Sans Pro Bold"/>
                <a:cs typeface="+mn-cs"/>
              </a:rPr>
              <a:t>ха</a:t>
            </a:r>
            <a:endParaRPr lang="en-US" sz="1400" b="1" spc="51" dirty="0">
              <a:latin typeface="Source Sans Pro Bold"/>
              <a:cs typeface="+mn-cs"/>
            </a:endParaRPr>
          </a:p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spc="51" dirty="0">
              <a:latin typeface="Source Sans Pro Bold"/>
              <a:cs typeface="+mn-cs"/>
            </a:endParaRPr>
          </a:p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51" dirty="0" err="1">
                <a:latin typeface="Source Sans Pro Bold"/>
                <a:cs typeface="+mn-cs"/>
              </a:rPr>
              <a:t>Плащането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по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интервенцията</a:t>
            </a:r>
            <a:r>
              <a:rPr lang="en-US" sz="1400" spc="51" dirty="0">
                <a:latin typeface="Source Sans Pro Bold"/>
                <a:cs typeface="+mn-cs"/>
              </a:rPr>
              <a:t> е </a:t>
            </a:r>
            <a:r>
              <a:rPr lang="en-US" sz="1400" spc="51" dirty="0" err="1">
                <a:latin typeface="Source Sans Pro Bold"/>
                <a:cs typeface="+mn-cs"/>
              </a:rPr>
              <a:t>надбавка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към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субсидиите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по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Основното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подпомагане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на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доходите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за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устойчивост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bg-BG" sz="1400" b="1" spc="51" dirty="0">
                <a:latin typeface="Source Sans Pro Bold"/>
                <a:cs typeface="+mn-cs"/>
              </a:rPr>
              <a:t>за цялата площ на стопанството </a:t>
            </a:r>
            <a:endParaRPr lang="en-US" sz="1400" b="1" spc="51" dirty="0">
              <a:latin typeface="Source Sans Pro Bold"/>
              <a:cs typeface="+mn-cs"/>
            </a:endParaRPr>
          </a:p>
          <a:p>
            <a:pPr defTabSz="512060" eaLnBrk="1" fontAlgn="auto" hangingPunct="1">
              <a:lnSpc>
                <a:spcPts val="1595"/>
              </a:lnSpc>
              <a:spcAft>
                <a:spcPts val="0"/>
              </a:spcAft>
              <a:defRPr/>
            </a:pPr>
            <a:endParaRPr lang="en-US" sz="1400" spc="51" dirty="0">
              <a:latin typeface="Source Sans Pro Bold"/>
              <a:cs typeface="+mn-cs"/>
            </a:endParaRPr>
          </a:p>
        </p:txBody>
      </p:sp>
      <p:pic>
        <p:nvPicPr>
          <p:cNvPr id="3891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81075"/>
            <a:ext cx="342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7"/>
          <p:cNvSpPr txBox="1"/>
          <p:nvPr/>
        </p:nvSpPr>
        <p:spPr>
          <a:xfrm>
            <a:off x="3825875" y="981075"/>
            <a:ext cx="3538538" cy="538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2060"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boto"/>
                <a:cs typeface="+mn-cs"/>
              </a:rPr>
              <a:t>ПЛАЩАНИЯ ЗА МЛАДИ ЗЕМЕДЕЛСКИ СТОПАНИ</a:t>
            </a:r>
          </a:p>
        </p:txBody>
      </p:sp>
      <p:pic>
        <p:nvPicPr>
          <p:cNvPr id="3891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722813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6731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540125"/>
            <a:ext cx="449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7"/>
          <p:cNvSpPr txBox="1"/>
          <p:nvPr/>
        </p:nvSpPr>
        <p:spPr>
          <a:xfrm>
            <a:off x="5092700" y="3557588"/>
            <a:ext cx="3538538" cy="539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512060" eaLnBrk="1" fontAlgn="auto" hangingPunct="1">
              <a:lnSpc>
                <a:spcPts val="2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boto"/>
                <a:cs typeface="+mn-cs"/>
              </a:rPr>
              <a:t>ПЛАЩАНИЯ ЗА  </a:t>
            </a:r>
            <a:r>
              <a:rPr lang="bg-BG" dirty="0">
                <a:latin typeface="Roboto"/>
                <a:cs typeface="+mn-cs"/>
              </a:rPr>
              <a:t>МАЛКИ </a:t>
            </a:r>
            <a:r>
              <a:rPr lang="en-US" dirty="0">
                <a:latin typeface="Roboto"/>
                <a:cs typeface="+mn-cs"/>
              </a:rPr>
              <a:t>ЗЕМЕДЕЛСКИ СТОПАНИ</a:t>
            </a:r>
          </a:p>
        </p:txBody>
      </p:sp>
      <p:sp>
        <p:nvSpPr>
          <p:cNvPr id="49" name="TextBox 26"/>
          <p:cNvSpPr txBox="1"/>
          <p:nvPr/>
        </p:nvSpPr>
        <p:spPr>
          <a:xfrm>
            <a:off x="4498975" y="4192588"/>
            <a:ext cx="3960813" cy="1641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1" dirty="0">
                <a:latin typeface="Source Sans Pro Bold"/>
                <a:cs typeface="+mn-cs"/>
              </a:rPr>
              <a:t>БЮДЖЕТ ЗА 2023 Г. – </a:t>
            </a:r>
            <a:r>
              <a:rPr lang="en-US" sz="1400" b="1" spc="91" dirty="0">
                <a:latin typeface="Source Sans Pro Bold"/>
                <a:cs typeface="+mn-cs"/>
              </a:rPr>
              <a:t>2 875 000 </a:t>
            </a:r>
            <a:r>
              <a:rPr lang="en-US" sz="1400" b="1" spc="51" dirty="0">
                <a:latin typeface="Source Sans Pro Bold"/>
                <a:cs typeface="+mn-cs"/>
              </a:rPr>
              <a:t>ЕВРО</a:t>
            </a:r>
          </a:p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51" dirty="0" err="1">
                <a:latin typeface="Source Sans Pro Bold"/>
                <a:cs typeface="+mn-cs"/>
              </a:rPr>
              <a:t>Индикативна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ставка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за</a:t>
            </a:r>
            <a:r>
              <a:rPr lang="en-US" sz="1400" spc="51" dirty="0">
                <a:latin typeface="Source Sans Pro Bold"/>
                <a:cs typeface="+mn-cs"/>
              </a:rPr>
              <a:t> 2023 г. –</a:t>
            </a:r>
            <a:r>
              <a:rPr lang="en-US" sz="1400" b="1" spc="51" dirty="0">
                <a:latin typeface="Source Sans Pro Bold"/>
                <a:cs typeface="+mn-cs"/>
              </a:rPr>
              <a:t> 1</a:t>
            </a:r>
            <a:r>
              <a:rPr lang="bg-BG" sz="1400" b="1" spc="51" dirty="0">
                <a:latin typeface="Source Sans Pro Bold"/>
                <a:cs typeface="+mn-cs"/>
              </a:rPr>
              <a:t> 250 </a:t>
            </a:r>
            <a:r>
              <a:rPr lang="en-US" sz="1400" b="1" spc="51" dirty="0">
                <a:latin typeface="Source Sans Pro Bold"/>
                <a:cs typeface="+mn-cs"/>
              </a:rPr>
              <a:t> </a:t>
            </a:r>
            <a:r>
              <a:rPr lang="en-US" sz="1400" b="1" spc="51" dirty="0" err="1">
                <a:latin typeface="Source Sans Pro Bold"/>
                <a:cs typeface="+mn-cs"/>
              </a:rPr>
              <a:t>евро</a:t>
            </a:r>
            <a:r>
              <a:rPr lang="en-US" sz="1400" b="1" spc="51" dirty="0">
                <a:latin typeface="Source Sans Pro Bold"/>
                <a:cs typeface="+mn-cs"/>
              </a:rPr>
              <a:t>/</a:t>
            </a:r>
            <a:r>
              <a:rPr lang="en-US" sz="1400" b="1" spc="51" dirty="0" err="1">
                <a:latin typeface="Source Sans Pro Bold"/>
                <a:cs typeface="+mn-cs"/>
              </a:rPr>
              <a:t>ха</a:t>
            </a:r>
            <a:endParaRPr lang="en-US" sz="1400" b="1" spc="51" dirty="0">
              <a:latin typeface="Source Sans Pro Bold"/>
              <a:cs typeface="+mn-cs"/>
            </a:endParaRPr>
          </a:p>
          <a:p>
            <a:pPr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spc="51" dirty="0">
              <a:latin typeface="Source Sans Pro Bold"/>
              <a:cs typeface="+mn-cs"/>
            </a:endParaRPr>
          </a:p>
          <a:p>
            <a:pPr algn="just" defTabSz="512060" eaLnBrk="1" fontAlgn="auto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51" dirty="0" err="1">
                <a:latin typeface="Source Sans Pro Bold"/>
                <a:cs typeface="+mn-cs"/>
              </a:rPr>
              <a:t>Плащането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по</a:t>
            </a:r>
            <a:r>
              <a:rPr lang="en-US" sz="1400" spc="51" dirty="0">
                <a:latin typeface="Source Sans Pro Bold"/>
                <a:cs typeface="+mn-cs"/>
              </a:rPr>
              <a:t> </a:t>
            </a:r>
            <a:r>
              <a:rPr lang="en-US" sz="1400" spc="51" dirty="0" err="1">
                <a:latin typeface="Source Sans Pro Bold"/>
                <a:cs typeface="+mn-cs"/>
              </a:rPr>
              <a:t>интервенцията</a:t>
            </a:r>
            <a:r>
              <a:rPr lang="en-US" sz="1400" spc="51" dirty="0">
                <a:latin typeface="Source Sans Pro Bold"/>
                <a:cs typeface="+mn-cs"/>
              </a:rPr>
              <a:t> е </a:t>
            </a:r>
            <a:r>
              <a:rPr lang="bg-BG" sz="1400" spc="51" dirty="0">
                <a:latin typeface="Source Sans Pro Bold"/>
                <a:cs typeface="+mn-cs"/>
              </a:rPr>
              <a:t>годишно, необвързано плащане – еднократна кръгла сума на бенефициент </a:t>
            </a:r>
            <a:endParaRPr lang="en-US" sz="1400" spc="51" dirty="0">
              <a:latin typeface="Source Sans Pro Bold"/>
              <a:cs typeface="+mn-cs"/>
            </a:endParaRPr>
          </a:p>
          <a:p>
            <a:pPr defTabSz="512060" eaLnBrk="1" fontAlgn="auto" hangingPunct="1">
              <a:lnSpc>
                <a:spcPts val="1595"/>
              </a:lnSpc>
              <a:spcAft>
                <a:spcPts val="0"/>
              </a:spcAft>
              <a:defRPr/>
            </a:pPr>
            <a:endParaRPr lang="en-US" sz="1400" spc="51" dirty="0">
              <a:latin typeface="Source Sans Pro Bold"/>
              <a:cs typeface="+mn-cs"/>
            </a:endParaRPr>
          </a:p>
        </p:txBody>
      </p:sp>
      <p:sp>
        <p:nvSpPr>
          <p:cNvPr id="51" name="TextBox 21"/>
          <p:cNvSpPr txBox="1"/>
          <p:nvPr/>
        </p:nvSpPr>
        <p:spPr>
          <a:xfrm>
            <a:off x="3690938" y="282575"/>
            <a:ext cx="4940300" cy="1412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196" eaLnBrk="1" hangingPunct="1">
              <a:lnSpc>
                <a:spcPts val="1078"/>
              </a:lnSpc>
              <a:defRPr/>
            </a:pPr>
            <a:r>
              <a:rPr lang="en-US" sz="2000" b="1" spc="273" dirty="0">
                <a:solidFill>
                  <a:srgbClr val="4C8F36"/>
                </a:solidFill>
                <a:latin typeface="Source Sans Pro Bold"/>
              </a:rPr>
              <a:t> </a:t>
            </a:r>
            <a:r>
              <a:rPr lang="bg-BG" sz="2000" b="1" spc="273" dirty="0">
                <a:solidFill>
                  <a:srgbClr val="4C8F36"/>
                </a:solidFill>
                <a:latin typeface="Source Sans Pro Bold"/>
              </a:rPr>
              <a:t>ДИРЕКТНИ ПЛАЩАНИЯ-2023</a:t>
            </a:r>
            <a:endParaRPr lang="en-US" sz="2000" b="1" spc="273" dirty="0">
              <a:solidFill>
                <a:srgbClr val="4C8F36"/>
              </a:solidFill>
              <a:latin typeface="Source Sans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8913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1313" y="685800"/>
            <a:ext cx="82232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  подпомагане на доходите Животновъдство</a:t>
            </a:r>
            <a:r>
              <a:rPr lang="en-US" sz="2400" b="1" dirty="0" smtClean="0">
                <a:solidFill>
                  <a:srgbClr val="92D050"/>
                </a:solidFill>
              </a:rPr>
              <a:t> [1]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4075" y="2212975"/>
            <a:ext cx="6840538" cy="3879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Животни</a:t>
            </a:r>
            <a:r>
              <a:rPr lang="ru-RU" dirty="0" smtClean="0"/>
              <a:t> - в системата за идентификация и регистрация на животните на БАБХ;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Стопанството</a:t>
            </a:r>
            <a:r>
              <a:rPr lang="ru-RU" dirty="0" smtClean="0"/>
              <a:t> - в система за контрол и мониторинг на суровото мляко (за интервенциите за мляко);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Задължение </a:t>
            </a:r>
            <a:r>
              <a:rPr lang="ru-RU" dirty="0" smtClean="0"/>
              <a:t>– задържане на животните най-малко 80 дни след последния ден за подаване на заявленията;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Замяна на заявените животни </a:t>
            </a:r>
            <a:r>
              <a:rPr lang="ru-RU" dirty="0" smtClean="0"/>
              <a:t>с други, също отговарящи на изискванията, към последния ден за подаване на заявления: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Замяната е до 20 дни от събитието, което я е наложило, и уведомяват РА до 7 работни дни, следващи деня на фактическата замяна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Финансовата помощ </a:t>
            </a:r>
            <a:r>
              <a:rPr lang="ru-RU" dirty="0" smtClean="0"/>
              <a:t>- на глава допустимо за подпомагане животно;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/>
              <a:t>Модулация на ставките за подпомагане </a:t>
            </a:r>
            <a:r>
              <a:rPr lang="ru-RU" dirty="0" smtClean="0"/>
              <a:t>– завишено подпомагане за първите 150 за ЕРД и 300 ДПЖ (изключения – интервенции в планински райони).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ru-RU" dirty="0"/>
          </a:p>
        </p:txBody>
      </p:sp>
      <p:sp>
        <p:nvSpPr>
          <p:cNvPr id="5" name="TextBox 37"/>
          <p:cNvSpPr txBox="1"/>
          <p:nvPr/>
        </p:nvSpPr>
        <p:spPr>
          <a:xfrm>
            <a:off x="4732338" y="1616075"/>
            <a:ext cx="4114800" cy="5540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bg-BG" dirty="0">
                <a:latin typeface="Roboto"/>
                <a:cs typeface="+mn-cs"/>
              </a:rPr>
              <a:t> </a:t>
            </a:r>
            <a:r>
              <a:rPr lang="ru-RU" b="1" dirty="0"/>
              <a:t>Общи условия за всички интервенции </a:t>
            </a:r>
          </a:p>
          <a:p>
            <a:pPr eaLnBrk="1" hangingPunct="1">
              <a:defRPr/>
            </a:pPr>
            <a:r>
              <a:rPr lang="ru-RU" b="1" dirty="0"/>
              <a:t>  </a:t>
            </a:r>
            <a:endParaRPr lang="en-US" dirty="0">
              <a:latin typeface="Roboto"/>
              <a:cs typeface="+mn-cs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82067" y="1745680"/>
            <a:ext cx="1944216" cy="4608512"/>
            <a:chOff x="0" y="0"/>
            <a:chExt cx="7048557" cy="137160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/>
            <a:srcRect l="37407" r="28289"/>
            <a:stretch>
              <a:fillRect/>
            </a:stretch>
          </p:blipFill>
          <p:spPr>
            <a:xfrm>
              <a:off x="0" y="0"/>
              <a:ext cx="7048557" cy="13716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  <p:pic>
        <p:nvPicPr>
          <p:cNvPr id="3994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5888"/>
            <a:ext cx="987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288" y="785813"/>
            <a:ext cx="8223250" cy="1089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393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5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785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2400" b="1" dirty="0" smtClean="0">
                <a:solidFill>
                  <a:srgbClr val="92D050"/>
                </a:solidFill>
              </a:rPr>
              <a:t>Обвързано с производството</a:t>
            </a:r>
            <a:br>
              <a:rPr lang="bg-BG" sz="2400" b="1" dirty="0" smtClean="0">
                <a:solidFill>
                  <a:srgbClr val="92D050"/>
                </a:solidFill>
              </a:rPr>
            </a:br>
            <a:r>
              <a:rPr lang="bg-BG" sz="2400" b="1" dirty="0" smtClean="0">
                <a:solidFill>
                  <a:srgbClr val="92D050"/>
                </a:solidFill>
              </a:rPr>
              <a:t>подпомагане на доходите – млечни крави</a:t>
            </a:r>
            <a:r>
              <a:rPr lang="en-US" sz="2400" b="1" dirty="0" smtClean="0">
                <a:solidFill>
                  <a:srgbClr val="92D050"/>
                </a:solidFill>
              </a:rPr>
              <a:t> [</a:t>
            </a:r>
            <a:r>
              <a:rPr lang="bg-BG" sz="2400" b="1" dirty="0" smtClean="0">
                <a:solidFill>
                  <a:srgbClr val="92D050"/>
                </a:solidFill>
              </a:rPr>
              <a:t>2</a:t>
            </a:r>
            <a:r>
              <a:rPr lang="en-US" sz="2400" b="1" dirty="0" smtClean="0">
                <a:solidFill>
                  <a:srgbClr val="92D050"/>
                </a:solidFill>
              </a:rPr>
              <a:t>]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39975" y="1935163"/>
            <a:ext cx="6507163" cy="3667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66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33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5863" indent="-1349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589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68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46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25" indent="-182879" algn="l" defTabSz="91439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Заявените за подпомагане животни</a:t>
            </a:r>
            <a:r>
              <a:rPr lang="bg-BG" dirty="0" smtClean="0"/>
              <a:t> са на </a:t>
            </a:r>
            <a:r>
              <a:rPr lang="ru-RU" b="1" dirty="0" smtClean="0"/>
              <a:t>възраст</a:t>
            </a:r>
            <a:r>
              <a:rPr lang="ru-RU" dirty="0" smtClean="0"/>
              <a:t> от 22 месеца до 10 години;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bg-BG" b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b="1" dirty="0" smtClean="0"/>
              <a:t>Обвързано с производството подпомагане за млечни крави</a:t>
            </a:r>
            <a:endParaRPr lang="en-US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</a:t>
            </a:r>
            <a:r>
              <a:rPr lang="ru-RU" dirty="0" smtClean="0"/>
              <a:t>10 и повече женски животни с предназначение „за мляко“</a:t>
            </a: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dirty="0" smtClean="0"/>
              <a:t>реализ</a:t>
            </a:r>
            <a:r>
              <a:rPr lang="en-US" dirty="0" smtClean="0"/>
              <a:t>a</a:t>
            </a:r>
            <a:r>
              <a:rPr lang="bg-BG" dirty="0" smtClean="0"/>
              <a:t>ция на пазара: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1500 кг мляко за животните в стопанство изцяло в планински райони и биологични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2000 кг мляко за животните в останалите стопанства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Реализация на фуражно мляко</a:t>
            </a:r>
          </a:p>
          <a:p>
            <a:pPr marL="274638" lvl="1" indent="0" eaLnBrk="1" hangingPunct="1">
              <a:buFont typeface="Arial" panose="020B0604020202020204" pitchFamily="34" charset="0"/>
              <a:buNone/>
              <a:defRPr/>
            </a:pPr>
            <a:endParaRPr lang="bg-BG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bg-BG" b="1" dirty="0" smtClean="0"/>
              <a:t>Обвързано с производството подпомагане за млечни крави включени в развъдни програми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ru-RU" dirty="0" smtClean="0"/>
              <a:t>20 или повече млечни крави от една порода включени в развъдни програми с предназначение за производство „за мляко“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bg-BG" dirty="0" smtClean="0"/>
              <a:t>реализ</a:t>
            </a:r>
            <a:r>
              <a:rPr lang="en-US" dirty="0" smtClean="0"/>
              <a:t>a</a:t>
            </a:r>
            <a:r>
              <a:rPr lang="bg-BG" dirty="0" smtClean="0"/>
              <a:t>ция на пазара: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2000 кг за животните биологично производство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bg-BG" dirty="0" smtClean="0"/>
              <a:t>4000 кг мляко за конвенционалните животни</a:t>
            </a:r>
            <a:endParaRPr lang="en-US" dirty="0"/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bg-BG" dirty="0" smtClean="0"/>
              <a:t>Реализация на фуражно мляко</a:t>
            </a:r>
            <a:endParaRPr lang="bg-BG" dirty="0"/>
          </a:p>
        </p:txBody>
      </p:sp>
      <p:grpSp>
        <p:nvGrpSpPr>
          <p:cNvPr id="41989" name="Group 2"/>
          <p:cNvGrpSpPr>
            <a:grpSpLocks/>
          </p:cNvGrpSpPr>
          <p:nvPr/>
        </p:nvGrpSpPr>
        <p:grpSpPr bwMode="auto">
          <a:xfrm>
            <a:off x="107950" y="2060575"/>
            <a:ext cx="2087563" cy="3600450"/>
            <a:chOff x="0" y="0"/>
            <a:chExt cx="8472065" cy="13716000"/>
          </a:xfrm>
        </p:grpSpPr>
        <p:pic>
          <p:nvPicPr>
            <p:cNvPr id="4199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4" r="29424"/>
            <a:stretch>
              <a:fillRect/>
            </a:stretch>
          </p:blipFill>
          <p:spPr bwMode="auto">
            <a:xfrm>
              <a:off x="0" y="0"/>
              <a:ext cx="8472065" cy="137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3" y="6122988"/>
            <a:ext cx="368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450"/>
            <a:ext cx="250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3737</TotalTime>
  <Words>2923</Words>
  <Application>Microsoft Office PowerPoint</Application>
  <PresentationFormat>Презентация на цял екран (4:3)</PresentationFormat>
  <Paragraphs>431</Paragraphs>
  <Slides>33</Slides>
  <Notes>2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11</vt:i4>
      </vt:variant>
      <vt:variant>
        <vt:lpstr>Тема</vt:lpstr>
      </vt:variant>
      <vt:variant>
        <vt:i4>3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48" baseType="lpstr">
      <vt:lpstr>Arial Narrow</vt:lpstr>
      <vt:lpstr>Arial</vt:lpstr>
      <vt:lpstr>Calibri</vt:lpstr>
      <vt:lpstr>Source Sans Pro</vt:lpstr>
      <vt:lpstr>Roboto</vt:lpstr>
      <vt:lpstr>Source Sans Pro Bold</vt:lpstr>
      <vt:lpstr>Wingdings</vt:lpstr>
      <vt:lpstr>Tahoma</vt:lpstr>
      <vt:lpstr>Times New Roman</vt:lpstr>
      <vt:lpstr>Calibri Light</vt:lpstr>
      <vt:lpstr>Wingdings 3</vt:lpstr>
      <vt:lpstr>Clarity</vt:lpstr>
      <vt:lpstr>14_Office Theme</vt:lpstr>
      <vt:lpstr>15_Office Theme</vt:lpstr>
      <vt:lpstr>Microsoft Excel Chart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Нотификация по формуляр 000394 за екологично насочени площи (енп)</dc:title>
  <dc:creator>Simeon Kuzmanov</dc:creator>
  <cp:lastModifiedBy>Direktor</cp:lastModifiedBy>
  <cp:revision>345</cp:revision>
  <cp:lastPrinted>2019-03-27T10:28:45Z</cp:lastPrinted>
  <dcterms:created xsi:type="dcterms:W3CDTF">2016-07-20T08:43:10Z</dcterms:created>
  <dcterms:modified xsi:type="dcterms:W3CDTF">2023-02-14T10:29:30Z</dcterms:modified>
</cp:coreProperties>
</file>