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6" r:id="rId11"/>
    <p:sldId id="263" r:id="rId12"/>
    <p:sldId id="267" r:id="rId13"/>
    <p:sldId id="268" r:id="rId14"/>
    <p:sldId id="264" r:id="rId15"/>
    <p:sldId id="276" r:id="rId16"/>
    <p:sldId id="274" r:id="rId17"/>
    <p:sldId id="275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D943-F682-4AB5-BE1A-98716CED86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039D-2ED5-4F11-BBAA-FAEB3D0FB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B039D-2ED5-4F11-BBAA-FAEB3D0FB4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21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58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2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508" y="2256639"/>
            <a:ext cx="8498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за поддържане на земята в добро земеделско и екологично състояние - 2023-2027 г.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7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BD4DB-9CE0-4824-8B01-F74527637F81}"/>
              </a:ext>
            </a:extLst>
          </p:cNvPr>
          <p:cNvSpPr txBox="1"/>
          <p:nvPr/>
        </p:nvSpPr>
        <p:spPr>
          <a:xfrm>
            <a:off x="274320" y="394692"/>
            <a:ext cx="77622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изискването се изключват следните случаи: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повече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обработваемата земя се използва за производство на треви или други тревисти фуражи, земя, оставена под угар, земята се използва за отглеждане на бобови култури или е обект на комбинация от тези употреби;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повече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отговарящата на условията за подпомагане земеделска площ е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затревена, се използва за производството на треви или други тревни фуражи или на култури под вода през значителна част от цикъла за отглеждане на културите, или съчетава тези употреби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когато обработваема земя е с размер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10 хектара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 се, че земеделските стопани, сертифицирани за биологично производство в съответствие с Регламент (ЕС)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2018/848,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отговарят на този стандарт.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7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71F19-13B1-CADC-15BB-44F1A94FB104}"/>
              </a:ext>
            </a:extLst>
          </p:cNvPr>
          <p:cNvSpPr txBox="1"/>
          <p:nvPr/>
        </p:nvSpPr>
        <p:spPr>
          <a:xfrm>
            <a:off x="350520" y="1076479"/>
            <a:ext cx="4759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стандартът ще окаже положителен екологичен ефект върху запазването и подобряването на биоразнообразието във фермите и ще позволи екосистемите да функционират нормално. Оставяйки дървесните и храстовидни видове в естествения си вид и ареал, осигурявайки живи коридори с растителност се увеличава биоразнообразието, което ни осигурява чист въздух, прясна вода, качествени почви и богатство от хранителни видове.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8ECAD-07F7-4A75-86CE-AEDCEBC8AE58}"/>
              </a:ext>
            </a:extLst>
          </p:cNvPr>
          <p:cNvSpPr txBox="1"/>
          <p:nvPr/>
        </p:nvSpPr>
        <p:spPr>
          <a:xfrm>
            <a:off x="445176" y="376881"/>
            <a:ext cx="9540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8 (Минимален 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дял от обработваемата земя, отделена за непроизводствени </a:t>
            </a:r>
          </a:p>
          <a:p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площи и характеристики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59" y="1023212"/>
            <a:ext cx="4798431" cy="494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85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152652-4417-71D1-2487-AF4A345D4A86}"/>
              </a:ext>
            </a:extLst>
          </p:cNvPr>
          <p:cNvSpPr txBox="1"/>
          <p:nvPr/>
        </p:nvSpPr>
        <p:spPr>
          <a:xfrm>
            <a:off x="487680" y="149950"/>
            <a:ext cx="503936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 постигане целта на този стандарт, земеделските стопани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следва да изпълняват 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някои от посочените варианти: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1)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Стопанство с обработваема земя над 10 ха включително, трябва да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поддържа поне 4% от обработваемата земя като: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непроизводствени площи и характеристики - земя оставена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 угар, 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тераси,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особености на ландшафта като: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1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Жив плет: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Тераси: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Отделни дървета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корона с диаметър не по-малък от 4 м;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Дървета в редица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корона с диаметър не по-малък от 4 м, като разстоянието между короните не надхвърля 5 м;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Буферни ивици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 площи с широчина от 1 до 15 м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+mn-cs"/>
              </a:rPr>
              <a:t>Дървета в група:</a:t>
            </a:r>
            <a:endParaRPr kumimoji="0" lang="bg-BG" sz="1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22" name="Picture 2" descr="Какви са изискванията на новите 10 еко схеми за подпомагане по Първи  стълб-Агро Пловдив">
            <a:extLst>
              <a:ext uri="{FF2B5EF4-FFF2-40B4-BE49-F238E27FC236}">
                <a16:creationId xmlns:a16="http://schemas.microsoft.com/office/drawing/2014/main" id="{B2AC6096-D3F9-B1FE-9226-C7F58A09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149950"/>
            <a:ext cx="5447435" cy="20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ва ще е съдбата на полезащитните горски пояси в Добруджа? | Agri.BG">
            <a:extLst>
              <a:ext uri="{FF2B5EF4-FFF2-40B4-BE49-F238E27FC236}">
                <a16:creationId xmlns:a16="http://schemas.microsoft.com/office/drawing/2014/main" id="{53227B74-8D8C-ACA5-CD81-341DD88F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2302667"/>
            <a:ext cx="4754708" cy="20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Жив плет - защо е необходимо да засадим в градината?|TH Consulting">
            <a:extLst>
              <a:ext uri="{FF2B5EF4-FFF2-40B4-BE49-F238E27FC236}">
                <a16:creationId xmlns:a16="http://schemas.microsoft.com/office/drawing/2014/main" id="{AE87FEDE-2BD1-803A-5235-8BAD60D1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4539667"/>
            <a:ext cx="432983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5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6D44FD-C481-CF48-79FA-D2865425C24B}"/>
              </a:ext>
            </a:extLst>
          </p:cNvPr>
          <p:cNvSpPr txBox="1"/>
          <p:nvPr/>
        </p:nvSpPr>
        <p:spPr>
          <a:xfrm>
            <a:off x="310393" y="255649"/>
            <a:ext cx="911501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lang="bg-BG" b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Стопанство с обработваема земя над 10 ха, включително </a:t>
            </a: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трябва да поддържа поне 7% от обработваемата си земя при условие, че стопанството включва и отглеждането на междинни и покривни култури, </a:t>
            </a:r>
            <a:r>
              <a:rPr kumimoji="0" lang="bg-BG" sz="16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азотфиксиращи</a:t>
            </a: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култури. В този случай земеделските стопани следва да отделят минимален дял от </a:t>
            </a: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3% за непроизводствени площи и характеристики</a:t>
            </a: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 стопанства с обработваема земя над 10 ха, включително </a:t>
            </a: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 при поддържане на поне 7% от нея за непроизводствени площи и характеристики, реализирани чрез прилагане на </a:t>
            </a: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екосхема </a:t>
            </a:r>
            <a:r>
              <a:rPr kumimoji="0" lang="bg-BG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съвместима с целта на настоящия стандарт и делът на непроизводствените площи и характеристики за покриването на настоящия стандарт се ограничава до 3%.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B6D19-92B2-DF08-3EC0-75D98981EA05}"/>
              </a:ext>
            </a:extLst>
          </p:cNvPr>
          <p:cNvSpPr txBox="1"/>
          <p:nvPr/>
        </p:nvSpPr>
        <p:spPr>
          <a:xfrm>
            <a:off x="310393" y="2627408"/>
            <a:ext cx="91775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Aft>
                <a:spcPts val="0"/>
              </a:spcAft>
            </a:pP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Междинни, покривни или азотфиксиращи култури, както и при особеностите на ландшафта се отглеждат без използване на продукти за растителна защита. За целта на този стандарт, междинните култури се изчисляват с тегловен коефициент от 0,3.</a:t>
            </a:r>
          </a:p>
          <a:p>
            <a:pPr marR="0" algn="just">
              <a:spcAft>
                <a:spcPts val="0"/>
              </a:spcAft>
            </a:pPr>
            <a:r>
              <a:rPr lang="bg-BG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Задължително е да се запазват и поддържат съществуващите характеристики на ландшафта чрез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забрана за изрязване на жив плет и дървета по време на размножаването и отглеждането на птици (от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 до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юли).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запазват се полски граници (синори) в блока на земеделското стопанство и/или земеделския парцел;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запазват се съществуващите трайни тераси в блока на земеделското стопанство и/или земеделския парцел;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опазват се постоянните пасища, мери и ливади от навлизането на нежелана растителност - орлова папрат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Pteridium aquilinum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чемерика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Veratrum spp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bg-BG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айлант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Ailanthus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altissima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аморфа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Amorpha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fruticosa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др.;</a:t>
            </a: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пазват се постоянните пасища, мери и ливади от навлизането на нежелана растителност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орлова папрат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Pteridium aquilinum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чемерика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Veratrum spp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bg-BG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айлант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Ailanthus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altissima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аморфа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Amorpha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fruticosa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5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8964F6-203F-828F-49AA-CD1301661844}"/>
              </a:ext>
            </a:extLst>
          </p:cNvPr>
          <p:cNvSpPr txBox="1"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A9C38-85E2-9E70-BCC4-FA1B41006BE1}"/>
              </a:ext>
            </a:extLst>
          </p:cNvPr>
          <p:cNvSpPr txBox="1"/>
          <p:nvPr/>
        </p:nvSpPr>
        <p:spPr>
          <a:xfrm>
            <a:off x="354762" y="388371"/>
            <a:ext cx="845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9 (Забрана за 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преобразуване или разораване на постоянно затревените площи, определени като екологично чувствителни в зоните на НАТУРА 2000) </a:t>
            </a:r>
            <a:endParaRPr lang="bg-BG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B2823-0F82-198A-2E83-34D7F73FF30A}"/>
              </a:ext>
            </a:extLst>
          </p:cNvPr>
          <p:cNvSpPr txBox="1"/>
          <p:nvPr/>
        </p:nvSpPr>
        <p:spPr>
          <a:xfrm>
            <a:off x="354762" y="1311701"/>
            <a:ext cx="6723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опазването  на чувствителните ливади и пасища ще допринесе за поддържане на разнообразието на флората и фауната и за увеличаване на местообитанията в съответните ландшафти. </a:t>
            </a:r>
          </a:p>
          <a:p>
            <a:pPr algn="just"/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Екологично чувствителни постоянно затревени площи са всички постоянно затревени площи, намиращи се в защитени зони по чл. 3, ал. 1, т. 1 от Закона за биологичното разнообразие (ЗБР).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02605-5C93-05FD-0735-0E93BA965B20}"/>
              </a:ext>
            </a:extLst>
          </p:cNvPr>
          <p:cNvSpPr txBox="1"/>
          <p:nvPr/>
        </p:nvSpPr>
        <p:spPr>
          <a:xfrm>
            <a:off x="354762" y="3620025"/>
            <a:ext cx="6540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0"/>
              </a:spcAft>
            </a:pP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ДЗЕС 9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екологично чувствителни постоянно затревени площи са всички постоянно затревени площи, намиращи се в защитени зони по чл.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Закона за биологичното разнообразие (ЗБР). Списъкът на тези защитени зони е обнародван в "Държавен вестник" по реда на чл.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ЗБР.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</a:pP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затревените площи в зони по НАТУРА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включени в рамките на слой „Екологично чувствителни ПЗП".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не трябва да бъдат разоравани или преобразувани.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20B4C-6CDA-91B9-28E8-E2CD093A4604}"/>
              </a:ext>
            </a:extLst>
          </p:cNvPr>
          <p:cNvSpPr txBox="1"/>
          <p:nvPr/>
        </p:nvSpPr>
        <p:spPr>
          <a:xfrm>
            <a:off x="7214532" y="1098958"/>
            <a:ext cx="25838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Общият размер на екологично чувствителните ПЗП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зоните по „Натура 2000“, </a:t>
            </a:r>
            <a:r>
              <a:rPr lang="bg-BG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нотифициран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ЕК е 426 358 ха.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C595B1-354A-3C2D-B8B5-3539BC4B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42" y="2268509"/>
            <a:ext cx="4361180" cy="404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566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15EC3-8B09-1E76-70C2-B10E67BEF992}"/>
              </a:ext>
            </a:extLst>
          </p:cNvPr>
          <p:cNvSpPr txBox="1"/>
          <p:nvPr/>
        </p:nvSpPr>
        <p:spPr>
          <a:xfrm>
            <a:off x="793102" y="1433614"/>
            <a:ext cx="7959012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Земеделските стопани и другите бенефициери, които получават директни плащания по глава II (всички видове интервенции под формата на директни плащания ) или годишни плащания съгласно членове 70, 71 и 72 (интервенции в областта на развитие на селските райони) от Регламент (ЕС) 2021/2115 на Европейския парламент и на Съвета от 2 декември 2021 година, подлежат на административна санкция, ако не отговарят на законоустановените изисквания за управление съгласно правото на Съюза и стандартите за ДЗЕС, установени в стратегическия план по ОСП, както са изброени в приложение III.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998F7-6BD8-19CE-D0F1-46148B84E08F}"/>
              </a:ext>
            </a:extLst>
          </p:cNvPr>
          <p:cNvSpPr txBox="1"/>
          <p:nvPr/>
        </p:nvSpPr>
        <p:spPr>
          <a:xfrm>
            <a:off x="905069" y="640512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rgbClr val="000000"/>
                </a:solidFill>
                <a:effectLst/>
                <a:latin typeface="Arial Unicode MS"/>
              </a:rPr>
              <a:t>Законоустановени изисквания за управление (ЗИУ)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77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266F7-3B7B-AD39-D0DC-24CE16E35030}"/>
              </a:ext>
            </a:extLst>
          </p:cNvPr>
          <p:cNvSpPr txBox="1"/>
          <p:nvPr/>
        </p:nvSpPr>
        <p:spPr>
          <a:xfrm>
            <a:off x="653143" y="411418"/>
            <a:ext cx="8126963" cy="631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9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ЗАКОНОУСТАНОВЕНО ИЗИСКВАНЕ ЗА УПРАВЛЕНИЕ (ЗИУ) 1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Опазване на вътрешнотериториалните повърхностни води, преходните води,  крайбрежните води и подземните води от замърсяване с фосфати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ЗАКОНОУСТАНОВЕНО ИЗИСКВАНЕ ЗА УПРАВЛЕНИЕ (ЗИУ) 2 –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Ограничаване на замърсяването на водите в нитратно уязвимите зони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ЗАКОНОУСТАНОВЕНО ИЗИСКВАНЕ ЗА УПРАВЛЕНИЕ (ЗИУ) 3 –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Опазване на дивите птици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ЗАКОНОУСТАНОВЕНО ИЗИСКВАНЕ ЗА УПРАВЛЕНИЕ (ЗИУ) 4 –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Опазване на местообитанията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ЗАКОНОУСТАНОВЕНО ИЗИСКВАНЕ ЗА УПРАВЛЕНИЕ (ЗИУ) 5 –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Законодателство за храните и фуражите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ЗАКОНОУСТАНОВЕНО ИЗИСКВАНЕ ЗА УПРАВЛЕНИЕ (ЗИУ) 6 -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Законоустановено изискване за управление - Ограничения при употребата на определени субстанции с хормонално или тиреостатично действие и на бетаагонисти в животновъдството 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9929E-3EBA-DF85-15E3-D86ADBABF988}"/>
              </a:ext>
            </a:extLst>
          </p:cNvPr>
          <p:cNvSpPr txBox="1"/>
          <p:nvPr/>
        </p:nvSpPr>
        <p:spPr>
          <a:xfrm>
            <a:off x="261258" y="499223"/>
            <a:ext cx="8714791" cy="585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995" algn="l"/>
              </a:tabLst>
              <a:defRPr/>
            </a:pPr>
            <a:r>
              <a:rPr kumimoji="0" lang="bg-BG" sz="1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</a:t>
            </a: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ЗАКОНОУСТАНОВЕНО ИЗИСКВАНЕ ЗА УПРАВЛЕНИЕ (ЗИУ) 7 - ПРОДУКТИ ЗА РАСТИТЕЛНА ЗАЩИТА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Продукти за растителна защита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8. ЗАКОНОУСТАНОВЕНО ИЗИСКВАНЕ ЗА УПРАВЛЕНИЕ (ЗИУ) 8 –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Устойчива употреба на пестициди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9. ЗАКОНОУСТАНОВЕНО ИЗИСКВАНЕ ЗА УПРАВЛЕНИЕ (ЗИУ) 9 -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Минимални изисквания за защита и хуманно отношение при отглеждане на телета.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10. ЗАКОНОУСТАНОВЕНО ИЗИСКВАНЕ ЗА УПРАВЛЕНИЕ (ЗИУ) 10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Минимални изисквания за защита и хуманно отношение при отглеждане на свине.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11. ЗАКОНОУСТАНОВЕНО ИЗИСКВАНЕ ЗА УПРАВЛЕНИЕ (ЗИУ) 11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Минимални изисквания за защита и хуманно отношение при отглеждане на селскостопански животни.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2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5D8C5-3F29-6576-8469-4DC9A5A88686}"/>
              </a:ext>
            </a:extLst>
          </p:cNvPr>
          <p:cNvSpPr txBox="1"/>
          <p:nvPr/>
        </p:nvSpPr>
        <p:spPr>
          <a:xfrm>
            <a:off x="477520" y="2875280"/>
            <a:ext cx="811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4116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A4CBF-79B2-99B9-FC00-5B6215A12641}"/>
              </a:ext>
            </a:extLst>
          </p:cNvPr>
          <p:cNvSpPr txBox="1"/>
          <p:nvPr/>
        </p:nvSpPr>
        <p:spPr>
          <a:xfrm>
            <a:off x="660400" y="2684513"/>
            <a:ext cx="6248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1</a:t>
            </a:r>
            <a:r>
              <a:rPr lang="ru-RU" sz="1800" b="1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ъотношението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площите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постоянно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затревените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площи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(ПЗП)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спрямо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общата земеделска площ, декларирана от земеделските стопани през съответната година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трябва да намалява с повече от 5% спрямо 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референтното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съотношение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определено през 2018 г. –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13,17%</a:t>
            </a:r>
            <a:endParaRPr lang="ru-RU" sz="1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спад на съотношението под 5% през съответната година, земеделските стопани на ниво стопанство, които са преобразували постоянно затревени площи и са допринесли за намалението на съотношението през съответната година се задължават да преобразуват обратно в ПЗП разораните през съответната година ПЗП.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F19DF-0EBE-581A-8096-81A47F19E681}"/>
              </a:ext>
            </a:extLst>
          </p:cNvPr>
          <p:cNvSpPr txBox="1"/>
          <p:nvPr/>
        </p:nvSpPr>
        <p:spPr>
          <a:xfrm>
            <a:off x="701599" y="425672"/>
            <a:ext cx="10088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1 (</a:t>
            </a:r>
            <a:r>
              <a:rPr lang="bg-BG" sz="20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Поддържане на постоянно затревените площи на базата на </a:t>
            </a:r>
          </a:p>
          <a:p>
            <a:pPr algn="just"/>
            <a:r>
              <a:rPr lang="bg-BG" sz="20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съотношението на ПЗП към земеделската площ на национално ниво и на </a:t>
            </a:r>
          </a:p>
          <a:p>
            <a:pPr algn="just"/>
            <a:r>
              <a:rPr lang="bg-BG" sz="20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ниво стопанство</a:t>
            </a:r>
            <a:r>
              <a:rPr lang="ru-RU" sz="20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B54FD-E9B7-B8C8-86E8-A227FD011804}"/>
              </a:ext>
            </a:extLst>
          </p:cNvPr>
          <p:cNvSpPr txBox="1"/>
          <p:nvPr/>
        </p:nvSpPr>
        <p:spPr>
          <a:xfrm>
            <a:off x="701599" y="1441335"/>
            <a:ext cx="8776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 и очакване от прилагането на стандарта -  </a:t>
            </a: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bg-BG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чаква се чрез прилагане на стандарта на територията на цялата страна да се предотврати изчерпването на въглерода в почвите и надземната биомаса.</a:t>
            </a:r>
            <a:endParaRPr lang="bg-BG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7DD2C-8091-5044-C43D-763F2AED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96" y="2456998"/>
            <a:ext cx="4331404" cy="389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65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36A6BE-74B9-56CF-F8A4-4784938402B2}"/>
              </a:ext>
            </a:extLst>
          </p:cNvPr>
          <p:cNvSpPr txBox="1"/>
          <p:nvPr/>
        </p:nvSpPr>
        <p:spPr>
          <a:xfrm>
            <a:off x="822960" y="1028343"/>
            <a:ext cx="586232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 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прилагането на стандарта ще осигури защита на богатите на въглерод почви на влажните зони и торфищата. Деградацията на тези чувствителни и уязвими зони ще се предотврати чрез прилагане на мерки, които забраняват определени</a:t>
            </a:r>
            <a:r>
              <a:rPr lang="bg-BG" sz="18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селскостопански практики, които унищожават тези екосистеми с особена важност за околната среда.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2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бъде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приложен през 2025 г. 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690D6-3BCE-88F6-1159-B52F2F9B8B26}"/>
              </a:ext>
            </a:extLst>
          </p:cNvPr>
          <p:cNvSpPr txBox="1"/>
          <p:nvPr/>
        </p:nvSpPr>
        <p:spPr>
          <a:xfrm>
            <a:off x="822960" y="440173"/>
            <a:ext cx="8007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2 (Опазване на влажни зони и торфища)</a:t>
            </a:r>
            <a:endParaRPr lang="bg-BG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81927-A9B6-6823-317E-A49FC38D9B3E}"/>
              </a:ext>
            </a:extLst>
          </p:cNvPr>
          <p:cNvSpPr txBox="1"/>
          <p:nvPr/>
        </p:nvSpPr>
        <p:spPr>
          <a:xfrm>
            <a:off x="922789" y="4159999"/>
            <a:ext cx="5097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 рамките на влажните зони и торфищата, при всички видове земеделски площи се забраняват: </a:t>
            </a:r>
            <a:endParaRPr lang="bg-BG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Всички дълбоки почвени обработки; пресушаването и дренирането;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преобразуването и разораването на постоянно затревените площи;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изгарянето на растителността;</a:t>
            </a:r>
            <a:r>
              <a:rPr kumimoji="0" lang="bg-BG" sz="16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използването на минерални и органични </a:t>
            </a:r>
            <a:r>
              <a:rPr kumimoji="0" lang="bg-BG" sz="16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азотсъдържащи</a:t>
            </a: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торове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71B8E-CFF1-461C-9411-B4B50A0E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8" y="1362808"/>
            <a:ext cx="4504202" cy="513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11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451D7-1056-670C-3450-E8B8829527F5}"/>
              </a:ext>
            </a:extLst>
          </p:cNvPr>
          <p:cNvSpPr txBox="1"/>
          <p:nvPr/>
        </p:nvSpPr>
        <p:spPr>
          <a:xfrm>
            <a:off x="529344" y="4925169"/>
            <a:ext cx="6030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3 - </a:t>
            </a:r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изгарянето на стърнищата е забранено, освен по фитосанитарни причини, установени по съответния ред и придружени с документ, указващ размера на площта за който се прилага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E7721-1112-D035-561B-B50279BD2FFD}"/>
              </a:ext>
            </a:extLst>
          </p:cNvPr>
          <p:cNvSpPr txBox="1"/>
          <p:nvPr/>
        </p:nvSpPr>
        <p:spPr>
          <a:xfrm>
            <a:off x="552694" y="480909"/>
            <a:ext cx="6457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3 (Забрана за </a:t>
            </a:r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изгаряне на стърнища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206EA-8C7E-2D49-E5E9-CBEB6CD72520}"/>
              </a:ext>
            </a:extLst>
          </p:cNvPr>
          <p:cNvSpPr txBox="1"/>
          <p:nvPr/>
        </p:nvSpPr>
        <p:spPr>
          <a:xfrm>
            <a:off x="552694" y="1052819"/>
            <a:ext cx="59910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очакване от прилагане на стандарта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- с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тандартът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ще окаже положителен ефект върху поддържане нивото на органична материя в почвата. Забраната за изгаряне на стърнища и остатъци от обработваеми култури лишава фермерите от възможността да изгарят тези остатъци, като в същото време ги насърчава да ги заравят в почвата след прибиране на реколтата. Забраната за изгаряне на стърнища и остатъци от обработваеми култури ограничава отстраняването на въглерод от обработваемата земя и по този начин този допринася за смекчаване на изменението на климата. Забраната за изгаряне помага за ограничаване на замърсяването на атмосферата, съответно за опазването на качеството на въздуха. 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Изгарянето на стърнищата води до загуба на хранителни вещества | Български  Фермер">
            <a:extLst>
              <a:ext uri="{FF2B5EF4-FFF2-40B4-BE49-F238E27FC236}">
                <a16:creationId xmlns:a16="http://schemas.microsoft.com/office/drawing/2014/main" id="{75C71D5B-2366-C174-B056-47FFC440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37" y="680963"/>
            <a:ext cx="4754880" cy="473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83055" y="2068482"/>
            <a:ext cx="2826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FF0000"/>
                </a:solidFill>
              </a:rPr>
              <a:t>  X</a:t>
            </a:r>
            <a:endParaRPr lang="en-US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2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EE003-6E39-2E39-AC44-FFF91A2C2A49}"/>
              </a:ext>
            </a:extLst>
          </p:cNvPr>
          <p:cNvSpPr txBox="1"/>
          <p:nvPr/>
        </p:nvSpPr>
        <p:spPr>
          <a:xfrm>
            <a:off x="376666" y="894906"/>
            <a:ext cx="818896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</a:t>
            </a:r>
            <a:r>
              <a:rPr kumimoji="0" lang="bg-BG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основният ефект на буферните ивици, разположени по протежение на водните потоци е свързан с тяхната роля за подобряване на качеството на водата, като намаляват рисковете от дифузно замърсяване. Буферните ивици позволяват да се намалят и рисковете от ерозия по краищата на водните потоци.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155AE-A084-F446-DC45-8B8B1C8AB853}"/>
              </a:ext>
            </a:extLst>
          </p:cNvPr>
          <p:cNvSpPr txBox="1"/>
          <p:nvPr/>
        </p:nvSpPr>
        <p:spPr>
          <a:xfrm>
            <a:off x="376665" y="187020"/>
            <a:ext cx="9586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4 (Изграждане/поддържане/ на буферни ивици по протежението </a:t>
            </a:r>
          </a:p>
          <a:p>
            <a:r>
              <a:rPr kumimoji="0" lang="bg-BG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водните басейни) </a:t>
            </a:r>
            <a:endParaRPr lang="bg-BG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A440F-6D55-AE5B-1E62-F4504D22A4C5}"/>
              </a:ext>
            </a:extLst>
          </p:cNvPr>
          <p:cNvSpPr txBox="1"/>
          <p:nvPr/>
        </p:nvSpPr>
        <p:spPr>
          <a:xfrm>
            <a:off x="376665" y="2403011"/>
            <a:ext cx="7558295" cy="448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410"/>
              </a:spcBef>
              <a:spcAft>
                <a:spcPts val="0"/>
              </a:spcAft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4 - </a:t>
            </a: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абранява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използването на минерални и органични торове, както и препарати за растителна защита в буферните ивици: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indent="176213">
              <a:spcBef>
                <a:spcPts val="17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ширина минимум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на равнинни площи, по протежение на повърхностни водни обекти (реки, потоци, канали, езера, язовири, море), с изключение на оризовите клетки;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ширина минимум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на равнинни площи при торене с течна фракция на оборския тор;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ширина минимум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при торене на площи при наклонени терени;</a:t>
            </a:r>
            <a:endParaRPr lang="bg-BG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ширина минимум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при площи с остър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наклон.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се тори в буферните ивици с различните видове тор при терени с наклон по-голям от 10%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уферните ивици да отговарят на следните критерии: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Минималната ширина на буферните ленти е определена на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метра, при равнинни терени и повече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при наклони;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Буферните ивици по протежение на водните басейни трябва да имат растителна покривка или остатъци от нея през цялата година, съставена от тревисти, храстови или дървесни видове.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Grass buffer strips next to a watercourse or pond - CFE Online">
            <a:extLst>
              <a:ext uri="{FF2B5EF4-FFF2-40B4-BE49-F238E27FC236}">
                <a16:creationId xmlns:a16="http://schemas.microsoft.com/office/drawing/2014/main" id="{21571ADB-C43C-2CFD-742C-05E1B434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60" y="2004291"/>
            <a:ext cx="4165600" cy="443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9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8E48F2-2E4C-B9AD-22AF-4C7958F7D682}"/>
              </a:ext>
            </a:extLst>
          </p:cNvPr>
          <p:cNvSpPr txBox="1"/>
          <p:nvPr/>
        </p:nvSpPr>
        <p:spPr>
          <a:xfrm>
            <a:off x="461393" y="1174459"/>
            <a:ext cx="75455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 -</a:t>
            </a:r>
            <a:r>
              <a:rPr kumimoji="0" lang="bg-BG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bg-BG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bg-B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рилагането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стандарта ще сведе до минимум загубата на почва и нейното деградиране поради ерозия чрез прилагане на по-щадящи техники за обработка на почвата, по-специално на парцелите, които са най-чувствителни към ерозия.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just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5</a:t>
            </a:r>
            <a:r>
              <a:rPr kumimoji="0" lang="en-US" b="1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bg-BG" b="1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lang="bg-BG" b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ограничаване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ерозията на площи с наклон и на такива застрашени от ерозия се прилага: </a:t>
            </a:r>
            <a:endParaRPr lang="bg-BG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обработваеми земи</a:t>
            </a:r>
            <a:r>
              <a:rPr lang="bg-BG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всички почвообработващи операции се извършват напречно на склона или по хоризонталите на терена /</a:t>
            </a:r>
            <a:r>
              <a:rPr lang="bg-BG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контурна</a:t>
            </a:r>
            <a:r>
              <a:rPr lang="bg-BG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обработка/.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трайни насаждения отглеждани на наклон и застрашени от ерозия почви се извършва укрепване на междуредията, чрез затревяване - частично/пълно, или засяване/засаждане с други култури, като обработката на почвата се извършва напречно на склона или по хоризонталите.</a:t>
            </a:r>
          </a:p>
          <a:p>
            <a:pPr algn="just"/>
            <a:r>
              <a:rPr lang="bg-BG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Наложената практика се състои в спазване на следната забрана: липса на механизирани дейности върху наводнени или силно </a:t>
            </a:r>
            <a:r>
              <a:rPr lang="bg-BG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преовлажнени</a:t>
            </a:r>
            <a:r>
              <a:rPr lang="bg-BG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почви. </a:t>
            </a:r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4CEF6-8464-C469-F809-BA1B97A27BE1}"/>
              </a:ext>
            </a:extLst>
          </p:cNvPr>
          <p:cNvSpPr txBox="1"/>
          <p:nvPr/>
        </p:nvSpPr>
        <p:spPr>
          <a:xfrm>
            <a:off x="523706" y="158796"/>
            <a:ext cx="11043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5 (</a:t>
            </a:r>
            <a:r>
              <a:rPr kumimoji="0" lang="bg-BG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Управление на обработката на земята или подходящи техники за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култивиране за намаляване на риска от деградация на почвите като се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отчита наклона на склона)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FA49A-9B7E-7D5D-CE5E-AFBF8ADF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31" y="1174459"/>
            <a:ext cx="3835819" cy="520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5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78F0E3-F06A-6B31-6DF9-E3C2F8B61F09}"/>
              </a:ext>
            </a:extLst>
          </p:cNvPr>
          <p:cNvSpPr txBox="1"/>
          <p:nvPr/>
        </p:nvSpPr>
        <p:spPr>
          <a:xfrm>
            <a:off x="342924" y="1015273"/>
            <a:ext cx="62952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 и очакване от прилагането на стандарт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 - 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очаква се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да окаже положителен ефект върху предотвратяване на почвената и водна ерозия, чрез наличието на растително покритие, особено през зимния период.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земеделското стопанство с уникален идентификационен номер е задължително върху минимум 80% от цялата обработваема площ на стопанството да се поддържа минимална почвена покривка през чувствителния период  /01  юни до 31 октомври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земеделското стопанство, при площи с наклон ≥10 %, през периода от 01 ноември до 15 февруари е задължително върху минимум 80% от цялата обработваема площ на стопанството да се поддържа минимална почвена покривка. Изискването за минимална почвена покривка в периода 01 ноември до 15 февруари не се прилага за бенефициери, които осигуряват последваща култура в рамките на 2 седмици след премахването на предходната растителна покривка.</a:t>
            </a:r>
          </a:p>
          <a:p>
            <a:pPr algn="just"/>
            <a:endParaRPr lang="bg-BG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6AD9F-290C-A7E9-4DFA-E4DB4339463C}"/>
              </a:ext>
            </a:extLst>
          </p:cNvPr>
          <p:cNvSpPr txBox="1"/>
          <p:nvPr/>
        </p:nvSpPr>
        <p:spPr>
          <a:xfrm>
            <a:off x="342924" y="245095"/>
            <a:ext cx="8339748" cy="646331"/>
          </a:xfrm>
          <a:prstGeom prst="rect">
            <a:avLst/>
          </a:prstGeom>
          <a:noFill/>
          <a:effectLst>
            <a:glow rad="127000">
              <a:schemeClr val="accent1">
                <a:alpha val="16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6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Минимална почвена покривка през периоди и на площи, които </a:t>
            </a:r>
          </a:p>
          <a:p>
            <a:pPr algn="just"/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са най-чувствителни</a:t>
            </a:r>
            <a:endParaRPr lang="bg-BG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CF322-DCDB-9054-EBB9-6B0EF72A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77" y="1230566"/>
            <a:ext cx="3980054" cy="464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12700" stA="13000" endPos="2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60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42" y="1021807"/>
            <a:ext cx="5849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 поддържането на минимална почвена покривка може да се прилагат следните практики: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 оставяне на презимуващи или  фуражни култури;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оставяне на растителните остатъци от предходната култура, включително стърнища, самозасети площи от предходната култура;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засяване на покривни култури или мулчиране;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трайните насаждения, за осигуряване на минимална почвена покривка върху минимум 50% от площта на стопанството, се извършва укрепване на междуредията чрез затревяване или засяване с покривни култури.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9" y="0"/>
            <a:ext cx="4819176" cy="2205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80" y="2105868"/>
            <a:ext cx="4486666" cy="2083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2" y="3875013"/>
            <a:ext cx="3686082" cy="2069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9" y="5238391"/>
            <a:ext cx="3544557" cy="16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94100-EFAD-73B9-2E58-15273AD386EE}"/>
              </a:ext>
            </a:extLst>
          </p:cNvPr>
          <p:cNvSpPr txBox="1"/>
          <p:nvPr/>
        </p:nvSpPr>
        <p:spPr>
          <a:xfrm>
            <a:off x="400248" y="1139851"/>
            <a:ext cx="775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диверсификацията на отглежданите култури в земеделските стопанствата ще окаже благоприятен ефект като се предприемат мерки срешу монокултурното земеделие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7EDD4-4CFA-565E-2F7E-A099F82504AC}"/>
              </a:ext>
            </a:extLst>
          </p:cNvPr>
          <p:cNvSpPr txBox="1"/>
          <p:nvPr/>
        </p:nvSpPr>
        <p:spPr>
          <a:xfrm>
            <a:off x="400248" y="430799"/>
            <a:ext cx="8595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7 </a:t>
            </a:r>
            <a:r>
              <a:rPr kumimoji="0" lang="bg-BG" sz="1800" b="1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Сеитбооборот</a:t>
            </a:r>
            <a:r>
              <a:rPr kumimoji="0" lang="en-GB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отация</a:t>
            </a:r>
            <a:r>
              <a:rPr kumimoji="0" lang="en-GB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културите върху обработваема земя или с изключение на култури под вода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b="1" dirty="0"/>
          </a:p>
        </p:txBody>
      </p:sp>
      <p:sp>
        <p:nvSpPr>
          <p:cNvPr id="2" name="Rectangle 1"/>
          <p:cNvSpPr/>
          <p:nvPr/>
        </p:nvSpPr>
        <p:spPr>
          <a:xfrm>
            <a:off x="238515" y="2063181"/>
            <a:ext cx="8157340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обработваема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площ над 10 ха,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земеделския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стопанин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осигурява ежегодно смяна на отглежданата култура /ротация/ на ниво парцел върху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минимум 35% от обработваемата земя в стопанството си.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Отглеждането на вторична/допълнителна култура на съответния парцел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 счита за извършена ротация.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След третата година, земеделския стопанин е длъжен да гарантира,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всички парцели от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обработваемата земя от стопанството са били обект на ротация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отношение на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основната култура на отглеждане.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Горните правила не се отнасят за площи заети с оризови клетки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многогодишни култури, треви и други тревни фуражи и угари.</a:t>
            </a: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Вторична култура се счита за ротация, ако е засята/засадена непосредствено след прибирането на основната култура и е налична на парцела до подготовката на почвата за сеитба на следващата основна култура.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163783"/>
            <a:ext cx="3288146" cy="38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25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801</TotalTime>
  <Words>2452</Words>
  <Application>Microsoft Office PowerPoint</Application>
  <PresentationFormat>Широк екран</PresentationFormat>
  <Paragraphs>126</Paragraphs>
  <Slides>18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Calibri</vt:lpstr>
      <vt:lpstr>Times New Roman</vt:lpstr>
      <vt:lpstr>Trebuchet MS</vt:lpstr>
      <vt:lpstr>Wingdings</vt:lpstr>
      <vt:lpstr>Wingdings 3</vt:lpstr>
      <vt:lpstr>Facet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Петъе Кировски</dc:creator>
  <cp:lastModifiedBy>Direktor</cp:lastModifiedBy>
  <cp:revision>54</cp:revision>
  <dcterms:created xsi:type="dcterms:W3CDTF">2022-05-22T08:54:45Z</dcterms:created>
  <dcterms:modified xsi:type="dcterms:W3CDTF">2023-02-14T10:28:13Z</dcterms:modified>
</cp:coreProperties>
</file>