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handoutMasterIdLst>
    <p:handoutMasterId r:id="rId93"/>
  </p:handoutMasterIdLst>
  <p:sldIdLst>
    <p:sldId id="471" r:id="rId2"/>
    <p:sldId id="300" r:id="rId3"/>
    <p:sldId id="319" r:id="rId4"/>
    <p:sldId id="467" r:id="rId5"/>
    <p:sldId id="406" r:id="rId6"/>
    <p:sldId id="417" r:id="rId7"/>
    <p:sldId id="479" r:id="rId8"/>
    <p:sldId id="480" r:id="rId9"/>
    <p:sldId id="481" r:id="rId10"/>
    <p:sldId id="457" r:id="rId11"/>
    <p:sldId id="482" r:id="rId12"/>
    <p:sldId id="398" r:id="rId13"/>
    <p:sldId id="413" r:id="rId14"/>
    <p:sldId id="399" r:id="rId15"/>
    <p:sldId id="407" r:id="rId16"/>
    <p:sldId id="359" r:id="rId17"/>
    <p:sldId id="397" r:id="rId18"/>
    <p:sldId id="415" r:id="rId19"/>
    <p:sldId id="419" r:id="rId20"/>
    <p:sldId id="483" r:id="rId21"/>
    <p:sldId id="484" r:id="rId22"/>
    <p:sldId id="485" r:id="rId23"/>
    <p:sldId id="486" r:id="rId24"/>
    <p:sldId id="487" r:id="rId25"/>
    <p:sldId id="488" r:id="rId26"/>
    <p:sldId id="421" r:id="rId27"/>
    <p:sldId id="420" r:id="rId28"/>
    <p:sldId id="500" r:id="rId29"/>
    <p:sldId id="422" r:id="rId30"/>
    <p:sldId id="456" r:id="rId31"/>
    <p:sldId id="362" r:id="rId32"/>
    <p:sldId id="425" r:id="rId33"/>
    <p:sldId id="426" r:id="rId34"/>
    <p:sldId id="427" r:id="rId35"/>
    <p:sldId id="428" r:id="rId36"/>
    <p:sldId id="501" r:id="rId37"/>
    <p:sldId id="429" r:id="rId38"/>
    <p:sldId id="430" r:id="rId39"/>
    <p:sldId id="431" r:id="rId40"/>
    <p:sldId id="432" r:id="rId41"/>
    <p:sldId id="433" r:id="rId42"/>
    <p:sldId id="439" r:id="rId43"/>
    <p:sldId id="440" r:id="rId44"/>
    <p:sldId id="441" r:id="rId45"/>
    <p:sldId id="442" r:id="rId46"/>
    <p:sldId id="502" r:id="rId47"/>
    <p:sldId id="443" r:id="rId48"/>
    <p:sldId id="444" r:id="rId49"/>
    <p:sldId id="503" r:id="rId50"/>
    <p:sldId id="445" r:id="rId51"/>
    <p:sldId id="504" r:id="rId52"/>
    <p:sldId id="446" r:id="rId53"/>
    <p:sldId id="447" r:id="rId54"/>
    <p:sldId id="448" r:id="rId55"/>
    <p:sldId id="449" r:id="rId56"/>
    <p:sldId id="453" r:id="rId57"/>
    <p:sldId id="454" r:id="rId58"/>
    <p:sldId id="381" r:id="rId59"/>
    <p:sldId id="518" r:id="rId60"/>
    <p:sldId id="434" r:id="rId61"/>
    <p:sldId id="492" r:id="rId62"/>
    <p:sldId id="494" r:id="rId63"/>
    <p:sldId id="435" r:id="rId64"/>
    <p:sldId id="450" r:id="rId65"/>
    <p:sldId id="451" r:id="rId66"/>
    <p:sldId id="495" r:id="rId67"/>
    <p:sldId id="460" r:id="rId68"/>
    <p:sldId id="461" r:id="rId69"/>
    <p:sldId id="438" r:id="rId70"/>
    <p:sldId id="497" r:id="rId71"/>
    <p:sldId id="505" r:id="rId72"/>
    <p:sldId id="498" r:id="rId73"/>
    <p:sldId id="463" r:id="rId74"/>
    <p:sldId id="394" r:id="rId75"/>
    <p:sldId id="506" r:id="rId76"/>
    <p:sldId id="507" r:id="rId77"/>
    <p:sldId id="508" r:id="rId78"/>
    <p:sldId id="509" r:id="rId79"/>
    <p:sldId id="510" r:id="rId80"/>
    <p:sldId id="511" r:id="rId81"/>
    <p:sldId id="512" r:id="rId82"/>
    <p:sldId id="513" r:id="rId83"/>
    <p:sldId id="514" r:id="rId84"/>
    <p:sldId id="515" r:id="rId85"/>
    <p:sldId id="516" r:id="rId86"/>
    <p:sldId id="521" r:id="rId87"/>
    <p:sldId id="523" r:id="rId88"/>
    <p:sldId id="464" r:id="rId89"/>
    <p:sldId id="470" r:id="rId90"/>
    <p:sldId id="519" r:id="rId91"/>
  </p:sldIdLst>
  <p:sldSz cx="9144000" cy="6858000" type="screen4x3"/>
  <p:notesSz cx="6735763" cy="9866313"/>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092"/>
    <a:srgbClr val="8BC43F"/>
    <a:srgbClr val="959698"/>
    <a:srgbClr val="5B7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2" autoAdjust="0"/>
    <p:restoredTop sz="94580"/>
  </p:normalViewPr>
  <p:slideViewPr>
    <p:cSldViewPr>
      <p:cViewPr varScale="1">
        <p:scale>
          <a:sx n="109" d="100"/>
          <a:sy n="109" d="100"/>
        </p:scale>
        <p:origin x="142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19413"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bg-BG"/>
          </a:p>
        </p:txBody>
      </p:sp>
      <p:sp>
        <p:nvSpPr>
          <p:cNvPr id="3" name="Контейнер за дата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32F87B-E9B1-4690-B30A-7AD4F376811F}" type="datetimeFigureOut">
              <a:rPr lang="bg-BG"/>
              <a:pPr>
                <a:defRPr/>
              </a:pPr>
              <a:t>14.2.2023 г.</a:t>
            </a:fld>
            <a:endParaRPr lang="bg-BG"/>
          </a:p>
        </p:txBody>
      </p:sp>
      <p:sp>
        <p:nvSpPr>
          <p:cNvPr id="4" name="Контейнер за долния колонтитул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bg-BG"/>
          </a:p>
        </p:txBody>
      </p:sp>
      <p:sp>
        <p:nvSpPr>
          <p:cNvPr id="5" name="Контейнер за номер на слайда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EA176CE-1709-4DC9-883D-4ACFD55B36F5}" type="slidenum">
              <a:rPr lang="bg-BG"/>
              <a:pPr>
                <a:defRPr/>
              </a:pPr>
              <a:t>‹#›</a:t>
            </a:fld>
            <a:endParaRPr lang="bg-BG"/>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B260382-EC2B-4FFE-99F7-93BE8482CC63}" type="datetimeFigureOut">
              <a:rPr lang="bg-BG"/>
              <a:pPr>
                <a:defRPr/>
              </a:pPr>
              <a:t>14.2.2023 г.</a:t>
            </a:fld>
            <a:endParaRPr lang="bg-BG"/>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bg-BG"/>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3DB9659-EADC-41C2-8099-CA8D73ABC661}" type="slidenum">
              <a:rPr lang="bg-BG"/>
              <a:pPr>
                <a:defRPr/>
              </a:pPr>
              <a:t>‹#›</a:t>
            </a:fld>
            <a:endParaRPr lang="bg-BG"/>
          </a:p>
        </p:txBody>
      </p:sp>
    </p:spTree>
    <p:extLst>
      <p:ext uri="{BB962C8B-B14F-4D97-AF65-F5344CB8AC3E}">
        <p14:creationId xmlns:p14="http://schemas.microsoft.com/office/powerpoint/2010/main" val="3230451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bg-BG" sz="1200" kern="1200" dirty="0">
                <a:solidFill>
                  <a:schemeClr val="tx1"/>
                </a:solidFill>
                <a:effectLst/>
                <a:latin typeface="+mn-lt"/>
                <a:ea typeface="+mn-ea"/>
                <a:cs typeface="+mn-cs"/>
              </a:rPr>
              <a:t>Не се допуска едновременно подпомагане за едно животно по тази схема и по схемата за преходна национална помощ. </a:t>
            </a:r>
          </a:p>
          <a:p>
            <a:endParaRPr lang="x-none" dirty="0"/>
          </a:p>
        </p:txBody>
      </p:sp>
      <p:sp>
        <p:nvSpPr>
          <p:cNvPr id="4" name="Slide Number Placeholder 3"/>
          <p:cNvSpPr>
            <a:spLocks noGrp="1"/>
          </p:cNvSpPr>
          <p:nvPr>
            <p:ph type="sldNum" sz="quarter" idx="5"/>
          </p:nvPr>
        </p:nvSpPr>
        <p:spPr/>
        <p:txBody>
          <a:bodyPr/>
          <a:lstStyle/>
          <a:p>
            <a:pPr>
              <a:defRPr/>
            </a:pPr>
            <a:fld id="{63DB9659-EADC-41C2-8099-CA8D73ABC661}" type="slidenum">
              <a:rPr lang="bg-BG" smtClean="0"/>
              <a:pPr>
                <a:defRPr/>
              </a:pPr>
              <a:t>40</a:t>
            </a:fld>
            <a:endParaRPr lang="bg-BG"/>
          </a:p>
        </p:txBody>
      </p:sp>
    </p:spTree>
    <p:extLst>
      <p:ext uri="{BB962C8B-B14F-4D97-AF65-F5344CB8AC3E}">
        <p14:creationId xmlns:p14="http://schemas.microsoft.com/office/powerpoint/2010/main" val="307802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63DB9659-EADC-41C2-8099-CA8D73ABC661}" type="slidenum">
              <a:rPr lang="bg-BG" smtClean="0"/>
              <a:pPr>
                <a:defRPr/>
              </a:pPr>
              <a:t>41</a:t>
            </a:fld>
            <a:endParaRPr lang="bg-BG"/>
          </a:p>
        </p:txBody>
      </p:sp>
    </p:spTree>
    <p:extLst>
      <p:ext uri="{BB962C8B-B14F-4D97-AF65-F5344CB8AC3E}">
        <p14:creationId xmlns:p14="http://schemas.microsoft.com/office/powerpoint/2010/main" val="100967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C09FF6CE-3E4E-4A4E-8D01-8C01FA07A6E0}" type="datetimeFigureOut">
              <a:rPr lang="bg-BG" smtClean="0"/>
              <a:pPr>
                <a:defRPr/>
              </a:pPr>
              <a:t>14.2.2023 г.</a:t>
            </a:fld>
            <a:endParaRPr lang="bg-BG"/>
          </a:p>
        </p:txBody>
      </p:sp>
      <p:sp>
        <p:nvSpPr>
          <p:cNvPr id="8" name="Slide Number Placeholder 7"/>
          <p:cNvSpPr>
            <a:spLocks noGrp="1"/>
          </p:cNvSpPr>
          <p:nvPr>
            <p:ph type="sldNum" sz="quarter" idx="11"/>
          </p:nvPr>
        </p:nvSpPr>
        <p:spPr/>
        <p:txBody>
          <a:bodyPr/>
          <a:lstStyle/>
          <a:p>
            <a:pPr>
              <a:defRPr/>
            </a:pPr>
            <a:fld id="{98F82F25-0339-4EC4-A3AB-97461B0EB3DC}" type="slidenum">
              <a:rPr lang="bg-BG" smtClean="0"/>
              <a:pPr>
                <a:defRPr/>
              </a:pPr>
              <a:t>‹#›</a:t>
            </a:fld>
            <a:endParaRPr lang="bg-BG"/>
          </a:p>
        </p:txBody>
      </p:sp>
      <p:sp>
        <p:nvSpPr>
          <p:cNvPr id="9" name="Footer Placeholder 8"/>
          <p:cNvSpPr>
            <a:spLocks noGrp="1"/>
          </p:cNvSpPr>
          <p:nvPr>
            <p:ph type="ftr" sz="quarter" idx="12"/>
          </p:nvPr>
        </p:nvSpPr>
        <p:spPr/>
        <p:txBody>
          <a:bodyPr/>
          <a:lstStyle/>
          <a:p>
            <a:pPr>
              <a:defRPr/>
            </a:pPr>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CF34EF-7018-4CED-ACF2-ECDB70F0F264}" type="datetimeFigureOut">
              <a:rPr lang="bg-BG" smtClean="0"/>
              <a:pPr>
                <a:defRPr/>
              </a:pPr>
              <a:t>14.2.2023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B8F329B1-5B60-47A8-97F3-C94CCDBC746C}" type="slidenum">
              <a:rPr lang="bg-BG" smtClean="0"/>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6D0AD84-C774-4ACA-8CEA-EA69136C2A69}" type="datetimeFigureOut">
              <a:rPr lang="bg-BG" smtClean="0"/>
              <a:pPr>
                <a:defRPr/>
              </a:pPr>
              <a:t>14.2.2023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7AEC0A17-2621-47B8-8722-7A966ECBDE54}" type="slidenum">
              <a:rPr lang="bg-BG" smtClean="0"/>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81F60EBF-CC69-48E8-B2B9-3E5EA022FAAE}" type="datetimeFigureOut">
              <a:rPr lang="bg-BG" smtClean="0"/>
              <a:pPr>
                <a:defRPr/>
              </a:pPr>
              <a:t>14.2.2023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3988C385-D4F7-4E05-B794-63C5B694FEE0}" type="slidenum">
              <a:rPr lang="bg-BG" smtClean="0"/>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BCDA041-787E-4ADF-A96A-E5DF4E2874ED}" type="datetimeFigureOut">
              <a:rPr lang="bg-BG" smtClean="0"/>
              <a:pPr>
                <a:defRPr/>
              </a:pPr>
              <a:t>14.2.2023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FFC5A14D-315F-4D4D-8FDC-939BEB308A6E}" type="slidenum">
              <a:rPr lang="bg-BG" smtClean="0"/>
              <a:pPr>
                <a:defRPr/>
              </a:pPr>
              <a:t>‹#›</a:t>
            </a:fld>
            <a:endParaRPr lang="bg-BG"/>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72F73B1C-7F00-444D-961D-2D5C59C0719C}" type="datetimeFigureOut">
              <a:rPr lang="bg-BG" smtClean="0"/>
              <a:pPr>
                <a:defRPr/>
              </a:pPr>
              <a:t>14.2.2023 г.</a:t>
            </a:fld>
            <a:endParaRPr lang="bg-BG"/>
          </a:p>
        </p:txBody>
      </p:sp>
      <p:sp>
        <p:nvSpPr>
          <p:cNvPr id="6" name="Footer Placeholder 5"/>
          <p:cNvSpPr>
            <a:spLocks noGrp="1"/>
          </p:cNvSpPr>
          <p:nvPr>
            <p:ph type="ftr" sz="quarter" idx="11"/>
          </p:nvPr>
        </p:nvSpPr>
        <p:spPr/>
        <p:txBody>
          <a:bodyPr/>
          <a:lstStyle/>
          <a:p>
            <a:pPr>
              <a:defRPr/>
            </a:pPr>
            <a:endParaRPr lang="bg-BG"/>
          </a:p>
        </p:txBody>
      </p:sp>
      <p:sp>
        <p:nvSpPr>
          <p:cNvPr id="7" name="Slide Number Placeholder 6"/>
          <p:cNvSpPr>
            <a:spLocks noGrp="1"/>
          </p:cNvSpPr>
          <p:nvPr>
            <p:ph type="sldNum" sz="quarter" idx="12"/>
          </p:nvPr>
        </p:nvSpPr>
        <p:spPr/>
        <p:txBody>
          <a:bodyPr/>
          <a:lstStyle/>
          <a:p>
            <a:pPr>
              <a:defRPr/>
            </a:pPr>
            <a:fld id="{F7BE7201-B0E1-4B21-92EE-4A2399A66B45}" type="slidenum">
              <a:rPr lang="bg-BG" smtClean="0"/>
              <a:pPr>
                <a:defRPr/>
              </a:pPr>
              <a:t>‹#›</a:t>
            </a:fld>
            <a:endParaRPr lang="bg-BG"/>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AEA15F0E-7CDB-4D00-ABC0-28C2AC931DCB}" type="datetimeFigureOut">
              <a:rPr lang="bg-BG" smtClean="0"/>
              <a:pPr>
                <a:defRPr/>
              </a:pPr>
              <a:t>14.2.2023 г.</a:t>
            </a:fld>
            <a:endParaRPr lang="bg-BG"/>
          </a:p>
        </p:txBody>
      </p:sp>
      <p:sp>
        <p:nvSpPr>
          <p:cNvPr id="8" name="Footer Placeholder 7"/>
          <p:cNvSpPr>
            <a:spLocks noGrp="1"/>
          </p:cNvSpPr>
          <p:nvPr>
            <p:ph type="ftr" sz="quarter" idx="11"/>
          </p:nvPr>
        </p:nvSpPr>
        <p:spPr/>
        <p:txBody>
          <a:bodyPr/>
          <a:lstStyle/>
          <a:p>
            <a:pPr>
              <a:defRPr/>
            </a:pPr>
            <a:endParaRPr lang="bg-BG"/>
          </a:p>
        </p:txBody>
      </p:sp>
      <p:sp>
        <p:nvSpPr>
          <p:cNvPr id="9" name="Slide Number Placeholder 8"/>
          <p:cNvSpPr>
            <a:spLocks noGrp="1"/>
          </p:cNvSpPr>
          <p:nvPr>
            <p:ph type="sldNum" sz="quarter" idx="12"/>
          </p:nvPr>
        </p:nvSpPr>
        <p:spPr/>
        <p:txBody>
          <a:bodyPr/>
          <a:lstStyle/>
          <a:p>
            <a:pPr>
              <a:defRPr/>
            </a:pPr>
            <a:fld id="{33570DFC-F5CC-411E-91C4-22EBCC29DDF4}" type="slidenum">
              <a:rPr lang="bg-BG" smtClean="0"/>
              <a:pPr>
                <a:defRPr/>
              </a:pPr>
              <a:t>‹#›</a:t>
            </a:fld>
            <a:endParaRPr lang="bg-BG"/>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E90134A-CF35-42BA-88CA-B7E70974E234}" type="datetimeFigureOut">
              <a:rPr lang="bg-BG" smtClean="0"/>
              <a:pPr>
                <a:defRPr/>
              </a:pPr>
              <a:t>14.2.2023 г.</a:t>
            </a:fld>
            <a:endParaRPr lang="bg-BG"/>
          </a:p>
        </p:txBody>
      </p:sp>
      <p:sp>
        <p:nvSpPr>
          <p:cNvPr id="4" name="Footer Placeholder 3"/>
          <p:cNvSpPr>
            <a:spLocks noGrp="1"/>
          </p:cNvSpPr>
          <p:nvPr>
            <p:ph type="ftr" sz="quarter" idx="11"/>
          </p:nvPr>
        </p:nvSpPr>
        <p:spPr/>
        <p:txBody>
          <a:bodyPr/>
          <a:lstStyle/>
          <a:p>
            <a:pPr>
              <a:defRPr/>
            </a:pPr>
            <a:endParaRPr lang="bg-BG"/>
          </a:p>
        </p:txBody>
      </p:sp>
      <p:sp>
        <p:nvSpPr>
          <p:cNvPr id="5" name="Slide Number Placeholder 4"/>
          <p:cNvSpPr>
            <a:spLocks noGrp="1"/>
          </p:cNvSpPr>
          <p:nvPr>
            <p:ph type="sldNum" sz="quarter" idx="12"/>
          </p:nvPr>
        </p:nvSpPr>
        <p:spPr/>
        <p:txBody>
          <a:bodyPr/>
          <a:lstStyle/>
          <a:p>
            <a:pPr>
              <a:defRPr/>
            </a:pPr>
            <a:fld id="{39D9B872-7CE6-4D58-8D88-6FB858E41F4D}" type="slidenum">
              <a:rPr lang="bg-BG" smtClean="0"/>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A0DC076-01A4-44D4-87BA-6BEC7055BDA7}" type="datetimeFigureOut">
              <a:rPr lang="bg-BG" smtClean="0"/>
              <a:pPr>
                <a:defRPr/>
              </a:pPr>
              <a:t>14.2.2023 г.</a:t>
            </a:fld>
            <a:endParaRPr lang="bg-BG"/>
          </a:p>
        </p:txBody>
      </p:sp>
      <p:sp>
        <p:nvSpPr>
          <p:cNvPr id="3" name="Footer Placeholder 2"/>
          <p:cNvSpPr>
            <a:spLocks noGrp="1"/>
          </p:cNvSpPr>
          <p:nvPr>
            <p:ph type="ftr" sz="quarter" idx="11"/>
          </p:nvPr>
        </p:nvSpPr>
        <p:spPr/>
        <p:txBody>
          <a:bodyPr/>
          <a:lstStyle/>
          <a:p>
            <a:pPr>
              <a:defRPr/>
            </a:pPr>
            <a:endParaRPr lang="bg-BG"/>
          </a:p>
        </p:txBody>
      </p:sp>
      <p:sp>
        <p:nvSpPr>
          <p:cNvPr id="4" name="Slide Number Placeholder 3"/>
          <p:cNvSpPr>
            <a:spLocks noGrp="1"/>
          </p:cNvSpPr>
          <p:nvPr>
            <p:ph type="sldNum" sz="quarter" idx="12"/>
          </p:nvPr>
        </p:nvSpPr>
        <p:spPr/>
        <p:txBody>
          <a:bodyPr/>
          <a:lstStyle/>
          <a:p>
            <a:pPr>
              <a:defRPr/>
            </a:pPr>
            <a:fld id="{A792BCDE-41F7-4937-8CED-024F6F6A7D44}" type="slidenum">
              <a:rPr lang="bg-BG" smtClean="0"/>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05D5264-AA12-4ED9-9D76-157C8DE9A2A2}" type="datetimeFigureOut">
              <a:rPr lang="bg-BG" smtClean="0"/>
              <a:pPr>
                <a:defRPr/>
              </a:pPr>
              <a:t>14.2.2023 г.</a:t>
            </a:fld>
            <a:endParaRPr lang="bg-BG"/>
          </a:p>
        </p:txBody>
      </p:sp>
      <p:sp>
        <p:nvSpPr>
          <p:cNvPr id="6" name="Footer Placeholder 5"/>
          <p:cNvSpPr>
            <a:spLocks noGrp="1"/>
          </p:cNvSpPr>
          <p:nvPr>
            <p:ph type="ftr" sz="quarter" idx="11"/>
          </p:nvPr>
        </p:nvSpPr>
        <p:spPr/>
        <p:txBody>
          <a:bodyPr/>
          <a:lstStyle/>
          <a:p>
            <a:pPr>
              <a:defRPr/>
            </a:pPr>
            <a:endParaRPr lang="bg-BG"/>
          </a:p>
        </p:txBody>
      </p:sp>
      <p:sp>
        <p:nvSpPr>
          <p:cNvPr id="7" name="Slide Number Placeholder 6"/>
          <p:cNvSpPr>
            <a:spLocks noGrp="1"/>
          </p:cNvSpPr>
          <p:nvPr>
            <p:ph type="sldNum" sz="quarter" idx="12"/>
          </p:nvPr>
        </p:nvSpPr>
        <p:spPr/>
        <p:txBody>
          <a:bodyPr/>
          <a:lstStyle/>
          <a:p>
            <a:pPr>
              <a:defRPr/>
            </a:pPr>
            <a:fld id="{4F724754-F68F-4030-9E78-CB2E9271CE1E}" type="slidenum">
              <a:rPr lang="bg-BG" smtClean="0"/>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95C0DB-52A8-4CBB-ADDE-31DBF9D4219F}" type="datetimeFigureOut">
              <a:rPr lang="bg-BG" smtClean="0"/>
              <a:pPr>
                <a:defRPr/>
              </a:pPr>
              <a:t>14.2.2023 г.</a:t>
            </a:fld>
            <a:endParaRPr lang="bg-BG"/>
          </a:p>
        </p:txBody>
      </p:sp>
      <p:sp>
        <p:nvSpPr>
          <p:cNvPr id="6" name="Footer Placeholder 5"/>
          <p:cNvSpPr>
            <a:spLocks noGrp="1"/>
          </p:cNvSpPr>
          <p:nvPr>
            <p:ph type="ftr" sz="quarter" idx="11"/>
          </p:nvPr>
        </p:nvSpPr>
        <p:spPr/>
        <p:txBody>
          <a:bodyPr/>
          <a:lstStyle/>
          <a:p>
            <a:pPr>
              <a:defRPr/>
            </a:pPr>
            <a:endParaRPr lang="bg-BG"/>
          </a:p>
        </p:txBody>
      </p:sp>
      <p:sp>
        <p:nvSpPr>
          <p:cNvPr id="7" name="Slide Number Placeholder 6"/>
          <p:cNvSpPr>
            <a:spLocks noGrp="1"/>
          </p:cNvSpPr>
          <p:nvPr>
            <p:ph type="sldNum" sz="quarter" idx="12"/>
          </p:nvPr>
        </p:nvSpPr>
        <p:spPr/>
        <p:txBody>
          <a:bodyPr/>
          <a:lstStyle/>
          <a:p>
            <a:pPr>
              <a:defRPr/>
            </a:pPr>
            <a:fld id="{F2C64361-075F-41F3-A0BD-CD847BB9A5E1}" type="slidenum">
              <a:rPr lang="bg-BG" smtClean="0"/>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C38E19D1-7644-4619-9AA6-1E11E035C845}" type="datetimeFigureOut">
              <a:rPr lang="bg-BG" smtClean="0"/>
              <a:pPr>
                <a:defRPr/>
              </a:pPr>
              <a:t>14.2.2023 г.</a:t>
            </a:fld>
            <a:endParaRPr lang="bg-BG"/>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bg-BG"/>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E3D976B5-9D94-400D-A76D-2F9D994E29B6}" type="slidenum">
              <a:rPr lang="bg-BG" smtClean="0"/>
              <a:pPr>
                <a:defRPr/>
              </a:pPr>
              <a:t>‹#›</a:t>
            </a:fld>
            <a:endParaRPr lang="bg-BG"/>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package" Target="../embeddings/________________Microsoft_Excel.xls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image" Target="../media/image10.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package" Target="../embeddings/________________Microsoft_Excel1.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2487" y="5853862"/>
            <a:ext cx="7779026" cy="830997"/>
          </a:xfrm>
          <a:prstGeom prst="rect">
            <a:avLst/>
          </a:prstGeom>
          <a:noFill/>
          <a:ln w="9525">
            <a:noFill/>
            <a:miter lim="800000"/>
            <a:headEnd/>
            <a:tailEnd/>
          </a:ln>
        </p:spPr>
        <p:txBody>
          <a:bodyPr wrap="square">
            <a:spAutoFit/>
          </a:bodyPr>
          <a:lstStyle/>
          <a:p>
            <a:endParaRPr lang="bg-BG" altLang="en-US" sz="1600" b="1" dirty="0">
              <a:solidFill>
                <a:srgbClr val="7030A0"/>
              </a:solidFill>
              <a:latin typeface="Tahoma" pitchFamily="34" charset="0"/>
              <a:cs typeface="Tahoma" pitchFamily="34" charset="0"/>
            </a:endParaRPr>
          </a:p>
          <a:p>
            <a:r>
              <a:rPr lang="bg-BG" altLang="en-US" sz="1600" b="1" dirty="0">
                <a:solidFill>
                  <a:srgbClr val="7030A0"/>
                </a:solidFill>
                <a:latin typeface="Tahoma" pitchFamily="34" charset="0"/>
                <a:cs typeface="Tahoma" pitchFamily="34" charset="0"/>
              </a:rPr>
              <a:t>Одобрен от ЕК на 7 декември 2022</a:t>
            </a:r>
          </a:p>
          <a:p>
            <a:endParaRPr lang="bg-BG" altLang="en-US" sz="1600" b="1" dirty="0">
              <a:solidFill>
                <a:srgbClr val="7030A0"/>
              </a:solidFill>
              <a:latin typeface="Tahoma" pitchFamily="34" charset="0"/>
              <a:cs typeface="Tahoma" pitchFamily="34" charset="0"/>
            </a:endParaRPr>
          </a:p>
        </p:txBody>
      </p:sp>
      <p:sp>
        <p:nvSpPr>
          <p:cNvPr id="15362" name="Rectangle 4"/>
          <p:cNvSpPr>
            <a:spLocks noChangeArrowheads="1"/>
          </p:cNvSpPr>
          <p:nvPr/>
        </p:nvSpPr>
        <p:spPr bwMode="auto">
          <a:xfrm>
            <a:off x="76200" y="1504950"/>
            <a:ext cx="9067800" cy="1292662"/>
          </a:xfrm>
          <a:prstGeom prst="rect">
            <a:avLst/>
          </a:prstGeom>
          <a:noFill/>
          <a:ln w="9525">
            <a:noFill/>
            <a:miter lim="800000"/>
            <a:headEnd/>
            <a:tailEnd/>
          </a:ln>
        </p:spPr>
        <p:txBody>
          <a:bodyPr wrap="square">
            <a:spAutoFit/>
          </a:bodyPr>
          <a:lstStyle/>
          <a:p>
            <a:pPr algn="ctr">
              <a:buFont typeface="Arial" charset="0"/>
              <a:buNone/>
            </a:pPr>
            <a:r>
              <a:rPr lang="ru-RU" altLang="en-US" sz="2600" b="1" dirty="0">
                <a:solidFill>
                  <a:srgbClr val="1EA092"/>
                </a:solidFill>
                <a:latin typeface="Tahoma" pitchFamily="34" charset="0"/>
                <a:cs typeface="Tahoma" pitchFamily="34" charset="0"/>
              </a:rPr>
              <a:t>СТРАТЕГИЧЕСКИ ПЛАН ЗА РАЗВИТИЕ НА ЗЕМЕДЕЛИЕТО И СЕЛСКИТЕ РАЙОНИ НА РЕПУБЛИКА БЪЛГАРИЯ ЗА ПЕРИОДА 2023-2027 г.</a:t>
            </a:r>
            <a:endParaRPr lang="bg-BG" altLang="en-US" sz="2600" b="1" dirty="0">
              <a:solidFill>
                <a:srgbClr val="1EA092"/>
              </a:solidFill>
              <a:latin typeface="Tahoma" pitchFamily="34" charset="0"/>
              <a:cs typeface="Tahoma" pitchFamily="34" charset="0"/>
            </a:endParaRPr>
          </a:p>
        </p:txBody>
      </p:sp>
      <p:pic>
        <p:nvPicPr>
          <p:cNvPr id="15364" name="Picture 9" descr="new cap 1 = 1- Copy"/>
          <p:cNvPicPr>
            <a:picLocks noChangeAspect="1" noChangeArrowheads="1"/>
          </p:cNvPicPr>
          <p:nvPr/>
        </p:nvPicPr>
        <p:blipFill>
          <a:blip r:embed="rId2"/>
          <a:srcRect/>
          <a:stretch>
            <a:fillRect/>
          </a:stretch>
        </p:blipFill>
        <p:spPr bwMode="auto">
          <a:xfrm>
            <a:off x="1219199" y="2895600"/>
            <a:ext cx="6255025" cy="2894910"/>
          </a:xfrm>
          <a:prstGeom prst="rect">
            <a:avLst/>
          </a:prstGeom>
          <a:noFill/>
          <a:ln w="9525">
            <a:noFill/>
            <a:miter lim="800000"/>
            <a:headEnd/>
            <a:tailEnd/>
          </a:ln>
          <a:effectLst>
            <a:softEdge rad="3175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57200"/>
            <a:ext cx="3200400" cy="8042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94258"/>
            <a:ext cx="2514600" cy="1530128"/>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317863"/>
            <a:ext cx="8305800"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Определения</a:t>
            </a:r>
          </a:p>
        </p:txBody>
      </p:sp>
      <p:sp>
        <p:nvSpPr>
          <p:cNvPr id="9" name="TextBox 8">
            <a:extLst>
              <a:ext uri="{FF2B5EF4-FFF2-40B4-BE49-F238E27FC236}">
                <a16:creationId xmlns:a16="http://schemas.microsoft.com/office/drawing/2014/main" id="{BF66B6EF-0DE9-CD43-ACC1-62E500699174}"/>
              </a:ext>
            </a:extLst>
          </p:cNvPr>
          <p:cNvSpPr txBox="1"/>
          <p:nvPr/>
        </p:nvSpPr>
        <p:spPr>
          <a:xfrm>
            <a:off x="114300" y="717973"/>
            <a:ext cx="8763000" cy="5960606"/>
          </a:xfrm>
          <a:prstGeom prst="rect">
            <a:avLst/>
          </a:prstGeom>
          <a:noFill/>
        </p:spPr>
        <p:txBody>
          <a:bodyPr wrap="square" rtlCol="0">
            <a:spAutoFit/>
          </a:bodyPr>
          <a:lstStyle/>
          <a:p>
            <a:pPr marL="285750" indent="-285750" algn="just">
              <a:spcBef>
                <a:spcPts val="750"/>
              </a:spcBef>
              <a:buFont typeface="Arial" panose="020B0604020202020204" pitchFamily="34" charset="0"/>
              <a:buChar char="•"/>
            </a:pPr>
            <a:r>
              <a:rPr lang="bg-BG"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Постоянно затревена площ и постоянно пасище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(наричани заедно „постоянно затревени площи“)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означава земя, която е използвана за отглеждане на трева или други тревни фуражи, естествено растящи (</a:t>
            </a:r>
            <a:r>
              <a:rPr lang="bg-BG"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саморазсадени</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или чрез култивиране (изкуствено засети), която не е била включена в </a:t>
            </a:r>
            <a:r>
              <a:rPr lang="bg-BG"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сеитбооборота</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на стопанството в продължение на пет или повече години, както и </a:t>
            </a:r>
            <a:r>
              <a:rPr lang="bg-BG"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х</a:t>
            </a:r>
            <a:r>
              <a:rPr lang="en-US" sz="1600" b="1" u="sng" dirty="0" err="1">
                <a:solidFill>
                  <a:srgbClr val="7030A0"/>
                </a:solidFill>
                <a:latin typeface="Tahoma" panose="020B0604030504040204" pitchFamily="34" charset="0"/>
                <a:ea typeface="Tahoma" panose="020B0604030504040204" pitchFamily="34" charset="0"/>
                <a:cs typeface="Tahoma" panose="020B0604030504040204" pitchFamily="34" charset="0"/>
              </a:rPr>
              <a:t>расти</a:t>
            </a:r>
            <a:r>
              <a:rPr lang="en-US"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u="sng" dirty="0" err="1">
                <a:solidFill>
                  <a:srgbClr val="7030A0"/>
                </a:solidFill>
                <a:latin typeface="Tahoma" panose="020B0604030504040204" pitchFamily="34" charset="0"/>
                <a:ea typeface="Tahoma" panose="020B0604030504040204" pitchFamily="34" charset="0"/>
                <a:cs typeface="Tahoma" panose="020B0604030504040204" pitchFamily="34" charset="0"/>
              </a:rPr>
              <a:t>подходящи</a:t>
            </a:r>
            <a:r>
              <a:rPr lang="en-US"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u="sng"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u="sng" dirty="0" err="1">
                <a:solidFill>
                  <a:srgbClr val="7030A0"/>
                </a:solidFill>
                <a:latin typeface="Tahoma" panose="020B0604030504040204" pitchFamily="34" charset="0"/>
                <a:ea typeface="Tahoma" panose="020B0604030504040204" pitchFamily="34" charset="0"/>
                <a:cs typeface="Tahoma" panose="020B0604030504040204" pitchFamily="34" charset="0"/>
              </a:rPr>
              <a:t>паша</a:t>
            </a:r>
            <a:r>
              <a:rPr lang="en-US"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u="sng"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u="sng" dirty="0" err="1">
                <a:solidFill>
                  <a:srgbClr val="7030A0"/>
                </a:solidFill>
                <a:latin typeface="Tahoma" panose="020B0604030504040204" pitchFamily="34" charset="0"/>
                <a:ea typeface="Tahoma" panose="020B0604030504040204" pitchFamily="34" charset="0"/>
                <a:cs typeface="Tahoma" panose="020B0604030504040204" pitchFamily="34" charset="0"/>
              </a:rPr>
              <a:t>достъпни</a:t>
            </a:r>
            <a:r>
              <a:rPr lang="en-US"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u="sng"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u="sng"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животните</a:t>
            </a:r>
            <a:r>
              <a:rPr lang="bg-BG"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a:t>
            </a:r>
          </a:p>
          <a:p>
            <a:pPr algn="just">
              <a:spcBef>
                <a:spcPts val="750"/>
              </a:spcBef>
            </a:pPr>
            <a:endParaRPr lang="bg-BG" sz="1600" dirty="0">
              <a:effectLst/>
              <a:latin typeface="Times New Roman" panose="02020603050405020304" pitchFamily="18" charset="0"/>
              <a:ea typeface="Times New Roman" panose="02020603050405020304" pitchFamily="18" charset="0"/>
            </a:endParaRPr>
          </a:p>
          <a:p>
            <a:pPr marL="285750" indent="-285750" algn="just">
              <a:spcBef>
                <a:spcPts val="75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Треви или други тревни фуражи (</a:t>
            </a:r>
            <a:r>
              <a:rPr lang="en-GB" sz="1600" b="1" dirty="0">
                <a:solidFill>
                  <a:srgbClr val="7030A0"/>
                </a:solidFill>
                <a:latin typeface="Tahoma" panose="020B0604030504040204" pitchFamily="34" charset="0"/>
                <a:ea typeface="Tahoma" panose="020B0604030504040204" pitchFamily="34" charset="0"/>
                <a:cs typeface="Tahoma" panose="020B0604030504040204" pitchFamily="34" charset="0"/>
              </a:rPr>
              <a:t>grasses and other herbaceous forage</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GB"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algn="just"/>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Всички тревни растения, които традиционно растат на естествените пасища и ливади или обикновено са включени в смесите от семена, предназначени за засяване на пасища или ливади. </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Хектар, отговарящ на условията за подпомагане</a:t>
            </a:r>
          </a:p>
          <a:p>
            <a:pPr algn="just">
              <a:spcBef>
                <a:spcPts val="0"/>
              </a:spcBef>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Площите, които са на разположение на земеделския стопанин и които включват:</a:t>
            </a:r>
          </a:p>
          <a:p>
            <a:pPr marL="285750" indent="-285750" algn="just">
              <a:spcBef>
                <a:spcPts val="0"/>
              </a:spcBef>
              <a:buFont typeface="Wingdings" pitchFamily="2" charset="2"/>
              <a:buChar char="ü"/>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Всякакъв вид земеделска площ в стопанството</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която по време на годината, за която се иска подпомагане, се използва  за селскостопанска дейност или – в случай, че площта се използва и за неземеделски дейности – се използва предимно за селскостопански дейности.</a:t>
            </a:r>
          </a:p>
          <a:p>
            <a:pPr marL="285750" indent="-285750" algn="just">
              <a:spcBef>
                <a:spcPts val="0"/>
              </a:spcBef>
              <a:buFont typeface="Wingdings" pitchFamily="2" charset="2"/>
              <a:buChar char="ü"/>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Особености на ландшафта по ДЗЕС 8</a:t>
            </a:r>
          </a:p>
          <a:p>
            <a:pPr marL="285750" indent="-285750" algn="just">
              <a:spcBef>
                <a:spcPts val="0"/>
              </a:spcBef>
              <a:buFont typeface="Wingdings" pitchFamily="2" charset="2"/>
              <a:buChar char="ü"/>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Допустимият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хектар</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може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включва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неземеделски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характеристики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включени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общата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парцел</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като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каменни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стени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канавки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полски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пътища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достъп</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Максималният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брой</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широколистни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иглолистни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неовощни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видове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хектар</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надвишават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100. </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30770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317863"/>
            <a:ext cx="8305800"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Определения</a:t>
            </a:r>
          </a:p>
        </p:txBody>
      </p:sp>
      <p:sp>
        <p:nvSpPr>
          <p:cNvPr id="9" name="TextBox 8">
            <a:extLst>
              <a:ext uri="{FF2B5EF4-FFF2-40B4-BE49-F238E27FC236}">
                <a16:creationId xmlns:a16="http://schemas.microsoft.com/office/drawing/2014/main" id="{BF66B6EF-0DE9-CD43-ACC1-62E500699174}"/>
              </a:ext>
            </a:extLst>
          </p:cNvPr>
          <p:cNvSpPr txBox="1"/>
          <p:nvPr/>
        </p:nvSpPr>
        <p:spPr>
          <a:xfrm>
            <a:off x="114300" y="717973"/>
            <a:ext cx="8763000" cy="5170646"/>
          </a:xfrm>
          <a:prstGeom prst="rect">
            <a:avLst/>
          </a:prstGeom>
          <a:noFill/>
        </p:spPr>
        <p:txBody>
          <a:bodyPr wrap="square" rtlCol="0">
            <a:spAutoFit/>
          </a:bodyPr>
          <a:lstStyle/>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b="1" u="sng" dirty="0">
                <a:solidFill>
                  <a:srgbClr val="7030A0"/>
                </a:solidFill>
                <a:latin typeface="Tahoma" panose="020B0604030504040204" pitchFamily="34" charset="0"/>
                <a:ea typeface="Tahoma" panose="020B0604030504040204" pitchFamily="34" charset="0"/>
                <a:cs typeface="Tahoma" panose="020B0604030504040204" pitchFamily="34" charset="0"/>
              </a:rPr>
              <a:t>Хектар, отговарящ на условията за подпомагане</a:t>
            </a:r>
          </a:p>
          <a:p>
            <a:pPr algn="just">
              <a:spcBef>
                <a:spcPts val="0"/>
              </a:spcBef>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Постоянно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затревените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които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поддържат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чрез</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когато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върху</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тях</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има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мозаечно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разположени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храсти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годни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паша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скали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други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трайно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неподходящи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условие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че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възпрепятстват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дейност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Постоянно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затревените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които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поддържат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чрез</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косене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както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непроизводствените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постоянно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затревени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когато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тях</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има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повече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100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бр</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храсти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хектар</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или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има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мозаечно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разположени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скали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скални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участъци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ерозирали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оголени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терени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които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заемат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повече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10 %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общата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след</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изключване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компактно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разположените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неподходящи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Поради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особеното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значение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тези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характеристики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ландшафта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биоразнообразието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постоянно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затревените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допустими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когато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върху</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тях</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има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мозаечно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разположени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храсти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годни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скали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други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трайно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неподходящи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единична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100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кв.метра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заемат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повече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10%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общата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6143388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607859"/>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p:txBody>
      </p:sp>
      <p:sp>
        <p:nvSpPr>
          <p:cNvPr id="26626" name="Правоъгълник 3"/>
          <p:cNvSpPr>
            <a:spLocks noChangeArrowheads="1"/>
          </p:cNvSpPr>
          <p:nvPr/>
        </p:nvSpPr>
        <p:spPr bwMode="auto">
          <a:xfrm>
            <a:off x="533400" y="532136"/>
            <a:ext cx="8305800" cy="769441"/>
          </a:xfrm>
          <a:prstGeom prst="rect">
            <a:avLst/>
          </a:prstGeom>
          <a:noFill/>
          <a:ln w="9525">
            <a:noFill/>
            <a:miter lim="800000"/>
            <a:headEnd/>
            <a:tailEnd/>
          </a:ln>
        </p:spPr>
        <p:txBody>
          <a:bodyPr wrap="square">
            <a:spAutoFit/>
          </a:bodyPr>
          <a:lstStyle/>
          <a:p>
            <a:pPr algn="ctr"/>
            <a:r>
              <a:rPr lang="bg-BG" sz="2200" b="1" dirty="0">
                <a:solidFill>
                  <a:srgbClr val="1EA092"/>
                </a:solidFill>
                <a:latin typeface="Tahoma" pitchFamily="34" charset="0"/>
                <a:ea typeface="Tahoma" panose="020B0604030504040204" pitchFamily="34" charset="0"/>
                <a:cs typeface="Tahoma" panose="020B0604030504040204" pitchFamily="34" charset="0"/>
              </a:rPr>
              <a:t>Екологична условност - </a:t>
            </a:r>
            <a:r>
              <a:rPr lang="ru-RU" sz="2200" b="1" dirty="0">
                <a:solidFill>
                  <a:srgbClr val="1EA092"/>
                </a:solidFill>
                <a:latin typeface="Tahoma" pitchFamily="34" charset="0"/>
                <a:ea typeface="Tahoma" panose="020B0604030504040204" pitchFamily="34" charset="0"/>
                <a:cs typeface="Tahoma" panose="020B0604030504040204" pitchFamily="34" charset="0"/>
              </a:rPr>
              <a:t>Стандарти за добро земеделско и екологично състояние (ДЗЕС)</a:t>
            </a:r>
            <a:endParaRPr lang="bg-BG" sz="2200" b="1" dirty="0">
              <a:solidFill>
                <a:srgbClr val="2D3B8C"/>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788861440"/>
              </p:ext>
            </p:extLst>
          </p:nvPr>
        </p:nvGraphicFramePr>
        <p:xfrm>
          <a:off x="287867" y="1371601"/>
          <a:ext cx="8322733" cy="4915571"/>
        </p:xfrm>
        <a:graphic>
          <a:graphicData uri="http://schemas.openxmlformats.org/drawingml/2006/table">
            <a:tbl>
              <a:tblPr firstRow="1" firstCol="1" bandRow="1">
                <a:tableStyleId>{5C22544A-7EE6-4342-B048-85BDC9FD1C3A}</a:tableStyleId>
              </a:tblPr>
              <a:tblGrid>
                <a:gridCol w="786310">
                  <a:extLst>
                    <a:ext uri="{9D8B030D-6E8A-4147-A177-3AD203B41FA5}">
                      <a16:colId xmlns:a16="http://schemas.microsoft.com/office/drawing/2014/main" val="20000"/>
                    </a:ext>
                  </a:extLst>
                </a:gridCol>
                <a:gridCol w="7536423">
                  <a:extLst>
                    <a:ext uri="{9D8B030D-6E8A-4147-A177-3AD203B41FA5}">
                      <a16:colId xmlns:a16="http://schemas.microsoft.com/office/drawing/2014/main" val="20001"/>
                    </a:ext>
                  </a:extLst>
                </a:gridCol>
              </a:tblGrid>
              <a:tr h="556049">
                <a:tc>
                  <a:txBody>
                    <a:bodyPr/>
                    <a:lstStyle/>
                    <a:p>
                      <a:pPr>
                        <a:lnSpc>
                          <a:spcPct val="107000"/>
                        </a:lnSpc>
                        <a:spcAft>
                          <a:spcPts val="0"/>
                        </a:spcAft>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a:t>
                      </a:r>
                    </a:p>
                  </a:txBody>
                  <a:tcPr marL="67610" marR="67610" marT="0" marB="0">
                    <a:solidFill>
                      <a:srgbClr val="7030A0"/>
                    </a:solidFill>
                  </a:tcPr>
                </a:tc>
                <a:tc>
                  <a:txBody>
                    <a:bodyPr/>
                    <a:lstStyle/>
                    <a:p>
                      <a:pPr>
                        <a:lnSpc>
                          <a:spcPct val="107000"/>
                        </a:lnSpc>
                        <a:spcAft>
                          <a:spcPts val="0"/>
                        </a:spcAft>
                      </a:pPr>
                      <a:r>
                        <a:rPr lang="bg-BG" sz="1100" noProof="0" dirty="0">
                          <a:effectLst/>
                          <a:latin typeface="Tahoma" panose="020B0604030504040204" pitchFamily="34" charset="0"/>
                          <a:ea typeface="Tahoma" panose="020B0604030504040204" pitchFamily="34" charset="0"/>
                          <a:cs typeface="Tahoma" panose="020B0604030504040204" pitchFamily="34" charset="0"/>
                        </a:rPr>
                        <a:t>Цел на стандарта </a:t>
                      </a:r>
                    </a:p>
                  </a:txBody>
                  <a:tcPr marL="67610" marR="67610" marT="0" marB="0">
                    <a:solidFill>
                      <a:srgbClr val="7030A0"/>
                    </a:solidFill>
                  </a:tcPr>
                </a:tc>
                <a:extLst>
                  <a:ext uri="{0D108BD9-81ED-4DB2-BD59-A6C34878D82A}">
                    <a16:rowId xmlns:a16="http://schemas.microsoft.com/office/drawing/2014/main" val="10000"/>
                  </a:ext>
                </a:extLst>
              </a:tr>
              <a:tr h="58884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 1</a:t>
                      </a:r>
                    </a:p>
                  </a:txBody>
                  <a:tcPr marL="67610" marR="67610" marT="0" marB="0">
                    <a:solidFill>
                      <a:srgbClr val="1EA092"/>
                    </a:solidFill>
                  </a:tcPr>
                </a:tc>
                <a:tc>
                  <a:txBody>
                    <a:bodyPr/>
                    <a:lstStyle/>
                    <a:p>
                      <a:pPr algn="just">
                        <a:lnSpc>
                          <a:spcPct val="107000"/>
                        </a:lnSpc>
                        <a:spcAft>
                          <a:spcPts val="0"/>
                        </a:spcAft>
                      </a:pPr>
                      <a:r>
                        <a:rPr lang="bg-BG" sz="1100" b="1" i="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Обща защита срещу преобразуване на ПЗП в други площи с цел запазване на запасите на въглерод – предпазване от преобразуване пасища  </a:t>
                      </a:r>
                    </a:p>
                  </a:txBody>
                  <a:tcPr marL="67610" marR="67610" marT="0" marB="0"/>
                </a:tc>
                <a:extLst>
                  <a:ext uri="{0D108BD9-81ED-4DB2-BD59-A6C34878D82A}">
                    <a16:rowId xmlns:a16="http://schemas.microsoft.com/office/drawing/2014/main" val="10001"/>
                  </a:ext>
                </a:extLst>
              </a:tr>
              <a:tr h="40365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 2</a:t>
                      </a:r>
                    </a:p>
                  </a:txBody>
                  <a:tcPr marL="67610" marR="67610" marT="0" marB="0">
                    <a:solidFill>
                      <a:srgbClr val="1EA092"/>
                    </a:solidFill>
                  </a:tcPr>
                </a:tc>
                <a:tc>
                  <a:txBody>
                    <a:bodyPr/>
                    <a:lstStyle/>
                    <a:p>
                      <a:pPr algn="just">
                        <a:lnSpc>
                          <a:spcPct val="107000"/>
                        </a:lnSpc>
                        <a:spcAft>
                          <a:spcPts val="0"/>
                        </a:spcAft>
                      </a:pPr>
                      <a:r>
                        <a:rPr lang="bg-BG" sz="1100" b="1" i="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Опазване /защита/ на богатите на въглерод почви – торфища, влажни зони </a:t>
                      </a:r>
                    </a:p>
                  </a:txBody>
                  <a:tcPr marL="67610" marR="67610" marT="0" marB="0"/>
                </a:tc>
                <a:extLst>
                  <a:ext uri="{0D108BD9-81ED-4DB2-BD59-A6C34878D82A}">
                    <a16:rowId xmlns:a16="http://schemas.microsoft.com/office/drawing/2014/main" val="10002"/>
                  </a:ext>
                </a:extLst>
              </a:tr>
              <a:tr h="412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 3</a:t>
                      </a:r>
                    </a:p>
                  </a:txBody>
                  <a:tcPr marL="67610" marR="67610" marT="0" marB="0">
                    <a:solidFill>
                      <a:srgbClr val="1EA092"/>
                    </a:solidFill>
                  </a:tcPr>
                </a:tc>
                <a:tc>
                  <a:txBody>
                    <a:bodyPr/>
                    <a:lstStyle/>
                    <a:p>
                      <a:pPr algn="just">
                        <a:lnSpc>
                          <a:spcPct val="107000"/>
                        </a:lnSpc>
                        <a:spcAft>
                          <a:spcPts val="0"/>
                        </a:spcAft>
                      </a:pPr>
                      <a:r>
                        <a:rPr lang="bg-BG" sz="1100" b="1" i="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Запазване на органичното вещество в почвите – забрана за изгаряне  </a:t>
                      </a:r>
                    </a:p>
                  </a:txBody>
                  <a:tcPr marL="67610" marR="67610" marT="0" marB="0"/>
                </a:tc>
                <a:extLst>
                  <a:ext uri="{0D108BD9-81ED-4DB2-BD59-A6C34878D82A}">
                    <a16:rowId xmlns:a16="http://schemas.microsoft.com/office/drawing/2014/main" val="10003"/>
                  </a:ext>
                </a:extLst>
              </a:tr>
              <a:tr h="412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 4</a:t>
                      </a:r>
                    </a:p>
                  </a:txBody>
                  <a:tcPr marL="67610" marR="67610" marT="0" marB="0">
                    <a:solidFill>
                      <a:srgbClr val="1EA092"/>
                    </a:solidFill>
                  </a:tcPr>
                </a:tc>
                <a:tc>
                  <a:txBody>
                    <a:bodyPr/>
                    <a:lstStyle/>
                    <a:p>
                      <a:pPr algn="just">
                        <a:lnSpc>
                          <a:spcPct val="107000"/>
                        </a:lnSpc>
                        <a:spcAft>
                          <a:spcPts val="0"/>
                        </a:spcAft>
                      </a:pPr>
                      <a:r>
                        <a:rPr lang="bg-BG" sz="1100" b="1" i="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Опазване на речните течения от замърсяване и изтичане – отстояния от водни течения </a:t>
                      </a:r>
                    </a:p>
                  </a:txBody>
                  <a:tcPr marL="67610" marR="67610" marT="0" marB="0"/>
                </a:tc>
                <a:extLst>
                  <a:ext uri="{0D108BD9-81ED-4DB2-BD59-A6C34878D82A}">
                    <a16:rowId xmlns:a16="http://schemas.microsoft.com/office/drawing/2014/main" val="10004"/>
                  </a:ext>
                </a:extLst>
              </a:tr>
              <a:tr h="58884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 5</a:t>
                      </a:r>
                    </a:p>
                  </a:txBody>
                  <a:tcPr marL="67610" marR="67610" marT="0" marB="0">
                    <a:solidFill>
                      <a:srgbClr val="1EA092"/>
                    </a:solidFill>
                  </a:tcPr>
                </a:tc>
                <a:tc>
                  <a:txBody>
                    <a:bodyPr/>
                    <a:lstStyle/>
                    <a:p>
                      <a:pPr algn="just">
                        <a:lnSpc>
                          <a:spcPct val="107000"/>
                        </a:lnSpc>
                        <a:spcAft>
                          <a:spcPts val="0"/>
                        </a:spcAft>
                      </a:pPr>
                      <a:r>
                        <a:rPr lang="bg-BG" sz="1100" b="1" i="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Минимално управление на земите при отчитане на специфичните условия с цел ограничаване на ерозията – обработка на почвите  </a:t>
                      </a:r>
                    </a:p>
                  </a:txBody>
                  <a:tcPr marL="67610" marR="67610" marT="0" marB="0"/>
                </a:tc>
                <a:extLst>
                  <a:ext uri="{0D108BD9-81ED-4DB2-BD59-A6C34878D82A}">
                    <a16:rowId xmlns:a16="http://schemas.microsoft.com/office/drawing/2014/main" val="10005"/>
                  </a:ext>
                </a:extLst>
              </a:tr>
              <a:tr h="412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 6</a:t>
                      </a:r>
                    </a:p>
                  </a:txBody>
                  <a:tcPr marL="67610" marR="67610" marT="0" marB="0">
                    <a:solidFill>
                      <a:srgbClr val="1EA092"/>
                    </a:solidFill>
                  </a:tcPr>
                </a:tc>
                <a:tc>
                  <a:txBody>
                    <a:bodyPr/>
                    <a:lstStyle/>
                    <a:p>
                      <a:pPr algn="just">
                        <a:lnSpc>
                          <a:spcPct val="107000"/>
                        </a:lnSpc>
                        <a:spcAft>
                          <a:spcPts val="0"/>
                        </a:spcAft>
                      </a:pPr>
                      <a:r>
                        <a:rPr lang="bg-BG" sz="1100" b="1" i="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Опазване на почвите през периоди и на площи, които са най-чувствителни – осигуряване на растителна покривка през чувствителните периоди </a:t>
                      </a:r>
                    </a:p>
                  </a:txBody>
                  <a:tcPr marL="67610" marR="67610" marT="0" marB="0"/>
                </a:tc>
                <a:extLst>
                  <a:ext uri="{0D108BD9-81ED-4DB2-BD59-A6C34878D82A}">
                    <a16:rowId xmlns:a16="http://schemas.microsoft.com/office/drawing/2014/main" val="10006"/>
                  </a:ext>
                </a:extLst>
              </a:tr>
              <a:tr h="4127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 7</a:t>
                      </a:r>
                    </a:p>
                  </a:txBody>
                  <a:tcPr marL="67610" marR="67610" marT="0" marB="0">
                    <a:solidFill>
                      <a:srgbClr val="1EA092"/>
                    </a:solidFill>
                  </a:tcPr>
                </a:tc>
                <a:tc>
                  <a:txBody>
                    <a:bodyPr/>
                    <a:lstStyle/>
                    <a:p>
                      <a:pPr algn="just">
                        <a:lnSpc>
                          <a:spcPct val="107000"/>
                        </a:lnSpc>
                        <a:spcAft>
                          <a:spcPts val="0"/>
                        </a:spcAft>
                      </a:pPr>
                      <a:r>
                        <a:rPr lang="bg-BG" sz="1100" b="1" i="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Запазване на потенциала на почвите – диверсификация на културите</a:t>
                      </a:r>
                    </a:p>
                  </a:txBody>
                  <a:tcPr marL="67610" marR="67610" marT="0" marB="0"/>
                </a:tc>
                <a:extLst>
                  <a:ext uri="{0D108BD9-81ED-4DB2-BD59-A6C34878D82A}">
                    <a16:rowId xmlns:a16="http://schemas.microsoft.com/office/drawing/2014/main" val="10007"/>
                  </a:ext>
                </a:extLst>
              </a:tr>
              <a:tr h="58884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 8</a:t>
                      </a:r>
                    </a:p>
                  </a:txBody>
                  <a:tcPr marL="67610" marR="67610" marT="0" marB="0">
                    <a:solidFill>
                      <a:srgbClr val="1EA092"/>
                    </a:solidFill>
                  </a:tcPr>
                </a:tc>
                <a:tc>
                  <a:txBody>
                    <a:bodyPr/>
                    <a:lstStyle/>
                    <a:p>
                      <a:pPr algn="just">
                        <a:lnSpc>
                          <a:spcPct val="107000"/>
                        </a:lnSpc>
                        <a:spcAft>
                          <a:spcPts val="0"/>
                        </a:spcAft>
                      </a:pPr>
                      <a:r>
                        <a:rPr lang="bg-BG" sz="1100" b="1" i="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Поддържане на не-производствените характеристики и площи за подобряване на биоразнообразието в стопанството – минимален процент от обработваемата земя</a:t>
                      </a:r>
                    </a:p>
                  </a:txBody>
                  <a:tcPr marL="67610" marR="67610" marT="0" marB="0"/>
                </a:tc>
                <a:extLst>
                  <a:ext uri="{0D108BD9-81ED-4DB2-BD59-A6C34878D82A}">
                    <a16:rowId xmlns:a16="http://schemas.microsoft.com/office/drawing/2014/main" val="10008"/>
                  </a:ext>
                </a:extLst>
              </a:tr>
              <a:tr h="42193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1100" noProof="0" dirty="0">
                          <a:effectLst/>
                          <a:latin typeface="Tahoma" panose="020B0604030504040204" pitchFamily="34" charset="0"/>
                          <a:ea typeface="Tahoma" panose="020B0604030504040204" pitchFamily="34" charset="0"/>
                          <a:cs typeface="Tahoma" panose="020B0604030504040204" pitchFamily="34" charset="0"/>
                        </a:rPr>
                        <a:t>ДЗЕС 9</a:t>
                      </a:r>
                    </a:p>
                  </a:txBody>
                  <a:tcPr marL="67610" marR="67610" marT="0" marB="0">
                    <a:solidFill>
                      <a:srgbClr val="1EA092"/>
                    </a:solidFill>
                  </a:tcPr>
                </a:tc>
                <a:tc>
                  <a:txBody>
                    <a:bodyPr/>
                    <a:lstStyle/>
                    <a:p>
                      <a:pPr algn="just">
                        <a:lnSpc>
                          <a:spcPct val="107000"/>
                        </a:lnSpc>
                        <a:spcAft>
                          <a:spcPts val="0"/>
                        </a:spcAft>
                      </a:pPr>
                      <a:r>
                        <a:rPr lang="bg-BG" sz="1100" b="1" i="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Опазване на хабитатите и видовете – Забрана за промяна на предназначението или разораване на постоянно затревени площи, обозначени като екологично чувствителни постоянно затревени площи в зони от обхвата на „Натура 2000“.</a:t>
                      </a:r>
                    </a:p>
                  </a:txBody>
                  <a:tcPr marL="67610" marR="67610" marT="0" marB="0"/>
                </a:tc>
                <a:extLst>
                  <a:ext uri="{0D108BD9-81ED-4DB2-BD59-A6C34878D82A}">
                    <a16:rowId xmlns:a16="http://schemas.microsoft.com/office/drawing/2014/main" val="10009"/>
                  </a:ext>
                </a:extLst>
              </a:tr>
            </a:tbl>
          </a:graphicData>
        </a:graphic>
      </p:graphicFrame>
      <p:sp>
        <p:nvSpPr>
          <p:cNvPr id="5" name="Rectangle 2"/>
          <p:cNvSpPr>
            <a:spLocks noChangeArrowheads="1"/>
          </p:cNvSpPr>
          <p:nvPr/>
        </p:nvSpPr>
        <p:spPr bwMode="auto">
          <a:xfrm>
            <a:off x="287867" y="2003594"/>
            <a:ext cx="9313333" cy="5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bg-BG"/>
          </a:p>
        </p:txBody>
      </p:sp>
    </p:spTree>
    <p:extLst>
      <p:ext uri="{BB962C8B-B14F-4D97-AF65-F5344CB8AC3E}">
        <p14:creationId xmlns:p14="http://schemas.microsoft.com/office/powerpoint/2010/main" val="397926704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9" name="TextBox 8">
            <a:extLst>
              <a:ext uri="{FF2B5EF4-FFF2-40B4-BE49-F238E27FC236}">
                <a16:creationId xmlns:a16="http://schemas.microsoft.com/office/drawing/2014/main" id="{BF66B6EF-0DE9-CD43-ACC1-62E500699174}"/>
              </a:ext>
            </a:extLst>
          </p:cNvPr>
          <p:cNvSpPr txBox="1"/>
          <p:nvPr/>
        </p:nvSpPr>
        <p:spPr>
          <a:xfrm>
            <a:off x="171450" y="502529"/>
            <a:ext cx="8801100" cy="6463308"/>
          </a:xfrm>
          <a:prstGeom prst="rect">
            <a:avLst/>
          </a:prstGeom>
          <a:noFill/>
        </p:spPr>
        <p:txBody>
          <a:bodyPr wrap="square" rtlCol="0">
            <a:spAutoFit/>
          </a:bodyPr>
          <a:lstStyle/>
          <a:p>
            <a:pPr algn="ctr"/>
            <a:r>
              <a:rPr lang="bg-BG" sz="1600" b="1" dirty="0">
                <a:solidFill>
                  <a:srgbClr val="1EA092"/>
                </a:solidFill>
                <a:latin typeface="Tahoma" pitchFamily="34" charset="0"/>
                <a:ea typeface="Tahoma" panose="020B0604030504040204" pitchFamily="34" charset="0"/>
                <a:cs typeface="Tahoma" panose="020B0604030504040204" pitchFamily="34" charset="0"/>
              </a:rPr>
              <a:t>ДЗЕС </a:t>
            </a:r>
            <a:r>
              <a:rPr lang="en-US" sz="1600" b="1" dirty="0">
                <a:solidFill>
                  <a:srgbClr val="1EA092"/>
                </a:solidFill>
                <a:latin typeface="Tahoma" pitchFamily="34" charset="0"/>
                <a:ea typeface="Tahoma" panose="020B0604030504040204" pitchFamily="34" charset="0"/>
                <a:cs typeface="Tahoma" panose="020B0604030504040204" pitchFamily="34" charset="0"/>
              </a:rPr>
              <a:t>1</a:t>
            </a:r>
            <a:endParaRPr lang="bg-BG" sz="1600" b="1" dirty="0">
              <a:solidFill>
                <a:srgbClr val="1EA092"/>
              </a:solidFill>
              <a:latin typeface="Tahoma" pitchFamily="34" charset="0"/>
              <a:ea typeface="Tahoma" panose="020B0604030504040204" pitchFamily="34" charset="0"/>
              <a:cs typeface="Tahoma" panose="020B0604030504040204" pitchFamily="34" charset="0"/>
            </a:endParaRPr>
          </a:p>
          <a:p>
            <a:pPr algn="just"/>
            <a:endParaRPr lang="en-US" sz="1600" b="1" dirty="0">
              <a:solidFill>
                <a:srgbClr val="1EA092"/>
              </a:solidFill>
              <a:latin typeface="Tahoma" pitchFamily="34" charset="0"/>
              <a:ea typeface="Tahoma" panose="020B0604030504040204" pitchFamily="34" charset="0"/>
              <a:cs typeface="Tahoma" panose="020B0604030504040204" pitchFamily="34" charset="0"/>
            </a:endParaRPr>
          </a:p>
          <a:p>
            <a:pPr algn="just"/>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Съотношението на площите за постоянно затревените площи (ПЗП) спрямо общата земеделска площ, декларирана от земеделските стопани през съответната година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не трябва да намалява с повече от 5% спрямо референтното съотношение, определено през 2018 г. </a:t>
            </a:r>
          </a:p>
          <a:p>
            <a:pPr algn="just"/>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Съотношението се поддържа ежегодно на национално ниво. </a:t>
            </a: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спад на съотношението с повече от 5% през съответната година, земеделските стопани, на ниво стопанство, които са преобразували постоянно затревени площи и са допринесли за намалението на съотношението през съответната година се задължават да преобразуват обратно в ПЗП разораните през съответната година ПЗП. </a:t>
            </a:r>
            <a:endPar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spcBef>
                <a:spcPts val="100"/>
              </a:spcBef>
              <a:spcAft>
                <a:spcPts val="100"/>
              </a:spcAft>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Съотношение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13.17</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ctr"/>
            <a:r>
              <a:rPr lang="bg-BG" sz="1600" b="1" dirty="0">
                <a:solidFill>
                  <a:srgbClr val="1EA092"/>
                </a:solidFill>
                <a:latin typeface="Tahoma" pitchFamily="34" charset="0"/>
                <a:ea typeface="Tahoma" panose="020B0604030504040204" pitchFamily="34" charset="0"/>
                <a:cs typeface="Tahoma" panose="020B0604030504040204" pitchFamily="34" charset="0"/>
              </a:rPr>
              <a:t>ДЗЕС </a:t>
            </a:r>
            <a:r>
              <a:rPr lang="en-US" sz="1600" b="1" dirty="0">
                <a:solidFill>
                  <a:srgbClr val="1EA092"/>
                </a:solidFill>
                <a:latin typeface="Tahoma" pitchFamily="34" charset="0"/>
                <a:ea typeface="Tahoma" panose="020B0604030504040204" pitchFamily="34" charset="0"/>
                <a:cs typeface="Tahoma" panose="020B0604030504040204" pitchFamily="34" charset="0"/>
              </a:rPr>
              <a:t>9</a:t>
            </a:r>
            <a:endParaRPr lang="bg-BG" sz="1600" b="1" dirty="0">
              <a:solidFill>
                <a:srgbClr val="1EA092"/>
              </a:solidFill>
              <a:latin typeface="Tahoma" pitchFamily="34" charset="0"/>
              <a:ea typeface="Tahoma" panose="020B0604030504040204" pitchFamily="34" charset="0"/>
              <a:cs typeface="Tahoma" panose="020B0604030504040204" pitchFamily="34" charset="0"/>
            </a:endParaRPr>
          </a:p>
          <a:p>
            <a:pPr algn="just"/>
            <a:endParaRPr lang="en-GB"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Екологично чувствителни постоянно затревени площи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са всички постоянно затревени площи, намиращи се в защитени зони по чл. 3, ал. 1, т. 1 от Закона за биологичното разнообразие (ЗБР). Списъкът на тези защитени зони е обнародван в "Държавен вестник" по реда на чл. 10, ал. 4 ЗБР. </a:t>
            </a:r>
            <a:endPar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Те не трябва да бъдат разоравани или преобразувани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spcBef>
                <a:spcPts val="100"/>
              </a:spcBef>
              <a:spcAft>
                <a:spcPts val="100"/>
              </a:spcAft>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Обща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ориентировъчна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екологично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чувствителните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постоянни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пасища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зоните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Натура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2000“,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обхванати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ДЗЕС,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ха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426348.0</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743075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669688"/>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marL="285750" indent="-285750" algn="just">
              <a:spcBef>
                <a:spcPts val="750"/>
              </a:spcBef>
              <a:buFont typeface="Arial" panose="020B0604020202020204" pitchFamily="34" charset="0"/>
              <a:buChar char="•"/>
            </a:pPr>
            <a:endPar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533400" y="532136"/>
            <a:ext cx="8305800" cy="769441"/>
          </a:xfrm>
          <a:prstGeom prst="rect">
            <a:avLst/>
          </a:prstGeom>
          <a:noFill/>
          <a:ln w="9525">
            <a:noFill/>
            <a:miter lim="800000"/>
            <a:headEnd/>
            <a:tailEnd/>
          </a:ln>
        </p:spPr>
        <p:txBody>
          <a:bodyPr wrap="square">
            <a:spAutoFit/>
          </a:bodyPr>
          <a:lstStyle/>
          <a:p>
            <a:pPr algn="ctr"/>
            <a:r>
              <a:rPr lang="bg-BG" sz="2200" b="1" dirty="0">
                <a:solidFill>
                  <a:srgbClr val="1EA092"/>
                </a:solidFill>
                <a:latin typeface="Tahoma" pitchFamily="34" charset="0"/>
                <a:ea typeface="Tahoma" panose="020B0604030504040204" pitchFamily="34" charset="0"/>
                <a:cs typeface="Tahoma" panose="020B0604030504040204" pitchFamily="34" charset="0"/>
              </a:rPr>
              <a:t>Екологична условност - Законоустановени изисквания за управление </a:t>
            </a:r>
            <a:r>
              <a:rPr lang="en-US" sz="2200" b="1" dirty="0">
                <a:solidFill>
                  <a:srgbClr val="1EA092"/>
                </a:solidFill>
                <a:latin typeface="Tahoma" pitchFamily="34" charset="0"/>
                <a:ea typeface="Tahoma" panose="020B0604030504040204" pitchFamily="34" charset="0"/>
                <a:cs typeface="Tahoma" panose="020B0604030504040204" pitchFamily="34" charset="0"/>
              </a:rPr>
              <a:t>(</a:t>
            </a:r>
            <a:r>
              <a:rPr lang="bg-BG" sz="2200" b="1" dirty="0">
                <a:solidFill>
                  <a:srgbClr val="1EA092"/>
                </a:solidFill>
                <a:latin typeface="Tahoma" pitchFamily="34" charset="0"/>
                <a:ea typeface="Tahoma" panose="020B0604030504040204" pitchFamily="34" charset="0"/>
                <a:cs typeface="Tahoma" panose="020B0604030504040204" pitchFamily="34" charset="0"/>
              </a:rPr>
              <a:t>ЗИУ</a:t>
            </a:r>
            <a:r>
              <a:rPr lang="en-US" sz="2200" b="1" dirty="0">
                <a:solidFill>
                  <a:srgbClr val="1EA092"/>
                </a:solidFill>
                <a:latin typeface="Tahoma" pitchFamily="34" charset="0"/>
                <a:ea typeface="Tahoma" panose="020B0604030504040204" pitchFamily="34" charset="0"/>
                <a:cs typeface="Tahoma" panose="020B0604030504040204" pitchFamily="34" charset="0"/>
              </a:rPr>
              <a:t>)</a:t>
            </a:r>
            <a:endParaRPr lang="bg-BG" sz="2200" b="1" dirty="0">
              <a:solidFill>
                <a:srgbClr val="2D3B8C"/>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Таблица 1"/>
          <p:cNvGraphicFramePr>
            <a:graphicFrameLocks noGrp="1"/>
          </p:cNvGraphicFramePr>
          <p:nvPr/>
        </p:nvGraphicFramePr>
        <p:xfrm>
          <a:off x="304800" y="1357033"/>
          <a:ext cx="8229600" cy="5109862"/>
        </p:xfrm>
        <a:graphic>
          <a:graphicData uri="http://schemas.openxmlformats.org/drawingml/2006/table">
            <a:tbl>
              <a:tblPr firstRow="1" firstCol="1" bandRow="1">
                <a:tableStyleId>{5C22544A-7EE6-4342-B048-85BDC9FD1C3A}</a:tableStyleId>
              </a:tblPr>
              <a:tblGrid>
                <a:gridCol w="915515">
                  <a:extLst>
                    <a:ext uri="{9D8B030D-6E8A-4147-A177-3AD203B41FA5}">
                      <a16:colId xmlns:a16="http://schemas.microsoft.com/office/drawing/2014/main" val="20000"/>
                    </a:ext>
                  </a:extLst>
                </a:gridCol>
                <a:gridCol w="7314085">
                  <a:extLst>
                    <a:ext uri="{9D8B030D-6E8A-4147-A177-3AD203B41FA5}">
                      <a16:colId xmlns:a16="http://schemas.microsoft.com/office/drawing/2014/main" val="20001"/>
                    </a:ext>
                  </a:extLst>
                </a:gridCol>
              </a:tblGrid>
              <a:tr h="276321">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p>
                  </a:txBody>
                  <a:tcPr marL="54932" marR="54932" marT="0" marB="0">
                    <a:solidFill>
                      <a:srgbClr val="7030A0"/>
                    </a:solidFill>
                  </a:tcPr>
                </a:tc>
                <a:tc>
                  <a:txBody>
                    <a:bodyPr/>
                    <a:lstStyle/>
                    <a:p>
                      <a:pPr>
                        <a:lnSpc>
                          <a:spcPct val="107000"/>
                        </a:lnSpc>
                        <a:spcAft>
                          <a:spcPts val="0"/>
                        </a:spcAft>
                      </a:pPr>
                      <a:r>
                        <a:rPr lang="bg-BG" sz="900" noProof="0" dirty="0">
                          <a:effectLst/>
                          <a:latin typeface="Tahoma" panose="020B0604030504040204" pitchFamily="34" charset="0"/>
                          <a:ea typeface="Tahoma" panose="020B0604030504040204" pitchFamily="34" charset="0"/>
                          <a:cs typeface="Tahoma" panose="020B0604030504040204" pitchFamily="34" charset="0"/>
                        </a:rPr>
                        <a:t>Област на приложение и основно съдържание </a:t>
                      </a:r>
                    </a:p>
                  </a:txBody>
                  <a:tcPr marL="54932" marR="54932" marT="0" marB="0">
                    <a:solidFill>
                      <a:srgbClr val="7030A0"/>
                    </a:solidFill>
                  </a:tcPr>
                </a:tc>
                <a:extLst>
                  <a:ext uri="{0D108BD9-81ED-4DB2-BD59-A6C34878D82A}">
                    <a16:rowId xmlns:a16="http://schemas.microsoft.com/office/drawing/2014/main" val="10000"/>
                  </a:ext>
                </a:extLst>
              </a:tr>
              <a:tr h="42404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en-US" sz="900" dirty="0">
                          <a:effectLst/>
                          <a:latin typeface="Tahoma" panose="020B0604030504040204" pitchFamily="34" charset="0"/>
                          <a:ea typeface="Tahoma" panose="020B0604030504040204" pitchFamily="34" charset="0"/>
                          <a:cs typeface="Tahoma" panose="020B0604030504040204" pitchFamily="34" charset="0"/>
                        </a:rPr>
                        <a:t> 1 </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Води - Директива 2000/60/ЕО на Европейския парламент и на Съвета от 23 октомври 2000 г. за установяване на рамка за действията на Общността в областта на политиката за водите</a:t>
                      </a:r>
                    </a:p>
                  </a:txBody>
                  <a:tcPr marL="54932" marR="54932" marT="0" marB="0"/>
                </a:tc>
                <a:extLst>
                  <a:ext uri="{0D108BD9-81ED-4DB2-BD59-A6C34878D82A}">
                    <a16:rowId xmlns:a16="http://schemas.microsoft.com/office/drawing/2014/main" val="10001"/>
                  </a:ext>
                </a:extLst>
              </a:tr>
              <a:tr h="414483">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bg-BG" sz="900" baseline="0" dirty="0">
                          <a:effectLst/>
                          <a:latin typeface="Tahoma" panose="020B0604030504040204" pitchFamily="34" charset="0"/>
                          <a:ea typeface="Tahoma" panose="020B0604030504040204" pitchFamily="34" charset="0"/>
                          <a:cs typeface="Tahoma" panose="020B0604030504040204" pitchFamily="34" charset="0"/>
                        </a:rPr>
                        <a:t> </a:t>
                      </a:r>
                      <a:r>
                        <a:rPr lang="en-US" sz="900" dirty="0">
                          <a:effectLst/>
                          <a:latin typeface="Tahoma" panose="020B0604030504040204" pitchFamily="34" charset="0"/>
                          <a:ea typeface="Tahoma" panose="020B0604030504040204" pitchFamily="34" charset="0"/>
                          <a:cs typeface="Tahoma" panose="020B0604030504040204" pitchFamily="34" charset="0"/>
                        </a:rPr>
                        <a:t>2</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Води - Директива 91/676/ЕИО на Съвета от 12 декември 1991 г. за опазване на водите от замърсяване с нитрати от селскостопански източници </a:t>
                      </a:r>
                    </a:p>
                  </a:txBody>
                  <a:tcPr marL="54932" marR="54932" marT="0" marB="0"/>
                </a:tc>
                <a:extLst>
                  <a:ext uri="{0D108BD9-81ED-4DB2-BD59-A6C34878D82A}">
                    <a16:rowId xmlns:a16="http://schemas.microsoft.com/office/drawing/2014/main" val="10002"/>
                  </a:ext>
                </a:extLst>
              </a:tr>
              <a:tr h="414483">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bg-BG" sz="900" baseline="0" dirty="0">
                          <a:effectLst/>
                          <a:latin typeface="Tahoma" panose="020B0604030504040204" pitchFamily="34" charset="0"/>
                          <a:ea typeface="Tahoma" panose="020B0604030504040204" pitchFamily="34" charset="0"/>
                          <a:cs typeface="Tahoma" panose="020B0604030504040204" pitchFamily="34" charset="0"/>
                        </a:rPr>
                        <a:t> </a:t>
                      </a:r>
                      <a:r>
                        <a:rPr lang="en-US" sz="900" dirty="0">
                          <a:effectLst/>
                          <a:latin typeface="Tahoma" panose="020B0604030504040204" pitchFamily="34" charset="0"/>
                          <a:ea typeface="Tahoma" panose="020B0604030504040204" pitchFamily="34" charset="0"/>
                          <a:cs typeface="Tahoma" panose="020B0604030504040204" pitchFamily="34" charset="0"/>
                        </a:rPr>
                        <a:t>3</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Биологично разнообразие и ландшафт -</a:t>
                      </a:r>
                      <a:r>
                        <a:rPr lang="bg-BG" sz="900" b="1" baseline="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Директива 2009/147/ЕО на Европейския парламент и на Съвета от 30 ноември 2009 г. относно опазването на дивите птици</a:t>
                      </a:r>
                    </a:p>
                  </a:txBody>
                  <a:tcPr marL="54932" marR="54932" marT="0" marB="0"/>
                </a:tc>
                <a:extLst>
                  <a:ext uri="{0D108BD9-81ED-4DB2-BD59-A6C34878D82A}">
                    <a16:rowId xmlns:a16="http://schemas.microsoft.com/office/drawing/2014/main" val="10003"/>
                  </a:ext>
                </a:extLst>
              </a:tr>
              <a:tr h="402107">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en-US" sz="900" dirty="0">
                          <a:effectLst/>
                          <a:latin typeface="Tahoma" panose="020B0604030504040204" pitchFamily="34" charset="0"/>
                          <a:ea typeface="Tahoma" panose="020B0604030504040204" pitchFamily="34" charset="0"/>
                          <a:cs typeface="Tahoma" panose="020B0604030504040204" pitchFamily="34" charset="0"/>
                        </a:rPr>
                        <a:t> 4</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Биологично разнообразие и ландшафт - Директива 92/43/ЕИО на Съвета от 21 май 1992 г. за опазване на естествените местообитания и на дивата флора и фауна</a:t>
                      </a:r>
                    </a:p>
                  </a:txBody>
                  <a:tcPr marL="54932" marR="54932" marT="0" marB="0"/>
                </a:tc>
                <a:extLst>
                  <a:ext uri="{0D108BD9-81ED-4DB2-BD59-A6C34878D82A}">
                    <a16:rowId xmlns:a16="http://schemas.microsoft.com/office/drawing/2014/main" val="10004"/>
                  </a:ext>
                </a:extLst>
              </a:tr>
              <a:tr h="510746">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en-US" sz="900" dirty="0">
                          <a:effectLst/>
                          <a:latin typeface="Tahoma" panose="020B0604030504040204" pitchFamily="34" charset="0"/>
                          <a:ea typeface="Tahoma" panose="020B0604030504040204" pitchFamily="34" charset="0"/>
                          <a:cs typeface="Tahoma" panose="020B0604030504040204" pitchFamily="34" charset="0"/>
                        </a:rPr>
                        <a:t> 5</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Обществено здраве, здраве на животните и на растенията - Регламент (ЕО) № 178/2002 на Европейския парламент и на Съвета от 28 януари 2002 г. за определяне на общите принципи и изисквания на законодателството в областта на храните, за установяване на процедури по въпросите на безопасността на храните</a:t>
                      </a:r>
                    </a:p>
                  </a:txBody>
                  <a:tcPr marL="54932" marR="54932" marT="0" marB="0"/>
                </a:tc>
                <a:extLst>
                  <a:ext uri="{0D108BD9-81ED-4DB2-BD59-A6C34878D82A}">
                    <a16:rowId xmlns:a16="http://schemas.microsoft.com/office/drawing/2014/main" val="10005"/>
                  </a:ext>
                </a:extLst>
              </a:tr>
              <a:tr h="552643">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en-US" sz="900" dirty="0">
                          <a:effectLst/>
                          <a:latin typeface="Tahoma" panose="020B0604030504040204" pitchFamily="34" charset="0"/>
                          <a:ea typeface="Tahoma" panose="020B0604030504040204" pitchFamily="34" charset="0"/>
                          <a:cs typeface="Tahoma" panose="020B0604030504040204" pitchFamily="34" charset="0"/>
                        </a:rPr>
                        <a:t> 6</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Обществено здраве, здраве на животните и на растенията - Директива 96/22/ЕО на Съвета от 29 април 1996 г. относно забраната за употреба в животновъдството на определени вещества с хормонално или тиреостатично действие и за отмяна на Директиви 81/602/EEC, 88/146/EEC и 88/ 299/ЕИО</a:t>
                      </a:r>
                    </a:p>
                  </a:txBody>
                  <a:tcPr marL="54932" marR="54932" marT="0" marB="0"/>
                </a:tc>
                <a:extLst>
                  <a:ext uri="{0D108BD9-81ED-4DB2-BD59-A6C34878D82A}">
                    <a16:rowId xmlns:a16="http://schemas.microsoft.com/office/drawing/2014/main" val="10006"/>
                  </a:ext>
                </a:extLst>
              </a:tr>
              <a:tr h="396341">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en-US" sz="900" dirty="0">
                          <a:effectLst/>
                          <a:latin typeface="Tahoma" panose="020B0604030504040204" pitchFamily="34" charset="0"/>
                          <a:ea typeface="Tahoma" panose="020B0604030504040204" pitchFamily="34" charset="0"/>
                          <a:cs typeface="Tahoma" panose="020B0604030504040204" pitchFamily="34" charset="0"/>
                        </a:rPr>
                        <a:t> 12</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Обществено здраве, здраве на животните и на растенията,</a:t>
                      </a:r>
                      <a:r>
                        <a:rPr lang="bg-BG" sz="900" b="1" baseline="0"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Продукти за растителна защита -  Регламент (ЕО) № 1107/2009 относно пускането на пазара на продукти за растителна защита</a:t>
                      </a:r>
                    </a:p>
                  </a:txBody>
                  <a:tcPr marL="54932" marR="54932" marT="0" marB="0"/>
                </a:tc>
                <a:extLst>
                  <a:ext uri="{0D108BD9-81ED-4DB2-BD59-A6C34878D82A}">
                    <a16:rowId xmlns:a16="http://schemas.microsoft.com/office/drawing/2014/main" val="10007"/>
                  </a:ext>
                </a:extLst>
              </a:tr>
              <a:tr h="457200">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en-US" sz="900" dirty="0">
                          <a:effectLst/>
                          <a:latin typeface="Tahoma" panose="020B0604030504040204" pitchFamily="34" charset="0"/>
                          <a:ea typeface="Tahoma" panose="020B0604030504040204" pitchFamily="34" charset="0"/>
                          <a:cs typeface="Tahoma" panose="020B0604030504040204" pitchFamily="34" charset="0"/>
                        </a:rPr>
                        <a:t> 13</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Обществено здраве, здраве на животните и на растенията -  Директива 2009/128/ЕО за създаване на рамка за действие на Общността за постигане на устойчива употреба на пестициди</a:t>
                      </a:r>
                    </a:p>
                  </a:txBody>
                  <a:tcPr marL="54932" marR="54932" marT="0" marB="0"/>
                </a:tc>
                <a:extLst>
                  <a:ext uri="{0D108BD9-81ED-4DB2-BD59-A6C34878D82A}">
                    <a16:rowId xmlns:a16="http://schemas.microsoft.com/office/drawing/2014/main" val="10008"/>
                  </a:ext>
                </a:extLst>
              </a:tr>
              <a:tr h="381000">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en-US" sz="900" dirty="0">
                          <a:effectLst/>
                          <a:latin typeface="Tahoma" panose="020B0604030504040204" pitchFamily="34" charset="0"/>
                          <a:ea typeface="Tahoma" panose="020B0604030504040204" pitchFamily="34" charset="0"/>
                          <a:cs typeface="Tahoma" panose="020B0604030504040204" pitchFamily="34" charset="0"/>
                        </a:rPr>
                        <a:t> 14</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Хуманно отношение към животните -  Директива 2008/119/ЕО на Съвета от 18 декември 2008 г. за определяне на минимални стандарти за защита на телетата (OВ L 10, 15.1.2009 г., стр. 7):членове 3 и 4</a:t>
                      </a:r>
                    </a:p>
                  </a:txBody>
                  <a:tcPr marL="54932" marR="54932" marT="0" marB="0"/>
                </a:tc>
                <a:extLst>
                  <a:ext uri="{0D108BD9-81ED-4DB2-BD59-A6C34878D82A}">
                    <a16:rowId xmlns:a16="http://schemas.microsoft.com/office/drawing/2014/main" val="10009"/>
                  </a:ext>
                </a:extLst>
              </a:tr>
              <a:tr h="276321">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en-US" sz="900" dirty="0">
                          <a:effectLst/>
                          <a:latin typeface="Tahoma" panose="020B0604030504040204" pitchFamily="34" charset="0"/>
                          <a:ea typeface="Tahoma" panose="020B0604030504040204" pitchFamily="34" charset="0"/>
                          <a:cs typeface="Tahoma" panose="020B0604030504040204" pitchFamily="34" charset="0"/>
                        </a:rPr>
                        <a:t> 15</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Хуманно отношение към животните - Директива 2008/120/ЕО на Съвета от 18 декември 2008 г. относно определяне на минималните стандарти за защита на свинете</a:t>
                      </a:r>
                    </a:p>
                    <a:p>
                      <a:pPr algn="just">
                        <a:lnSpc>
                          <a:spcPct val="107000"/>
                        </a:lnSpc>
                        <a:spcAft>
                          <a:spcPts val="0"/>
                        </a:spcAft>
                      </a:pPr>
                      <a:endPar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tc>
                <a:extLst>
                  <a:ext uri="{0D108BD9-81ED-4DB2-BD59-A6C34878D82A}">
                    <a16:rowId xmlns:a16="http://schemas.microsoft.com/office/drawing/2014/main" val="10010"/>
                  </a:ext>
                </a:extLst>
              </a:tr>
              <a:tr h="276321">
                <a:tc>
                  <a:txBody>
                    <a:bodyPr/>
                    <a:lstStyle/>
                    <a:p>
                      <a:pPr>
                        <a:lnSpc>
                          <a:spcPct val="107000"/>
                        </a:lnSpc>
                        <a:spcAft>
                          <a:spcPts val="0"/>
                        </a:spcAft>
                      </a:pPr>
                      <a:r>
                        <a:rPr lang="bg-BG" sz="900" dirty="0">
                          <a:effectLst/>
                          <a:latin typeface="Tahoma" panose="020B0604030504040204" pitchFamily="34" charset="0"/>
                          <a:ea typeface="Tahoma" panose="020B0604030504040204" pitchFamily="34" charset="0"/>
                          <a:cs typeface="Tahoma" panose="020B0604030504040204" pitchFamily="34" charset="0"/>
                        </a:rPr>
                        <a:t>ЗИУ</a:t>
                      </a:r>
                      <a:r>
                        <a:rPr lang="en-US" sz="900" dirty="0">
                          <a:effectLst/>
                          <a:latin typeface="Tahoma" panose="020B0604030504040204" pitchFamily="34" charset="0"/>
                          <a:ea typeface="Tahoma" panose="020B0604030504040204" pitchFamily="34" charset="0"/>
                          <a:cs typeface="Tahoma" panose="020B0604030504040204" pitchFamily="34" charset="0"/>
                        </a:rPr>
                        <a:t> 16</a:t>
                      </a:r>
                      <a:endParaRPr lang="bg-BG" sz="900" dirty="0">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solidFill>
                      <a:srgbClr val="1EA092"/>
                    </a:solidFill>
                  </a:tcPr>
                </a:tc>
                <a:tc>
                  <a:txBody>
                    <a:bodyPr/>
                    <a:lstStyle/>
                    <a:p>
                      <a:pPr algn="just">
                        <a:lnSpc>
                          <a:spcPct val="107000"/>
                        </a:lnSpc>
                        <a:spcAft>
                          <a:spcPts val="0"/>
                        </a:spcAft>
                      </a:pPr>
                      <a:r>
                        <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rPr>
                        <a:t>Хуманно отношение към животните -  Директива 98/58/ЕО на Съвета от 20 юли 1998 г. относно защитата на животни, отглеждани за селскостопански цели (ОВ L 221, 8.8.1998 г., стр. 23)</a:t>
                      </a:r>
                    </a:p>
                    <a:p>
                      <a:pPr algn="just">
                        <a:lnSpc>
                          <a:spcPct val="107000"/>
                        </a:lnSpc>
                        <a:spcAft>
                          <a:spcPts val="0"/>
                        </a:spcAft>
                      </a:pPr>
                      <a:endParaRPr lang="bg-BG" sz="900" b="1" noProof="0"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a:txBody>
                  <a:tcPr marL="54932" marR="54932" marT="0" marB="0"/>
                </a:tc>
                <a:extLst>
                  <a:ext uri="{0D108BD9-81ED-4DB2-BD59-A6C34878D82A}">
                    <a16:rowId xmlns:a16="http://schemas.microsoft.com/office/drawing/2014/main" val="10011"/>
                  </a:ext>
                </a:extLst>
              </a:tr>
            </a:tbl>
          </a:graphicData>
        </a:graphic>
      </p:graphicFrame>
      <p:sp>
        <p:nvSpPr>
          <p:cNvPr id="3" name="Rectangle 1"/>
          <p:cNvSpPr>
            <a:spLocks noChangeArrowheads="1"/>
          </p:cNvSpPr>
          <p:nvPr/>
        </p:nvSpPr>
        <p:spPr bwMode="auto">
          <a:xfrm>
            <a:off x="1228725" y="1497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Tree>
    <p:extLst>
      <p:ext uri="{BB962C8B-B14F-4D97-AF65-F5344CB8AC3E}">
        <p14:creationId xmlns:p14="http://schemas.microsoft.com/office/powerpoint/2010/main" val="75063064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pPr algn="ctr"/>
            <a:r>
              <a:rPr lang="bg-BG" sz="2400" b="1" dirty="0">
                <a:solidFill>
                  <a:srgbClr val="7030A0"/>
                </a:solidFill>
                <a:latin typeface="Tahoma" panose="020B0604030504040204" pitchFamily="34" charset="0"/>
                <a:ea typeface="Tahoma" panose="020B0604030504040204" pitchFamily="34" charset="0"/>
                <a:cs typeface="Tahoma" panose="020B0604030504040204" pitchFamily="34" charset="0"/>
              </a:rPr>
              <a:t>Социална условност</a:t>
            </a:r>
          </a:p>
        </p:txBody>
      </p:sp>
      <p:sp>
        <p:nvSpPr>
          <p:cNvPr id="9" name="TextBox 8">
            <a:extLst>
              <a:ext uri="{FF2B5EF4-FFF2-40B4-BE49-F238E27FC236}">
                <a16:creationId xmlns:a16="http://schemas.microsoft.com/office/drawing/2014/main" id="{BF66B6EF-0DE9-CD43-ACC1-62E500699174}"/>
              </a:ext>
            </a:extLst>
          </p:cNvPr>
          <p:cNvSpPr txBox="1"/>
          <p:nvPr/>
        </p:nvSpPr>
        <p:spPr>
          <a:xfrm>
            <a:off x="228600" y="993801"/>
            <a:ext cx="8763000" cy="5663089"/>
          </a:xfrm>
          <a:prstGeom prst="rect">
            <a:avLst/>
          </a:prstGeom>
          <a:noFill/>
        </p:spPr>
        <p:txBody>
          <a:bodyPr wrap="square" rtlCol="0">
            <a:spAutoFit/>
          </a:bodyPr>
          <a:lstStyle/>
          <a:p>
            <a:pPr marL="285750" indent="-285750" algn="just">
              <a:spcBef>
                <a:spcPts val="200"/>
              </a:spcBef>
              <a:spcAft>
                <a:spcPts val="200"/>
              </a:spcAft>
              <a:buFont typeface="Arial" panose="020B0604020202020204" pitchFamily="34" charset="0"/>
              <a:buChar char="•"/>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През</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2023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2024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Националната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служба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съвети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земеделието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ще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консултира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правилата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следва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спазват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относно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предварителните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условия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социалната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сфера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свързани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трудовата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заетост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здравословни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безопасни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условия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труд</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Цялостният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контрол</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спазване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трудовото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законодателство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във</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всички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отрасли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дейности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осъществява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Изпълнителна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агенция</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Главна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инспекция</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труда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към</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министъра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труда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социалната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политика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Изпълнителна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агенция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Главна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инспекция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труда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осъществява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специализирана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контролна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дейност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спазването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законодателството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свързано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изпълнението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държавната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служба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правата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задълженията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страните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служебното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правоотношение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Предварителните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условия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социалната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сфера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бъдат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приложени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със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санкционен</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режим</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01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януари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2025г.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Системата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контрол</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санкции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ще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включва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процедура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уведомяване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Разплащателна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агенция</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специализирана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контролна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дейност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спазването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законодателството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свързано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със</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социалната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условност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Предстои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подписване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Споразумение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между</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този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контролен</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орган</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Държавен</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фонд</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Земеделие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осъществяване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контрола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обмен</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информация</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между</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институциите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санкциите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бъде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разработена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методика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определяне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степен</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тежест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продължителност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нарушенията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определения</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тази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база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процент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санкциите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които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получават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директни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плащания</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166330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04800" y="1181523"/>
            <a:ext cx="8686800" cy="4532010"/>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marL="285750" indent="-285750" algn="just">
              <a:spcBef>
                <a:spcPts val="750"/>
              </a:spcBef>
              <a:buFont typeface="Arial" panose="020B0604020202020204" pitchFamily="34" charset="0"/>
              <a:buChar char="•"/>
            </a:pP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Основно подпомагане на доходите за устойчивост - </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100,3</a:t>
            </a:r>
            <a:r>
              <a:rPr lang="en-US" b="1" dirty="0">
                <a:solidFill>
                  <a:srgbClr val="1EA092"/>
                </a:solidFill>
                <a:latin typeface="Tahoma" panose="020B0604030504040204" pitchFamily="34" charset="0"/>
                <a:ea typeface="Tahoma" panose="020B0604030504040204" pitchFamily="34" charset="0"/>
                <a:cs typeface="Tahoma" panose="020B0604030504040204" pitchFamily="34" charset="0"/>
              </a:rPr>
              <a:t>3</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 евро/ха.</a:t>
            </a:r>
          </a:p>
          <a:p>
            <a:pPr marL="285750" indent="-285750" algn="just">
              <a:spcBef>
                <a:spcPts val="750"/>
              </a:spcBef>
              <a:buFont typeface="Arial" panose="020B0604020202020204" pitchFamily="34" charset="0"/>
              <a:buChar char="•"/>
            </a:pPr>
            <a:endParaRPr lang="ru-RU"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r>
              <a:rPr lang="bg-BG" b="1" dirty="0">
                <a:solidFill>
                  <a:srgbClr val="7030A0"/>
                </a:solidFill>
              </a:rPr>
              <a:t>Допълнително преразпределително подпомагане на доходите за устойчивост - </a:t>
            </a: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1</a:t>
            </a:r>
            <a:r>
              <a:rPr lang="en-US" b="1" dirty="0">
                <a:solidFill>
                  <a:srgbClr val="1EA092"/>
                </a:solidFill>
                <a:latin typeface="Tahoma" panose="020B0604030504040204" pitchFamily="34" charset="0"/>
                <a:ea typeface="Tahoma" panose="020B0604030504040204" pitchFamily="34" charset="0"/>
                <a:cs typeface="Tahoma" panose="020B0604030504040204" pitchFamily="34" charset="0"/>
              </a:rPr>
              <a:t>23</a:t>
            </a: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b="1" dirty="0">
                <a:solidFill>
                  <a:srgbClr val="1EA092"/>
                </a:solidFill>
                <a:latin typeface="Tahoma" panose="020B0604030504040204" pitchFamily="34" charset="0"/>
                <a:ea typeface="Tahoma" panose="020B0604030504040204" pitchFamily="34" charset="0"/>
                <a:cs typeface="Tahoma" panose="020B0604030504040204" pitchFamily="34" charset="0"/>
              </a:rPr>
              <a:t>05</a:t>
            </a: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  евро/ха</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en-US"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b="1" dirty="0">
              <a:solidFill>
                <a:srgbClr val="7030A0"/>
              </a:solidFill>
            </a:endParaRPr>
          </a:p>
          <a:p>
            <a:pPr marL="285750" indent="-285750" algn="just">
              <a:spcBef>
                <a:spcPts val="750"/>
              </a:spcBef>
              <a:buFont typeface="Arial" panose="020B0604020202020204" pitchFamily="34" charset="0"/>
              <a:buChar char="•"/>
            </a:pP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Плащания за малки земеделски стопани - </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1 250,00 евро</a:t>
            </a:r>
          </a:p>
          <a:p>
            <a:pPr marL="285750" indent="-285750" algn="just">
              <a:spcBef>
                <a:spcPts val="750"/>
              </a:spcBef>
              <a:buFont typeface="Arial" panose="020B0604020202020204" pitchFamily="34" charset="0"/>
              <a:buChar char="•"/>
            </a:pPr>
            <a:endParaRPr lang="ru-RU"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Допълнително подпомагане на доходите за млади земеделски стопани - </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100,00 евро/ха.</a:t>
            </a: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pPr algn="ctr"/>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ДИРЕКТНИ ПЛАЩАНИЯ✷</a:t>
            </a:r>
            <a:endParaRPr lang="bg-BG" sz="2400" b="1" dirty="0">
              <a:solidFill>
                <a:srgbClr val="2D3B8C"/>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406545238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04800" y="816867"/>
            <a:ext cx="8534400" cy="6052939"/>
          </a:xfrm>
          <a:prstGeom prst="rect">
            <a:avLst/>
          </a:prstGeom>
          <a:noFill/>
          <a:ln w="9525">
            <a:noFill/>
            <a:miter lim="800000"/>
            <a:headEnd/>
            <a:tailEnd/>
          </a:ln>
        </p:spPr>
        <p:txBody>
          <a:bodyPr wrap="square">
            <a:spAutoFit/>
          </a:bodyPr>
          <a:lstStyle/>
          <a:p>
            <a:pPr marL="285750" indent="-285750" algn="just">
              <a:spcBef>
                <a:spcPts val="750"/>
              </a:spcBef>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 цел по-балансирано разпределение на подкрепата и насочване на подпомагането, съобразно </a:t>
            </a:r>
            <a:r>
              <a:rPr lang="bg-BG"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приоритизираните</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потребности в СП е определена горна граница на размера на основното подпомагане на доходите за устойчивост, което се отпуска на земеделски стопанин за дадена календарна година. Намалението е със 100 % сумата, надвишаваща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100 000 евро на основното подпомагане на доходите за устойчивост.</a:t>
            </a:r>
          </a:p>
          <a:p>
            <a:pPr marL="285750" indent="-285750" algn="just">
              <a:spcBef>
                <a:spcPts val="750"/>
              </a:spcBef>
              <a:buFont typeface="Arial" panose="020B0604020202020204" pitchFamily="34" charset="0"/>
              <a:buChar char="•"/>
            </a:pP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Преди да се приложи намалението на плащанията от размера на директните плащания, които се отпускат на земеделски стопанин за дадена календарна година ще бъдат приспаднати заплатите, свързани със селскостопанската дейност, които са действително изплатени и декларирани от земеделския стопанин, включително вноските за осигуряване.  </a:t>
            </a:r>
          </a:p>
          <a:p>
            <a:pPr marL="285750" indent="-285750" algn="just">
              <a:spcBef>
                <a:spcPts val="750"/>
              </a:spcBef>
              <a:buFont typeface="Arial" panose="020B0604020202020204" pitchFamily="34" charset="0"/>
              <a:buChar char="•"/>
            </a:pP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Разходите за трудови възнаграждения, включително вноските за осигуряване ще се отчитат за всички работници, които са заети в стопанството, назначени по код на икономическата дейност в областта на селското стопанство, съгласно Класификатора на икономическите дейности в България.  </a:t>
            </a:r>
          </a:p>
          <a:p>
            <a:pPr marL="285750" indent="-285750" algn="just">
              <a:spcBef>
                <a:spcPts val="750"/>
              </a:spcBef>
              <a:buFont typeface="Arial" panose="020B0604020202020204" pitchFamily="34" charset="0"/>
              <a:buChar char="•"/>
            </a:pP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Преди налагането на таван на плащания ще бъдат приспаднати разходите за заплати и осигуровки за едно заето лице (за всеки индивидуално), в размер на не повече от </a:t>
            </a: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2,5 пъти средната брутна месечна заплата, за икономическа дейност – „Селско, горско и рибно стопанство“ –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определена от НСИ за годината на подаване на заявлението за подпомагане.</a:t>
            </a:r>
          </a:p>
          <a:p>
            <a:pPr marL="285750" indent="-285750" algn="just">
              <a:spcBef>
                <a:spcPts val="750"/>
              </a:spcBef>
              <a:buFont typeface="Arial" panose="020B0604020202020204" pitchFamily="34" charset="0"/>
              <a:buChar char="•"/>
            </a:pPr>
            <a:endParaRPr lang="bg-BG" alt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en-US" altLang="en-US" b="1" dirty="0">
              <a:solidFill>
                <a:srgbClr val="7030A0"/>
              </a:solidFill>
            </a:endParaRPr>
          </a:p>
        </p:txBody>
      </p:sp>
      <p:sp>
        <p:nvSpPr>
          <p:cNvPr id="26626" name="Правоъгълник 3"/>
          <p:cNvSpPr>
            <a:spLocks noChangeArrowheads="1"/>
          </p:cNvSpPr>
          <p:nvPr/>
        </p:nvSpPr>
        <p:spPr bwMode="auto">
          <a:xfrm>
            <a:off x="533400" y="304800"/>
            <a:ext cx="8305800" cy="461665"/>
          </a:xfrm>
          <a:prstGeom prst="rect">
            <a:avLst/>
          </a:prstGeom>
          <a:noFill/>
          <a:ln w="9525">
            <a:noFill/>
            <a:miter lim="800000"/>
            <a:headEnd/>
            <a:tailEnd/>
          </a:ln>
        </p:spPr>
        <p:txBody>
          <a:bodyPr wrap="square">
            <a:spAutoFit/>
          </a:bodyPr>
          <a:lstStyle/>
          <a:p>
            <a:pPr algn="ctr"/>
            <a:r>
              <a:rPr lang="bg-BG" sz="2400" b="1" dirty="0">
                <a:solidFill>
                  <a:srgbClr val="7030A0"/>
                </a:solidFill>
                <a:latin typeface="Tahoma" panose="020B0604030504040204" pitchFamily="34" charset="0"/>
                <a:ea typeface="Tahoma" panose="020B0604030504040204" pitchFamily="34" charset="0"/>
                <a:cs typeface="Tahoma" panose="020B0604030504040204" pitchFamily="34" charset="0"/>
              </a:rPr>
              <a:t>Таван на директните плащания</a:t>
            </a:r>
          </a:p>
        </p:txBody>
      </p:sp>
    </p:spTree>
    <p:extLst>
      <p:ext uri="{BB962C8B-B14F-4D97-AF65-F5344CB8AC3E}">
        <p14:creationId xmlns:p14="http://schemas.microsoft.com/office/powerpoint/2010/main" val="54400975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317863"/>
            <a:ext cx="8305800" cy="830997"/>
          </a:xfrm>
          <a:prstGeom prst="rect">
            <a:avLst/>
          </a:prstGeom>
          <a:noFill/>
          <a:ln w="9525">
            <a:noFill/>
            <a:miter lim="800000"/>
            <a:headEnd/>
            <a:tailEnd/>
          </a:ln>
        </p:spPr>
        <p:txBody>
          <a:bodyPr wrap="square">
            <a:spAutoFit/>
          </a:bodyPr>
          <a:lstStyle/>
          <a:p>
            <a:pPr algn="ctr"/>
            <a:r>
              <a:rPr lang="bg-BG" sz="24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поддържане на биологично земеделие (селскостопански животни) </a:t>
            </a:r>
          </a:p>
        </p:txBody>
      </p:sp>
      <p:sp>
        <p:nvSpPr>
          <p:cNvPr id="9" name="TextBox 8">
            <a:extLst>
              <a:ext uri="{FF2B5EF4-FFF2-40B4-BE49-F238E27FC236}">
                <a16:creationId xmlns:a16="http://schemas.microsoft.com/office/drawing/2014/main" id="{BF66B6EF-0DE9-CD43-ACC1-62E500699174}"/>
              </a:ext>
            </a:extLst>
          </p:cNvPr>
          <p:cNvSpPr txBox="1"/>
          <p:nvPr/>
        </p:nvSpPr>
        <p:spPr>
          <a:xfrm>
            <a:off x="114300" y="1212003"/>
            <a:ext cx="8610600" cy="6011902"/>
          </a:xfrm>
          <a:prstGeom prst="rect">
            <a:avLst/>
          </a:prstGeom>
          <a:noFill/>
        </p:spPr>
        <p:txBody>
          <a:bodyPr wrap="square" rtlCol="0">
            <a:spAutoFit/>
          </a:bodyPr>
          <a:lstStyle/>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да имат сключен договор с Контролиращо лице за биологично производство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не по-късно от 31 декември на годината,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предхождаща годината на кандидатстване въз основа на наличните данни в регистъра на биологичните оператори към тази дата. </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трябва да спазват изискванията на Регламент (ЕС) 2018/848 относно биологичното производство и етикетирането на биологични продукти. </a:t>
            </a:r>
          </a:p>
          <a:p>
            <a:pPr algn="just"/>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Цялото стопанство</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което се поема ангажимента, трябва да се управлява в съответствие с приложимите за биологичното производство изисквания в Регламент (ЕС) 2018/848 относно биологичното производство и етикетирането на биологични продукти, като независимо от това изискване е допустимо дадено стопанство да се раздели на ясно и ефективно обособени производствени единици за биологично производство, за преход към биологично производство и за небиологично производство,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при условие че по отношение на производствените единици за небиологично производство: </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а) отглежданите животни са от различни видове; </a:t>
            </a:r>
          </a:p>
          <a:p>
            <a:pPr algn="just"/>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б</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растенията са от различни, лесно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разграничими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сортове. </a:t>
            </a:r>
          </a:p>
          <a:p>
            <a:pPr marL="342900" indent="-342900" algn="just">
              <a:spcBef>
                <a:spcPts val="750"/>
              </a:spcBef>
              <a:buFont typeface="Arial" panose="020B0604020202020204" pitchFamily="34" charset="0"/>
              <a:buChar char="•"/>
            </a:pPr>
            <a:endParaRPr lang="en-US"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310669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317863"/>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поддържане на биологично земеделие (селскостопански животни) </a:t>
            </a:r>
          </a:p>
        </p:txBody>
      </p:sp>
      <p:sp>
        <p:nvSpPr>
          <p:cNvPr id="9" name="TextBox 8">
            <a:extLst>
              <a:ext uri="{FF2B5EF4-FFF2-40B4-BE49-F238E27FC236}">
                <a16:creationId xmlns:a16="http://schemas.microsoft.com/office/drawing/2014/main" id="{BF66B6EF-0DE9-CD43-ACC1-62E500699174}"/>
              </a:ext>
            </a:extLst>
          </p:cNvPr>
          <p:cNvSpPr txBox="1"/>
          <p:nvPr/>
        </p:nvSpPr>
        <p:spPr>
          <a:xfrm>
            <a:off x="190500" y="1083866"/>
            <a:ext cx="8610600" cy="4955203"/>
          </a:xfrm>
          <a:prstGeom prst="rect">
            <a:avLst/>
          </a:prstGeom>
          <a:noFill/>
        </p:spPr>
        <p:txBody>
          <a:bodyPr wrap="square" rtlCol="0">
            <a:spAutoFit/>
          </a:bodyPr>
          <a:lstStyle/>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подпомагане по интервенцията могат да кандидатстват само собственици на животни. Земеделските стопани получават подпомагане за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говеда, биволи, овце и/или кози. </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интервенцията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кандидатстват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само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собственици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поддържат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постоянно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затревени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заети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фуражни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култури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система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контрол</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преход</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отглеждат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селскостопански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система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контрол</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биологични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преход</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говеда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биволи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овце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кози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свине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пасищно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отглеждане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Източно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балканска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свиня</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приложимото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законодателство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съотношение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1 ЖЕ/</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ха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x-none"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ru-RU" dirty="0" err="1">
                <a:solidFill>
                  <a:srgbClr val="1EA092"/>
                </a:solidFill>
                <a:latin typeface="Tahoma" panose="020B0604030504040204" pitchFamily="34" charset="0"/>
                <a:ea typeface="Tahoma" panose="020B0604030504040204" pitchFamily="34" charset="0"/>
                <a:cs typeface="Tahoma" panose="020B0604030504040204" pitchFamily="34" charset="0"/>
              </a:rPr>
              <a:t>Еко</a:t>
            </a: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 схема за </a:t>
            </a:r>
            <a:r>
              <a:rPr lang="ru-RU" dirty="0" err="1">
                <a:solidFill>
                  <a:srgbClr val="1EA092"/>
                </a:solidFill>
                <a:latin typeface="Tahoma" panose="020B0604030504040204" pitchFamily="34" charset="0"/>
                <a:ea typeface="Tahoma" panose="020B0604030504040204" pitchFamily="34" charset="0"/>
                <a:cs typeface="Tahoma" panose="020B0604030504040204" pitchFamily="34" charset="0"/>
              </a:rPr>
              <a:t>поддържане</a:t>
            </a: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 на </a:t>
            </a:r>
            <a:r>
              <a:rPr lang="ru-RU" dirty="0" err="1">
                <a:solidFill>
                  <a:srgbClr val="1EA092"/>
                </a:solidFill>
                <a:latin typeface="Tahoma" panose="020B0604030504040204" pitchFamily="34" charset="0"/>
                <a:ea typeface="Tahoma" panose="020B0604030504040204" pitchFamily="34" charset="0"/>
                <a:cs typeface="Tahoma" panose="020B0604030504040204" pitchFamily="34" charset="0"/>
              </a:rPr>
              <a:t>биологично</a:t>
            </a: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земеделие</a:t>
            </a: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dirty="0" err="1">
                <a:solidFill>
                  <a:srgbClr val="1EA092"/>
                </a:solidFill>
                <a:latin typeface="Tahoma" panose="020B0604030504040204" pitchFamily="34" charset="0"/>
                <a:ea typeface="Tahoma" panose="020B0604030504040204" pitchFamily="34" charset="0"/>
                <a:cs typeface="Tahoma" panose="020B0604030504040204" pitchFamily="34" charset="0"/>
              </a:rPr>
              <a:t>селскостопански</a:t>
            </a: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357,85 евро/ха</a:t>
            </a:r>
          </a:p>
          <a:p>
            <a:pPr marL="342900" indent="-342900" algn="just">
              <a:spcBef>
                <a:spcPts val="750"/>
              </a:spcBef>
              <a:buFont typeface="Arial" panose="020B0604020202020204" pitchFamily="34" charset="0"/>
              <a:buChar char="•"/>
            </a:pPr>
            <a:endParaRPr lang="en-US"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3026623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533400" y="457200"/>
            <a:ext cx="7772400" cy="609600"/>
          </a:xfrm>
        </p:spPr>
        <p:txBody>
          <a:bodyPr/>
          <a:lstStyle/>
          <a:p>
            <a:pPr eaLnBrk="1" hangingPunct="1"/>
            <a:r>
              <a:rPr lang="bg-BG" sz="2400" b="1" dirty="0">
                <a:solidFill>
                  <a:srgbClr val="1EA092"/>
                </a:solidFill>
                <a:latin typeface="Tahoma" pitchFamily="34" charset="0"/>
                <a:cs typeface="Tahoma" pitchFamily="34" charset="0"/>
              </a:rPr>
              <a:t>Цели на Общата селскостопанска политика 2021-2027</a:t>
            </a:r>
          </a:p>
        </p:txBody>
      </p:sp>
      <p:pic>
        <p:nvPicPr>
          <p:cNvPr id="16386" name="Картина 2"/>
          <p:cNvPicPr>
            <a:picLocks noChangeAspect="1"/>
          </p:cNvPicPr>
          <p:nvPr/>
        </p:nvPicPr>
        <p:blipFill>
          <a:blip r:embed="rId2"/>
          <a:srcRect/>
          <a:stretch>
            <a:fillRect/>
          </a:stretch>
        </p:blipFill>
        <p:spPr bwMode="auto">
          <a:xfrm>
            <a:off x="1143000" y="1676400"/>
            <a:ext cx="6953250" cy="4300538"/>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04800" y="1395157"/>
            <a:ext cx="8534400" cy="4985980"/>
          </a:xfrm>
          <a:prstGeom prst="rect">
            <a:avLst/>
          </a:prstGeom>
          <a:noFill/>
          <a:ln w="9525">
            <a:noFill/>
            <a:miter lim="800000"/>
            <a:headEnd/>
            <a:tailEnd/>
          </a:ln>
        </p:spPr>
        <p:txBody>
          <a:bodyPr wrap="square">
            <a:spAutoFit/>
          </a:bodyPr>
          <a:lstStyle/>
          <a:p>
            <a:pPr algn="just"/>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Видовете екологична инфраструктура обект на тази интервенция са: </a:t>
            </a:r>
          </a:p>
          <a:p>
            <a:pPr marL="342900" indent="-342900" algn="just">
              <a:buFont typeface="+mj-lt"/>
              <a:buAutoNum type="arabicPeriod"/>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Живи плетове или Редици от дървета; </a:t>
            </a:r>
          </a:p>
          <a:p>
            <a:pPr marL="342900" indent="-342900" algn="just">
              <a:buFont typeface="+mj-lt"/>
              <a:buAutoNum type="arabicPeriod"/>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Отделни дървета; </a:t>
            </a:r>
          </a:p>
          <a:p>
            <a:pPr marL="342900" indent="-342900" algn="just">
              <a:buFont typeface="+mj-lt"/>
              <a:buAutoNum type="arabicPeriod"/>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Дървета в група; </a:t>
            </a:r>
          </a:p>
          <a:p>
            <a:pPr marL="342900" indent="-342900" algn="just">
              <a:buFont typeface="+mj-lt"/>
              <a:buAutoNum type="arabicPeriod"/>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Дървесни противо-ерозионни пояси; </a:t>
            </a:r>
          </a:p>
          <a:p>
            <a:pPr marL="342900" indent="-342900" algn="just">
              <a:buFont typeface="+mj-lt"/>
              <a:buAutoNum type="arabicPeriod"/>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Синори; </a:t>
            </a:r>
          </a:p>
          <a:p>
            <a:pPr marL="342900" indent="-342900" algn="just">
              <a:buFont typeface="+mj-lt"/>
              <a:buAutoNum type="arabicPeriod"/>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Влажни зони; </a:t>
            </a:r>
          </a:p>
          <a:p>
            <a:pPr marL="342900" indent="-342900" algn="just">
              <a:buFont typeface="+mj-lt"/>
              <a:buAutoNum type="arabicPeriod"/>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Зелени зони около водни течения;</a:t>
            </a:r>
          </a:p>
          <a:p>
            <a:pPr marL="342900" indent="-342900" algn="just">
              <a:buFont typeface="+mj-lt"/>
              <a:buAutoNum type="arabicPeriod"/>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Тераси. </a:t>
            </a:r>
          </a:p>
          <a:p>
            <a:pPr marL="342900" indent="-342900" algn="just">
              <a:buFont typeface="+mj-lt"/>
              <a:buAutoNum type="arabicPeriod"/>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Ивици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по краищата на гори;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Буферни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ивици.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Не се извършват третирания с препарати за растителна защита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при изброените видове зелена инфраструктура</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с изключение на изрично упоменати в задължителните за извършване дейности. </a:t>
            </a:r>
          </a:p>
          <a:p>
            <a:pPr algn="just"/>
            <a:endParaRPr lang="bg-BG" sz="1600" i="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Екологична</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инфраструктура_постоянно</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затревени</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290 евро/ха.</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375140"/>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поддържане и подобряване на биологичното разнообразие и екологичната инфраструктура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7637199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90500" y="1083026"/>
            <a:ext cx="8534400" cy="5632311"/>
          </a:xfrm>
          <a:prstGeom prst="rect">
            <a:avLst/>
          </a:prstGeom>
          <a:noFill/>
          <a:ln w="9525">
            <a:noFill/>
            <a:miter lim="800000"/>
            <a:headEnd/>
            <a:tailEnd/>
          </a:ln>
        </p:spPr>
        <p:txBody>
          <a:bodyPr wrap="square">
            <a:spAutoFit/>
          </a:bodyPr>
          <a:lstStyle/>
          <a:p>
            <a:pPr algn="just"/>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Задължителни за извършване дейности в зависимост от вида на зелената инфраструктура, за получаване на подпомагане по тази интервенция: </a:t>
            </a:r>
          </a:p>
          <a:p>
            <a:pPr algn="just"/>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Живи плетове или Редици от дървета </a:t>
            </a:r>
          </a:p>
          <a:p>
            <a:pPr>
              <a:spcBef>
                <a:spcPts val="200"/>
              </a:spcBef>
              <a:spcAft>
                <a:spcPts val="200"/>
              </a:spcAft>
            </a:pP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Запазване целостта на ландшафтния елемент.</a:t>
            </a:r>
            <a:endParaRPr lang="x-none"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Почистване на инвазивни видове растения извън периодите на гнездене на птиците.</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Почистване на сухи клони и ниски клони до 1.5 м. височина извън периода на гнездене на птиците.</a:t>
            </a:r>
            <a:r>
              <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Поддържане на граничните зони чрез косене или мулчиране най малко 1 път годишно извън периода на гнездене на птиците.</a:t>
            </a:r>
            <a:r>
              <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Поддръжката на елемента може да се осъществява и само от страната на съответния ползвател или собственик.</a:t>
            </a:r>
            <a:r>
              <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Не се извършват третирания с препарати за растителна защита.</a:t>
            </a: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отделни дървета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Почистване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на сухи клони и ниски клони до 1.5 м. височина,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както и поддържане на сервитутните ивици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чрез косене или мулчиране най малко 1 път годишно извън периодите на гнездене на птиците. </a:t>
            </a: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дървета в група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Почистване на ниски клони до височина 1,5 метра при редиците от дървета,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извън периодите на гнездене на птиците.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Почистване на инвазивни видове растения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извън периодите на гнездене на птиците, както и поддържане на сервитутните ивици чрез косене или мулчиране най малко 1 път годишно извън периодите на гнездене на птиците. </a:t>
            </a: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375140"/>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поддържане и подобряване на биологичното разнообразие и екологичната инфраструктура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79196215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90500" y="1083026"/>
            <a:ext cx="8534400" cy="5478423"/>
          </a:xfrm>
          <a:prstGeom prst="rect">
            <a:avLst/>
          </a:prstGeom>
          <a:noFill/>
          <a:ln w="9525">
            <a:noFill/>
            <a:miter lim="800000"/>
            <a:headEnd/>
            <a:tailEnd/>
          </a:ln>
        </p:spPr>
        <p:txBody>
          <a:bodyPr wrap="square">
            <a:spAutoFit/>
          </a:bodyPr>
          <a:lstStyle/>
          <a:p>
            <a:pPr algn="just"/>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Задължителни за извършване дейности в зависимост от вида на зелената инфраструктура, за получаване на подпомагане по тази интервенция: </a:t>
            </a:r>
          </a:p>
          <a:p>
            <a:pPr algn="just"/>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Дървесни противо-ерозионни пояси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Почистване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на инвазивни видове растения извън периодите на гнездене на птиците.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Почистване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на сухи храстовидни видове, извън периодите на гнездене на птиците.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Почистване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на ниски клони до височина 1,5 метра, извън периодите на гнездене на птиците.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Косене или мулчиране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най малко 1 път годишно на сервитутните ивици извън периодите на гнездене на птиците.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Запазване на съществуващата дървесна растителност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 изключение на инвазивните видове. </a:t>
            </a: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синори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Запазване целостта на ландшафтния елемент.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Почистване на инвазивни видове растения извън периодите на гнездене на птиците. Почистване на сухи клони и на ниски клони до 1.5 м. височина извън периода на гнездене на птиците. Поддържането на граничните зони чрез косене или мулчиране  най малко 1 път годишно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извън периодите на гнездене на птиците.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Поддръжката на синора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може да се осъществява и само от страната на съответния ползвател или собственик.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Не се извършват третирания с препарати за растителна защита. </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en-US" altLang="en-US" sz="1400" b="1" dirty="0">
              <a:solidFill>
                <a:srgbClr val="7030A0"/>
              </a:solidFill>
            </a:endParaRPr>
          </a:p>
        </p:txBody>
      </p:sp>
      <p:sp>
        <p:nvSpPr>
          <p:cNvPr id="26626" name="Правоъгълник 3"/>
          <p:cNvSpPr>
            <a:spLocks noChangeArrowheads="1"/>
          </p:cNvSpPr>
          <p:nvPr/>
        </p:nvSpPr>
        <p:spPr bwMode="auto">
          <a:xfrm>
            <a:off x="419100" y="375140"/>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поддържане и подобряване на биологичното разнообразие и екологичната инфраструктура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66493165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90500" y="1083026"/>
            <a:ext cx="8534400" cy="4739759"/>
          </a:xfrm>
          <a:prstGeom prst="rect">
            <a:avLst/>
          </a:prstGeom>
          <a:noFill/>
          <a:ln w="9525">
            <a:noFill/>
            <a:miter lim="800000"/>
            <a:headEnd/>
            <a:tailEnd/>
          </a:ln>
        </p:spPr>
        <p:txBody>
          <a:bodyPr wrap="square">
            <a:spAutoFit/>
          </a:bodyPr>
          <a:lstStyle/>
          <a:p>
            <a:pPr algn="just"/>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Задължителни за извършване дейности в зависимост от вида на зелената инфраструктура, за получаване на подпомагане по тази интервенция: </a:t>
            </a:r>
          </a:p>
          <a:p>
            <a:pPr algn="just"/>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влажни зони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Поддържане на крайбрежната растителност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чрез изрязване и отстраняване на нежеланата растителност в периоди извън гнездене на птиците.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Поддържане на естествен тревостой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при ниски води на акваторията ако такъв съществува без дрениране на площите.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Не разораване и/или отводняване на езерцата. Не използване на Първа група Препарати за Растителна Защита (ПРЗ) в Територии граничещи на акваториите. </a:t>
            </a: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Зелени зони около водни течения </a:t>
            </a:r>
          </a:p>
          <a:p>
            <a:pPr algn="just"/>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Задължителни косене или мулчиране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най-малко 1 път годишно на сервитутните ивици, като дейностите следва да се извършат извън периодите на гнездене на птиците.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Отстраняване на сухи дървета, отстраняване на храсти и инвазивни видове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извън периодите на гнездене на птиците.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Не се извършват третирания с препарати за растителна защита. </a:t>
            </a:r>
          </a:p>
          <a:p>
            <a:pPr algn="just"/>
            <a:endParaRPr lang="en-US" altLang="en-US" sz="1400" b="1" dirty="0">
              <a:solidFill>
                <a:srgbClr val="7030A0"/>
              </a:solidFill>
            </a:endParaRPr>
          </a:p>
        </p:txBody>
      </p:sp>
      <p:sp>
        <p:nvSpPr>
          <p:cNvPr id="26626" name="Правоъгълник 3"/>
          <p:cNvSpPr>
            <a:spLocks noChangeArrowheads="1"/>
          </p:cNvSpPr>
          <p:nvPr/>
        </p:nvSpPr>
        <p:spPr bwMode="auto">
          <a:xfrm>
            <a:off x="419100" y="375140"/>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поддържане и подобряване на биологичното разнообразие и екологичната инфраструктура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069107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90500" y="1083026"/>
            <a:ext cx="8534400" cy="5139869"/>
          </a:xfrm>
          <a:prstGeom prst="rect">
            <a:avLst/>
          </a:prstGeom>
          <a:noFill/>
          <a:ln w="9525">
            <a:noFill/>
            <a:miter lim="800000"/>
            <a:headEnd/>
            <a:tailEnd/>
          </a:ln>
        </p:spPr>
        <p:txBody>
          <a:bodyPr wrap="square">
            <a:spAutoFit/>
          </a:bodyPr>
          <a:lstStyle/>
          <a:p>
            <a:pPr algn="just"/>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Задължителни за извършване дейности в зависимост от вида на зелената инфраструктура, за получаване на подпомагане по тази интервенция: </a:t>
            </a: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Тераси </a:t>
            </a:r>
          </a:p>
          <a:p>
            <a:pPr algn="just">
              <a:spcBef>
                <a:spcPts val="200"/>
              </a:spcBef>
              <a:spcAft>
                <a:spcPts val="200"/>
              </a:spcAft>
            </a:pP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Запазване целостта на ландшафтния елемент.</a:t>
            </a:r>
            <a:endParaRPr lang="x-none"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Почистване на инвазивни видове растения извън периодите на гнездене на птиците.</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При наличие на храстовидна и/или дървесна растителност, почистване на сухи клони и ниски клони до 1.5 м. височина извън периода на гнездене на птиците.</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Поддържане на граничните зони чрез косене или мулчиране най малко 1 път годишно извън периода на гнездене на птиците.</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Поддръжката на елемента може да се осъществява и само от страната на съответния ползвател или собственик.</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Не се извършват третирания с препарати за растителна защита.</a:t>
            </a:r>
            <a:endParaRPr lang="x-none"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ивици по краищата на гори </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Косене или мулчиране </a:t>
            </a: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най малко 1 път годишно на териториите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в границите на ивиците, като дейностите следва да се извършат извън периодите на гнездене на птиците. Косенето да се извършва извън периода с риск за горски пожари с цел намаляване на риска от пожари.</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Не се извършват третирания с препарати за растителна защита.</a:t>
            </a: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endParaRPr lang="en-US" altLang="en-US" sz="1400" b="1" dirty="0">
              <a:solidFill>
                <a:srgbClr val="7030A0"/>
              </a:solidFill>
            </a:endParaRPr>
          </a:p>
        </p:txBody>
      </p:sp>
      <p:sp>
        <p:nvSpPr>
          <p:cNvPr id="26626" name="Правоъгълник 3"/>
          <p:cNvSpPr>
            <a:spLocks noChangeArrowheads="1"/>
          </p:cNvSpPr>
          <p:nvPr/>
        </p:nvSpPr>
        <p:spPr bwMode="auto">
          <a:xfrm>
            <a:off x="419100" y="375140"/>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поддържане и подобряване на биологичното разнообразие и екологичната инфраструктура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54147988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90500" y="1083026"/>
            <a:ext cx="8534400" cy="4154984"/>
          </a:xfrm>
          <a:prstGeom prst="rect">
            <a:avLst/>
          </a:prstGeom>
          <a:noFill/>
          <a:ln w="9525">
            <a:noFill/>
            <a:miter lim="800000"/>
            <a:headEnd/>
            <a:tailEnd/>
          </a:ln>
        </p:spPr>
        <p:txBody>
          <a:bodyPr wrap="square">
            <a:spAutoFit/>
          </a:bodyPr>
          <a:lstStyle/>
          <a:p>
            <a:pPr algn="just"/>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Задължителни за извършване дейности в зависимост от вида на зелената инфраструктура, за получаване на подпомагане по тази интервенция: </a:t>
            </a:r>
          </a:p>
          <a:p>
            <a:pPr algn="just">
              <a:spcBef>
                <a:spcPts val="200"/>
              </a:spcBef>
              <a:spcAft>
                <a:spcPts val="200"/>
              </a:spcAft>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 буферни ивици </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Поддържане на естествен тревостой ако такъв съществува без почвени обработки на площите. Не се извършват нарочни третирания с Препарати за Растителна Защита (ПРЗ) на тези територии.</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Поддържането се състои в косене или мулчиране най малко 1 път годишно на териториите в границите на буферните ивици, като дейностите следва да се извършат извън периодите на гнездене на птиците</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За премахването на храстова растителност се забранява използването на шредери, мулчери и др. техника, която води до пълното раздробяване на храстовата растителност.</a:t>
            </a:r>
            <a:r>
              <a:rPr lang="x-none" sz="1600"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algn="just"/>
            <a:endParaRPr lang="en-US" altLang="en-US" sz="1400" b="1" dirty="0">
              <a:solidFill>
                <a:srgbClr val="7030A0"/>
              </a:solidFill>
            </a:endParaRPr>
          </a:p>
        </p:txBody>
      </p:sp>
      <p:sp>
        <p:nvSpPr>
          <p:cNvPr id="26626" name="Правоъгълник 3"/>
          <p:cNvSpPr>
            <a:spLocks noChangeArrowheads="1"/>
          </p:cNvSpPr>
          <p:nvPr/>
        </p:nvSpPr>
        <p:spPr bwMode="auto">
          <a:xfrm>
            <a:off x="419100" y="375140"/>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поддържане и подобряване на биологичното разнообразие и екологичната инфраструктура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47404174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317863"/>
            <a:ext cx="8305800"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намаляване използването на пестициди </a:t>
            </a:r>
          </a:p>
        </p:txBody>
      </p:sp>
      <p:sp>
        <p:nvSpPr>
          <p:cNvPr id="9" name="TextBox 8">
            <a:extLst>
              <a:ext uri="{FF2B5EF4-FFF2-40B4-BE49-F238E27FC236}">
                <a16:creationId xmlns:a16="http://schemas.microsoft.com/office/drawing/2014/main" id="{BF66B6EF-0DE9-CD43-ACC1-62E500699174}"/>
              </a:ext>
            </a:extLst>
          </p:cNvPr>
          <p:cNvSpPr txBox="1"/>
          <p:nvPr/>
        </p:nvSpPr>
        <p:spPr>
          <a:xfrm>
            <a:off x="266700" y="763027"/>
            <a:ext cx="8610600" cy="5586145"/>
          </a:xfrm>
          <a:prstGeom prst="rect">
            <a:avLst/>
          </a:prstGeom>
          <a:noFill/>
        </p:spPr>
        <p:txBody>
          <a:bodyPr wrap="square" rtlCol="0">
            <a:spAutoFit/>
          </a:bodyPr>
          <a:lstStyle/>
          <a:p>
            <a:pPr algn="just"/>
            <a:endPar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Видовете допустими площи са тези при, които са изпълнени следните екологично насочени земеделски практики свързани с намаляване на количествата на използвани препарати за растителна защита на ниво стопанство: </a:t>
            </a:r>
          </a:p>
          <a:p>
            <a:pPr algn="just"/>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1.</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Прилагане на продукти за растителна защита </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 инсектициди, хербициди и фунгициди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не попадащи в първа професионална категория на употреба</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algn="just"/>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2.</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Не прилагане </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на продукти за растителна защита, които са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тотални хербициди включително такива съдържащи глифозат. </a:t>
            </a:r>
          </a:p>
          <a:p>
            <a:pPr algn="just"/>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3.Прилагане на </a:t>
            </a:r>
            <a:r>
              <a:rPr lang="bg-BG" sz="1700" b="1" dirty="0" err="1">
                <a:solidFill>
                  <a:srgbClr val="7030A0"/>
                </a:solidFill>
                <a:latin typeface="Tahoma" panose="020B0604030504040204" pitchFamily="34" charset="0"/>
                <a:ea typeface="Tahoma" panose="020B0604030504040204" pitchFamily="34" charset="0"/>
                <a:cs typeface="Tahoma" panose="020B0604030504040204" pitchFamily="34" charset="0"/>
              </a:rPr>
              <a:t>феромонови</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 уловки </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с различна гъстота на ха/дка при отглеждане на полски/зърнено житни, маслодайни, технически др. култури и при зеленчуци и плодове </a:t>
            </a:r>
          </a:p>
          <a:p>
            <a:pPr algn="just"/>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За да се получи подпомагане по интервенцията следва да се изпълни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задължително т. 2 и поне още една от т.1 и т. 3. </a:t>
            </a:r>
          </a:p>
          <a:p>
            <a:pPr algn="just"/>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Интервенции се доказва чрез проверка </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дневниците за растителна защита и чрез разходно-оправдателни документи за закупените продукти </a:t>
            </a:r>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за растителна защита и </a:t>
            </a:r>
            <a:r>
              <a:rPr lang="bg-BG" sz="1700" dirty="0" err="1">
                <a:solidFill>
                  <a:srgbClr val="1EA092"/>
                </a:solidFill>
                <a:latin typeface="Tahoma" panose="020B0604030504040204" pitchFamily="34" charset="0"/>
                <a:ea typeface="Tahoma" panose="020B0604030504040204" pitchFamily="34" charset="0"/>
                <a:cs typeface="Tahoma" panose="020B0604030504040204" pitchFamily="34" charset="0"/>
              </a:rPr>
              <a:t>феромонови</a:t>
            </a:r>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 уловки на съответните площи. </a:t>
            </a:r>
          </a:p>
          <a:p>
            <a:pPr algn="just"/>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са задължени да отразяват коректно всички операции с прилагане на продукти за растителна защита през съответната година в дневника. </a:t>
            </a:r>
            <a:endParaRPr lang="bg-BG" sz="1700" b="1" i="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endParaRPr lang="ru-RU" sz="1700" i="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ru-RU" sz="1700" i="1" dirty="0" err="1">
                <a:solidFill>
                  <a:srgbClr val="1EA092"/>
                </a:solidFill>
                <a:latin typeface="Tahoma" panose="020B0604030504040204" pitchFamily="34" charset="0"/>
                <a:ea typeface="Tahoma" panose="020B0604030504040204" pitchFamily="34" charset="0"/>
                <a:cs typeface="Tahoma" panose="020B0604030504040204" pitchFamily="34" charset="0"/>
              </a:rPr>
              <a:t>Пестициди_постоянно</a:t>
            </a:r>
            <a:r>
              <a:rPr lang="ru-RU" sz="17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700" i="1" dirty="0" err="1">
                <a:solidFill>
                  <a:srgbClr val="1EA092"/>
                </a:solidFill>
                <a:latin typeface="Tahoma" panose="020B0604030504040204" pitchFamily="34" charset="0"/>
                <a:ea typeface="Tahoma" panose="020B0604030504040204" pitchFamily="34" charset="0"/>
                <a:cs typeface="Tahoma" panose="020B0604030504040204" pitchFamily="34" charset="0"/>
              </a:rPr>
              <a:t>затревени</a:t>
            </a:r>
            <a:r>
              <a:rPr lang="ru-RU" sz="17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700" i="1"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ru-RU" sz="1700" i="1"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ru-RU" sz="1700" b="1" dirty="0">
                <a:solidFill>
                  <a:srgbClr val="7030A0"/>
                </a:solidFill>
                <a:latin typeface="Tahoma" panose="020B0604030504040204" pitchFamily="34" charset="0"/>
                <a:ea typeface="Tahoma" panose="020B0604030504040204" pitchFamily="34" charset="0"/>
                <a:cs typeface="Tahoma" panose="020B0604030504040204" pitchFamily="34" charset="0"/>
              </a:rPr>
              <a:t>5,88 евро/ха.</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72961713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52400" y="1066800"/>
            <a:ext cx="8572500" cy="6140142"/>
          </a:xfrm>
          <a:prstGeom prst="rect">
            <a:avLst/>
          </a:prstGeom>
          <a:noFill/>
          <a:ln w="9525">
            <a:noFill/>
            <a:miter lim="800000"/>
            <a:headEnd/>
            <a:tailEnd/>
          </a:ln>
        </p:spPr>
        <p:txBody>
          <a:bodyPr wrap="square">
            <a:spAutoFit/>
          </a:bodyPr>
          <a:lstStyle/>
          <a:p>
            <a:pPr algn="just"/>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Б) Внасяне на хранителни вещества в почвата чрез използването на външни органични подобрители на почвата: </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Да извършват внасяне на органично вещество на различни видове (подобрители на почвата) от които: </a:t>
            </a:r>
          </a:p>
          <a:p>
            <a:pPr marL="342900" indent="-342900" algn="just">
              <a:buAutoNum type="arabicPeriod"/>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Подобрители получени чрез процес на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аеробно третиране от отпадъчна био маса; </a:t>
            </a:r>
          </a:p>
          <a:p>
            <a:pPr marL="342900" indent="-342900" algn="just">
              <a:buAutoNum type="arabicPeriod"/>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Подобрители получени чрез процес на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анаеробно третиране от отпадъчна био маса; </a:t>
            </a:r>
          </a:p>
          <a:p>
            <a:pPr marL="342900" indent="-342900" algn="just">
              <a:buAutoNum type="arabicPeriod"/>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Подобрители получени чрез процес на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биологично третиране от отпадъчна био маса чрез червеи; </a:t>
            </a:r>
          </a:p>
          <a:p>
            <a:pPr marL="342900" indent="-342900" algn="just">
              <a:buAutoNum type="arabicPeriod"/>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Подобрители получени чрез процес на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термално третиране от отпадъчна био маса. </a:t>
            </a:r>
          </a:p>
          <a:p>
            <a:pPr marL="342900" indent="-342900" algn="just">
              <a:buAutoNum type="arabicPeriod"/>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Използване на нискоемисионни техники за прилагане на оборски тор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впръскване на течен оборски тор; включване в рамките на 4 часа от прилагането).</a:t>
            </a: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Забранява се използването на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подобрители на почвата получени след химическо третиране. </a:t>
            </a:r>
          </a:p>
          <a:p>
            <a:pPr algn="just"/>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ru-RU" dirty="0" err="1">
                <a:solidFill>
                  <a:srgbClr val="7030A0"/>
                </a:solidFill>
                <a:latin typeface="Tahoma" panose="020B0604030504040204" pitchFamily="34" charset="0"/>
                <a:ea typeface="Tahoma" panose="020B0604030504040204" pitchFamily="34" charset="0"/>
                <a:cs typeface="Tahoma" panose="020B0604030504040204" pitchFamily="34" charset="0"/>
              </a:rPr>
              <a:t>Еко</a:t>
            </a:r>
            <a:r>
              <a:rPr lang="ru-RU" dirty="0">
                <a:solidFill>
                  <a:srgbClr val="7030A0"/>
                </a:solidFill>
                <a:latin typeface="Tahoma" panose="020B0604030504040204" pitchFamily="34" charset="0"/>
                <a:ea typeface="Tahoma" panose="020B0604030504040204" pitchFamily="34" charset="0"/>
                <a:cs typeface="Tahoma" panose="020B0604030504040204" pitchFamily="34" charset="0"/>
              </a:rPr>
              <a:t> схема за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запазване</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и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възстановяване</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на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почвения</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потенциал </a:t>
            </a:r>
            <a:r>
              <a:rPr lang="ru-RU"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dirty="0" err="1">
                <a:solidFill>
                  <a:srgbClr val="7030A0"/>
                </a:solidFill>
                <a:latin typeface="Tahoma" panose="020B0604030504040204" pitchFamily="34" charset="0"/>
                <a:ea typeface="Tahoma" panose="020B0604030504040204" pitchFamily="34" charset="0"/>
                <a:cs typeface="Tahoma" panose="020B0604030504040204" pitchFamily="34" charset="0"/>
              </a:rPr>
              <a:t>насърчаване</a:t>
            </a:r>
            <a:r>
              <a:rPr lang="ru-RU" dirty="0">
                <a:solidFill>
                  <a:srgbClr val="7030A0"/>
                </a:solidFill>
                <a:latin typeface="Tahoma" panose="020B0604030504040204" pitchFamily="34" charset="0"/>
                <a:ea typeface="Tahoma" panose="020B0604030504040204" pitchFamily="34" charset="0"/>
                <a:cs typeface="Tahoma" panose="020B0604030504040204" pitchFamily="34" charset="0"/>
              </a:rPr>
              <a:t> на зелено </a:t>
            </a:r>
            <a:r>
              <a:rPr lang="ru-RU" dirty="0" err="1">
                <a:solidFill>
                  <a:srgbClr val="7030A0"/>
                </a:solidFill>
                <a:latin typeface="Tahoma" panose="020B0604030504040204" pitchFamily="34" charset="0"/>
                <a:ea typeface="Tahoma" panose="020B0604030504040204" pitchFamily="34" charset="0"/>
                <a:cs typeface="Tahoma" panose="020B0604030504040204" pitchFamily="34" charset="0"/>
              </a:rPr>
              <a:t>торене</a:t>
            </a:r>
            <a:r>
              <a:rPr lang="ru-RU" dirty="0">
                <a:solidFill>
                  <a:srgbClr val="7030A0"/>
                </a:solidFill>
                <a:latin typeface="Tahoma" panose="020B0604030504040204" pitchFamily="34" charset="0"/>
                <a:ea typeface="Tahoma" panose="020B0604030504040204" pitchFamily="34" charset="0"/>
                <a:cs typeface="Tahoma" panose="020B0604030504040204" pitchFamily="34" charset="0"/>
              </a:rPr>
              <a:t> и органично </a:t>
            </a:r>
            <a:r>
              <a:rPr lang="ru-RU" dirty="0" err="1">
                <a:solidFill>
                  <a:srgbClr val="7030A0"/>
                </a:solidFill>
                <a:latin typeface="Tahoma" panose="020B0604030504040204" pitchFamily="34" charset="0"/>
                <a:ea typeface="Tahoma" panose="020B0604030504040204" pitchFamily="34" charset="0"/>
                <a:cs typeface="Tahoma" panose="020B0604030504040204" pitchFamily="34" charset="0"/>
              </a:rPr>
              <a:t>наторяване</a:t>
            </a:r>
            <a:r>
              <a:rPr lang="ru-RU" dirty="0">
                <a:solidFill>
                  <a:srgbClr val="7030A0"/>
                </a:solidFill>
                <a:latin typeface="Tahoma" panose="020B0604030504040204" pitchFamily="34" charset="0"/>
                <a:ea typeface="Tahoma" panose="020B0604030504040204" pitchFamily="34" charset="0"/>
                <a:cs typeface="Tahoma" panose="020B0604030504040204" pitchFamily="34" charset="0"/>
              </a:rPr>
              <a:t> - </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66,83 евро/ха. </a:t>
            </a:r>
          </a:p>
          <a:p>
            <a:pPr algn="just"/>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endParaRPr lang="en-US" altLang="en-US" sz="15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419100" y="304800"/>
            <a:ext cx="8305800" cy="646331"/>
          </a:xfrm>
          <a:prstGeom prst="rect">
            <a:avLst/>
          </a:prstGeom>
          <a:noFill/>
          <a:ln w="9525">
            <a:noFill/>
            <a:miter lim="800000"/>
            <a:headEnd/>
            <a:tailEnd/>
          </a:ln>
        </p:spPr>
        <p:txBody>
          <a:bodyPr wrap="square">
            <a:spAutoFit/>
          </a:bodyPr>
          <a:lstStyle/>
          <a:p>
            <a:pPr algn="ctr">
              <a:spcBef>
                <a:spcPts val="750"/>
              </a:spcBef>
            </a:pP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запазване и възстановяване на почвения потенциал – насърчаване на зелено торене и органично наторяване</a:t>
            </a:r>
          </a:p>
        </p:txBody>
      </p:sp>
    </p:spTree>
    <p:extLst>
      <p:ext uri="{BB962C8B-B14F-4D97-AF65-F5344CB8AC3E}">
        <p14:creationId xmlns:p14="http://schemas.microsoft.com/office/powerpoint/2010/main" val="161874211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52400" y="1143000"/>
            <a:ext cx="8572500" cy="5493812"/>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При внасяне на подобрител, съдържащ общ N (азот), количеството на осигурен общ азот N (азот)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трябва да не бъде по-малко от 10% от потребностите на конкретната култура и да не надвишава 150 кг. общ N (азот) на хектар. </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да има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план за управление на хранителните вещества за културите в стопанството,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който да бъде изготвен от лице, притежаващо необходимите компетенции. Земеделският стопанин трябва да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спазва Плана за торене и по-специално прилагането на торове, в съответствие с нуждите на културите, определени в плана. </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Доказването на вложените обеми става чрез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разходооправдателни документи и дневниците за растителна защита и вложени подобрители на съответния парцел. </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При случаите на земеделски стопани, които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сами са произвели органичните подобрители</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същите вместо разходооправдателни документи следва да докажат: </a:t>
            </a:r>
          </a:p>
          <a:p>
            <a:pPr marL="285750" indent="-285750" algn="just">
              <a:buFont typeface="Wingdings" pitchFamily="2" charset="2"/>
              <a:buChar char="ü"/>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Наличието на ниво стопанство на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приложима технология одобрена от РИОСВ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 капацитет на инсталацията (ако е приложимо); </a:t>
            </a:r>
          </a:p>
          <a:p>
            <a:pPr marL="285750" indent="-285750" algn="just">
              <a:buFont typeface="Wingdings" pitchFamily="2" charset="2"/>
              <a:buChar char="ü"/>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Лицензирана площадка за третиране на отпадъци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със съответните кодове (ако е приложимо).</a:t>
            </a:r>
          </a:p>
          <a:p>
            <a:pPr marL="285750" indent="-285750" algn="just">
              <a:buFont typeface="Wingdings" pitchFamily="2" charset="2"/>
              <a:buChar char="ü"/>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Протоколи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 произведена продукция идентична на вложената. </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Върху една земеделска площ може да се получи подпомагане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само за една от възможните опции на изброените практики. </a:t>
            </a:r>
          </a:p>
          <a:p>
            <a:pPr marL="285750" indent="-285750" algn="just">
              <a:buFont typeface="Arial" panose="020B0604020202020204" pitchFamily="34" charset="0"/>
              <a:buChar char="•"/>
            </a:pPr>
            <a:endParaRPr lang="en-US" altLang="en-US" sz="15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419100" y="304800"/>
            <a:ext cx="8305800" cy="646331"/>
          </a:xfrm>
          <a:prstGeom prst="rect">
            <a:avLst/>
          </a:prstGeom>
          <a:noFill/>
          <a:ln w="9525">
            <a:noFill/>
            <a:miter lim="800000"/>
            <a:headEnd/>
            <a:tailEnd/>
          </a:ln>
        </p:spPr>
        <p:txBody>
          <a:bodyPr wrap="square">
            <a:spAutoFit/>
          </a:bodyPr>
          <a:lstStyle/>
          <a:p>
            <a:pPr algn="ctr">
              <a:spcBef>
                <a:spcPts val="750"/>
              </a:spcBef>
            </a:pP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запазване и възстановяване на почвения потенциал – насърчаване на зелено торене и органично наторяване</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81524302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317863"/>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екстензивно поддържане на постоянно затревените площи </a:t>
            </a:r>
          </a:p>
        </p:txBody>
      </p:sp>
      <p:sp>
        <p:nvSpPr>
          <p:cNvPr id="9" name="TextBox 8">
            <a:extLst>
              <a:ext uri="{FF2B5EF4-FFF2-40B4-BE49-F238E27FC236}">
                <a16:creationId xmlns:a16="http://schemas.microsoft.com/office/drawing/2014/main" id="{BF66B6EF-0DE9-CD43-ACC1-62E500699174}"/>
              </a:ext>
            </a:extLst>
          </p:cNvPr>
          <p:cNvSpPr txBox="1"/>
          <p:nvPr/>
        </p:nvSpPr>
        <p:spPr>
          <a:xfrm>
            <a:off x="190500" y="1295400"/>
            <a:ext cx="8610600" cy="4349909"/>
          </a:xfrm>
          <a:prstGeom prst="rect">
            <a:avLst/>
          </a:prstGeom>
          <a:noFill/>
        </p:spPr>
        <p:txBody>
          <a:bodyPr wrap="square" rtlCol="0">
            <a:spAutoFit/>
          </a:bodyPr>
          <a:lstStyle/>
          <a:p>
            <a:pPr algn="just"/>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прилагат на постоянно затревените площи земеделски практики, които са полезни за климата и околната среда от следния списък: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екстензивна паша за поддържане и подобряване на състоянието на постоянно затревените площи с пасищни животни. </a:t>
            </a:r>
          </a:p>
          <a:p>
            <a:pPr algn="just"/>
            <a:endPar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Площта на постоянно затревените площи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трябва да отговаря на изискванията за допустимост за директни плащания. </a:t>
            </a:r>
          </a:p>
          <a:p>
            <a:pPr algn="just"/>
            <a:endPar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Постоянно затревената площ се поддържа посредством екстензивно </a:t>
            </a:r>
            <a:r>
              <a:rPr lang="bg-BG" sz="17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пашуване</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 от 0.3 до 1 ЖЕ/ха</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p>
          <a:p>
            <a:pPr algn="just"/>
            <a:endPar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На постоянно затревените площи се осъществява </a:t>
            </a:r>
            <a:r>
              <a:rPr lang="bg-BG" sz="17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пашуване</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 на животни от минимум 60 дни през съответната година. </a:t>
            </a:r>
          </a:p>
          <a:p>
            <a:pPr algn="just"/>
            <a:endParaRPr lang="ru-RU" sz="1700" b="1" i="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ru-RU" sz="1700" b="1" dirty="0" err="1">
                <a:solidFill>
                  <a:srgbClr val="1EA092"/>
                </a:solidFill>
                <a:latin typeface="Tahoma" panose="020B0604030504040204" pitchFamily="34" charset="0"/>
                <a:ea typeface="Tahoma" panose="020B0604030504040204" pitchFamily="34" charset="0"/>
                <a:cs typeface="Tahoma" panose="020B0604030504040204" pitchFamily="34" charset="0"/>
              </a:rPr>
              <a:t>Еко</a:t>
            </a:r>
            <a:r>
              <a:rPr lang="ru-RU" sz="1700" b="1" dirty="0">
                <a:solidFill>
                  <a:srgbClr val="1EA092"/>
                </a:solidFill>
                <a:latin typeface="Tahoma" panose="020B0604030504040204" pitchFamily="34" charset="0"/>
                <a:ea typeface="Tahoma" panose="020B0604030504040204" pitchFamily="34" charset="0"/>
                <a:cs typeface="Tahoma" panose="020B0604030504040204" pitchFamily="34" charset="0"/>
              </a:rPr>
              <a:t> схема за </a:t>
            </a:r>
            <a:r>
              <a:rPr lang="ru-RU" sz="1700" b="1" dirty="0" err="1">
                <a:solidFill>
                  <a:srgbClr val="1EA092"/>
                </a:solidFill>
                <a:latin typeface="Tahoma" panose="020B0604030504040204" pitchFamily="34" charset="0"/>
                <a:ea typeface="Tahoma" panose="020B0604030504040204" pitchFamily="34" charset="0"/>
                <a:cs typeface="Tahoma" panose="020B0604030504040204" pitchFamily="34" charset="0"/>
              </a:rPr>
              <a:t>екстензивно</a:t>
            </a:r>
            <a:r>
              <a:rPr lang="ru-RU"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700" b="1" dirty="0" err="1">
                <a:solidFill>
                  <a:srgbClr val="1EA092"/>
                </a:solidFill>
                <a:latin typeface="Tahoma" panose="020B0604030504040204" pitchFamily="34" charset="0"/>
                <a:ea typeface="Tahoma" panose="020B0604030504040204" pitchFamily="34" charset="0"/>
                <a:cs typeface="Tahoma" panose="020B0604030504040204" pitchFamily="34" charset="0"/>
              </a:rPr>
              <a:t>поддържане</a:t>
            </a:r>
            <a:r>
              <a:rPr lang="ru-RU" sz="1700" b="1" dirty="0">
                <a:solidFill>
                  <a:srgbClr val="1EA092"/>
                </a:solidFill>
                <a:latin typeface="Tahoma" panose="020B0604030504040204" pitchFamily="34" charset="0"/>
                <a:ea typeface="Tahoma" panose="020B0604030504040204" pitchFamily="34" charset="0"/>
                <a:cs typeface="Tahoma" panose="020B0604030504040204" pitchFamily="34" charset="0"/>
              </a:rPr>
              <a:t> на постоянно </a:t>
            </a:r>
            <a:r>
              <a:rPr lang="ru-RU" sz="1700" b="1" dirty="0" err="1">
                <a:solidFill>
                  <a:srgbClr val="1EA092"/>
                </a:solidFill>
                <a:latin typeface="Tahoma" panose="020B0604030504040204" pitchFamily="34" charset="0"/>
                <a:ea typeface="Tahoma" panose="020B0604030504040204" pitchFamily="34" charset="0"/>
                <a:cs typeface="Tahoma" panose="020B0604030504040204" pitchFamily="34" charset="0"/>
              </a:rPr>
              <a:t>затревените</a:t>
            </a:r>
            <a:r>
              <a:rPr lang="ru-RU"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700" b="1"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ru-RU"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4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sz="1700" b="1" dirty="0">
                <a:solidFill>
                  <a:srgbClr val="7030A0"/>
                </a:solidFill>
                <a:latin typeface="Tahoma" panose="020B0604030504040204" pitchFamily="34" charset="0"/>
                <a:ea typeface="Tahoma" panose="020B0604030504040204" pitchFamily="34" charset="0"/>
                <a:cs typeface="Tahoma" panose="020B0604030504040204" pitchFamily="34" charset="0"/>
              </a:rPr>
              <a:t>64,23 евро/ха.</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428193074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8600" y="1051463"/>
            <a:ext cx="8686800" cy="5577937"/>
          </a:xfrm>
          <a:prstGeom prst="rect">
            <a:avLst/>
          </a:prstGeom>
          <a:noFill/>
          <a:ln w="9525">
            <a:noFill/>
            <a:miter lim="800000"/>
            <a:headEnd/>
            <a:tailEnd/>
          </a:ln>
        </p:spPr>
        <p:txBody>
          <a:bodyPr wrap="square">
            <a:spAutoFit/>
          </a:bodyPr>
          <a:lstStyle/>
          <a:p>
            <a:pPr marL="285750" indent="-285750" algn="just">
              <a:lnSpc>
                <a:spcPct val="90000"/>
              </a:lnSpc>
              <a:spcBef>
                <a:spcPts val="1000"/>
              </a:spcBef>
              <a:buFont typeface="Arial" panose="020B0604020202020204" pitchFamily="34" charset="0"/>
              <a:buChar char="•"/>
            </a:pP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 за </a:t>
            </a:r>
            <a:r>
              <a:rPr lang="bg-BG" sz="1400" dirty="0">
                <a:solidFill>
                  <a:srgbClr val="7030A0"/>
                </a:solidFill>
                <a:latin typeface="Tahoma" pitchFamily="34" charset="0"/>
                <a:cs typeface="Tahoma" pitchFamily="34" charset="0"/>
              </a:rPr>
              <a:t>достатъчно надеждни земеделски доходи и устойчивост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в целия ЕС с цел подобряване на продоволствената сигурност;</a:t>
            </a:r>
          </a:p>
          <a:p>
            <a:pPr marL="285750" indent="-285750" algn="just">
              <a:lnSpc>
                <a:spcPct val="90000"/>
              </a:lnSpc>
              <a:spcBef>
                <a:spcPts val="1000"/>
              </a:spcBef>
              <a:buFont typeface="Arial" panose="020B0604020202020204" pitchFamily="34" charset="0"/>
              <a:buChar char="•"/>
            </a:pPr>
            <a:r>
              <a:rPr lang="bg-BG" altLang="en-US" sz="1400" dirty="0">
                <a:solidFill>
                  <a:srgbClr val="7030A0"/>
                </a:solidFill>
                <a:latin typeface="Tahoma" pitchFamily="34" charset="0"/>
                <a:cs typeface="Tahoma" pitchFamily="34" charset="0"/>
              </a:rPr>
              <a:t>Засилване на пазарната ориентация и повишаване на конкурентоспособността</a:t>
            </a:r>
            <a:r>
              <a:rPr lang="bg-BG" altLang="en-US" sz="1400" dirty="0">
                <a:solidFill>
                  <a:srgbClr val="1EA092"/>
                </a:solidFill>
                <a:latin typeface="Tahoma" panose="020B0604030504040204" pitchFamily="34" charset="0"/>
                <a:ea typeface="Tahoma" panose="020B0604030504040204" pitchFamily="34" charset="0"/>
                <a:cs typeface="Tahoma" panose="020B0604030504040204" pitchFamily="34" charset="0"/>
              </a:rPr>
              <a:t>, включително поставяне на по-голям акцент върху научните изследвания, технологиите и цифровизацията;</a:t>
            </a:r>
          </a:p>
          <a:p>
            <a:pPr marL="285750" indent="-285750" algn="just">
              <a:lnSpc>
                <a:spcPct val="90000"/>
              </a:lnSpc>
              <a:spcBef>
                <a:spcPts val="1000"/>
              </a:spcBef>
              <a:buFont typeface="Arial" panose="020B0604020202020204" pitchFamily="34" charset="0"/>
              <a:buChar char="•"/>
            </a:pPr>
            <a:r>
              <a:rPr lang="bg-BG" altLang="en-US" sz="1400" dirty="0">
                <a:solidFill>
                  <a:srgbClr val="7030A0"/>
                </a:solidFill>
                <a:latin typeface="Tahoma" pitchFamily="34" charset="0"/>
                <a:cs typeface="Tahoma" pitchFamily="34" charset="0"/>
              </a:rPr>
              <a:t>Подобряване на позицията на земеделските стопани във веригата на стойността;</a:t>
            </a:r>
          </a:p>
          <a:p>
            <a:pPr marL="285750" indent="-285750" algn="just">
              <a:lnSpc>
                <a:spcPct val="90000"/>
              </a:lnSpc>
              <a:spcBef>
                <a:spcPts val="1000"/>
              </a:spcBef>
              <a:buFont typeface="Arial" panose="020B0604020202020204" pitchFamily="34" charset="0"/>
              <a:buChar char="•"/>
            </a:pPr>
            <a:r>
              <a:rPr lang="bg-BG" altLang="en-US" sz="1400" dirty="0">
                <a:solidFill>
                  <a:srgbClr val="1EA092"/>
                </a:solidFill>
                <a:latin typeface="Tahoma" panose="020B0604030504040204" pitchFamily="34" charset="0"/>
                <a:ea typeface="Tahoma" panose="020B0604030504040204" pitchFamily="34" charset="0"/>
                <a:cs typeface="Tahoma" panose="020B0604030504040204" pitchFamily="34" charset="0"/>
              </a:rPr>
              <a:t>Допринасяне за </a:t>
            </a:r>
            <a:r>
              <a:rPr lang="bg-BG" altLang="en-US" sz="1400" dirty="0">
                <a:solidFill>
                  <a:srgbClr val="7030A0"/>
                </a:solidFill>
                <a:latin typeface="Tahoma" pitchFamily="34" charset="0"/>
                <a:cs typeface="Tahoma" pitchFamily="34" charset="0"/>
              </a:rPr>
              <a:t>смекчаване на последиците от изменението на климата и за адаптация към него</a:t>
            </a:r>
            <a:r>
              <a:rPr lang="bg-BG" altLang="en-US" sz="1400" dirty="0">
                <a:solidFill>
                  <a:srgbClr val="1EA092"/>
                </a:solidFill>
                <a:latin typeface="Tahoma" panose="020B0604030504040204" pitchFamily="34" charset="0"/>
                <a:ea typeface="Tahoma" panose="020B0604030504040204" pitchFamily="34" charset="0"/>
                <a:cs typeface="Tahoma" panose="020B0604030504040204" pitchFamily="34" charset="0"/>
              </a:rPr>
              <a:t>, както и за </a:t>
            </a:r>
            <a:r>
              <a:rPr lang="bg-BG" altLang="en-US" sz="1400" dirty="0">
                <a:solidFill>
                  <a:srgbClr val="7030A0"/>
                </a:solidFill>
                <a:latin typeface="Tahoma" pitchFamily="34" charset="0"/>
                <a:cs typeface="Tahoma" pitchFamily="34" charset="0"/>
              </a:rPr>
              <a:t>устойчива енергия;</a:t>
            </a:r>
          </a:p>
          <a:p>
            <a:pPr marL="285750" indent="-285750" algn="just">
              <a:lnSpc>
                <a:spcPct val="90000"/>
              </a:lnSpc>
              <a:spcBef>
                <a:spcPts val="1000"/>
              </a:spcBef>
              <a:buFont typeface="Arial" panose="020B0604020202020204" pitchFamily="34" charset="0"/>
              <a:buChar char="•"/>
            </a:pPr>
            <a:r>
              <a:rPr lang="bg-BG" altLang="en-US" sz="1400" dirty="0">
                <a:solidFill>
                  <a:srgbClr val="1EA092"/>
                </a:solidFill>
                <a:latin typeface="Tahoma" panose="020B0604030504040204" pitchFamily="34" charset="0"/>
                <a:ea typeface="Tahoma" panose="020B0604030504040204" pitchFamily="34" charset="0"/>
                <a:cs typeface="Tahoma" panose="020B0604030504040204" pitchFamily="34" charset="0"/>
              </a:rPr>
              <a:t>Насърчаване на </a:t>
            </a:r>
            <a:r>
              <a:rPr lang="bg-BG" altLang="en-US" sz="1400" dirty="0">
                <a:solidFill>
                  <a:srgbClr val="7030A0"/>
                </a:solidFill>
                <a:latin typeface="Tahoma" pitchFamily="34" charset="0"/>
                <a:cs typeface="Tahoma" pitchFamily="34" charset="0"/>
              </a:rPr>
              <a:t>устойчиво развитие и ефективно управление на природните ресурси </a:t>
            </a:r>
            <a:r>
              <a:rPr lang="bg-BG" altLang="en-US" sz="1400" dirty="0">
                <a:solidFill>
                  <a:srgbClr val="1EA092"/>
                </a:solidFill>
                <a:latin typeface="Tahoma" panose="020B0604030504040204" pitchFamily="34" charset="0"/>
                <a:ea typeface="Tahoma" panose="020B0604030504040204" pitchFamily="34" charset="0"/>
                <a:cs typeface="Tahoma" panose="020B0604030504040204" pitchFamily="34" charset="0"/>
              </a:rPr>
              <a:t>като вода, почва и въздух;</a:t>
            </a:r>
          </a:p>
          <a:p>
            <a:pPr marL="285750" indent="-285750" algn="just">
              <a:lnSpc>
                <a:spcPct val="90000"/>
              </a:lnSpc>
              <a:spcBef>
                <a:spcPts val="1000"/>
              </a:spcBef>
              <a:buFont typeface="Arial" panose="020B0604020202020204" pitchFamily="34" charset="0"/>
              <a:buChar char="•"/>
            </a:pPr>
            <a:r>
              <a:rPr lang="bg-BG" altLang="en-US" sz="1400" dirty="0">
                <a:solidFill>
                  <a:srgbClr val="1EA092"/>
                </a:solidFill>
                <a:latin typeface="Tahoma" panose="020B0604030504040204" pitchFamily="34" charset="0"/>
                <a:ea typeface="Tahoma" panose="020B0604030504040204" pitchFamily="34" charset="0"/>
                <a:cs typeface="Tahoma" panose="020B0604030504040204" pitchFamily="34" charset="0"/>
              </a:rPr>
              <a:t>Допринасяне за </a:t>
            </a:r>
            <a:r>
              <a:rPr lang="bg-BG" altLang="en-US" sz="1400" dirty="0">
                <a:solidFill>
                  <a:srgbClr val="7030A0"/>
                </a:solidFill>
                <a:latin typeface="Tahoma" pitchFamily="34" charset="0"/>
                <a:cs typeface="Tahoma" pitchFamily="34" charset="0"/>
              </a:rPr>
              <a:t>защита на биологичното разнообразие, подобряване на екосистемните услуги и опазване на местообитанията и ландшафта;</a:t>
            </a:r>
          </a:p>
          <a:p>
            <a:pPr marL="285750" indent="-285750" algn="just">
              <a:lnSpc>
                <a:spcPct val="90000"/>
              </a:lnSpc>
              <a:spcBef>
                <a:spcPts val="1000"/>
              </a:spcBef>
              <a:buFont typeface="Arial" panose="020B0604020202020204" pitchFamily="34" charset="0"/>
              <a:buChar char="•"/>
            </a:pPr>
            <a:r>
              <a:rPr lang="bg-BG" altLang="en-US" sz="1400" dirty="0">
                <a:solidFill>
                  <a:srgbClr val="7030A0"/>
                </a:solidFill>
                <a:latin typeface="Tahoma" pitchFamily="34" charset="0"/>
                <a:cs typeface="Tahoma" pitchFamily="34" charset="0"/>
              </a:rPr>
              <a:t>Привличане на млади земеделски стопани </a:t>
            </a:r>
            <a:r>
              <a:rPr lang="bg-BG" altLang="en-US" sz="1400" dirty="0">
                <a:solidFill>
                  <a:srgbClr val="1EA092"/>
                </a:solidFill>
                <a:latin typeface="Tahoma" panose="020B0604030504040204" pitchFamily="34" charset="0"/>
                <a:ea typeface="Tahoma" panose="020B0604030504040204" pitchFamily="34" charset="0"/>
                <a:cs typeface="Tahoma" panose="020B0604030504040204" pitchFamily="34" charset="0"/>
              </a:rPr>
              <a:t>и улесняване развитието на стопанска дейност в селските райони;</a:t>
            </a:r>
          </a:p>
          <a:p>
            <a:pPr marL="285750" indent="-285750" algn="just">
              <a:lnSpc>
                <a:spcPct val="90000"/>
              </a:lnSpc>
              <a:spcBef>
                <a:spcPts val="1000"/>
              </a:spcBef>
              <a:buFont typeface="Arial" panose="020B0604020202020204" pitchFamily="34" charset="0"/>
              <a:buChar char="•"/>
            </a:pPr>
            <a:r>
              <a:rPr lang="bg-BG" altLang="en-US" sz="1400" dirty="0">
                <a:solidFill>
                  <a:srgbClr val="7030A0"/>
                </a:solidFill>
                <a:latin typeface="Tahoma" pitchFamily="34" charset="0"/>
                <a:cs typeface="Tahoma" pitchFamily="34" charset="0"/>
              </a:rPr>
              <a:t>Насърчаване на заетостта, растежа, социалното приобщаване и местното развитие </a:t>
            </a:r>
            <a:r>
              <a:rPr lang="bg-BG" altLang="en-US" sz="1400" dirty="0">
                <a:solidFill>
                  <a:srgbClr val="1EA092"/>
                </a:solidFill>
                <a:latin typeface="Tahoma" panose="020B0604030504040204" pitchFamily="34" charset="0"/>
                <a:ea typeface="Tahoma" panose="020B0604030504040204" pitchFamily="34" charset="0"/>
                <a:cs typeface="Tahoma" panose="020B0604030504040204" pitchFamily="34" charset="0"/>
              </a:rPr>
              <a:t>в селските райони, включително биоикономиката и устойчивото горско стопанство; </a:t>
            </a:r>
          </a:p>
          <a:p>
            <a:pPr marL="285750" indent="-285750" algn="just">
              <a:lnSpc>
                <a:spcPct val="90000"/>
              </a:lnSpc>
              <a:spcBef>
                <a:spcPts val="1000"/>
              </a:spcBef>
              <a:buFont typeface="Arial" panose="020B0604020202020204" pitchFamily="34" charset="0"/>
              <a:buChar char="•"/>
            </a:pPr>
            <a:r>
              <a:rPr lang="bg-BG" altLang="en-US" sz="1400" dirty="0">
                <a:solidFill>
                  <a:srgbClr val="1EA092"/>
                </a:solidFill>
                <a:latin typeface="Tahoma" panose="020B0604030504040204" pitchFamily="34" charset="0"/>
                <a:ea typeface="Tahoma" panose="020B0604030504040204" pitchFamily="34" charset="0"/>
                <a:cs typeface="Tahoma" panose="020B0604030504040204" pitchFamily="34" charset="0"/>
              </a:rPr>
              <a:t>Подобряване на реакцията на селското стопанство в ЕС в отговор на обществените изисквания по отношение на </a:t>
            </a:r>
            <a:r>
              <a:rPr lang="bg-BG" altLang="en-US" sz="1400" dirty="0">
                <a:solidFill>
                  <a:srgbClr val="7030A0"/>
                </a:solidFill>
                <a:latin typeface="Tahoma" pitchFamily="34" charset="0"/>
                <a:cs typeface="Tahoma" pitchFamily="34" charset="0"/>
              </a:rPr>
              <a:t>храните и здравето, включително за безвредна, питателна и устойчива храна, хранителни отпадъци, както и за хуманно отношение към животните.</a:t>
            </a:r>
          </a:p>
          <a:p>
            <a:pPr>
              <a:lnSpc>
                <a:spcPct val="90000"/>
              </a:lnSpc>
            </a:pPr>
            <a:endPar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nSpc>
                <a:spcPct val="90000"/>
              </a:lnSpc>
            </a:pP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Хоризонтална цел за </a:t>
            </a:r>
            <a:r>
              <a:rPr lang="bg-BG" sz="1400" dirty="0">
                <a:solidFill>
                  <a:srgbClr val="7030A0"/>
                </a:solidFill>
                <a:latin typeface="Tahoma" pitchFamily="34" charset="0"/>
                <a:cs typeface="Tahoma" pitchFamily="34" charset="0"/>
              </a:rPr>
              <a:t>модернизиране на селското стопанство и селските райони чрез насърчаване и споделяне на знания, иновации и дигитализация в селското стопанство и селските райони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и чрез насърчаване на тяхното възприемане от земеделските производители чрез подобрен достъп до </a:t>
            </a:r>
            <a:r>
              <a:rPr lang="bg-BG" sz="1400" dirty="0">
                <a:solidFill>
                  <a:srgbClr val="7030A0"/>
                </a:solidFill>
                <a:latin typeface="Tahoma" pitchFamily="34" charset="0"/>
                <a:cs typeface="Tahoma" pitchFamily="34" charset="0"/>
              </a:rPr>
              <a:t>научни изследвания, иновации, обмен на знания и обучение.</a:t>
            </a:r>
            <a:endParaRPr lang="bg-BG" altLang="en-US" sz="1400" dirty="0">
              <a:solidFill>
                <a:srgbClr val="7030A0"/>
              </a:solidFill>
              <a:latin typeface="Tahoma" pitchFamily="34" charset="0"/>
              <a:cs typeface="Tahoma" pitchFamily="34" charset="0"/>
            </a:endParaRPr>
          </a:p>
        </p:txBody>
      </p:sp>
      <p:sp>
        <p:nvSpPr>
          <p:cNvPr id="30723" name="Правоъгълник 3"/>
          <p:cNvSpPr>
            <a:spLocks noChangeArrowheads="1"/>
          </p:cNvSpPr>
          <p:nvPr/>
        </p:nvSpPr>
        <p:spPr bwMode="auto">
          <a:xfrm>
            <a:off x="0" y="-152400"/>
            <a:ext cx="8534400" cy="1138773"/>
          </a:xfrm>
          <a:prstGeom prst="rect">
            <a:avLst/>
          </a:prstGeom>
          <a:noFill/>
          <a:ln w="9525">
            <a:noFill/>
            <a:miter lim="800000"/>
            <a:headEnd/>
            <a:tailEnd/>
          </a:ln>
        </p:spPr>
        <p:txBody>
          <a:bodyPr wrap="square">
            <a:spAutoFit/>
          </a:bodyPr>
          <a:lstStyle/>
          <a:p>
            <a:pPr algn="ctr"/>
            <a:endParaRPr lang="bg-BG" sz="2400" b="1" dirty="0">
              <a:solidFill>
                <a:srgbClr val="1EA092"/>
              </a:solidFill>
              <a:latin typeface="Tahoma" pitchFamily="34" charset="0"/>
              <a:cs typeface="Tahoma" pitchFamily="34" charset="0"/>
            </a:endParaRPr>
          </a:p>
          <a:p>
            <a:pPr algn="ctr"/>
            <a:endParaRPr lang="bg-BG" sz="2400" b="1" dirty="0">
              <a:solidFill>
                <a:srgbClr val="1EA092"/>
              </a:solidFill>
              <a:latin typeface="Tahoma" pitchFamily="34" charset="0"/>
              <a:cs typeface="Tahoma" pitchFamily="34" charset="0"/>
            </a:endParaRPr>
          </a:p>
          <a:p>
            <a:pPr algn="ctr"/>
            <a:r>
              <a:rPr lang="ru-RU" sz="2000" b="1" dirty="0">
                <a:solidFill>
                  <a:srgbClr val="7030A0"/>
                </a:solidFill>
                <a:latin typeface="Tahoma" panose="020B0604030504040204" pitchFamily="34" charset="0"/>
                <a:ea typeface="Tahoma" panose="020B0604030504040204" pitchFamily="34" charset="0"/>
                <a:cs typeface="Tahoma" panose="020B0604030504040204" pitchFamily="34" charset="0"/>
              </a:rPr>
              <a:t>Новите цели на ОСП</a:t>
            </a: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rPr>
              <a:t> –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специфични цели</a:t>
            </a:r>
            <a:endParaRPr lang="ru-RU"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898560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317863"/>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Еко схема за екстензивно поддържане на постоянно затревените площи </a:t>
            </a:r>
          </a:p>
        </p:txBody>
      </p:sp>
      <p:sp>
        <p:nvSpPr>
          <p:cNvPr id="9" name="TextBox 8">
            <a:extLst>
              <a:ext uri="{FF2B5EF4-FFF2-40B4-BE49-F238E27FC236}">
                <a16:creationId xmlns:a16="http://schemas.microsoft.com/office/drawing/2014/main" id="{BF66B6EF-0DE9-CD43-ACC1-62E500699174}"/>
              </a:ext>
            </a:extLst>
          </p:cNvPr>
          <p:cNvSpPr txBox="1"/>
          <p:nvPr/>
        </p:nvSpPr>
        <p:spPr>
          <a:xfrm>
            <a:off x="190500" y="1025749"/>
            <a:ext cx="8610600" cy="5457904"/>
          </a:xfrm>
          <a:prstGeom prst="rect">
            <a:avLst/>
          </a:prstGeom>
          <a:noFill/>
        </p:spPr>
        <p:txBody>
          <a:bodyPr wrap="square" rtlCol="0">
            <a:spAutoFit/>
          </a:bodyPr>
          <a:lstStyle/>
          <a:p>
            <a:pPr marL="285750" indent="-285750" algn="just">
              <a:buFont typeface="Arial" panose="020B0604020202020204" pitchFamily="34" charset="0"/>
              <a:buChar char="•"/>
            </a:pP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прилагат на постоянно затревените площи земеделски практики, които са полезни за климата и околната среда от следния списък: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екстензивна паша за поддържане и подобряване на състоянието на постоянно затревените площи с пасищни животни. </a:t>
            </a:r>
          </a:p>
          <a:p>
            <a:pPr marL="285750" indent="-285750" algn="just">
              <a:buFont typeface="Arial" panose="020B0604020202020204" pitchFamily="34" charset="0"/>
              <a:buChar char="•"/>
            </a:pP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Площта на постоянно затревените площи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трябва да отговаря на изискванията за допустимост за директни плащания. </a:t>
            </a:r>
          </a:p>
          <a:p>
            <a:pPr marL="285750" indent="-285750" algn="just">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Постоянно затревената площ се поддържа посредством екстензивно </a:t>
            </a:r>
            <a:r>
              <a:rPr lang="bg-BG"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пашуване</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от 0.3 до 1 ЖЕ/ха</a:t>
            </a: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Arial" panose="020B0604020202020204" pitchFamily="34" charset="0"/>
              <a:buChar char="•"/>
            </a:pP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На постоянно затревените площи се осъществява </a:t>
            </a:r>
            <a:r>
              <a:rPr lang="bg-BG"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пашуване</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на животни от минимум 60 дни през съответната година. </a:t>
            </a:r>
          </a:p>
          <a:p>
            <a:pPr marL="285750" indent="-285750" algn="just">
              <a:buFont typeface="Arial" panose="020B0604020202020204" pitchFamily="34" charset="0"/>
              <a:buChar char="•"/>
            </a:pPr>
            <a:r>
              <a:rPr lang="bg-BG"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П</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рилага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забрана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разораване</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заявените</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през</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съответната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година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постоянно</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затревени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като</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тази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забрана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следи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рамките</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календарната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година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При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кандидатстване</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интервенцията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стопанин</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представи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собствен</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план</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включващ</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видовете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периода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изготвен</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подкрепата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технически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компетентни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служби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лица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който</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следва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спазват</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цел</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защити</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ефективно</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състоянието</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опазване</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съответните</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1EA092"/>
                </a:solidFill>
                <a:latin typeface="Tahoma" panose="020B0604030504040204" pitchFamily="34" charset="0"/>
                <a:ea typeface="Tahoma" panose="020B0604030504040204" pitchFamily="34" charset="0"/>
                <a:cs typeface="Tahoma" panose="020B0604030504040204" pitchFamily="34" charset="0"/>
              </a:rPr>
              <a:t>местообитания</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x-none"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ru-RU"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ru-RU" b="1" dirty="0" err="1">
                <a:solidFill>
                  <a:srgbClr val="1EA092"/>
                </a:solidFill>
                <a:latin typeface="Tahoma" panose="020B0604030504040204" pitchFamily="34" charset="0"/>
                <a:ea typeface="Tahoma" panose="020B0604030504040204" pitchFamily="34" charset="0"/>
                <a:cs typeface="Tahoma" panose="020B0604030504040204" pitchFamily="34" charset="0"/>
              </a:rPr>
              <a:t>Еко</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 схема за </a:t>
            </a:r>
            <a:r>
              <a:rPr lang="ru-RU" b="1" dirty="0" err="1">
                <a:solidFill>
                  <a:srgbClr val="1EA092"/>
                </a:solidFill>
                <a:latin typeface="Tahoma" panose="020B0604030504040204" pitchFamily="34" charset="0"/>
                <a:ea typeface="Tahoma" panose="020B0604030504040204" pitchFamily="34" charset="0"/>
                <a:cs typeface="Tahoma" panose="020B0604030504040204" pitchFamily="34" charset="0"/>
              </a:rPr>
              <a:t>екстензивно</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1EA092"/>
                </a:solidFill>
                <a:latin typeface="Tahoma" panose="020B0604030504040204" pitchFamily="34" charset="0"/>
                <a:ea typeface="Tahoma" panose="020B0604030504040204" pitchFamily="34" charset="0"/>
                <a:cs typeface="Tahoma" panose="020B0604030504040204" pitchFamily="34" charset="0"/>
              </a:rPr>
              <a:t>поддържане</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 на постоянно </a:t>
            </a:r>
            <a:r>
              <a:rPr lang="ru-RU" b="1" dirty="0" err="1">
                <a:solidFill>
                  <a:srgbClr val="1EA092"/>
                </a:solidFill>
                <a:latin typeface="Tahoma" panose="020B0604030504040204" pitchFamily="34" charset="0"/>
                <a:ea typeface="Tahoma" panose="020B0604030504040204" pitchFamily="34" charset="0"/>
                <a:cs typeface="Tahoma" panose="020B0604030504040204" pitchFamily="34" charset="0"/>
              </a:rPr>
              <a:t>затревените</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ru-RU"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80 евро/ха.</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68162033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764790"/>
            <a:ext cx="8610600" cy="6350456"/>
          </a:xfrm>
          <a:prstGeom prst="rect">
            <a:avLst/>
          </a:prstGeom>
          <a:noFill/>
          <a:ln w="9525">
            <a:noFill/>
            <a:miter lim="800000"/>
            <a:headEnd/>
            <a:tailEnd/>
          </a:ln>
        </p:spPr>
        <p:txBody>
          <a:bodyPr wrap="square">
            <a:spAutoFit/>
          </a:bodyPr>
          <a:lstStyle/>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10 и повече женски животни с предназначение „за мляко“.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Стопанството да е в система за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контрол и мониторинг на суровото мляко.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Заявените за подпомагане животни по интервенцията трябва да са: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на възраст от 22 месеца до 10 години;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Заявените за подпомагане животни трябва да са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 в системата за идентификация и регистрация на животните на БАБХ.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трябва да продължат да отглеждат заявените млечни крави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80 дни от деня</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 следващ последния ден за подаване на заявленията за подпомагане.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заменят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в срок до 20 дни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от края на събитието, което я е наложило и надлежно са уведомили Разплащателна агенция в срок от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следващи деня на фактическата замяна.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трябва да са реализирали количества мляко и/или млечни продукти в еквивалент мляко, съответстващи най-малко на: </a:t>
            </a:r>
          </a:p>
          <a:p>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1500 кг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мляко на млечна крава за животните в стопанство изцяло в планински райони и биологични; </a:t>
            </a:r>
          </a:p>
          <a:p>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2000 кг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мляко на млечна крава за животните в останалите стопанства; </a:t>
            </a:r>
          </a:p>
          <a:p>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Не се допуска доказване на реализация с документи за мляко за изхранване на животни в други стопанства. </a:t>
            </a: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До 150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бр</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156,95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Над 150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бр</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125,56 евро/ 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838200" y="457200"/>
            <a:ext cx="8305800" cy="369332"/>
          </a:xfrm>
          <a:prstGeom prst="rect">
            <a:avLst/>
          </a:prstGeom>
          <a:noFill/>
          <a:ln w="9525">
            <a:noFill/>
            <a:miter lim="800000"/>
            <a:headEnd/>
            <a:tailEnd/>
          </a:ln>
        </p:spPr>
        <p:txBody>
          <a:bodyPr wrap="square">
            <a:spAutoFit/>
          </a:bodyPr>
          <a:lstStyle/>
          <a:p>
            <a:pPr algn="ctr">
              <a:spcBef>
                <a:spcPts val="750"/>
              </a:spcBef>
            </a:pP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Обвързано</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с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производството</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за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млечни</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крави</a:t>
            </a:r>
            <a:endParaRPr lang="ru-RU"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395853242"/>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0" y="874931"/>
            <a:ext cx="8610600" cy="6596678"/>
          </a:xfrm>
          <a:prstGeom prst="rect">
            <a:avLst/>
          </a:prstGeom>
          <a:noFill/>
          <a:ln w="9525">
            <a:noFill/>
            <a:miter lim="800000"/>
            <a:headEnd/>
            <a:tailEnd/>
          </a:ln>
        </p:spPr>
        <p:txBody>
          <a:bodyPr wrap="square">
            <a:spAutoFit/>
          </a:bodyPr>
          <a:lstStyle/>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20 или повече млечни крави от една порода включени в развъдни програми с предназначение за производство „за мляко“</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Стопанството да е в система за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контрол и мониторинг на суровото мляко.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Заявените за подпомагане животни по интервенцията трябва да са: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на възраст от 22 месеца до 10 години;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Заявените за подпомагане животни трябва да са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 в системата за идентификация и регистрация на животните на БАБХ;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трябва да продължат да отглеждат заявените млечни крави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80 дни от деня</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следващ последния ден за подаване на заявленията за подпомагане.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заменят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в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срок до 20 дни от края на събитието</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което я е наложило и надлежно са уведомили Разплащателна агенция в срок от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следващи деня на фактическата замяна.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трябва да са реализирали количества мляко и/или млечни продукти в еквивалент мляко, съответстващи най-малко на: </a:t>
            </a:r>
          </a:p>
          <a:p>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1</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.2000 кг за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животните биологично производство; </a:t>
            </a:r>
          </a:p>
          <a:p>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2.</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4000 кг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мляко на млечна крава за животните, които не попадат в т. 1. </a:t>
            </a:r>
          </a:p>
          <a:p>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Не се допуска доказване на реализация с документи за мляко за изхранване на животни в други стопанства. </a:t>
            </a:r>
          </a:p>
          <a:p>
            <a:pPr algn="just">
              <a:spcBef>
                <a:spcPts val="0"/>
              </a:spcBef>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До 150-то животно-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219,95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Над 150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175,96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228600"/>
            <a:ext cx="8305800" cy="646331"/>
          </a:xfrm>
          <a:prstGeom prst="rect">
            <a:avLst/>
          </a:prstGeom>
          <a:noFill/>
          <a:ln w="9525">
            <a:noFill/>
            <a:miter lim="800000"/>
            <a:headEnd/>
            <a:tailEnd/>
          </a:ln>
        </p:spPr>
        <p:txBody>
          <a:bodyPr wrap="square">
            <a:spAutoFit/>
          </a:bodyPr>
          <a:lstStyle/>
          <a:p>
            <a:pPr algn="ctr">
              <a:spcBef>
                <a:spcPts val="750"/>
              </a:spcBef>
            </a:pP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Обвързано</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с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производството</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за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млечни</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крави</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включени</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в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развъдни</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програми</a:t>
            </a:r>
            <a:endParaRPr lang="ru-RU"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638103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0" y="597932"/>
            <a:ext cx="8610600" cy="6258123"/>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5 и повече женски животни с предназначение „за месо“.</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на възраст от 22 месеца до 13 години;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 в системата за идентификация и регистрация на животните на БАБХ.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заменят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в срок до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20 дни от края на събитието</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което я е наложило и надлежно са уведомили Разплащателна агенция в срок от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следващи деня на фактическата замяна.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трябва да продължат да отглеждат заявените месодайни крави най-малко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80 дни от деня</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следващ последния ден за подаване на заявленията за подпомагане. </a:t>
            </a:r>
          </a:p>
          <a:p>
            <a:pPr marL="285750" indent="-285750" algn="just">
              <a:buFont typeface="Arial" panose="020B0604020202020204" pitchFamily="34" charset="0"/>
              <a:buChar char="•"/>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Реализация на пазара </a:t>
            </a:r>
          </a:p>
          <a:p>
            <a:pPr algn="just"/>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0,3 говеда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за клане, износ,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вътреобщностна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търговия или продажба в други стопанства; </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До 150-то </a:t>
            </a:r>
            <a:r>
              <a:rPr lang="ru-RU"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животно</a:t>
            </a: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127,11 евро/глава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Над 150 </a:t>
            </a:r>
            <a:r>
              <a:rPr lang="ru-RU"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101,68 евро/глава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228600"/>
            <a:ext cx="8305800" cy="369332"/>
          </a:xfrm>
          <a:prstGeom prst="rect">
            <a:avLst/>
          </a:prstGeom>
          <a:noFill/>
          <a:ln w="9525">
            <a:noFill/>
            <a:miter lim="800000"/>
            <a:headEnd/>
            <a:tailEnd/>
          </a:ln>
        </p:spPr>
        <p:txBody>
          <a:bodyPr wrap="square">
            <a:spAutoFit/>
          </a:bodyPr>
          <a:lstStyle/>
          <a:p>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Обвързано с производството подпомагане за месодайни крави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912514303"/>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13360" y="1066800"/>
            <a:ext cx="8610600" cy="5365571"/>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20 или повече месодайни крави от една порода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включени в развъдни програми с предназначение за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производство на месо.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на възраст от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22 месеца до 13 години;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в системата за идентификация и регистрация на животните на БАБХ.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трябва да продължат да отглеждат заявените месодайни крави</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80 дни от деня</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следващ последния ден за подаване на заявленията за подпомагане.</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заменят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в срок до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20 дни от края на събитието</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което я е наложило и надлежно са уведомили Разплащателна агенция в срок от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следващи деня на фактическата замяна. </a:t>
            </a:r>
          </a:p>
          <a:p>
            <a:pPr marL="285750" indent="-285750" algn="just">
              <a:buFont typeface="Arial" panose="020B0604020202020204" pitchFamily="34" charset="0"/>
              <a:buChar char="•"/>
            </a:pP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Реализация на пазара </a:t>
            </a: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0,4 говеда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за клане, износ, </a:t>
            </a:r>
            <a:r>
              <a:rPr lang="bg-BG"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вътреобщностна</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търговия или продажба в други стопанства </a:t>
            </a: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До 150-то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животно</a:t>
            </a:r>
            <a:r>
              <a:rPr lang="ru-RU" sz="1600" b="1" i="1"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187,12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Над 150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149,69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152400"/>
            <a:ext cx="8305800" cy="646331"/>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Обвързано с производството подпомагане за месодайни крави включени в развъдни програми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84894708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13360" y="1371600"/>
            <a:ext cx="8610600" cy="4873129"/>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20 и повече крави от една застрашена от изчезване порода;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на възраст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над 22 месеца;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системата за идентификация и регистрация на животните на БАБХ.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трябва да продължат да отглеждат заявените крави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80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от деня, следващ последния ден за подаване на заявленията за подпомагане.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заменят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в срок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до 20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от края на събитието, което я е наложило и надлежно са уведомили Разплащателна агенция в срок от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следващи деня на фактическата замяна. </a:t>
            </a: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18160" y="368218"/>
            <a:ext cx="8305800" cy="646331"/>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Обвързано с производството подпомагане за крави от застрашени от изчезване породи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922579596"/>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13360" y="1600200"/>
            <a:ext cx="8610600" cy="4042132"/>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Реализация на пазара </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Мляко или млечни продукти в еквивалент мляко –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2000 кг.</a:t>
            </a: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или </a:t>
            </a:r>
            <a:r>
              <a:rPr lang="bg-BG" b="1" dirty="0" err="1">
                <a:solidFill>
                  <a:srgbClr val="7030A0"/>
                </a:solidFill>
                <a:latin typeface="Tahoma" panose="020B0604030504040204" pitchFamily="34" charset="0"/>
                <a:ea typeface="Tahoma" panose="020B0604030504040204" pitchFamily="34" charset="0"/>
                <a:cs typeface="Tahoma" panose="020B0604030504040204" pitchFamily="34" charset="0"/>
              </a:rPr>
              <a:t>м</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лякото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предназначено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изхранване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новородени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подрастващи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други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допустимо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определените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методика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количества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отделните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телета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малачета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спазване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строг</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контрол</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методика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към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купувачите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съобразно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видът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броят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Tx/>
              <a:buChar char="-"/>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0,25 говеда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за клане, износ,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вътреобщностна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или продажба в други стопанства за реализация</a:t>
            </a:r>
            <a:r>
              <a:rPr lang="bg-BG" dirty="0">
                <a:latin typeface="Times New Roman" panose="02020603050405020304" pitchFamily="18" charset="0"/>
              </a:rPr>
              <a:t> </a:t>
            </a:r>
          </a:p>
          <a:p>
            <a:pPr algn="just"/>
            <a:endParaRPr lang="bg-BG" i="1" dirty="0">
              <a:solidFill>
                <a:srgbClr val="1EA092"/>
              </a:solidFill>
              <a:latin typeface="Times New Roman" panose="02020603050405020304" pitchFamily="18" charset="0"/>
              <a:ea typeface="Tahoma" panose="020B0604030504040204" pitchFamily="34" charset="0"/>
              <a:cs typeface="Tahoma" panose="020B0604030504040204" pitchFamily="34" charset="0"/>
            </a:endParaRPr>
          </a:p>
          <a:p>
            <a:pPr marL="285750" indent="-285750" algn="just">
              <a:spcBef>
                <a:spcPts val="0"/>
              </a:spcBef>
              <a:buFontTx/>
              <a:buChar char="-"/>
            </a:pPr>
            <a:r>
              <a:rPr lang="ru-RU" i="1" dirty="0">
                <a:solidFill>
                  <a:srgbClr val="1EA092"/>
                </a:solidFill>
                <a:latin typeface="Tahoma" panose="020B0604030504040204" pitchFamily="34" charset="0"/>
                <a:ea typeface="Tahoma" panose="020B0604030504040204" pitchFamily="34" charset="0"/>
                <a:cs typeface="Tahoma" panose="020B0604030504040204" pitchFamily="34" charset="0"/>
              </a:rPr>
              <a:t>До 150-то </a:t>
            </a:r>
            <a:r>
              <a:rPr lang="ru-RU" i="1"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животно</a:t>
            </a:r>
            <a:r>
              <a:rPr lang="ru-RU"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b="1"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84,57 евро/глава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i="1" dirty="0">
                <a:solidFill>
                  <a:srgbClr val="1EA092"/>
                </a:solidFill>
                <a:latin typeface="Tahoma" panose="020B0604030504040204" pitchFamily="34" charset="0"/>
                <a:ea typeface="Tahoma" panose="020B0604030504040204" pitchFamily="34" charset="0"/>
                <a:cs typeface="Tahoma" panose="020B0604030504040204" pitchFamily="34" charset="0"/>
              </a:rPr>
              <a:t>Над 150 </a:t>
            </a:r>
            <a:r>
              <a:rPr lang="ru-RU" i="1"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ru-RU" i="1"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67,66 евро/</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главно</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18160" y="368218"/>
            <a:ext cx="8305800" cy="646331"/>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Обвързано с производството подпомагане за крави от застрашени от изчезване породи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43462768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13360" y="1021476"/>
            <a:ext cx="8610600" cy="6022161"/>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които отглеждат в стопанството си от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5 до 9 женски животни</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които са с предназначение за производство на месо и/или мляко и чиито стопанства са в планински райони.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по интервенцията трябва да са: на възраст от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22 месеца до 13 години; </a:t>
            </a:r>
          </a:p>
          <a:p>
            <a:pPr algn="just"/>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в системата за идентификация и регистрация на животните на БАБХ. </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трябва да продължат да отглеждат заявените млечни крави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80 дни от деня,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следващ последния ден за подаване на заявленията за подпомагане. </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заменят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в срок до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20 дни</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от края на събитието, което я е наложило и надлежно са уведомили Разплащателна агенция в срок от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следващи деня на фактическата замяна. </a:t>
            </a:r>
          </a:p>
          <a:p>
            <a:pPr marL="285750" indent="-285750" algn="just">
              <a:buFont typeface="Arial" panose="020B0604020202020204" pitchFamily="34" charset="0"/>
              <a:buChar char="•"/>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допуска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едно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бъде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заявявано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повече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една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интервенция</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обвързано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производството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r>
              <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ru-RU" sz="1600" dirty="0">
                <a:solidFill>
                  <a:srgbClr val="1EA092"/>
                </a:solidFill>
                <a:latin typeface="Tahoma" panose="020B0604030504040204" pitchFamily="34" charset="0"/>
                <a:ea typeface="Tahoma" panose="020B0604030504040204" pitchFamily="34" charset="0"/>
                <a:cs typeface="Tahoma" panose="020B0604030504040204" pitchFamily="34" charset="0"/>
              </a:rPr>
              <a:t>Ставка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- 141,78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18160" y="368218"/>
            <a:ext cx="8305800" cy="646331"/>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Обвързано с производството подпомагане за говеда в планински райони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02317806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13360" y="938431"/>
            <a:ext cx="8610600" cy="5919569"/>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10 или повече женски биволи.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Стопанството да е в система за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контрол и мониторинг на суровото мляко.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на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възраст от 36 месеца до 18 години.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в системата за идентификация и регистрация на животните на БАБХ.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трябва да продължат да отглеждат заявените биволи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80 дни</a:t>
            </a: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от деня, следващ последния ден за подаване на заявленията за подпомагане.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заменят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в срок до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20 дни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от края на събитието, което я е наложило и надлежно са уведомили Разплащателна агенция в срок от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следващи деня на фактическата замяна. </a:t>
            </a: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трябва да са реализирали количества мляко и/или млечни продукти в еквивалент мляко, съответстващи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на 400 кг мляко на допустимо животно. </a:t>
            </a:r>
          </a:p>
          <a:p>
            <a:pPr marL="285750" indent="-285750" algn="just">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Не се допуска доказване на реализация с документи за мляко за изхранване на животни в други стопанства.</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До 150-то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животно</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206,91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Над 150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165,53 евро/</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18160" y="368218"/>
            <a:ext cx="8305800" cy="369332"/>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Обвързано с производството подпомагане за биволи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98151302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20040" y="1101635"/>
            <a:ext cx="8610600" cy="5950347"/>
          </a:xfrm>
          <a:prstGeom prst="rect">
            <a:avLst/>
          </a:prstGeom>
          <a:noFill/>
          <a:ln w="9525">
            <a:noFill/>
            <a:miter lim="800000"/>
            <a:headEnd/>
            <a:tailEnd/>
          </a:ln>
        </p:spPr>
        <p:txBody>
          <a:bodyPr wrap="square">
            <a:spAutoFit/>
          </a:bodyPr>
          <a:lstStyle/>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50 или повече овце-майки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от една застрашена от изчезване порода включени в развъдни програми и/или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20 или повече кози-майки</a:t>
            </a:r>
            <a:r>
              <a:rPr lang="bg-BG" sz="14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от една застрашена от изчезване порода включени в развъдни програми.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Животновъдните обекти в стопанството отглеждащи млечни породи животни да са в система за </a:t>
            </a:r>
            <a:r>
              <a:rPr lang="bg-BG" sz="1400" dirty="0">
                <a:solidFill>
                  <a:srgbClr val="7030A0"/>
                </a:solidFill>
                <a:latin typeface="Tahoma" panose="020B0604030504040204" pitchFamily="34" charset="0"/>
                <a:ea typeface="Tahoma" panose="020B0604030504040204" pitchFamily="34" charset="0"/>
                <a:cs typeface="Tahoma" panose="020B0604030504040204" pitchFamily="34" charset="0"/>
              </a:rPr>
              <a:t>контрол и мониторинг на суровото мляко;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Заявените за подпомагане животни трябва да са на възраст от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12 месеца до 84 месеца за овце и до 108 месеца за кози.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Заявените за подпомагане животни трябва да са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в системата за идентификация и регистрация на животните на БАБХ.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трябва да продължат да отглеждат заявените овце-майки и/или кози-майки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80 дни от деня</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следващ последния ден за подаване на заявленията за подпомагане.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заменят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в срок до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20 дни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от края на събитието, което я е наложило и надлежно са уведомили Разплащателна агенция в срок от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следващи деня на фактическата замяна.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Реализация на продукция - земеделските стопани трябва да са реализирали количества мляко и/или млечни продукти в еквивалент мляко, съответстващи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на 35 кг мляко или 0,20 животни, родени в стопанството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за клане, износ или продажба в други стопанства;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Не се допуска доказване на реализация с документи за мляко за изхранване на животни в други стопанства.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Не се допуска едновременно подпомагане за едно животно по тази схема и по схемата за преходна национална помощ. </a:t>
            </a: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До 300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бр</a:t>
            </a:r>
            <a:r>
              <a:rPr lang="ru-RU" sz="1600" b="1" i="1"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24,50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Над 300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бр</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19,60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18160" y="368218"/>
            <a:ext cx="8305800" cy="646331"/>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Обвързано с производството подпомагане за овце и кози от застрашени от изчезване породи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53813441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24image169074048">
            <a:extLst>
              <a:ext uri="{FF2B5EF4-FFF2-40B4-BE49-F238E27FC236}">
                <a16:creationId xmlns:a16="http://schemas.microsoft.com/office/drawing/2014/main" id="{84B87F12-8C2B-F14D-AAE6-F1E1ADA6B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83012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60E395-1CCE-934A-B703-1405476601F9}"/>
              </a:ext>
            </a:extLst>
          </p:cNvPr>
          <p:cNvSpPr txBox="1"/>
          <p:nvPr/>
        </p:nvSpPr>
        <p:spPr>
          <a:xfrm>
            <a:off x="466767" y="371419"/>
            <a:ext cx="8210466" cy="984885"/>
          </a:xfrm>
          <a:prstGeom prst="rect">
            <a:avLst/>
          </a:prstGeom>
          <a:noFill/>
        </p:spPr>
        <p:txBody>
          <a:bodyPr wrap="square" rtlCol="0">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Нова рамка за качество на изпълнението – показатели за краен продукт, резултати, въздействие и контекст</a:t>
            </a:r>
            <a:endParaRPr lang="en-GB"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x-none" dirty="0"/>
          </a:p>
        </p:txBody>
      </p:sp>
    </p:spTree>
    <p:extLst>
      <p:ext uri="{BB962C8B-B14F-4D97-AF65-F5344CB8AC3E}">
        <p14:creationId xmlns:p14="http://schemas.microsoft.com/office/powerpoint/2010/main" val="3099594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813375"/>
            <a:ext cx="8610600" cy="6319679"/>
          </a:xfrm>
          <a:prstGeom prst="rect">
            <a:avLst/>
          </a:prstGeom>
          <a:noFill/>
          <a:ln w="9525">
            <a:noFill/>
            <a:miter lim="800000"/>
            <a:headEnd/>
            <a:tailEnd/>
          </a:ln>
        </p:spPr>
        <p:txBody>
          <a:bodyPr wrap="square">
            <a:spAutoFit/>
          </a:bodyPr>
          <a:lstStyle/>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50 или повече овце-майки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от една порода включени в развъдни програми и/или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20 или повече кози-майки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от една порода включени в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развъдни програми.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Животновъдните обекти в стопанството отглеждащи млечни породи животни да са в система за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контрол и мониторинг на суровото мляко</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Заявените за подпомагане животни трябва да са на възраст от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12 месеца до 84 месеца за овце и до 108 месеца за кози.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Заявените за подпомагане животни трябва да са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в системата за идентификация и регистрация на животните на БАБХ.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трябва да продължат да отглеждат заявените овце-майки и/или кози-майки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80 дни от деня</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следващ последния ден за подаване на заявленията за подпомагане.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могат да заменят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в срок до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20 дни от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края на събитието, което я е наложило и надлежно са уведомили Разплащателна агенция в срок от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следващи деня на фактическата замяна.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Реализация на продукция: </a:t>
            </a:r>
          </a:p>
          <a:p>
            <a:pPr algn="just"/>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За млечни породи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трябва да са реализирали количества мляко и/или млечни продукти в еквивалент мляко, съответстващи най-малко на: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100 кг. мляко за овца-майка; </a:t>
            </a:r>
          </a:p>
          <a:p>
            <a:pPr algn="just"/>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- 250 кг мляко за коза-майка; </a:t>
            </a:r>
          </a:p>
          <a:p>
            <a:pPr algn="just"/>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За месодайни породи </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земеделските стопани трябва да са реализирали количества за клане, износ, </a:t>
            </a:r>
            <a:r>
              <a:rPr lang="bg-BG" sz="1400" dirty="0" err="1">
                <a:solidFill>
                  <a:srgbClr val="1EA092"/>
                </a:solidFill>
                <a:latin typeface="Tahoma" panose="020B0604030504040204" pitchFamily="34" charset="0"/>
                <a:ea typeface="Tahoma" panose="020B0604030504040204" pitchFamily="34" charset="0"/>
                <a:cs typeface="Tahoma" panose="020B0604030504040204" pitchFamily="34" charset="0"/>
              </a:rPr>
              <a:t>вътреобщностна</a:t>
            </a:r>
            <a:r>
              <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rPr>
              <a:t> търговия или продажба в други стопанства, съответстващи </a:t>
            </a:r>
            <a:r>
              <a:rPr lang="bg-BG" sz="14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на 1 бр. агне/яре (родени в стопанството) на допустимо за подпомагане животно; </a:t>
            </a:r>
            <a:endParaRPr lang="bg-BG" sz="14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До 300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43,04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Tx/>
              <a:buChar char="-"/>
            </a:pP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Над 300 </a:t>
            </a:r>
            <a:r>
              <a:rPr lang="ru-RU" sz="1600" i="1"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ru-RU"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rPr>
              <a:t>34,43 евро/глава </a:t>
            </a:r>
            <a:r>
              <a:rPr lang="ru-RU"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419100" y="228600"/>
            <a:ext cx="8305800" cy="584775"/>
          </a:xfrm>
          <a:prstGeom prst="rect">
            <a:avLst/>
          </a:prstGeom>
          <a:noFill/>
          <a:ln w="9525">
            <a:noFill/>
            <a:miter lim="800000"/>
            <a:headEnd/>
            <a:tailEnd/>
          </a:ln>
        </p:spPr>
        <p:txBody>
          <a:bodyPr wrap="square">
            <a:spAutoFit/>
          </a:bodyPr>
          <a:lstStyle/>
          <a:p>
            <a:pPr algn="ct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Обвързано с производството подпомагане за овце и кози включени в развъдни програми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332371217"/>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1066800"/>
            <a:ext cx="8610600" cy="5293757"/>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отглеждат в стопанството си от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10 до 49 женски животни (овце-майки и/или кози-майки) в планински райони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трябва да са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идентифицирани и регистрирани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системата за идентификация и регистрация на животните на БАБХ.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 подпомагане животни по интервенцията трябва да са: на възраст от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12 месеца до 84 месеца за овце и до 108 месеца за кози;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трябва да продължат да отглеждат заявените овце-майки и/или кози-майки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80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от деня, следващ последния ден за подаване на заявленията за подпомагане.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могат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да заменят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животни с други, отговарящи на изискванията за подпомагане към последния ден за подаване на заявления за подпомагане, при условие че извършат замяната в срок до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20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от края на събитието, което я е наложило и надлежно са уведомили Разплащателна агенция в срок от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7 работни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следващи деня на фактическата замяна.</a:t>
            </a:r>
          </a:p>
          <a:p>
            <a:endParaRPr lang="bg-BG" sz="1400" dirty="0">
              <a:latin typeface="Times New Roman" panose="02020603050405020304" pitchFamily="18" charset="0"/>
            </a:endParaRPr>
          </a:p>
          <a:p>
            <a:pPr algn="just"/>
            <a:r>
              <a:rPr lang="ru-RU" dirty="0">
                <a:solidFill>
                  <a:srgbClr val="1EA092"/>
                </a:solidFill>
                <a:latin typeface="Tahoma" panose="020B0604030504040204" pitchFamily="34" charset="0"/>
                <a:ea typeface="Tahoma" panose="020B0604030504040204" pitchFamily="34" charset="0"/>
                <a:cs typeface="Tahoma" panose="020B0604030504040204" pitchFamily="34" charset="0"/>
              </a:rPr>
              <a:t>Ставка</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- 21,29 евро/глава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a:t>
            </a:r>
            <a:endParaRPr lang="ru-RU"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419100" y="228600"/>
            <a:ext cx="8305800" cy="646331"/>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Обвързано с производството подпомагане за овце и кози в планински райони </a:t>
            </a:r>
          </a:p>
        </p:txBody>
      </p:sp>
    </p:spTree>
    <p:extLst>
      <p:ext uri="{BB962C8B-B14F-4D97-AF65-F5344CB8AC3E}">
        <p14:creationId xmlns:p14="http://schemas.microsoft.com/office/powerpoint/2010/main" val="2480722022"/>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0" y="1160275"/>
            <a:ext cx="8686800" cy="5632311"/>
          </a:xfrm>
          <a:prstGeom prst="rect">
            <a:avLst/>
          </a:prstGeom>
          <a:noFill/>
          <a:ln w="9525">
            <a:noFill/>
            <a:miter lim="800000"/>
            <a:headEnd/>
            <a:tailEnd/>
          </a:ln>
        </p:spPr>
        <p:txBody>
          <a:bodyPr wrap="square">
            <a:spAutoFit/>
          </a:bodyPr>
          <a:lstStyle/>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Годишните плащания се предоставят при поемане на доброволен ангажимент за изпълнение на следните дейности или комбинация от тях, при отглеждане на ЕПЖ и ДПЖ: </a:t>
            </a:r>
          </a:p>
          <a:p>
            <a:pPr algn="just"/>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u="sng" dirty="0">
                <a:solidFill>
                  <a:srgbClr val="7030A0"/>
                </a:solidFill>
                <a:latin typeface="Tahoma" panose="020B0604030504040204" pitchFamily="34" charset="0"/>
                <a:ea typeface="Tahoma" panose="020B0604030504040204" pitchFamily="34" charset="0"/>
                <a:cs typeface="Tahoma" panose="020B0604030504040204" pitchFamily="34" charset="0"/>
              </a:rPr>
              <a:t>Осигуряване на благоприятна жизнена среда/свободна подова площ на животните; </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Изпълнението на тази дейност изисква осигуряването на свободна подова площ,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не по-малка от 15 % над задължителния стандарт. </a:t>
            </a:r>
          </a:p>
          <a:p>
            <a:pPr algn="just"/>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u="sng" dirty="0">
                <a:solidFill>
                  <a:srgbClr val="7030A0"/>
                </a:solidFill>
                <a:latin typeface="Tahoma" panose="020B0604030504040204" pitchFamily="34" charset="0"/>
                <a:ea typeface="Tahoma" panose="020B0604030504040204" pitchFamily="34" charset="0"/>
                <a:cs typeface="Tahoma" panose="020B0604030504040204" pitchFamily="34" charset="0"/>
              </a:rPr>
              <a:t>Осигуряване на свободно отглеждане на открито;</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Дейността се прилага за следните категории животни: </a:t>
            </a:r>
          </a:p>
          <a:p>
            <a:pPr algn="just"/>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говеда и биволи над 6-месечна възраст; </a:t>
            </a:r>
          </a:p>
          <a:p>
            <a:pPr algn="just"/>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животни от рода на овцете и козите. </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по дейността животни следва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поне 160 дни годишно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да бъдат отглеждани на открито,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от които 40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могат да бъдат на двора,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но минимум 120 дни за свободно </a:t>
            </a:r>
            <a:r>
              <a:rPr lang="bg-BG"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пашуване</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Пашата от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поне 120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годината се извършва в периода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между 15 март и 15 ноември</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п</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ри спазване на гъстота на животинските единици на цялата пасищна площ на стопанството, на която се извършва пашата в периода на извършване на дейността,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до не повече от 2 ЖЕ/хектар</a:t>
            </a: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На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поне едно от всяко 50-то животно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от заявените по дейността се поставя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устройство позволяващо проследяване на движението му. </a:t>
            </a:r>
          </a:p>
        </p:txBody>
      </p:sp>
      <p:sp>
        <p:nvSpPr>
          <p:cNvPr id="26626" name="Правоъгълник 3"/>
          <p:cNvSpPr>
            <a:spLocks noChangeArrowheads="1"/>
          </p:cNvSpPr>
          <p:nvPr/>
        </p:nvSpPr>
        <p:spPr bwMode="auto">
          <a:xfrm>
            <a:off x="394855" y="381000"/>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Хуманно отношение към животните и антимикробна резистентност </a:t>
            </a:r>
          </a:p>
        </p:txBody>
      </p:sp>
    </p:spTree>
    <p:extLst>
      <p:ext uri="{BB962C8B-B14F-4D97-AF65-F5344CB8AC3E}">
        <p14:creationId xmlns:p14="http://schemas.microsoft.com/office/powerpoint/2010/main" val="1224221007"/>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84018" y="1058987"/>
            <a:ext cx="8686800" cy="5386090"/>
          </a:xfrm>
          <a:prstGeom prst="rect">
            <a:avLst/>
          </a:prstGeom>
          <a:noFill/>
          <a:ln w="9525">
            <a:noFill/>
            <a:miter lim="800000"/>
            <a:headEnd/>
            <a:tailEnd/>
          </a:ln>
        </p:spPr>
        <p:txBody>
          <a:bodyPr wrap="square">
            <a:spAutoFit/>
          </a:bodyPr>
          <a:lstStyle/>
          <a:p>
            <a:pPr algn="just"/>
            <a:r>
              <a:rPr lang="bg-BG" sz="20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2000" u="sng" dirty="0">
                <a:solidFill>
                  <a:srgbClr val="7030A0"/>
                </a:solidFill>
                <a:latin typeface="Tahoma" panose="020B0604030504040204" pitchFamily="34" charset="0"/>
                <a:ea typeface="Tahoma" panose="020B0604030504040204" pitchFamily="34" charset="0"/>
                <a:cs typeface="Tahoma" panose="020B0604030504040204" pitchFamily="34" charset="0"/>
              </a:rPr>
              <a:t>Намаляване употребата на антимикробни средства</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Дейността изисква изпълнение на програма за превенция и контрол на значимите заболявания на ниво животновъден обект.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 по дейността се отпуска за покриване на допълнителни разходи за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имунопрофилактични</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мероприятия на значими бактериални, както и значими вирусни заболявания, причиняващи вторични инфекции, за които има одобрени ваксини, но същите не попадат в обхвата на мерките от Националната програма за профилактика, надзор, контрол и ликвидиране на болестите по животните, включително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зоонозите</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финансирани от държавния бюджет.</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Списъкът на тези заболявания и одобрените за тях ваксини се изготвя и предоставя от Българската агенция по безопасност на храните.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По дейността могат да се покриват и разходи, свързани с поставяне на ваксини, извършване на допълнителни прегледи от страна на регистрирания ветеринарен лекар, разходи за вземане на проби от животни /партиди продукти и др. </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Животни от един и същи вид, заявени по интервенция за „Биологично животновъдство“ по чл. 31 или чл. 70 от Регламент (ЕС) 2021/2115,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не са допустими за подпомагане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 интервенцията „Хуманно отношение към животните и антимикробна резистентност“. </a:t>
            </a:r>
          </a:p>
        </p:txBody>
      </p:sp>
      <p:sp>
        <p:nvSpPr>
          <p:cNvPr id="26626" name="Правоъгълник 3"/>
          <p:cNvSpPr>
            <a:spLocks noChangeArrowheads="1"/>
          </p:cNvSpPr>
          <p:nvPr/>
        </p:nvSpPr>
        <p:spPr bwMode="auto">
          <a:xfrm>
            <a:off x="311727" y="228600"/>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Хуманно отношение към животните и антимикробна резистентност- продължение</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215956019"/>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11726" y="1905000"/>
            <a:ext cx="8686800" cy="4780796"/>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ДПЖ за намаляване на АМР</a:t>
            </a:r>
            <a:r>
              <a:rPr lang="bg-BG" sz="20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- 70 евро/ЖЕ</a:t>
            </a:r>
          </a:p>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ЕПЖ над 24 месеца за намаляване на АМР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- 63 евро/ЖЕ</a:t>
            </a:r>
          </a:p>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ЕПЖ от 6 м. до 24 м. за намаляване на АМР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- 44 евро/ЖЕ</a:t>
            </a:r>
          </a:p>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намаляване на АМР за телета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- 38 евро/ЖЕ</a:t>
            </a:r>
          </a:p>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ДПЖ за свободна подова площ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- 103 евро/ЖЕ</a:t>
            </a:r>
          </a:p>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ДПЖ за свободно отглеждане на открито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- 31 евро/ЖЕ</a:t>
            </a:r>
          </a:p>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ЕПЖ над 24 месеца за свободна подова площ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- 91 евро/ЖЕ</a:t>
            </a:r>
          </a:p>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ЕПЖ от 6 м. до 24 м. за свободна подова площ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- 63 евро/ЖЕ</a:t>
            </a:r>
          </a:p>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ЕПЖ за свободно отглеждане на открито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- 36 евро/ЖЕ</a:t>
            </a:r>
          </a:p>
          <a:p>
            <a:pPr marL="285750" indent="-28575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Плащане за свободна подова площ за телета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- 54 евро/ЖЕ</a:t>
            </a:r>
          </a:p>
          <a:p>
            <a:pPr algn="just">
              <a:spcBef>
                <a:spcPts val="750"/>
              </a:spcBef>
            </a:pP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6" y="663714"/>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Хуманно отношение към животните и антимикробна резистентност- продължение</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019767769"/>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598" y="1808043"/>
            <a:ext cx="8686800" cy="4072910"/>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отговарят на изискванията за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„активни земеделски стопани“,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които са регистрирани в ИСАК. </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или упълномощено лице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трябва да преминат агроекологично обучение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прилагането на поетите от тях ангажименти, насочено към изпълняваните от тях дейности; </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Подпомаганите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животни са идентифицирани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информационната система на Българска агенция по безопасност на храните по чл. 30, ал. 2, т. 3 от ЗПЗП;</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поддържат заявените животни през годината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като поне 80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 последния ден за подаване на заявленията за подпомагане са налични в стопанството </a:t>
            </a:r>
          </a:p>
          <a:p>
            <a:pPr algn="just">
              <a:spcBef>
                <a:spcPts val="750"/>
              </a:spcBef>
            </a:pP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6" y="663714"/>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Опазване на местни породи (автохтонни), важни за селското стопанство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331530178"/>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11726" y="1350818"/>
            <a:ext cx="8686800" cy="5160387"/>
          </a:xfrm>
          <a:prstGeom prst="rect">
            <a:avLst/>
          </a:prstGeom>
          <a:noFill/>
          <a:ln w="9525">
            <a:noFill/>
            <a:miter lim="800000"/>
            <a:headEnd/>
            <a:tailEnd/>
          </a:ln>
        </p:spPr>
        <p:txBody>
          <a:bodyPr wrap="square">
            <a:spAutoFit/>
          </a:bodyPr>
          <a:lstStyle/>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Подпомагат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породи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Списъка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местни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издаден</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документ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съответната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развъдна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организация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доказващ</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произхода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класифицирани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съответствие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приложимото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законодателство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тази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цел</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бъде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утвърдена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Методика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определяне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праговете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застрашеност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рисковия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статус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местните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породи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прагове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както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следва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изчезващи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силно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средно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слабо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lvl="0" indent="-285750">
              <a:spcBef>
                <a:spcPts val="200"/>
              </a:spcBef>
              <a:spcAft>
                <a:spcPts val="200"/>
              </a:spcAft>
              <a:buFont typeface="Courier New" panose="02070309020205020404" pitchFamily="49" charset="0"/>
              <a:buChar char="o"/>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много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слабо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застрашени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породи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прага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бъдат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определени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прагове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к</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ще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бъдат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разписани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националното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законодателство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съобразно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Методиката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Списъкът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породи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класификацията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утвърждават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въз</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основа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данни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ИАСРЖ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отразени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във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ВЕТИС.</a:t>
            </a:r>
            <a:r>
              <a:rPr lang="x-none"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6" y="663714"/>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Опазване на местни породи (автохтонни), важни за селското стопанство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720526208"/>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599" y="1165086"/>
            <a:ext cx="8686800" cy="5786199"/>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Спазват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развъдната програма на развъдната организация</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Не намаляват броя на животните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под броя на одобрените животни от съответния вид и порода, с които са започнали ангажимента, освен в случаите на загуба на животни, резултат от кражба, при смърт от болест, при смърт вследствие на нападение от хищници или становище за негодността на животното за използване за развъдна дейност от съответната развъдна организация или ИАСРЖ с препоръка за реализиране на животното за месо или за продажба на друга животновъдна ферма; </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При настъпили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форсмажорни или изключителни обстоятелства</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засягащи броя на животните, заявени за подпомагане, земеделските стопани до края на петгодишния си ангажимент могат да продължат изпълнението на ангажимента си с броя на отглежданите животни от същия вид и порода след настъпване на обстоятелствата, ако броят им е по-малък от този, за който са поели ангажимент; </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ще се извършва на база на годишни плащания с различен размер на подпомагане съобразен с дефинираните прагове за изчезнали, изчезващи и по степен на </a:t>
            </a:r>
            <a:r>
              <a:rPr lang="bg-BG"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застрашеност</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на отделните видове и породи животни. </a:t>
            </a:r>
          </a:p>
          <a:p>
            <a:pPr marL="285750" indent="-285750">
              <a:buFont typeface="Wingdings" pitchFamily="2" charset="2"/>
              <a:buChar char="ü"/>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ЕРД – 212,21 евро/ЖЕ </a:t>
            </a:r>
          </a:p>
          <a:p>
            <a:pPr marL="285750" indent="-285750">
              <a:buFont typeface="Wingdings" pitchFamily="2" charset="2"/>
              <a:buChar char="ü"/>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ДРЖ – 150,32 евро/ЖЕ </a:t>
            </a:r>
          </a:p>
          <a:p>
            <a:pPr marL="285750" indent="-285750">
              <a:buFont typeface="Wingdings" pitchFamily="2" charset="2"/>
              <a:buChar char="ü"/>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свине – 126,80 евро/ЖЕ </a:t>
            </a:r>
          </a:p>
          <a:p>
            <a:pPr marL="285750" indent="-285750">
              <a:buFont typeface="Wingdings" pitchFamily="2" charset="2"/>
              <a:buChar char="ü"/>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породи коне – 143,80 евро/ЖЕ </a:t>
            </a: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7" y="457200"/>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Опазване на местни породи (автохтонни), важни за селското стопанство-продължение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066308165"/>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45472" y="1805478"/>
            <a:ext cx="8686800" cy="3970318"/>
          </a:xfrm>
          <a:prstGeom prst="rect">
            <a:avLst/>
          </a:prstGeom>
          <a:noFill/>
          <a:ln w="9525">
            <a:noFill/>
            <a:miter lim="800000"/>
            <a:headEnd/>
            <a:tailEnd/>
          </a:ln>
        </p:spPr>
        <p:txBody>
          <a:bodyPr wrap="square">
            <a:spAutoFit/>
          </a:bodyPr>
          <a:lstStyle/>
          <a:p>
            <a:pPr algn="just"/>
            <a:r>
              <a:rPr lang="bg-BG" b="1" u="sng" dirty="0">
                <a:solidFill>
                  <a:srgbClr val="1EA092"/>
                </a:solidFill>
                <a:latin typeface="Tahoma" panose="020B0604030504040204" pitchFamily="34" charset="0"/>
                <a:ea typeface="Tahoma" panose="020B0604030504040204" pitchFamily="34" charset="0"/>
                <a:cs typeface="Tahoma" panose="020B0604030504040204" pitchFamily="34" charset="0"/>
              </a:rPr>
              <a:t>Планински пасища на: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Териториите на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Националните паркове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обособени зони за извършване на сезонна паша на селскостопански животни, съобразно годишните планове за паша, издавани от дирекциите на национални паркове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Рила, Пирин и/или Централен Балкан.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Териториите на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природни паркове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обособени зони за извършване на регулирана паша на селскостопански животни, съгласно планове за управление;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В зони от мрежата Натура 2000</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с утвърдени планове за управление, с обособени зони за извършване на сезонна паша на селскостопански животни; </a:t>
            </a: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От обхвата са изключени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териториите на резерватите и поддържаните резервати. </a:t>
            </a: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7" y="457200"/>
            <a:ext cx="8520545"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Традиционни практики за сезонна паша (</a:t>
            </a:r>
            <a:r>
              <a:rPr lang="bg-BG" sz="20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пасторализъм</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689792923"/>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52399" y="1371600"/>
            <a:ext cx="8686800" cy="4632037"/>
          </a:xfrm>
          <a:prstGeom prst="rect">
            <a:avLst/>
          </a:prstGeom>
          <a:noFill/>
          <a:ln w="9525">
            <a:noFill/>
            <a:miter lim="800000"/>
            <a:headEnd/>
            <a:tailEnd/>
          </a:ln>
        </p:spPr>
        <p:txBody>
          <a:bodyPr wrap="square">
            <a:spAutoFit/>
          </a:bodyPr>
          <a:lstStyle/>
          <a:p>
            <a:pPr marL="285750" indent="-285750" algn="just">
              <a:spcBef>
                <a:spcPts val="200"/>
              </a:spcBef>
              <a:spcAft>
                <a:spcPts val="200"/>
              </a:spcAft>
              <a:buFont typeface="Arial" panose="020B0604020202020204" pitchFamily="34" charset="0"/>
              <a:buChar char="•"/>
            </a:pP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р</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азполагат</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годишно</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разрешително</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паша</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територията</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националните</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паркове</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съгласно</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чл</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50,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т</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5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Закона</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защитените</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територии</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7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териториите</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природните</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паркове</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документ</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съответствие</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броя</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вида</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нормите</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режимите</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утвърдения</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план</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7030A0"/>
                </a:solidFill>
                <a:latin typeface="Tahoma" panose="020B0604030504040204" pitchFamily="34" charset="0"/>
                <a:ea typeface="Tahoma" panose="020B0604030504040204" pitchFamily="34" charset="0"/>
                <a:cs typeface="Tahoma" panose="020B0604030504040204" pitchFamily="34" charset="0"/>
              </a:rPr>
              <a:t>управление</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издаден</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директора</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природния</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700" dirty="0" err="1">
                <a:solidFill>
                  <a:srgbClr val="1EA092"/>
                </a:solidFill>
                <a:latin typeface="Tahoma" panose="020B0604030504040204" pitchFamily="34" charset="0"/>
                <a:ea typeface="Tahoma" panose="020B0604030504040204" pitchFamily="34" charset="0"/>
                <a:cs typeface="Tahoma" panose="020B0604030504040204" pitchFamily="34" charset="0"/>
              </a:rPr>
              <a:t>парк</a:t>
            </a:r>
            <a:r>
              <a:rPr lang="en-US" sz="17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7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кандидатстващи за подпомагане </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трябва да притежават тревопасни животни от видовете</a:t>
            </a:r>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 с които е разрешено от компетентните органи извършването на паша върху териториите. </a:t>
            </a:r>
          </a:p>
          <a:p>
            <a:pPr marL="285750" indent="-285750" algn="just">
              <a:buFont typeface="Arial" panose="020B0604020202020204" pitchFamily="34" charset="0"/>
              <a:buChar char="•"/>
            </a:pPr>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 които извършват паша на </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площ от минимум 5 ха. </a:t>
            </a:r>
          </a:p>
          <a:p>
            <a:pPr marL="285750" indent="-285750" algn="just">
              <a:buFont typeface="Arial" panose="020B0604020202020204" pitchFamily="34" charset="0"/>
              <a:buChar char="•"/>
            </a:pPr>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кандидатстващи за подпомагане трябва да притежава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или 50 овце, или 10 говеда</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 или комбинация от разрешените видове животни,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но не по-малко от 10 ЖЕ</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7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кандидатстващи за подпомагане по направлението трябва да притежава </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не по-малко от 10 ЖЕ от видовете животни, с които е разрешено извършването на паша; </a:t>
            </a: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7" y="457200"/>
            <a:ext cx="8520545"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Традиционни практики за сезонна паша (</a:t>
            </a:r>
            <a:r>
              <a:rPr lang="bg-BG" sz="20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пасторализъм</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70056117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52400" y="1210444"/>
            <a:ext cx="8839200" cy="4493538"/>
          </a:xfrm>
          <a:prstGeom prst="rect">
            <a:avLst/>
          </a:prstGeom>
          <a:noFill/>
          <a:ln w="9525">
            <a:noFill/>
            <a:miter lim="800000"/>
            <a:headEnd/>
            <a:tailEnd/>
          </a:ln>
        </p:spPr>
        <p:txBody>
          <a:bodyPr wrap="square">
            <a:spAutoFit/>
          </a:bodyPr>
          <a:lstStyle/>
          <a:p>
            <a:pPr algn="just">
              <a:spcBef>
                <a:spcPts val="750"/>
              </a:spcBef>
            </a:pPr>
            <a:endPar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Общият размер на интервенциите за финансиране по Първи и Втори стълб възлиза на </a:t>
            </a:r>
            <a:r>
              <a:rPr lang="en-GB"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8 028 </a:t>
            </a:r>
            <a:r>
              <a:rPr lang="en-US" sz="1700" b="1" dirty="0">
                <a:solidFill>
                  <a:srgbClr val="1EA092"/>
                </a:solidFill>
                <a:latin typeface="Tahoma" panose="020B0604030504040204" pitchFamily="34" charset="0"/>
                <a:ea typeface="Tahoma" panose="020B0604030504040204" pitchFamily="34" charset="0"/>
                <a:cs typeface="Tahoma" panose="020B0604030504040204" pitchFamily="34" charset="0"/>
              </a:rPr>
              <a:t>528 481</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евро</a:t>
            </a:r>
            <a:r>
              <a:rPr lang="en-GB"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от които:</a:t>
            </a:r>
          </a:p>
          <a:p>
            <a:pPr algn="just">
              <a:spcBef>
                <a:spcPts val="750"/>
              </a:spcBef>
            </a:pPr>
            <a:endParaRPr lang="en-GB" alt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 typeface="Arial" panose="020B0604020202020204" pitchFamily="34" charset="0"/>
              <a:buChar char="•"/>
            </a:pP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Общ размер на интервенции за Директните плащания </a:t>
            </a:r>
            <a:r>
              <a:rPr lang="en-GB" sz="17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4 118 959 729 </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евро</a:t>
            </a:r>
            <a:r>
              <a:rPr lang="en-US" sz="1700" b="1" dirty="0">
                <a:solidFill>
                  <a:srgbClr val="1EA092"/>
                </a:solidFill>
                <a:latin typeface="Tahoma" panose="020B0604030504040204" pitchFamily="34" charset="0"/>
                <a:ea typeface="Tahoma" panose="020B0604030504040204" pitchFamily="34" charset="0"/>
                <a:cs typeface="Tahoma" panose="020B0604030504040204" pitchFamily="34" charset="0"/>
              </a:rPr>
              <a:t> +281 558 000 </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преходна национална помощ</a:t>
            </a:r>
          </a:p>
          <a:p>
            <a:pPr algn="just">
              <a:spcBef>
                <a:spcPts val="0"/>
              </a:spcBef>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Схеми за климата, околната среда и хуманното отношение към животните</a:t>
            </a:r>
          </a:p>
          <a:p>
            <a:pPr algn="just">
              <a:spcBef>
                <a:spcPts val="0"/>
              </a:spcBef>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(eко схеми)</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 – </a:t>
            </a: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25%</a:t>
            </a:r>
          </a:p>
          <a:p>
            <a:pPr algn="just">
              <a:spcBef>
                <a:spcPts val="750"/>
              </a:spcBef>
            </a:pPr>
            <a:endParaRPr lang="en-GB"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 typeface="Arial" panose="020B0604020202020204" pitchFamily="34" charset="0"/>
              <a:buChar char="•"/>
            </a:pP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Общ размер на интервенции за Развитие на селските райони</a:t>
            </a:r>
            <a:r>
              <a:rPr lang="en-GB" sz="1700" dirty="0">
                <a:solidFill>
                  <a:srgbClr val="7030A0"/>
                </a:solidFill>
                <a:latin typeface="Tahoma" panose="020B0604030504040204" pitchFamily="34" charset="0"/>
                <a:ea typeface="Tahoma" panose="020B0604030504040204" pitchFamily="34" charset="0"/>
                <a:cs typeface="Tahoma" panose="020B0604030504040204" pitchFamily="34" charset="0"/>
              </a:rPr>
              <a:t> – </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1 41</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1</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630 215</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евро</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 + 60% </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национално финансиране </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(2 11</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7</a:t>
            </a:r>
            <a:r>
              <a:rPr lang="en-GB" sz="17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445</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3</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30 </a:t>
            </a: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евро</a:t>
            </a:r>
            <a:r>
              <a:rPr lang="en-GB" sz="1700" b="1"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bg-BG"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Запазени за цели, свързани с околната среда и климата по ЕФРСР </a:t>
            </a:r>
            <a:r>
              <a:rPr lang="en-GB"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GB" sz="1600" b="1" dirty="0">
                <a:solidFill>
                  <a:srgbClr val="1EA092"/>
                </a:solidFill>
                <a:latin typeface="Tahoma" panose="020B0604030504040204" pitchFamily="34" charset="0"/>
                <a:ea typeface="Tahoma" panose="020B0604030504040204" pitchFamily="34" charset="0"/>
                <a:cs typeface="Tahoma" panose="020B0604030504040204" pitchFamily="34" charset="0"/>
              </a:rPr>
              <a:t>3</a:t>
            </a: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8</a:t>
            </a:r>
            <a:r>
              <a:rPr lang="en-GB" sz="1600" b="1"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76</a:t>
            </a:r>
            <a:r>
              <a:rPr lang="en-GB" sz="1600" b="1"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 typeface="Arial" panose="020B0604020202020204" pitchFamily="34" charset="0"/>
              <a:buChar char="•"/>
            </a:pPr>
            <a:r>
              <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rPr>
              <a:t>Общ размер за секторни интервенции</a:t>
            </a: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 – 130 520 74 евро</a:t>
            </a:r>
            <a:endParaRPr lang="en-GB"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533400" y="532136"/>
            <a:ext cx="8305800"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Финансов план </a:t>
            </a: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rPr>
              <a:t>2023-2027</a:t>
            </a:r>
            <a:endPar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005969815"/>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11727" y="1905000"/>
            <a:ext cx="8686800" cy="3416320"/>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Извежданите на паша животни от видовете включени в плановете за управление и годишните планове за паша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са идентифицирани в информационната системата по чл. 30, ал. 2, т. 3 от ЗПЗП. </a:t>
            </a: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спазват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изискванията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натоварване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пасищните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системи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им</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предоставени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географски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цифрови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данни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разрешителни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паша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гъстота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0,3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0,4 ЖЕ/</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ха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Ангажиментите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 срок 3 години</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като по преценка и предписание на Дирекциите на националните и природните паркове, и органите по управление на защитените зони,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пашата върху даден парцел може да бъде преустановена. </a:t>
            </a: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7" y="457200"/>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Традиционни практики за сезонна паша (</a:t>
            </a:r>
            <a:r>
              <a:rPr lang="bg-BG" sz="20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пасторализъм</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)-продължение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788047490"/>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599" y="1305341"/>
            <a:ext cx="8686800" cy="4524315"/>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Ангажиментът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поема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едни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същи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фиксирани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парцели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един</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същ</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размер</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площта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могат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варират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зависимост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състоянието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пасищата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целесъобразността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пашата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Бенефициентите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дейността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поемат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ангажимент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водят</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дневник</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регистър</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стопанството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всички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дейности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извършвани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предмет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поетите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задължения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Земеделският стопанин или гледача на животните (пастир) трябва да извежда животните на определените пасища,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най-малко 3 месеца от годината в периода май – октомври (90 дни).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Изключения от тези срокове се допускат при изрични разпоредби/разрешение на Дирекциите на националните и природни паркове, или органите по управление на Натура зоните. </a:t>
            </a: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7" y="457200"/>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Традиционни практики за сезонна паша (</a:t>
            </a:r>
            <a:r>
              <a:rPr lang="bg-BG" sz="20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пасторализъм</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)-продължение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74833791"/>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38545" y="1600200"/>
            <a:ext cx="8686800" cy="5078313"/>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Когато дейността се изпълнява с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придружаващи стадото кучета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опазване на животните от нападения на хищници, те не трябва да застрашават хора, На всяко куче трябва да е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поставена „</a:t>
            </a:r>
            <a:r>
              <a:rPr lang="bg-BG" dirty="0" err="1">
                <a:solidFill>
                  <a:srgbClr val="7030A0"/>
                </a:solidFill>
                <a:latin typeface="Tahoma" panose="020B0604030504040204" pitchFamily="34" charset="0"/>
                <a:ea typeface="Tahoma" panose="020B0604030504040204" pitchFamily="34" charset="0"/>
                <a:cs typeface="Tahoma" panose="020B0604030504040204" pitchFamily="34" charset="0"/>
              </a:rPr>
              <a:t>спъвачка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както и допълнителни обезопасителни средства при необходимост.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които притежават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не по-малко от две кучета от каракачанската порода и/или кучета от порода „Българско овчарско куче“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опазване на животните от нападение на хищници, могат да получат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допълнително агроекологично плащане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За получаване на допълнителното агроекологично плащане за паша с каракачански кучета и/или кучетата от порода „Българско овчарско куче― земеделските стопани са длъжни да представят за всяко куче „Родословен сертификат― за произход, издаден от Международната асоциация на каракачанските кучета или друга развъдна организация, получила разрешение за дейност по реда на Закона за животновъдството. </a:t>
            </a:r>
          </a:p>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едно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заявените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всеки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50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броя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поставя</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устройство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позволяващо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проследяване</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движението</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7030A0"/>
                </a:solidFill>
                <a:latin typeface="Tahoma" panose="020B0604030504040204" pitchFamily="34" charset="0"/>
                <a:ea typeface="Tahoma" panose="020B0604030504040204" pitchFamily="34" charset="0"/>
                <a:cs typeface="Tahoma" panose="020B0604030504040204" pitchFamily="34" charset="0"/>
              </a:rPr>
              <a:t>му</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7" y="457200"/>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Традиционни практики за сезонна паша (</a:t>
            </a:r>
            <a:r>
              <a:rPr lang="bg-BG" sz="20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пасторализъм</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)-продължение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785616887"/>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81000" y="1981200"/>
            <a:ext cx="8153400" cy="3447098"/>
          </a:xfrm>
          <a:prstGeom prst="rect">
            <a:avLst/>
          </a:prstGeom>
          <a:noFill/>
          <a:ln w="9525">
            <a:noFill/>
            <a:miter lim="800000"/>
            <a:headEnd/>
            <a:tailEnd/>
          </a:ln>
        </p:spPr>
        <p:txBody>
          <a:bodyPr wrap="square">
            <a:spAutoFit/>
          </a:bodyPr>
          <a:lstStyle/>
          <a:p>
            <a:pPr marL="342900" indent="-34290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Традиционни практики за сезонна паша (</a:t>
            </a:r>
            <a:r>
              <a:rPr lang="bg-BG" sz="2000" dirty="0" err="1">
                <a:solidFill>
                  <a:srgbClr val="1EA092"/>
                </a:solidFill>
                <a:latin typeface="Tahoma" panose="020B0604030504040204" pitchFamily="34" charset="0"/>
                <a:ea typeface="Tahoma" panose="020B0604030504040204" pitchFamily="34" charset="0"/>
                <a:cs typeface="Tahoma" panose="020B0604030504040204" pitchFamily="34" charset="0"/>
              </a:rPr>
              <a:t>пасторализъм</a:t>
            </a: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 стадо </a:t>
            </a:r>
            <a:r>
              <a:rPr lang="bg-BG" sz="2000" b="1" dirty="0">
                <a:solidFill>
                  <a:srgbClr val="1EA092"/>
                </a:solidFill>
                <a:latin typeface="Tahoma" panose="020B0604030504040204" pitchFamily="34" charset="0"/>
                <a:ea typeface="Tahoma" panose="020B0604030504040204" pitchFamily="34" charset="0"/>
                <a:cs typeface="Tahoma" panose="020B0604030504040204" pitchFamily="34" charset="0"/>
              </a:rPr>
              <a:t>без каракачански кучета </a:t>
            </a: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168,15 евро/ха. </a:t>
            </a:r>
          </a:p>
          <a:p>
            <a:pPr algn="just"/>
            <a:endPar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Традиционни практики за сезонна паша (</a:t>
            </a:r>
            <a:r>
              <a:rPr lang="bg-BG" sz="2000" dirty="0" err="1">
                <a:solidFill>
                  <a:srgbClr val="1EA092"/>
                </a:solidFill>
                <a:latin typeface="Tahoma" panose="020B0604030504040204" pitchFamily="34" charset="0"/>
                <a:ea typeface="Tahoma" panose="020B0604030504040204" pitchFamily="34" charset="0"/>
                <a:cs typeface="Tahoma" panose="020B0604030504040204" pitchFamily="34" charset="0"/>
              </a:rPr>
              <a:t>пасторализъм</a:t>
            </a: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 стадо </a:t>
            </a:r>
            <a:r>
              <a:rPr lang="bg-BG" sz="2000" b="1" dirty="0">
                <a:solidFill>
                  <a:srgbClr val="1EA092"/>
                </a:solidFill>
                <a:latin typeface="Tahoma" panose="020B0604030504040204" pitchFamily="34" charset="0"/>
                <a:ea typeface="Tahoma" panose="020B0604030504040204" pitchFamily="34" charset="0"/>
                <a:cs typeface="Tahoma" panose="020B0604030504040204" pitchFamily="34" charset="0"/>
              </a:rPr>
              <a:t>с каракачански кучета </a:t>
            </a: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177,36 евро/ха. </a:t>
            </a:r>
          </a:p>
          <a:p>
            <a:pPr algn="just"/>
            <a:endPar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Освен това, за да се спази бюджетния пакет, </a:t>
            </a:r>
            <a:r>
              <a:rPr lang="bg-BG" sz="2000" dirty="0">
                <a:solidFill>
                  <a:srgbClr val="7030A0"/>
                </a:solidFill>
                <a:latin typeface="Tahoma" panose="020B0604030504040204" pitchFamily="34" charset="0"/>
                <a:ea typeface="Tahoma" panose="020B0604030504040204" pitchFamily="34" charset="0"/>
                <a:cs typeface="Tahoma" panose="020B0604030504040204" pitchFamily="34" charset="0"/>
              </a:rPr>
              <a:t>горна граница (таван) за стопанство може да се определи ежегодно. </a:t>
            </a:r>
            <a:r>
              <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rPr>
              <a:t>Тя ще бъде приложена към общата сума на плащането, отпуснато на бенефициента съгласно степента, в която е ангажиран. </a:t>
            </a:r>
          </a:p>
          <a:p>
            <a:pPr marL="285750" indent="-285750" algn="just">
              <a:buFont typeface="Arial" panose="020B0604020202020204" pitchFamily="34" charset="0"/>
              <a:buChar char="•"/>
            </a:pP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11726" y="685800"/>
            <a:ext cx="8520545"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Традиционни практики за сезонна паша (</a:t>
            </a:r>
            <a:r>
              <a:rPr lang="bg-BG" sz="20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пасторализъм</a:t>
            </a: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)-продължение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462651186"/>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53289" y="1041023"/>
            <a:ext cx="8520544" cy="5539978"/>
          </a:xfrm>
          <a:prstGeom prst="rect">
            <a:avLst/>
          </a:prstGeom>
          <a:noFill/>
          <a:ln w="9525">
            <a:noFill/>
            <a:miter lim="800000"/>
            <a:headEnd/>
            <a:tailEnd/>
          </a:ln>
        </p:spPr>
        <p:txBody>
          <a:bodyPr wrap="square">
            <a:spAutoFit/>
          </a:bodyPr>
          <a:lstStyle/>
          <a:p>
            <a:pPr marL="342900" indent="-34290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 операцията: „Превръщане на обработваеми земеделски земи в постоянно затревени площи, в гнездови райони на </a:t>
            </a:r>
            <a:r>
              <a:rPr lang="bg-BG"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Кръстат</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(царски) орел и Египетски лешояд― ще се прилага върху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обработваеми земи в </a:t>
            </a:r>
            <a:r>
              <a:rPr lang="bg-BG" sz="1600" dirty="0" err="1">
                <a:solidFill>
                  <a:srgbClr val="7030A0"/>
                </a:solidFill>
                <a:latin typeface="Tahoma" panose="020B0604030504040204" pitchFamily="34" charset="0"/>
                <a:ea typeface="Tahoma" panose="020B0604030504040204" pitchFamily="34" charset="0"/>
                <a:cs typeface="Tahoma" panose="020B0604030504040204" pitchFamily="34" charset="0"/>
              </a:rPr>
              <a:t>орнитологични</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 важни места в зони от Натура 2000, в обхвата на земеделските земи с висока природна стойност (ВПС). </a:t>
            </a:r>
          </a:p>
          <a:p>
            <a:pPr marL="342900" indent="-342900" algn="just">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 операция 2: Превръщане на обработваемите земи, които са местообитания на Царски орел или Египетски лешояд, в постоянно затревени площи земеделските стопани: </a:t>
            </a:r>
          </a:p>
          <a:p>
            <a:pPr marL="342900" indent="-342900" algn="just">
              <a:buFont typeface="Wingdings" pitchFamily="2" charset="2"/>
              <a:buChar char="ü"/>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площи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следва да са ползвани като обработваема земя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от земеделския стопанин в предходни години и не участвали в идентична дейност в периода 2014-2020 г. </a:t>
            </a:r>
          </a:p>
          <a:p>
            <a:pPr marL="342900" indent="-342900" algn="just">
              <a:buFont typeface="Wingdings" pitchFamily="2" charset="2"/>
              <a:buChar char="ü"/>
            </a:pP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Минимален размер на площта – 0,5 ха. </a:t>
            </a:r>
          </a:p>
          <a:p>
            <a:pPr marL="342900" indent="-342900" algn="just">
              <a:buFont typeface="Wingdings" pitchFamily="2" charset="2"/>
              <a:buChar char="ü"/>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Ангажиментите са върху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едни и същи площи за период от 5 </a:t>
            </a:r>
            <a:r>
              <a:rPr lang="bg-BG" sz="1600" dirty="0" err="1">
                <a:solidFill>
                  <a:srgbClr val="7030A0"/>
                </a:solidFill>
                <a:latin typeface="Tahoma" panose="020B0604030504040204" pitchFamily="34" charset="0"/>
                <a:ea typeface="Tahoma" panose="020B0604030504040204" pitchFamily="34" charset="0"/>
                <a:cs typeface="Tahoma" panose="020B0604030504040204" pitchFamily="34" charset="0"/>
              </a:rPr>
              <a:t>последователнигодини</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marL="342900" indent="-342900" algn="just">
              <a:buFont typeface="Wingdings" pitchFamily="2" charset="2"/>
              <a:buChar char="ü"/>
            </a:pP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През първата година от прилагането на дейността до 30 септември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да осигурят засяване на площите с многогодишни житни тревни смески и/или с многогодишни житно-бобови тревни смески; </a:t>
            </a:r>
          </a:p>
          <a:p>
            <a:pPr marL="342900" indent="-342900" algn="just">
              <a:buFont typeface="Wingdings" pitchFamily="2" charset="2"/>
              <a:buChar char="ü"/>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представят </a:t>
            </a:r>
            <a:r>
              <a:rPr lang="bg-BG" sz="1600" dirty="0" err="1">
                <a:solidFill>
                  <a:srgbClr val="7030A0"/>
                </a:solidFill>
                <a:latin typeface="Tahoma" panose="020B0604030504040204" pitchFamily="34" charset="0"/>
                <a:ea typeface="Tahoma" panose="020B0604030504040204" pitchFamily="34" charset="0"/>
                <a:cs typeface="Tahoma" panose="020B0604030504040204" pitchFamily="34" charset="0"/>
              </a:rPr>
              <a:t>разходооправдателни</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 документи до 30 септември на първата година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 минималното количество вложени тревни смески, определено в националното законодателство; </a:t>
            </a:r>
          </a:p>
          <a:p>
            <a:pPr marL="342900" indent="-342900" algn="just">
              <a:buFont typeface="Wingdings" pitchFamily="2" charset="2"/>
              <a:buChar char="ü"/>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Заявените затревени площи </a:t>
            </a:r>
            <a:r>
              <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rPr>
              <a:t>не се разорават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при осъществяването на дейността. </a:t>
            </a:r>
          </a:p>
          <a:p>
            <a:pPr marL="342900" indent="-342900" algn="just">
              <a:buFont typeface="Arial" panose="020B0604020202020204" pitchFamily="34" charset="0"/>
              <a:buChar char="•"/>
            </a:pP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60216" y="210026"/>
            <a:ext cx="8520545" cy="830997"/>
          </a:xfrm>
          <a:prstGeom prst="rect">
            <a:avLst/>
          </a:prstGeom>
          <a:noFill/>
          <a:ln w="9525">
            <a:noFill/>
            <a:miter lim="800000"/>
            <a:headEnd/>
            <a:tailEnd/>
          </a:ln>
        </p:spPr>
        <p:txBody>
          <a:bodyPr wrap="square">
            <a:spAutoFit/>
          </a:bodyPr>
          <a:lstStyle/>
          <a:p>
            <a:pPr algn="ct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Поддържане на местообитанията на </a:t>
            </a:r>
            <a:r>
              <a:rPr lang="bg-BG"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червеногушата</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гъска (</a:t>
            </a:r>
            <a:r>
              <a:rPr lang="en-GB" sz="1600" b="1" dirty="0">
                <a:solidFill>
                  <a:srgbClr val="7030A0"/>
                </a:solidFill>
                <a:latin typeface="Tahoma" panose="020B0604030504040204" pitchFamily="34" charset="0"/>
                <a:ea typeface="Tahoma" panose="020B0604030504040204" pitchFamily="34" charset="0"/>
                <a:cs typeface="Tahoma" panose="020B0604030504040204" pitchFamily="34" charset="0"/>
              </a:rPr>
              <a:t>Branta ruficollis), </a:t>
            </a:r>
            <a:r>
              <a:rPr lang="bg-BG"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Кръстат</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(царски) орел и Египетски лешояд в </a:t>
            </a:r>
            <a:r>
              <a:rPr lang="bg-BG"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орнитологични</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важни места в обработваеми земи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683869368"/>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11728" y="1543884"/>
            <a:ext cx="8520544" cy="5078313"/>
          </a:xfrm>
          <a:prstGeom prst="rect">
            <a:avLst/>
          </a:prstGeom>
          <a:noFill/>
          <a:ln w="9525">
            <a:noFill/>
            <a:miter lim="800000"/>
            <a:headEnd/>
            <a:tailEnd/>
          </a:ln>
        </p:spPr>
        <p:txBody>
          <a:bodyPr wrap="square">
            <a:spAutoFit/>
          </a:bodyPr>
          <a:lstStyle/>
          <a:p>
            <a:pPr algn="just"/>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За операция 2: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стопани представят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петгодишен план за дейностите за площите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за които кандидатстват за подпомагане, в който се вписва земеделската култура, отглеждана в предходните години, нормата и вида на тревните смески, които ще бъдат използвани. Планът се заверява от дипломиран агроном, като се включват номерата на заявените парцели и в съответствие с приложимото законодателство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Земеделския стопанин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предоставя фактури за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вложените тревни смески;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рамките на ангажимента следва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начина на трайно ползване да бъде актуализиран съобразно ползването на площите.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Площите, с които се изпълнява агроекологичния ангажимент се включват в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слой „Постоянно затревени площи“.</a:t>
            </a: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За операция 2: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Превръщане на обработваемите земи, които са местообитания на Царски орел или Египетски лешояд, в постоянно затревени площи земеделските стопани -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227,78 евро/ха </a:t>
            </a:r>
          </a:p>
          <a:p>
            <a:pPr marL="285750" indent="-285750">
              <a:buFont typeface="Arial" panose="020B0604020202020204" pitchFamily="34" charset="0"/>
              <a:buChar char="•"/>
            </a:pP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263239" y="457200"/>
            <a:ext cx="8569033" cy="830997"/>
          </a:xfrm>
          <a:prstGeom prst="rect">
            <a:avLst/>
          </a:prstGeom>
          <a:noFill/>
          <a:ln w="9525">
            <a:noFill/>
            <a:miter lim="800000"/>
            <a:headEnd/>
            <a:tailEnd/>
          </a:ln>
        </p:spPr>
        <p:txBody>
          <a:bodyPr wrap="square">
            <a:spAutoFit/>
          </a:bodyPr>
          <a:lstStyle/>
          <a:p>
            <a:pPr algn="ct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Поддържане на местообитанията на </a:t>
            </a:r>
            <a:r>
              <a:rPr lang="bg-BG"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червеногушата</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гъска (</a:t>
            </a:r>
            <a:r>
              <a:rPr lang="en-GB" sz="1600" b="1" dirty="0">
                <a:solidFill>
                  <a:srgbClr val="7030A0"/>
                </a:solidFill>
                <a:latin typeface="Tahoma" panose="020B0604030504040204" pitchFamily="34" charset="0"/>
                <a:ea typeface="Tahoma" panose="020B0604030504040204" pitchFamily="34" charset="0"/>
                <a:cs typeface="Tahoma" panose="020B0604030504040204" pitchFamily="34" charset="0"/>
              </a:rPr>
              <a:t>Branta ruficollis), </a:t>
            </a:r>
            <a:r>
              <a:rPr lang="bg-BG"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Кръстат</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(царски) орел и Египетски лешояд в </a:t>
            </a:r>
            <a:r>
              <a:rPr lang="bg-BG"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орнитологични</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важни места в обработваеми земи -продължение</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742713593"/>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авоъгълник 3"/>
          <p:cNvSpPr>
            <a:spLocks noChangeArrowheads="1"/>
          </p:cNvSpPr>
          <p:nvPr/>
        </p:nvSpPr>
        <p:spPr bwMode="auto">
          <a:xfrm>
            <a:off x="360219" y="381000"/>
            <a:ext cx="8569033" cy="369332"/>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Възстановяване и поддържане на деградирали пасищни територии </a:t>
            </a:r>
          </a:p>
        </p:txBody>
      </p:sp>
      <p:sp>
        <p:nvSpPr>
          <p:cNvPr id="3" name="Rectangle 2">
            <a:extLst>
              <a:ext uri="{FF2B5EF4-FFF2-40B4-BE49-F238E27FC236}">
                <a16:creationId xmlns:a16="http://schemas.microsoft.com/office/drawing/2014/main" id="{97FD4013-8C58-DBD4-91F3-A06798E20E3E}"/>
              </a:ext>
            </a:extLst>
          </p:cNvPr>
          <p:cNvSpPr/>
          <p:nvPr/>
        </p:nvSpPr>
        <p:spPr>
          <a:xfrm>
            <a:off x="235530" y="750332"/>
            <a:ext cx="8375072" cy="6488956"/>
          </a:xfrm>
          <a:prstGeom prst="rect">
            <a:avLst/>
          </a:prstGeom>
        </p:spPr>
        <p:txBody>
          <a:bodyPr wrap="square">
            <a:spAutoFit/>
          </a:bodyPr>
          <a:lstStyle/>
          <a:p>
            <a:pPr marL="285750" indent="-285750" algn="just">
              <a:buFont typeface="Arial" panose="020B0604020202020204" pitchFamily="34" charset="0"/>
              <a:buChar char="•"/>
            </a:pP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отговарят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изискванията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активни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отглеждат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пасищни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Постоянно затревени площи и ливади, които да са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на разположение за ползване на бенефициента за не по-малко от 5 години.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Площта трябва да отговаря на изискванията за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допустимост за директни плащания.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Ангажиментът се прилага върху едни и същи площи за период от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5 година, който може да бъде удължен с до 2 години; </a:t>
            </a:r>
          </a:p>
          <a:p>
            <a:pPr marL="285750" indent="-285750" algn="just">
              <a:buFont typeface="Arial" panose="020B0604020202020204" pitchFamily="34" charset="0"/>
              <a:buChar char="•"/>
            </a:pP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Бенефициерите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по дейността поемат ангажимент да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водят дневник (регистър) на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стопанството за всички земеделски дейности, извършвани в земеделските земи, предмет на поетите задължения. </a:t>
            </a:r>
          </a:p>
          <a:p>
            <a:pPr marL="285750" indent="-285750" algn="just">
              <a:buFont typeface="Arial" panose="020B0604020202020204" pitchFamily="34" charset="0"/>
              <a:buChar char="•"/>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Сеитба се извършва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по дефинирана технология за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подсяване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изготвена и утвърдена от специалист съобразно изискванията по мярката с типични, пасищни видове треви и тревни смески.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Извършва се в периоди, както следва: </a:t>
            </a:r>
          </a:p>
          <a:p>
            <a:pPr marL="285750" indent="-285750" algn="just">
              <a:buFont typeface="Arial" panose="020B0604020202020204" pitchFamily="34" charset="0"/>
              <a:buChar char="•"/>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пролетна: при първа възможност, но не по- късно от 15 април; </a:t>
            </a:r>
          </a:p>
          <a:p>
            <a:pPr marL="285750" indent="-285750" algn="just">
              <a:buFont typeface="Arial" panose="020B0604020202020204" pitchFamily="34" charset="0"/>
              <a:buChar char="•"/>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есенна: при първа възможност, но не по – късно от 15 октомври;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Сеитбата се извършва на първата година от ангажимента.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Не се извършва паша поне 3 месец след това (при пролетна сеитба).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Ако терена не позволява директната сеитба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се направи ръчно. </a:t>
            </a: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6165848"/>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авоъгълник 3"/>
          <p:cNvSpPr>
            <a:spLocks noChangeArrowheads="1"/>
          </p:cNvSpPr>
          <p:nvPr/>
        </p:nvSpPr>
        <p:spPr bwMode="auto">
          <a:xfrm>
            <a:off x="360219" y="381000"/>
            <a:ext cx="8569033" cy="646331"/>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Възстановяване и поддържане на деградирали пасищни територии-продължение </a:t>
            </a:r>
          </a:p>
        </p:txBody>
      </p:sp>
      <p:sp>
        <p:nvSpPr>
          <p:cNvPr id="3" name="Rectangle 2">
            <a:extLst>
              <a:ext uri="{FF2B5EF4-FFF2-40B4-BE49-F238E27FC236}">
                <a16:creationId xmlns:a16="http://schemas.microsoft.com/office/drawing/2014/main" id="{97FD4013-8C58-DBD4-91F3-A06798E20E3E}"/>
              </a:ext>
            </a:extLst>
          </p:cNvPr>
          <p:cNvSpPr/>
          <p:nvPr/>
        </p:nvSpPr>
        <p:spPr>
          <a:xfrm>
            <a:off x="360219" y="1676400"/>
            <a:ext cx="8375072" cy="4247317"/>
          </a:xfrm>
          <a:prstGeom prst="rect">
            <a:avLst/>
          </a:prstGeom>
        </p:spPr>
        <p:txBody>
          <a:bodyPr wrap="square">
            <a:spAutoFit/>
          </a:bodyPr>
          <a:lstStyle/>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 всеки пасищен цикъл на сеитба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се налага извършване на косене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(за </a:t>
            </a:r>
            <a:r>
              <a:rPr lang="bg-BG" dirty="0" err="1">
                <a:solidFill>
                  <a:srgbClr val="1EA092"/>
                </a:solidFill>
                <a:latin typeface="Tahoma" panose="020B0604030504040204" pitchFamily="34" charset="0"/>
                <a:ea typeface="Tahoma" panose="020B0604030504040204" pitchFamily="34" charset="0"/>
                <a:cs typeface="Tahoma" panose="020B0604030504040204" pitchFamily="34" charset="0"/>
              </a:rPr>
              <a:t>неизядените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видове – плевелите, които да бъдат изкосени и да се предотврати цъфтеж и разпространение). </a:t>
            </a: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Следва да бъде гарантиран </a:t>
            </a: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резултат след третата година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 изключение на констатирани форсмажорни обстоятелства) – при поемане на ангажимента се подписва декларация, при която се гарантират, че тревното покритие ще бъде повърхностно подобрено към третата година и към петата ще има значително подобрено тревно покритие на заявените площи.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Забранено е използването на минерални торове и продукти за растителна защита;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Забранява се изграждането на нови отводнителни системи. </a:t>
            </a:r>
          </a:p>
          <a:p>
            <a:pPr marL="285750" indent="-285750" algn="just">
              <a:buFont typeface="Arial" panose="020B0604020202020204" pitchFamily="34" charset="0"/>
              <a:buChar char="•"/>
            </a:pPr>
            <a:r>
              <a:rPr lang="bg-BG" dirty="0">
                <a:solidFill>
                  <a:srgbClr val="7030A0"/>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Ставка: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202,47 евро/ха.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45746983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1143000"/>
            <a:ext cx="8572500" cy="5160387"/>
          </a:xfrm>
          <a:prstGeom prst="rect">
            <a:avLst/>
          </a:prstGeom>
          <a:noFill/>
          <a:ln w="9525">
            <a:noFill/>
            <a:miter lim="800000"/>
            <a:headEnd/>
            <a:tailEnd/>
          </a:ln>
        </p:spPr>
        <p:txBody>
          <a:bodyPr wrap="square">
            <a:spAutoFit/>
          </a:bodyPr>
          <a:lstStyle/>
          <a:p>
            <a:pPr algn="ctr"/>
            <a:r>
              <a:rPr lang="bg-BG" sz="14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p>
          <a:p>
            <a:pPr algn="ctr">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Плащания за райони, изправени пред природни или други специфични ограничения</a:t>
            </a:r>
          </a:p>
          <a:p>
            <a:pPr algn="just">
              <a:spcBef>
                <a:spcPts val="750"/>
              </a:spcBef>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Интервенцията ще се прилага в 3 направления: </a:t>
            </a:r>
          </a:p>
          <a:p>
            <a:pPr algn="just">
              <a:spcBef>
                <a:spcPts val="750"/>
              </a:spcBef>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Плащания за земеделски земи в зони от Натура 2000</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Интервенцията се де прилага със следните средни ставки:</a:t>
            </a:r>
          </a:p>
          <a:p>
            <a:pPr marL="285750" indent="-285750" algn="just">
              <a:spcBef>
                <a:spcPts val="750"/>
              </a:spcBef>
              <a:buFont typeface="Arial" panose="020B0604020202020204" pitchFamily="34" charset="0"/>
              <a:buChar char="•"/>
            </a:pPr>
            <a:r>
              <a:rPr lang="bg-BG" sz="1600" i="1" dirty="0">
                <a:solidFill>
                  <a:srgbClr val="7030A0"/>
                </a:solidFill>
                <a:latin typeface="Tahoma" panose="020B0604030504040204" pitchFamily="34" charset="0"/>
                <a:ea typeface="Tahoma" panose="020B0604030504040204" pitchFamily="34" charset="0"/>
                <a:cs typeface="Tahoma" panose="020B0604030504040204" pitchFamily="34" charset="0"/>
              </a:rPr>
              <a:t>Плащания за обработваеми земи </a:t>
            </a:r>
            <a:r>
              <a:rPr lang="bg-BG"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600" b="1" i="1" dirty="0">
                <a:solidFill>
                  <a:srgbClr val="1EA092"/>
                </a:solidFill>
                <a:latin typeface="Tahoma" panose="020B0604030504040204" pitchFamily="34" charset="0"/>
                <a:ea typeface="Tahoma" panose="020B0604030504040204" pitchFamily="34" charset="0"/>
                <a:cs typeface="Tahoma" panose="020B0604030504040204" pitchFamily="34" charset="0"/>
              </a:rPr>
              <a:t>46 евро/ха.</a:t>
            </a:r>
          </a:p>
          <a:p>
            <a:pPr marL="285750" indent="-285750" algn="just">
              <a:spcBef>
                <a:spcPts val="0"/>
              </a:spcBef>
              <a:buFont typeface="Arial" panose="020B0604020202020204" pitchFamily="34" charset="0"/>
              <a:buChar char="•"/>
            </a:pPr>
            <a:r>
              <a:rPr lang="bg-BG" sz="1600" i="1" dirty="0">
                <a:solidFill>
                  <a:srgbClr val="7030A0"/>
                </a:solidFill>
                <a:latin typeface="Tahoma" panose="020B0604030504040204" pitchFamily="34" charset="0"/>
                <a:ea typeface="Tahoma" panose="020B0604030504040204" pitchFamily="34" charset="0"/>
                <a:cs typeface="Tahoma" panose="020B0604030504040204" pitchFamily="34" charset="0"/>
              </a:rPr>
              <a:t>Плащания за постоянно затревени площи </a:t>
            </a:r>
            <a:r>
              <a:rPr lang="bg-BG"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600" b="1" i="1" dirty="0">
                <a:solidFill>
                  <a:srgbClr val="1EA092"/>
                </a:solidFill>
                <a:latin typeface="Tahoma" panose="020B0604030504040204" pitchFamily="34" charset="0"/>
                <a:ea typeface="Tahoma" panose="020B0604030504040204" pitchFamily="34" charset="0"/>
                <a:cs typeface="Tahoma" panose="020B0604030504040204" pitchFamily="34" charset="0"/>
              </a:rPr>
              <a:t>32 евро/ха.</a:t>
            </a:r>
            <a:endParaRPr lang="bg-BG" sz="1600" b="1" i="1" u="sn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 typeface="Arial" panose="020B0604020202020204" pitchFamily="34" charset="0"/>
              <a:buChar char="•"/>
            </a:pPr>
            <a:r>
              <a:rPr lang="bg-BG" sz="1600" i="1" dirty="0">
                <a:solidFill>
                  <a:srgbClr val="7030A0"/>
                </a:solidFill>
                <a:latin typeface="Tahoma" panose="020B0604030504040204" pitchFamily="34" charset="0"/>
                <a:ea typeface="Tahoma" panose="020B0604030504040204" pitchFamily="34" charset="0"/>
                <a:cs typeface="Tahoma" panose="020B0604030504040204" pitchFamily="34" charset="0"/>
              </a:rPr>
              <a:t>Плащания за трайни насаждения </a:t>
            </a:r>
            <a:r>
              <a:rPr lang="bg-BG" sz="1600" i="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sz="1600" b="1" i="1" dirty="0">
                <a:solidFill>
                  <a:srgbClr val="1EA092"/>
                </a:solidFill>
                <a:latin typeface="Tahoma" panose="020B0604030504040204" pitchFamily="34" charset="0"/>
                <a:ea typeface="Tahoma" panose="020B0604030504040204" pitchFamily="34" charset="0"/>
                <a:cs typeface="Tahoma" panose="020B0604030504040204" pitchFamily="34" charset="0"/>
              </a:rPr>
              <a:t>95 евро/ха.</a:t>
            </a: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pPr algn="ctr"/>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pic>
        <p:nvPicPr>
          <p:cNvPr id="2" name="Picture 1">
            <a:extLst>
              <a:ext uri="{FF2B5EF4-FFF2-40B4-BE49-F238E27FC236}">
                <a16:creationId xmlns:a16="http://schemas.microsoft.com/office/drawing/2014/main" id="{3E8EAFB7-409E-8F0E-716E-738C47741FEE}"/>
              </a:ext>
            </a:extLst>
          </p:cNvPr>
          <p:cNvPicPr>
            <a:picLocks noChangeAspect="1"/>
          </p:cNvPicPr>
          <p:nvPr/>
        </p:nvPicPr>
        <p:blipFill>
          <a:blip r:embed="rId2"/>
          <a:stretch>
            <a:fillRect/>
          </a:stretch>
        </p:blipFill>
        <p:spPr>
          <a:xfrm>
            <a:off x="304800" y="2438400"/>
            <a:ext cx="8229600" cy="2171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051909721"/>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38" y="304800"/>
            <a:ext cx="8864062" cy="5665318"/>
          </a:xfrm>
          <a:prstGeom prst="rect">
            <a:avLst/>
          </a:prstGeom>
        </p:spPr>
      </p:pic>
    </p:spTree>
    <p:extLst>
      <p:ext uri="{BB962C8B-B14F-4D97-AF65-F5344CB8AC3E}">
        <p14:creationId xmlns:p14="http://schemas.microsoft.com/office/powerpoint/2010/main" val="260672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342900" y="377675"/>
            <a:ext cx="8305800"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Определения</a:t>
            </a:r>
          </a:p>
        </p:txBody>
      </p:sp>
      <p:sp>
        <p:nvSpPr>
          <p:cNvPr id="9" name="TextBox 8">
            <a:extLst>
              <a:ext uri="{FF2B5EF4-FFF2-40B4-BE49-F238E27FC236}">
                <a16:creationId xmlns:a16="http://schemas.microsoft.com/office/drawing/2014/main" id="{BF66B6EF-0DE9-CD43-ACC1-62E500699174}"/>
              </a:ext>
            </a:extLst>
          </p:cNvPr>
          <p:cNvSpPr txBox="1"/>
          <p:nvPr/>
        </p:nvSpPr>
        <p:spPr>
          <a:xfrm>
            <a:off x="173182" y="912364"/>
            <a:ext cx="8763000" cy="5734903"/>
          </a:xfrm>
          <a:prstGeom prst="rect">
            <a:avLst/>
          </a:prstGeom>
          <a:noFill/>
        </p:spPr>
        <p:txBody>
          <a:bodyPr wrap="square" rtlCol="0">
            <a:spAutoFit/>
          </a:bodyPr>
          <a:lstStyle/>
          <a:p>
            <a:pPr marL="342900" indent="-342900" algn="just">
              <a:spcBef>
                <a:spcPts val="750"/>
              </a:spcBef>
              <a:buFont typeface="Arial" panose="020B0604020202020204" pitchFamily="34" charset="0"/>
              <a:buChar char="•"/>
            </a:pPr>
            <a:r>
              <a:rPr lang="bg-BG" b="1" u="sng" dirty="0">
                <a:solidFill>
                  <a:srgbClr val="7030A0"/>
                </a:solidFill>
                <a:latin typeface="Tahoma" panose="020B0604030504040204" pitchFamily="34" charset="0"/>
                <a:ea typeface="Tahoma" panose="020B0604030504040204" pitchFamily="34" charset="0"/>
                <a:cs typeface="Tahoma" panose="020B0604030504040204" pitchFamily="34" charset="0"/>
              </a:rPr>
              <a:t>Селскостопанска дейност</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включва един или двата от следните елементи:</a:t>
            </a:r>
          </a:p>
          <a:p>
            <a:pPr marL="285750" indent="-285750" algn="just">
              <a:buFont typeface="Wingdings" pitchFamily="2" charset="2"/>
              <a:buChar char="ü"/>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Производство на селскостопански продукти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е производството, отглеждането или култивирането на селскостопански продукти, прибиране на реколтата, доене, развъждане и отглеждане на животни за селскостопански цели. </a:t>
            </a:r>
          </a:p>
          <a:p>
            <a:pPr marL="285750" indent="-285750" algn="just">
              <a:spcBef>
                <a:spcPts val="750"/>
              </a:spcBef>
              <a:buFont typeface="Wingdings" pitchFamily="2" charset="2"/>
              <a:buChar char="ü"/>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Поддържане на селскостопанската площ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състояние, което да я прави подходяща за паша или обработване без никакви специални подготвителни действия, които са извън рамките на употребата на традиционните селскостопански методи и машини.</a:t>
            </a:r>
          </a:p>
          <a:p>
            <a:pPr algn="just">
              <a:spcBef>
                <a:spcPts val="750"/>
              </a:spcBef>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Поддържане на постоянно затревени площи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е извършване на годишна основа на поне една от следните дейности: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косене на тревата с изнасяне на сено/</a:t>
            </a:r>
            <a:r>
              <a:rPr lang="bg-BG" b="1" dirty="0" err="1">
                <a:solidFill>
                  <a:srgbClr val="7030A0"/>
                </a:solidFill>
                <a:latin typeface="Tahoma" panose="020B0604030504040204" pitchFamily="34" charset="0"/>
                <a:ea typeface="Tahoma" panose="020B0604030504040204" pitchFamily="34" charset="0"/>
                <a:cs typeface="Tahoma" panose="020B0604030504040204" pitchFamily="34" charset="0"/>
              </a:rPr>
              <a:t>сенаж</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и предотвратяване на навлизането и разпространението на нежелана и </a:t>
            </a:r>
            <a:r>
              <a:rPr lang="bg-BG" b="1" dirty="0" err="1">
                <a:solidFill>
                  <a:srgbClr val="7030A0"/>
                </a:solidFill>
                <a:latin typeface="Tahoma" panose="020B0604030504040204" pitchFamily="34" charset="0"/>
                <a:ea typeface="Tahoma" panose="020B0604030504040204" pitchFamily="34" charset="0"/>
                <a:cs typeface="Tahoma" panose="020B0604030504040204" pitchFamily="34" charset="0"/>
              </a:rPr>
              <a:t>рудерална</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растителност. </a:t>
            </a:r>
          </a:p>
          <a:p>
            <a:pPr algn="just">
              <a:spcBef>
                <a:spcPts val="750"/>
              </a:spcBef>
            </a:pP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b="1" u="sng"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Земеделска площ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се определя по такъв начин, че да включва обработваема земя, трайни насаждения и постоянно затревени площи, включително когато те формират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агролесовъдни системи на тази площ.</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Wingdings" pitchFamily="2" charset="2"/>
              <a:buChar char="ü"/>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202479"/>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94735" y="993497"/>
            <a:ext cx="8610599" cy="4960332"/>
          </a:xfrm>
          <a:prstGeom prst="rect">
            <a:avLst/>
          </a:prstGeom>
          <a:noFill/>
          <a:ln w="9525">
            <a:noFill/>
            <a:miter lim="800000"/>
            <a:headEnd/>
            <a:tailEnd/>
          </a:ln>
        </p:spPr>
        <p:txBody>
          <a:bodyPr wrap="square">
            <a:spAutoFit/>
          </a:bodyPr>
          <a:lstStyle/>
          <a:p>
            <a:pPr algn="ctr">
              <a:spcBef>
                <a:spcPts val="750"/>
              </a:spcBef>
            </a:pP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de-D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ctr">
              <a:spcBef>
                <a:spcPts val="750"/>
              </a:spcBef>
            </a:pPr>
            <a:endParaRPr lang="de-D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de-DE"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de-DE"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sz="17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За всяка категория кандидати </a:t>
            </a:r>
            <a:r>
              <a:rPr lang="en-US" sz="1700" b="1" dirty="0">
                <a:solidFill>
                  <a:srgbClr val="7030A0"/>
                </a:solidFill>
                <a:latin typeface="Tahoma" panose="020B0604030504040204" pitchFamily="34" charset="0"/>
                <a:ea typeface="Tahoma" panose="020B0604030504040204" pitchFamily="34" charset="0"/>
                <a:cs typeface="Tahoma" panose="020B0604030504040204" pitchFamily="34" charset="0"/>
              </a:rPr>
              <a:t>при стартиране на приеми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е допустимо в националните правила за прилагане на интервенциите да се дефинират </a:t>
            </a:r>
            <a:r>
              <a:rPr lang="en-US" sz="1700" b="1" dirty="0">
                <a:solidFill>
                  <a:srgbClr val="7030A0"/>
                </a:solidFill>
                <a:latin typeface="Tahoma" panose="020B0604030504040204" pitchFamily="34" charset="0"/>
                <a:ea typeface="Tahoma" panose="020B0604030504040204" pitchFamily="34" charset="0"/>
                <a:cs typeface="Tahoma" panose="020B0604030504040204" pitchFamily="34" charset="0"/>
              </a:rPr>
              <a:t>различни финансови условия по отношение на интензитет и максимален размер на допустимите разходи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след съгласуване с Комитета за наблюдение на Стратегическия план</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spcBef>
                <a:spcPts val="750"/>
              </a:spcBef>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се увеличи с до 10% за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проектни предложения, които се изпълняват в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чувствителни сектори определени в анализа към СП.</a:t>
            </a:r>
          </a:p>
        </p:txBody>
      </p:sp>
      <p:sp>
        <p:nvSpPr>
          <p:cNvPr id="26626" name="Правоъгълник 3"/>
          <p:cNvSpPr>
            <a:spLocks noChangeArrowheads="1"/>
          </p:cNvSpPr>
          <p:nvPr/>
        </p:nvSpPr>
        <p:spPr bwMode="auto">
          <a:xfrm>
            <a:off x="457200" y="532136"/>
            <a:ext cx="8382000" cy="369332"/>
          </a:xfrm>
          <a:prstGeom prst="rect">
            <a:avLst/>
          </a:prstGeom>
          <a:noFill/>
          <a:ln w="9525">
            <a:noFill/>
            <a:miter lim="800000"/>
            <a:headEnd/>
            <a:tailEnd/>
          </a:ln>
        </p:spPr>
        <p:txBody>
          <a:bodyPr wrap="square">
            <a:spAutoFit/>
          </a:bodyPr>
          <a:lstStyle/>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Инвестиции в земеделските стопанства</a:t>
            </a:r>
            <a:endParaRPr lang="ru-RU" b="1" dirty="0">
              <a:solidFill>
                <a:srgbClr val="1EA092"/>
              </a:solidFill>
              <a:latin typeface="Tahoma" pitchFamily="34" charset="0"/>
              <a:ea typeface="Tahoma" panose="020B0604030504040204" pitchFamily="34" charset="0"/>
              <a:cs typeface="Tahoma" panose="020B0604030504040204" pitchFamily="34" charset="0"/>
            </a:endParaRPr>
          </a:p>
        </p:txBody>
      </p:sp>
      <p:graphicFrame>
        <p:nvGraphicFramePr>
          <p:cNvPr id="4" name="Обект 3"/>
          <p:cNvGraphicFramePr>
            <a:graphicFrameLocks noChangeAspect="1"/>
          </p:cNvGraphicFramePr>
          <p:nvPr/>
        </p:nvGraphicFramePr>
        <p:xfrm>
          <a:off x="194736" y="1309688"/>
          <a:ext cx="8754530" cy="1554162"/>
        </p:xfrm>
        <a:graphic>
          <a:graphicData uri="http://schemas.openxmlformats.org/presentationml/2006/ole">
            <mc:AlternateContent xmlns:mc="http://schemas.openxmlformats.org/markup-compatibility/2006">
              <mc:Choice xmlns:v="urn:schemas-microsoft-com:vml" Requires="v">
                <p:oleObj spid="_x0000_s1036" name="Worksheet" r:id="rId3" imgW="9359900" imgH="1181100" progId="Excel.Sheet.12">
                  <p:embed/>
                </p:oleObj>
              </mc:Choice>
              <mc:Fallback>
                <p:oleObj name="Worksheet" r:id="rId3" imgW="9359900" imgH="1181100" progId="Excel.Sheet.12">
                  <p:embed/>
                  <p:pic>
                    <p:nvPicPr>
                      <p:cNvPr id="4" name="Обект 3"/>
                      <p:cNvPicPr/>
                      <p:nvPr/>
                    </p:nvPicPr>
                    <p:blipFill>
                      <a:blip r:embed="rId4"/>
                      <a:stretch>
                        <a:fillRect/>
                      </a:stretch>
                    </p:blipFill>
                    <p:spPr>
                      <a:xfrm>
                        <a:off x="194736" y="1309688"/>
                        <a:ext cx="8754530" cy="1554162"/>
                      </a:xfrm>
                      <a:prstGeom prst="rect">
                        <a:avLst/>
                      </a:prstGeom>
                    </p:spPr>
                  </p:pic>
                </p:oleObj>
              </mc:Fallback>
            </mc:AlternateContent>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629984276"/>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1" y="1178467"/>
            <a:ext cx="8610599" cy="5914440"/>
          </a:xfrm>
          <a:prstGeom prst="rect">
            <a:avLst/>
          </a:prstGeom>
          <a:noFill/>
          <a:ln w="9525">
            <a:noFill/>
            <a:miter lim="800000"/>
            <a:headEnd/>
            <a:tailEnd/>
          </a:ln>
        </p:spPr>
        <p:txBody>
          <a:bodyPr wrap="square">
            <a:spAutoFit/>
          </a:bodyPr>
          <a:lstStyle/>
          <a:p>
            <a:pPr algn="ctr">
              <a:spcBef>
                <a:spcPts val="750"/>
              </a:spcBef>
            </a:pP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Допустими дейности:</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700" b="1" dirty="0">
                <a:solidFill>
                  <a:srgbClr val="7030A0"/>
                </a:solidFill>
                <a:latin typeface="Tahoma" panose="020B0604030504040204" pitchFamily="34" charset="0"/>
                <a:ea typeface="Tahoma" panose="020B0604030504040204" pitchFamily="34" charset="0"/>
                <a:cs typeface="Tahoma" panose="020B0604030504040204" pitchFamily="34" charset="0"/>
              </a:rPr>
              <a:t>1. Биологично производство:</a:t>
            </a:r>
            <a:endParaRPr lang="x-none" sz="17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1.1. създаване на трайни насаждения, включително разсадници, по биологичен начин – закупуване на посадъчен материал и други материали, агротехнически мероприятия по подготовка на терена и засаждане и др.;</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1.2. изграждане/ремонт/реконструкция и оборудване на животновъдни обекти за отглеждане на животни по биологичен начин;</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2. Материални и нематериални инвестиции за прилагане на технологиите на прецизно/интелигентно/цифрово земеделие </a:t>
            </a:r>
            <a:r>
              <a:rPr lang="en-US" sz="1600" dirty="0">
                <a:effectLst/>
                <a:latin typeface="Times New Roman" panose="02020603050405020304" pitchFamily="18" charset="0"/>
                <a:ea typeface="Times New Roman" panose="02020603050405020304" pitchFamily="18"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оптимизиране на почвените обработки, употребата на торове и препарати за растителна защита, прецизно напояване (системи и оборудване, използвани за събиране, обработка и анализ, отдалечен контрол, управление и мониторинг на данни за поливни норми, с изключение на инвестиции в елементи от напоителната инфраструктура), превенция на болести по животните, регенеративно/консервационно земеделие, събиране и анализ на данни за отпадъците, генерирани от земеделското производство, проследяване на емисиите парникови газове в стопанството, като например (неизчерпателен списък): сензори, дронове, изкуствен интелект, сателитни изображения, автоматизация и роботика, вкл. земеделска техника с такива компоненти.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0"/>
              </a:spcAft>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3.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Размножаване и поддържане на генофонда -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изграждане/ремонт/реконструкция и оборудване на животновъдни обекти за отглеждане и развъждане на животни от местни (автохтонни) породи.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de-DE"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457200" y="532136"/>
            <a:ext cx="8382000" cy="646331"/>
          </a:xfrm>
          <a:prstGeom prst="rect">
            <a:avLst/>
          </a:prstGeom>
          <a:noFill/>
          <a:ln w="9525">
            <a:noFill/>
            <a:miter lim="800000"/>
            <a:headEnd/>
            <a:tailEnd/>
          </a:ln>
        </p:spPr>
        <p:txBody>
          <a:bodyPr wrap="square">
            <a:spAutoFit/>
          </a:bodyPr>
          <a:lstStyle/>
          <a:p>
            <a:pPr algn="ctr">
              <a:spcBef>
                <a:spcPts val="750"/>
              </a:spcBef>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Инвестиции в земеделските стопанства насочени към опазване на компонентите на околната среда</a:t>
            </a:r>
          </a:p>
        </p:txBody>
      </p:sp>
    </p:spTree>
    <p:extLst>
      <p:ext uri="{BB962C8B-B14F-4D97-AF65-F5344CB8AC3E}">
        <p14:creationId xmlns:p14="http://schemas.microsoft.com/office/powerpoint/2010/main" val="3869285358"/>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86267" y="1240673"/>
            <a:ext cx="8610599" cy="5534849"/>
          </a:xfrm>
          <a:prstGeom prst="rect">
            <a:avLst/>
          </a:prstGeom>
          <a:noFill/>
          <a:ln w="9525">
            <a:noFill/>
            <a:miter lim="800000"/>
            <a:headEnd/>
            <a:tailEnd/>
          </a:ln>
        </p:spPr>
        <p:txBody>
          <a:bodyPr wrap="square">
            <a:spAutoFit/>
          </a:bodyPr>
          <a:lstStyle/>
          <a:p>
            <a:pPr algn="ctr">
              <a:spcBef>
                <a:spcPts val="750"/>
              </a:spcBef>
            </a:pP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Финансова помощ</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е в размер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до 50 % от общия размер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на допустимите за финансово подпомагане разходи. За всяка категория кандидати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при стартиране на приеми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е допустимо в националните правила за прилагане на интервенциите да се дефинират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различни финансови условия по отношение на интензитет и максимален размер на допустимите разходи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след съгласуване с Комитета за наблюдение на Стратегическия план;</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В зависимост от размера на финансовата помощ за отделните категории земеделски стопанства, същата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се увеличи с до 25 % за проектни предложения представени от кандидати групи/организации на производители и кооперативни обединения на земеделски стопани;</a:t>
            </a: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може да се увеличи с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до 10 % за проектни предложения, които се изпълняват в чувствителни сектори,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определени в анализа към СП;</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За дейност „Размножаване и поддържане на генофонда“ финансовата помощ е в размер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до 80 % от общия размер на допустимите за финансово подпомагане разходи</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de-DE"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457200" y="532136"/>
            <a:ext cx="8382000" cy="646331"/>
          </a:xfrm>
          <a:prstGeom prst="rect">
            <a:avLst/>
          </a:prstGeom>
          <a:noFill/>
          <a:ln w="9525">
            <a:noFill/>
            <a:miter lim="800000"/>
            <a:headEnd/>
            <a:tailEnd/>
          </a:ln>
        </p:spPr>
        <p:txBody>
          <a:bodyPr wrap="square">
            <a:spAutoFit/>
          </a:bodyPr>
          <a:lstStyle/>
          <a:p>
            <a:pPr algn="ctr">
              <a:spcBef>
                <a:spcPts val="750"/>
              </a:spcBef>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Инвестиции в земеделските стопанства насочени към опазване на компонентите на околната среда</a:t>
            </a:r>
          </a:p>
        </p:txBody>
      </p:sp>
    </p:spTree>
    <p:extLst>
      <p:ext uri="{BB962C8B-B14F-4D97-AF65-F5344CB8AC3E}">
        <p14:creationId xmlns:p14="http://schemas.microsoft.com/office/powerpoint/2010/main" val="531604666"/>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3489" y="786089"/>
            <a:ext cx="8610599" cy="2811026"/>
          </a:xfrm>
          <a:prstGeom prst="rect">
            <a:avLst/>
          </a:prstGeom>
          <a:noFill/>
          <a:ln w="9525">
            <a:noFill/>
            <a:miter lim="800000"/>
            <a:headEnd/>
            <a:tailEnd/>
          </a:ln>
        </p:spPr>
        <p:txBody>
          <a:bodyPr wrap="square">
            <a:spAutoFit/>
          </a:bodyPr>
          <a:lstStyle/>
          <a:p>
            <a:pPr algn="ctr">
              <a:spcBef>
                <a:spcPts val="750"/>
              </a:spcBef>
            </a:pPr>
            <a:r>
              <a:rPr lang="bg-BG"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en-US"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375888" y="334797"/>
            <a:ext cx="8458200" cy="369332"/>
          </a:xfrm>
          <a:prstGeom prst="rect">
            <a:avLst/>
          </a:prstGeom>
          <a:noFill/>
          <a:ln w="9525">
            <a:noFill/>
            <a:miter lim="800000"/>
            <a:headEnd/>
            <a:tailEnd/>
          </a:ln>
        </p:spPr>
        <p:txBody>
          <a:bodyPr wrap="square">
            <a:spAutoFit/>
          </a:bodyPr>
          <a:lstStyle/>
          <a:p>
            <a:pPr algn="ct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Инвестиции за преработка на селскостопански продукти</a:t>
            </a:r>
            <a:endParaRPr lang="ru-RU" b="1" dirty="0">
              <a:solidFill>
                <a:srgbClr val="1EA092"/>
              </a:solidFill>
              <a:latin typeface="Tahoma" pitchFamily="34" charset="0"/>
              <a:ea typeface="Tahoma" panose="020B0604030504040204" pitchFamily="34" charset="0"/>
              <a:cs typeface="Tahoma" panose="020B0604030504040204" pitchFamily="34" charset="0"/>
            </a:endParaRPr>
          </a:p>
        </p:txBody>
      </p:sp>
      <p:graphicFrame>
        <p:nvGraphicFramePr>
          <p:cNvPr id="4" name="Обект 3"/>
          <p:cNvGraphicFramePr>
            <a:graphicFrameLocks noChangeAspect="1"/>
          </p:cNvGraphicFramePr>
          <p:nvPr/>
        </p:nvGraphicFramePr>
        <p:xfrm>
          <a:off x="375887" y="1157288"/>
          <a:ext cx="8458201" cy="2216150"/>
        </p:xfrm>
        <a:graphic>
          <a:graphicData uri="http://schemas.openxmlformats.org/presentationml/2006/ole">
            <mc:AlternateContent xmlns:mc="http://schemas.openxmlformats.org/markup-compatibility/2006">
              <mc:Choice xmlns:v="urn:schemas-microsoft-com:vml" Requires="v">
                <p:oleObj spid="_x0000_s2060" name="Worksheet" r:id="rId3" imgW="6591300" imgH="2159000" progId="Excel.Sheet.12">
                  <p:embed/>
                </p:oleObj>
              </mc:Choice>
              <mc:Fallback>
                <p:oleObj name="Worksheet" r:id="rId3" imgW="6591300" imgH="2159000" progId="Excel.Sheet.12">
                  <p:embed/>
                  <p:pic>
                    <p:nvPicPr>
                      <p:cNvPr id="4" name="Обект 3"/>
                      <p:cNvPicPr/>
                      <p:nvPr/>
                    </p:nvPicPr>
                    <p:blipFill>
                      <a:blip r:embed="rId4"/>
                      <a:stretch>
                        <a:fillRect/>
                      </a:stretch>
                    </p:blipFill>
                    <p:spPr>
                      <a:xfrm>
                        <a:off x="375887" y="1157288"/>
                        <a:ext cx="8458201" cy="22161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1FF1A38-538C-B92F-00C1-11DB73D4E3A8}"/>
              </a:ext>
            </a:extLst>
          </p:cNvPr>
          <p:cNvSpPr txBox="1"/>
          <p:nvPr/>
        </p:nvSpPr>
        <p:spPr>
          <a:xfrm>
            <a:off x="375888" y="3962400"/>
            <a:ext cx="8234712" cy="2775119"/>
          </a:xfrm>
          <a:prstGeom prst="rect">
            <a:avLst/>
          </a:prstGeom>
          <a:noFill/>
        </p:spPr>
        <p:txBody>
          <a:bodyPr wrap="square">
            <a:spAutoFit/>
          </a:bodyPr>
          <a:lstStyle/>
          <a:p>
            <a:pPr algn="just">
              <a:spcBef>
                <a:spcPts val="750"/>
              </a:spcBef>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За всяка категория кандидати </a:t>
            </a:r>
            <a:r>
              <a:rPr lang="en-US" sz="1700" b="1" dirty="0">
                <a:solidFill>
                  <a:srgbClr val="7030A0"/>
                </a:solidFill>
                <a:latin typeface="Tahoma" panose="020B0604030504040204" pitchFamily="34" charset="0"/>
                <a:ea typeface="Tahoma" panose="020B0604030504040204" pitchFamily="34" charset="0"/>
                <a:cs typeface="Tahoma" panose="020B0604030504040204" pitchFamily="34" charset="0"/>
              </a:rPr>
              <a:t>при стартиране на приеми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е допустимо в националните правила за прилагане на интервенциите да се дефинират </a:t>
            </a:r>
            <a:r>
              <a:rPr lang="en-US" sz="1700" b="1" dirty="0">
                <a:solidFill>
                  <a:srgbClr val="7030A0"/>
                </a:solidFill>
                <a:latin typeface="Tahoma" panose="020B0604030504040204" pitchFamily="34" charset="0"/>
                <a:ea typeface="Tahoma" panose="020B0604030504040204" pitchFamily="34" charset="0"/>
                <a:cs typeface="Tahoma" panose="020B0604030504040204" pitchFamily="34" charset="0"/>
              </a:rPr>
              <a:t>различни финансови условия по отношение на интензитет и максимален размер на допустимите разходи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след съгласуване с Комитета за наблюдение на Стратегическия план</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a:t>
            </a:r>
          </a:p>
          <a:p>
            <a:pPr algn="just">
              <a:spcBef>
                <a:spcPts val="750"/>
              </a:spcBef>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се увеличи с до 10% за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проектни предложения, които се изпълняват в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чувствителни сектори определени в анализа към СП.</a:t>
            </a:r>
          </a:p>
        </p:txBody>
      </p:sp>
    </p:spTree>
    <p:extLst>
      <p:ext uri="{BB962C8B-B14F-4D97-AF65-F5344CB8AC3E}">
        <p14:creationId xmlns:p14="http://schemas.microsoft.com/office/powerpoint/2010/main" val="562781690"/>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11728" y="1600200"/>
            <a:ext cx="8520544" cy="4093428"/>
          </a:xfrm>
          <a:prstGeom prst="rect">
            <a:avLst/>
          </a:prstGeom>
          <a:noFill/>
          <a:ln w="9525">
            <a:noFill/>
            <a:miter lim="800000"/>
            <a:headEnd/>
            <a:tailEnd/>
          </a:ln>
        </p:spPr>
        <p:txBody>
          <a:bodyPr wrap="square">
            <a:spAutoFit/>
          </a:bodyPr>
          <a:lstStyle/>
          <a:p>
            <a:pPr algn="just">
              <a:spcBef>
                <a:spcPts val="200"/>
              </a:spcBef>
              <a:spcAft>
                <a:spcPts val="200"/>
              </a:spcAft>
            </a:pPr>
            <a:r>
              <a:rPr lang="en-US" sz="2000" b="1" dirty="0">
                <a:solidFill>
                  <a:srgbClr val="1EA092"/>
                </a:solidFill>
                <a:latin typeface="Tahoma" panose="020B0604030504040204" pitchFamily="34" charset="0"/>
                <a:ea typeface="Tahoma" panose="020B0604030504040204" pitchFamily="34" charset="0"/>
                <a:cs typeface="Tahoma" panose="020B0604030504040204" pitchFamily="34" charset="0"/>
              </a:rPr>
              <a:t>Допустими дейности:</a:t>
            </a:r>
            <a:endParaRPr lang="x-none" sz="20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2000" dirty="0">
                <a:solidFill>
                  <a:srgbClr val="1EA092"/>
                </a:solidFill>
                <a:latin typeface="Tahoma" panose="020B0604030504040204" pitchFamily="34" charset="0"/>
                <a:ea typeface="Tahoma" panose="020B0604030504040204" pitchFamily="34" charset="0"/>
                <a:cs typeface="Tahoma" panose="020B0604030504040204" pitchFamily="34" charset="0"/>
              </a:rPr>
              <a:t>Подкрепата ще бъде насочена към материални и нематериални инвестиции, свързани със следните примерни дейности:</a:t>
            </a:r>
            <a:endParaRPr lang="x-none" sz="20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AutoNum type="arabicPeriod"/>
            </a:pP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Създаване на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живи плетове или редици от дървета;</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2.Изграждане на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дървени или каменни огради</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предназначени за предпазване на селскостопанските животни и културите срещу щети, причинени от диви животни;</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x-none"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3. Общи разходи, свързани с проектното предложение, в т.ч. разходи за инженери и консултанти, извършени както в процеса на подготовка на проекта преди подаване на проектното предложение, така и по време на неговото изпълнение.</a:t>
            </a:r>
            <a:endParaRPr lang="x-none"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263239" y="457200"/>
            <a:ext cx="8569033" cy="369332"/>
          </a:xfrm>
          <a:prstGeom prst="rect">
            <a:avLst/>
          </a:prstGeom>
          <a:noFill/>
          <a:ln w="9525">
            <a:noFill/>
            <a:miter lim="800000"/>
            <a:headEnd/>
            <a:tailEnd/>
          </a:ln>
        </p:spPr>
        <p:txBody>
          <a:bodyPr wrap="square">
            <a:spAutoFit/>
          </a:bodyPr>
          <a:lstStyle/>
          <a:p>
            <a:pPr algn="ct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Непроизводствени инвестиции в земеделските стопанства</a:t>
            </a:r>
            <a:r>
              <a:rPr lang="x-none"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870627072"/>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авоъгълник 3"/>
          <p:cNvSpPr>
            <a:spLocks noChangeArrowheads="1"/>
          </p:cNvSpPr>
          <p:nvPr/>
        </p:nvSpPr>
        <p:spPr bwMode="auto">
          <a:xfrm>
            <a:off x="263239" y="457200"/>
            <a:ext cx="8569033" cy="646331"/>
          </a:xfrm>
          <a:prstGeom prst="rect">
            <a:avLst/>
          </a:prstGeom>
          <a:noFill/>
          <a:ln w="9525">
            <a:noFill/>
            <a:miter lim="800000"/>
            <a:headEnd/>
            <a:tailEnd/>
          </a:ln>
        </p:spPr>
        <p:txBody>
          <a:bodyPr wrap="square">
            <a:spAutoFit/>
          </a:bodyPr>
          <a:lstStyle/>
          <a:p>
            <a:pPr algn="ct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Непроизводствени инвестиции в земеделските стопанства</a:t>
            </a:r>
            <a:r>
              <a:rPr lang="x-none"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продължение </a:t>
            </a:r>
          </a:p>
        </p:txBody>
      </p:sp>
      <p:sp>
        <p:nvSpPr>
          <p:cNvPr id="3" name="Rectangle 2">
            <a:extLst>
              <a:ext uri="{FF2B5EF4-FFF2-40B4-BE49-F238E27FC236}">
                <a16:creationId xmlns:a16="http://schemas.microsoft.com/office/drawing/2014/main" id="{97FD4013-8C58-DBD4-91F3-A06798E20E3E}"/>
              </a:ext>
            </a:extLst>
          </p:cNvPr>
          <p:cNvSpPr/>
          <p:nvPr/>
        </p:nvSpPr>
        <p:spPr>
          <a:xfrm>
            <a:off x="315192" y="1676400"/>
            <a:ext cx="8465125" cy="4801314"/>
          </a:xfrm>
          <a:prstGeom prst="rect">
            <a:avLst/>
          </a:prstGeom>
        </p:spPr>
        <p:txBody>
          <a:bodyPr wrap="square">
            <a:spAutoFit/>
          </a:bodyPr>
          <a:lstStyle/>
          <a:p>
            <a:pPr marL="285750" indent="-285750" algn="just">
              <a:buFont typeface="Arial" panose="020B0604020202020204" pitchFamily="34" charset="0"/>
              <a:buChar char="•"/>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Като част от интервенцията ще се предпочитат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насаждения в линейна форма,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така</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че едновременно да изпълняват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противоветрови, водоустойчиви и антиерозионни функции. </a:t>
            </a:r>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Интервенцията също така защитава природните ресурси като вода, почва и въздух и защитава растежа и биоразнообразието в селските райони.</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Засаждането на дървета/храсти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допринася за увеличаване на задържането вода и намаляване на количеството замърсители, влизащи във водата. Те са съществен елемент за противодействие на ефектите от сушата.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Предотвратяват водната и ветровата ерозия.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Засаждането на дървета/храсти води до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разнообразяване на селскостопанския ландшафт и спомага за поддържане на екологичния баланс в селските райони,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които са местообитание за много организми и хранителна база вкл. за птици и опрашващи насекоми, особено пчели, за които те предлагат не само храна, но и място за създаване на гнездо. </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636854655"/>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авоъгълник 3"/>
          <p:cNvSpPr>
            <a:spLocks noChangeArrowheads="1"/>
          </p:cNvSpPr>
          <p:nvPr/>
        </p:nvSpPr>
        <p:spPr bwMode="auto">
          <a:xfrm>
            <a:off x="263239" y="457200"/>
            <a:ext cx="8569033" cy="646331"/>
          </a:xfrm>
          <a:prstGeom prst="rect">
            <a:avLst/>
          </a:prstGeom>
          <a:noFill/>
          <a:ln w="9525">
            <a:noFill/>
            <a:miter lim="800000"/>
            <a:headEnd/>
            <a:tailEnd/>
          </a:ln>
        </p:spPr>
        <p:txBody>
          <a:bodyPr wrap="square">
            <a:spAutoFit/>
          </a:bodyPr>
          <a:lstStyle/>
          <a:p>
            <a:pPr algn="ct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Непроизводствени инвестиции в земеделските стопанства</a:t>
            </a:r>
            <a:r>
              <a:rPr lang="x-none"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ct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продължение </a:t>
            </a:r>
          </a:p>
        </p:txBody>
      </p:sp>
      <p:sp>
        <p:nvSpPr>
          <p:cNvPr id="3" name="Rectangle 2">
            <a:extLst>
              <a:ext uri="{FF2B5EF4-FFF2-40B4-BE49-F238E27FC236}">
                <a16:creationId xmlns:a16="http://schemas.microsoft.com/office/drawing/2014/main" id="{97FD4013-8C58-DBD4-91F3-A06798E20E3E}"/>
              </a:ext>
            </a:extLst>
          </p:cNvPr>
          <p:cNvSpPr/>
          <p:nvPr/>
        </p:nvSpPr>
        <p:spPr>
          <a:xfrm>
            <a:off x="332511" y="1538227"/>
            <a:ext cx="8465125" cy="4857740"/>
          </a:xfrm>
          <a:prstGeom prst="rect">
            <a:avLst/>
          </a:prstGeom>
        </p:spPr>
        <p:txBody>
          <a:bodyPr wrap="square">
            <a:spAutoFit/>
          </a:bodyPr>
          <a:lstStyle/>
          <a:p>
            <a:pPr algn="just">
              <a:spcBef>
                <a:spcPts val="200"/>
              </a:spcBef>
              <a:spcAft>
                <a:spcPts val="200"/>
              </a:spcAft>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Ще се извършват засаждения с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местни видове дървета или храсти, в т.ч биоценотични или медоносни;</a:t>
            </a:r>
            <a:endParaRPr lang="x-none"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·Растенията, които са обект на създаване в екологичната инфраструктура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следва да са минимум 50% от дървесни и/или храстовидни видове подходящи за паша на пчели; </a:t>
            </a:r>
            <a:endParaRPr lang="x-none"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·Видовият състав ще бъде съобразен с местообитанието, околната среда и условията климатичните условия на въпросния район; </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·Ще бъде определен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подробен списък на видовете и видовете дървета и храсти за тази интервенция в националното законодателство;</a:t>
            </a:r>
            <a:endParaRPr lang="x-none"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dirty="0">
              <a:solidFill>
                <a:srgbClr val="1EA092"/>
              </a:solidFill>
              <a:latin typeface="Times New Roman" panose="02020603050405020304" pitchFamily="18"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е в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размер на 100 % от общия размер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на допустимите за финансово подпомагане разходи.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Минималният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размер на допустимите разходи за едно проектно предложение е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15 000 евро.</a:t>
            </a: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Максималният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размер на допустимите разходи за периода на прилагане на интервенцията и за един проект е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до 100 000 евро</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585367835"/>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42900" y="1371600"/>
            <a:ext cx="8458200" cy="4755148"/>
          </a:xfrm>
          <a:prstGeom prst="rect">
            <a:avLst/>
          </a:prstGeom>
          <a:noFill/>
          <a:ln w="9525">
            <a:noFill/>
            <a:miter lim="800000"/>
            <a:headEnd/>
            <a:tailEnd/>
          </a:ln>
        </p:spPr>
        <p:txBody>
          <a:bodyPr wrap="square">
            <a:spAutoFit/>
          </a:bodyPr>
          <a:lstStyle/>
          <a:p>
            <a:pPr algn="just">
              <a:spcBef>
                <a:spcPts val="750"/>
              </a:spcBef>
            </a:pP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171450" indent="-171450" algn="just">
              <a:spcBef>
                <a:spcPts val="750"/>
              </a:spcBef>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 в рамките на интервенцията получават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земеделски стопани, микропредприятия и физически лица.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обхвата на интервенцията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физическите лиц</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а са допустими за подпомагане само за инвестиции в неземеделски дейности,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които са насочени към развитие на занаяти. </a:t>
            </a:r>
          </a:p>
          <a:p>
            <a:pPr marL="171450" indent="-171450" algn="just">
              <a:spcBef>
                <a:spcPts val="750"/>
              </a:spcBef>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е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в размер до 50% от общия размер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на допустимите за финансово подпомагане разходи; </a:t>
            </a:r>
          </a:p>
          <a:p>
            <a:pPr marL="171450" indent="-171450" algn="just">
              <a:spcBef>
                <a:spcPts val="750"/>
              </a:spcBef>
              <a:buFont typeface="Arial" panose="020B0604020202020204" pitchFamily="34" charset="0"/>
              <a:buChar char="•"/>
            </a:pP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Минималният размер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на допустимите разходи за едно проектно предложение е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15 000 евро. </a:t>
            </a:r>
          </a:p>
          <a:p>
            <a:pPr marL="171450" indent="-171450" algn="just">
              <a:spcBef>
                <a:spcPts val="750"/>
              </a:spcBef>
              <a:buFont typeface="Arial" panose="020B0604020202020204" pitchFamily="34" charset="0"/>
              <a:buChar char="•"/>
            </a:pP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Максималният размер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на допустимите разходи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за един кандидат за периода на прилагане</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на интервенцията е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до 200 000 евро</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а максималният размер на допустимите разходи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за един проект е до 200 000 евро</a:t>
            </a:r>
            <a:r>
              <a:rPr lang="en-US" sz="17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171450" indent="-171450" algn="just">
              <a:spcBef>
                <a:spcPts val="750"/>
              </a:spcBef>
              <a:buFont typeface="Arial" panose="020B0604020202020204" pitchFamily="34" charset="0"/>
              <a:buChar char="•"/>
            </a:pPr>
            <a:endParaRPr lang="bg-BG" sz="17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ru-RU" sz="14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495300" y="533400"/>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Инвестиции за неселскостопански дейности в селските райони</a:t>
            </a:r>
            <a:endParaRPr lang="ru-RU" sz="2000" b="1" dirty="0">
              <a:solidFill>
                <a:srgbClr val="1EA092"/>
              </a:solidFill>
              <a:latin typeface="Tahoma"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529236534"/>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98120" y="1219200"/>
            <a:ext cx="8641080" cy="2995692"/>
          </a:xfrm>
          <a:prstGeom prst="rect">
            <a:avLst/>
          </a:prstGeom>
          <a:noFill/>
          <a:ln w="9525">
            <a:noFill/>
            <a:miter lim="800000"/>
            <a:headEnd/>
            <a:tailEnd/>
          </a:ln>
        </p:spPr>
        <p:txBody>
          <a:bodyPr wrap="square">
            <a:spAutoFit/>
          </a:bodyPr>
          <a:lstStyle/>
          <a:p>
            <a:pPr algn="just">
              <a:spcBef>
                <a:spcPts val="750"/>
              </a:spcBef>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се предоставя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под формата на еднократна сума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за периода на изпълнение на бизнес плана. </a:t>
            </a:r>
          </a:p>
          <a:p>
            <a:pPr algn="just">
              <a:spcBef>
                <a:spcPts val="750"/>
              </a:spcBef>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Подкрепата е в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размер на 30 000 евро за едно земеделско стопанство. </a:t>
            </a:r>
          </a:p>
          <a:p>
            <a:pPr algn="just">
              <a:spcBef>
                <a:spcPts val="750"/>
              </a:spcBef>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Подкрепата се отпуска под формата на безвъзмездна финансова помощ и се изплаща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на два етапа: </a:t>
            </a:r>
          </a:p>
          <a:p>
            <a:pPr marL="285750" indent="-285750" algn="just">
              <a:spcBef>
                <a:spcPts val="750"/>
              </a:spcBef>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Първи етап в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размер на 15 000 евро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 одобрение на проектното предложение; </a:t>
            </a:r>
          </a:p>
          <a:p>
            <a:pPr marL="285750" indent="-285750" algn="just">
              <a:spcBef>
                <a:spcPts val="750"/>
              </a:spcBef>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Втори етап в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размер на 15 000 евро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след установяване на правилното изпълнение на бизнес плана. </a:t>
            </a:r>
          </a:p>
        </p:txBody>
      </p:sp>
      <p:sp>
        <p:nvSpPr>
          <p:cNvPr id="26626" name="Правоъгълник 3"/>
          <p:cNvSpPr>
            <a:spLocks noChangeArrowheads="1"/>
          </p:cNvSpPr>
          <p:nvPr/>
        </p:nvSpPr>
        <p:spPr bwMode="auto">
          <a:xfrm>
            <a:off x="533400" y="532136"/>
            <a:ext cx="8305800" cy="646331"/>
          </a:xfrm>
          <a:prstGeom prst="rect">
            <a:avLst/>
          </a:prstGeom>
          <a:noFill/>
          <a:ln w="9525">
            <a:noFill/>
            <a:miter lim="800000"/>
            <a:headEnd/>
            <a:tailEnd/>
          </a:ln>
        </p:spPr>
        <p:txBody>
          <a:bodyPr wrap="square">
            <a:spAutoFit/>
          </a:bodyPr>
          <a:lstStyle/>
          <a:p>
            <a:pPr algn="ctr">
              <a:spcBef>
                <a:spcPts val="0"/>
              </a:spcBef>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Стартова помощ за установяване на млади земеделски стопани в</a:t>
            </a:r>
          </a:p>
          <a:p>
            <a:pPr algn="ctr">
              <a:spcBef>
                <a:spcPts val="0"/>
              </a:spcBef>
            </a:pP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    селското стопанство</a:t>
            </a:r>
          </a:p>
        </p:txBody>
      </p:sp>
      <p:sp>
        <p:nvSpPr>
          <p:cNvPr id="2" name="Правоъгълник 1"/>
          <p:cNvSpPr/>
          <p:nvPr/>
        </p:nvSpPr>
        <p:spPr>
          <a:xfrm>
            <a:off x="198120" y="4587459"/>
            <a:ext cx="8839200" cy="1738938"/>
          </a:xfrm>
          <a:prstGeom prst="rect">
            <a:avLst/>
          </a:prstGeom>
        </p:spPr>
        <p:txBody>
          <a:bodyPr wrap="square">
            <a:spAutoFit/>
          </a:bodyPr>
          <a:lstStyle/>
          <a:p>
            <a:pPr algn="ctr"/>
            <a:r>
              <a:rPr lang="ru-RU" sz="17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Подпомагане на много малки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земеделски</a:t>
            </a:r>
            <a:r>
              <a:rPr lang="ru-RU"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b="1" dirty="0" err="1">
                <a:solidFill>
                  <a:srgbClr val="7030A0"/>
                </a:solidFill>
                <a:latin typeface="Tahoma" panose="020B0604030504040204" pitchFamily="34" charset="0"/>
                <a:ea typeface="Tahoma" panose="020B0604030504040204" pitchFamily="34" charset="0"/>
                <a:cs typeface="Tahoma" panose="020B0604030504040204" pitchFamily="34" charset="0"/>
              </a:rPr>
              <a:t>стопанства</a:t>
            </a:r>
            <a:endParaRPr lang="en-US"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ru-RU" sz="17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в рамките на интервенцията се предоставя под формата на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еднократна сума за периода на изпълнение на бизнес план.</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Подкрепата е в </a:t>
            </a:r>
            <a:r>
              <a:rPr lang="bg-BG" sz="1700" b="1" dirty="0">
                <a:solidFill>
                  <a:srgbClr val="7030A0"/>
                </a:solidFill>
                <a:latin typeface="Tahoma" panose="020B0604030504040204" pitchFamily="34" charset="0"/>
                <a:ea typeface="Tahoma" panose="020B0604030504040204" pitchFamily="34" charset="0"/>
                <a:cs typeface="Tahoma" panose="020B0604030504040204" pitchFamily="34" charset="0"/>
              </a:rPr>
              <a:t>размер на 20 000 евро за едно земеделско стопанство. </a:t>
            </a:r>
          </a:p>
        </p:txBody>
      </p:sp>
    </p:spTree>
    <p:extLst>
      <p:ext uri="{BB962C8B-B14F-4D97-AF65-F5344CB8AC3E}">
        <p14:creationId xmlns:p14="http://schemas.microsoft.com/office/powerpoint/2010/main" val="1408814223"/>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52400" y="1371600"/>
            <a:ext cx="8991600" cy="4221669"/>
          </a:xfrm>
          <a:prstGeom prst="rect">
            <a:avLst/>
          </a:prstGeom>
          <a:noFill/>
          <a:ln w="9525">
            <a:noFill/>
            <a:miter lim="800000"/>
            <a:headEnd/>
            <a:tailEnd/>
          </a:ln>
        </p:spPr>
        <p:txBody>
          <a:bodyPr wrap="square">
            <a:spAutoFit/>
          </a:bodyPr>
          <a:lstStyle/>
          <a:p>
            <a:pPr algn="ctr">
              <a:spcBef>
                <a:spcPts val="750"/>
              </a:spcBef>
            </a:pP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Инструменти за управление на риска в земеделието</a:t>
            </a:r>
          </a:p>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2000" dirty="0">
                <a:solidFill>
                  <a:srgbClr val="1EA092"/>
                </a:solidFill>
                <a:latin typeface="Tahoma" panose="020B0604030504040204" pitchFamily="34" charset="0"/>
                <a:ea typeface="Tahoma" panose="020B0604030504040204" pitchFamily="34" charset="0"/>
                <a:cs typeface="Tahoma" panose="020B0604030504040204" pitchFamily="34" charset="0"/>
              </a:rPr>
              <a:t>Интервенцията за управление на риска е инструмент за стабилизиране на доходите на земеделските стопани, която съдържа </a:t>
            </a:r>
            <a:r>
              <a:rPr lang="en-US" sz="2000" b="1" dirty="0">
                <a:solidFill>
                  <a:srgbClr val="1EA092"/>
                </a:solidFill>
                <a:latin typeface="Tahoma" panose="020B0604030504040204" pitchFamily="34" charset="0"/>
                <a:ea typeface="Tahoma" panose="020B0604030504040204" pitchFamily="34" charset="0"/>
                <a:cs typeface="Tahoma" panose="020B0604030504040204" pitchFamily="34" charset="0"/>
              </a:rPr>
              <a:t>две основни направления: </a:t>
            </a:r>
            <a:endParaRPr lang="x-none" sz="20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20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200"/>
              </a:spcBef>
              <a:spcAft>
                <a:spcPts val="200"/>
              </a:spcAft>
              <a:buFont typeface="Arial" panose="020B0604020202020204" pitchFamily="34" charset="0"/>
              <a:buChar char="•"/>
            </a:pPr>
            <a:r>
              <a:rPr lang="en-US" sz="2000"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 принос към </a:t>
            </a: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rPr>
              <a:t>премиите по застраховане;</a:t>
            </a:r>
            <a:endPar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rPr>
              <a:t>подкрепа в размер до 65 % от застрахователната премия </a:t>
            </a:r>
            <a:r>
              <a:rPr lang="en-US" sz="2000" dirty="0">
                <a:solidFill>
                  <a:srgbClr val="1EA092"/>
                </a:solidFill>
                <a:latin typeface="Tahoma" panose="020B0604030504040204" pitchFamily="34" charset="0"/>
                <a:ea typeface="Tahoma" panose="020B0604030504040204" pitchFamily="34" charset="0"/>
                <a:cs typeface="Tahoma" panose="020B0604030504040204" pitchFamily="34" charset="0"/>
              </a:rPr>
              <a:t>за  секторите </a:t>
            </a: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rPr>
              <a:t>животновъдство (за едри и дребни преживни животни), плодове зеленчуци, етерично-маслени култури и тютюн. </a:t>
            </a:r>
            <a:r>
              <a:rPr lang="en-US" sz="2000" dirty="0">
                <a:solidFill>
                  <a:srgbClr val="1EA092"/>
                </a:solidFill>
                <a:latin typeface="Tahoma" panose="020B0604030504040204" pitchFamily="34" charset="0"/>
                <a:ea typeface="Tahoma" panose="020B0604030504040204" pitchFamily="34" charset="0"/>
                <a:cs typeface="Tahoma" panose="020B0604030504040204" pitchFamily="34" charset="0"/>
              </a:rPr>
              <a:t>За всички останали сектори </a:t>
            </a: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rPr>
              <a:t>до 50% от застрахователната премия. </a:t>
            </a:r>
            <a:endParaRPr lang="x-none" sz="2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pPr algn="ctr"/>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37773686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342900" y="358460"/>
            <a:ext cx="8305800"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Определения</a:t>
            </a:r>
          </a:p>
        </p:txBody>
      </p:sp>
      <p:sp>
        <p:nvSpPr>
          <p:cNvPr id="9" name="TextBox 8">
            <a:extLst>
              <a:ext uri="{FF2B5EF4-FFF2-40B4-BE49-F238E27FC236}">
                <a16:creationId xmlns:a16="http://schemas.microsoft.com/office/drawing/2014/main" id="{BF66B6EF-0DE9-CD43-ACC1-62E500699174}"/>
              </a:ext>
            </a:extLst>
          </p:cNvPr>
          <p:cNvSpPr txBox="1"/>
          <p:nvPr/>
        </p:nvSpPr>
        <p:spPr>
          <a:xfrm>
            <a:off x="323850" y="758570"/>
            <a:ext cx="8496300" cy="6309420"/>
          </a:xfrm>
          <a:prstGeom prst="rect">
            <a:avLst/>
          </a:prstGeom>
          <a:noFill/>
        </p:spPr>
        <p:txBody>
          <a:bodyPr wrap="square" rtlCol="0">
            <a:spAutoFit/>
          </a:bodyPr>
          <a:lstStyle/>
          <a:p>
            <a:pPr algn="just">
              <a:spcBef>
                <a:spcPts val="200"/>
              </a:spcBef>
              <a:spcAft>
                <a:spcPts val="200"/>
              </a:spcAft>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Агролесовъдни системи </a:t>
            </a:r>
          </a:p>
          <a:p>
            <a:pPr algn="just">
              <a:spcBef>
                <a:spcPts val="200"/>
              </a:spcBef>
              <a:spcAft>
                <a:spcPts val="200"/>
              </a:spcAft>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Включва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набор</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системи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отглеждат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многогодишни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дървесни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или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храстовидни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свързани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обработваемата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или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постоянно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затревени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възможно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присъствие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върху</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същата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повърхност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цел</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подобри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устойчивото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използване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земята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върху</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която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извършват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селскостопанските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дейности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възможност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разнообразяване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производството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стопанството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случай</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че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има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максималният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брой</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хектар</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надвишава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100.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заети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трябва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изваждат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Агролесовъдните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системи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включват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системи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дървесни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плододаващи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дървесни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видове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отглеждат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смесено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култури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обработваема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земя</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фуражни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култури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Горско-пасищни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системи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които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пасища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отглеждането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дървесни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видове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дървесина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плододаващи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съжителстват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една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площ</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комбинира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отглеждането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дървесни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видове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фуражни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треви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паша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или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сено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домашни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цел</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увеличаване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продуктивността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животновъдството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повечето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такива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системи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включват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специални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дървесни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храстови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предоставят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плодове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или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листна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маса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допълнително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изхранване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през</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неблагоприятния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сезон</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Най-голямо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значение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сред</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тях</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имат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широколистните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дъб</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бряст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габър</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ясен</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липа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топола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0296049"/>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76200" y="993801"/>
            <a:ext cx="8991600" cy="5032147"/>
          </a:xfrm>
          <a:prstGeom prst="rect">
            <a:avLst/>
          </a:prstGeom>
          <a:noFill/>
          <a:ln w="9525">
            <a:noFill/>
            <a:miter lim="800000"/>
            <a:headEnd/>
            <a:tailEnd/>
          </a:ln>
        </p:spPr>
        <p:txBody>
          <a:bodyPr wrap="square">
            <a:spAutoFit/>
          </a:bodyPr>
          <a:lstStyle/>
          <a:p>
            <a:pPr algn="ctr">
              <a:spcBef>
                <a:spcPts val="750"/>
              </a:spcBef>
            </a:pP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 принос за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Взаимоспомагателен фонд</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ctr">
              <a:spcBef>
                <a:spcPts val="750"/>
              </a:spcBef>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Courier New" panose="02070309020205020404" pitchFamily="49" charset="0"/>
              <a:buChar char="o"/>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Управление на риска чрез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превенция на климатични и природни бедствия, причиняващи щети на земеделската продукция, управление и разширяване на системи за противоградова защита и извалявания;</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Courier New" panose="02070309020205020404" pitchFamily="49" charset="0"/>
              <a:buChar char="o"/>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Управление на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социални рискове, чрез създаване на устойчивост на земеделските стопани при пълна или частична загуба на доход,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в резултат от настъпили неблагоприятни климатични и/или катастрофични събития, непокрити от застрахователната премия</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предоставя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се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само за покриване на загуби, които надвишават праг от поне 20 % от средногодишната стойност на продукцията или доход на даден земеделски стопанин от усреднения размер на база три години.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Подробна методика за определяне размера на загубите ще бъде включена в националното законодателство, като ще отчита вид на култури, разходи за производство на продукция, максимален размер на разходите на площ.</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00110"/>
          </a:xfrm>
          <a:prstGeom prst="rect">
            <a:avLst/>
          </a:prstGeom>
          <a:noFill/>
          <a:ln w="9525">
            <a:noFill/>
            <a:miter lim="800000"/>
            <a:headEnd/>
            <a:tailEnd/>
          </a:ln>
        </p:spPr>
        <p:txBody>
          <a:bodyPr wrap="square">
            <a:spAutoFit/>
          </a:bodyPr>
          <a:lstStyle/>
          <a:p>
            <a:pPr algn="ctr"/>
            <a:r>
              <a:rPr lang="bg-BG" sz="2000" b="1" dirty="0">
                <a:solidFill>
                  <a:srgbClr val="1EA092"/>
                </a:solidFill>
                <a:latin typeface="Tahoma" panose="020B0604030504040204" pitchFamily="34" charset="0"/>
                <a:ea typeface="Tahoma" panose="020B0604030504040204" pitchFamily="34" charset="0"/>
                <a:cs typeface="Tahoma" panose="020B0604030504040204" pitchFamily="34" charset="0"/>
              </a:rPr>
              <a:t>Инструменти за управление на риска в земеделието</a:t>
            </a:r>
            <a:endParaRPr lang="ru-RU" sz="20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84140061"/>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76200" y="993801"/>
            <a:ext cx="8991600" cy="5421997"/>
          </a:xfrm>
          <a:prstGeom prst="rect">
            <a:avLst/>
          </a:prstGeom>
          <a:noFill/>
          <a:ln w="9525">
            <a:noFill/>
            <a:miter lim="800000"/>
            <a:headEnd/>
            <a:tailEnd/>
          </a:ln>
        </p:spPr>
        <p:txBody>
          <a:bodyPr wrap="square">
            <a:spAutoFit/>
          </a:bodyPr>
          <a:lstStyle/>
          <a:p>
            <a:pPr algn="ctr">
              <a:spcBef>
                <a:spcPts val="750"/>
              </a:spcBef>
            </a:pP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ctr">
              <a:spcBef>
                <a:spcPts val="200"/>
              </a:spcBef>
              <a:spcAft>
                <a:spcPts val="200"/>
              </a:spcAft>
            </a:pPr>
            <a:r>
              <a:rPr lang="en-US" sz="14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 принос за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Взаимоспомагателен фонд</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Максималният интензитет на помощта е до 70% от определената по методиката стойност.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Подкрепата за тази дейност  се предоставя под формата на безвъзмездна помощ за допустими разходи, които представляват и  разходите за валидна застрахователна премия, но не са покрити от нея.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Финансирането от Взаимоспомагателния фонд  не може да компенсира повече от общата стойност на разходите за покриване на загубите, в това число и покритите от застрахователната премия. </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Courier New" panose="02070309020205020404" pitchFamily="49" charset="0"/>
              <a:buChar char="o"/>
            </a:pPr>
            <a:r>
              <a:rPr lang="en-US" sz="1800" dirty="0">
                <a:solidFill>
                  <a:srgbClr val="1EA092"/>
                </a:solidFill>
                <a:latin typeface="Tahoma" panose="020B0604030504040204" pitchFamily="34" charset="0"/>
                <a:ea typeface="Tahoma" panose="020B0604030504040204" pitchFamily="34" charset="0"/>
                <a:cs typeface="Tahoma" panose="020B0604030504040204" pitchFamily="34" charset="0"/>
              </a:rPr>
              <a:t>Управление на </a:t>
            </a:r>
            <a:r>
              <a:rPr lang="en-US" sz="1800" b="1" dirty="0">
                <a:solidFill>
                  <a:srgbClr val="7030A0"/>
                </a:solidFill>
                <a:latin typeface="Tahoma" panose="020B0604030504040204" pitchFamily="34" charset="0"/>
                <a:ea typeface="Tahoma" panose="020B0604030504040204" pitchFamily="34" charset="0"/>
                <a:cs typeface="Tahoma" panose="020B0604030504040204" pitchFamily="34" charset="0"/>
              </a:rPr>
              <a:t>социален риск при временен недостиг на доходност  на земеделските стопани, чрез краткосрочно безлихвено кредитиране. </a:t>
            </a:r>
            <a:r>
              <a:rPr lang="en-US" sz="1800" dirty="0">
                <a:solidFill>
                  <a:srgbClr val="1EA092"/>
                </a:solidFill>
                <a:latin typeface="Tahoma" panose="020B0604030504040204" pitchFamily="34" charset="0"/>
                <a:ea typeface="Tahoma" panose="020B0604030504040204" pitchFamily="34" charset="0"/>
                <a:cs typeface="Tahoma" panose="020B0604030504040204" pitchFamily="34" charset="0"/>
              </a:rPr>
              <a:t>Инструментът е насочен към секторите </a:t>
            </a:r>
            <a:r>
              <a:rPr lang="en-US" sz="1800" b="1" dirty="0">
                <a:solidFill>
                  <a:srgbClr val="7030A0"/>
                </a:solidFill>
                <a:latin typeface="Tahoma" panose="020B0604030504040204" pitchFamily="34" charset="0"/>
                <a:ea typeface="Tahoma" panose="020B0604030504040204" pitchFamily="34" charset="0"/>
                <a:cs typeface="Tahoma" panose="020B0604030504040204" pitchFamily="34" charset="0"/>
              </a:rPr>
              <a:t>плодове и зеленчуци, месо, мляко, яйца, гъби, пчелен мед  и винени лозя. </a:t>
            </a:r>
            <a:endParaRPr lang="x-none" sz="18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spcBef>
                <a:spcPts val="200"/>
              </a:spcBef>
              <a:spcAft>
                <a:spcPts val="200"/>
              </a:spcAft>
            </a:pP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00110"/>
          </a:xfrm>
          <a:prstGeom prst="rect">
            <a:avLst/>
          </a:prstGeom>
          <a:noFill/>
          <a:ln w="9525">
            <a:noFill/>
            <a:miter lim="800000"/>
            <a:headEnd/>
            <a:tailEnd/>
          </a:ln>
        </p:spPr>
        <p:txBody>
          <a:bodyPr wrap="square">
            <a:spAutoFit/>
          </a:bodyPr>
          <a:lstStyle/>
          <a:p>
            <a:pPr algn="ctr"/>
            <a:r>
              <a:rPr lang="bg-BG" sz="2000" b="1" dirty="0">
                <a:solidFill>
                  <a:srgbClr val="1EA092"/>
                </a:solidFill>
                <a:latin typeface="Tahoma" panose="020B0604030504040204" pitchFamily="34" charset="0"/>
                <a:ea typeface="Tahoma" panose="020B0604030504040204" pitchFamily="34" charset="0"/>
                <a:cs typeface="Tahoma" panose="020B0604030504040204" pitchFamily="34" charset="0"/>
              </a:rPr>
              <a:t>Инструменти за управление на риска в земеделието</a:t>
            </a:r>
            <a:endParaRPr lang="ru-RU" sz="20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286684105"/>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76200" y="993801"/>
            <a:ext cx="8991600" cy="5560497"/>
          </a:xfrm>
          <a:prstGeom prst="rect">
            <a:avLst/>
          </a:prstGeom>
          <a:noFill/>
          <a:ln w="9525">
            <a:noFill/>
            <a:miter lim="800000"/>
            <a:headEnd/>
            <a:tailEnd/>
          </a:ln>
        </p:spPr>
        <p:txBody>
          <a:bodyPr wrap="square">
            <a:spAutoFit/>
          </a:bodyPr>
          <a:lstStyle/>
          <a:p>
            <a:pPr marL="285750" indent="-285750" algn="just">
              <a:spcBef>
                <a:spcPts val="200"/>
              </a:spcBef>
              <a:spcAft>
                <a:spcPts val="200"/>
              </a:spcAft>
              <a:buFont typeface="Courier New" panose="02070309020205020404" pitchFamily="49" charset="0"/>
              <a:buChar char="o"/>
            </a:pP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Управление на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социален риск за подобряване на достъпа до регионални и/или национални пазари, чрез банкови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Инструментът е насочен към секторите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плодове и зеленчуци, месо, мляко и пчелен мед  за малки и средни земеделски стопани, които имат ограничен достъп до пазари, поради малките количества произведена продукция.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Тази интервенция осигурява възможност за достъп до гарантирани пазари, с голямо потребление, чрез коопериране на малки земеделски производители.  </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Конкретните критерии за допустимост по отделните инструменти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ще бъдат разписани в националното законодателство.  </a:t>
            </a:r>
            <a:r>
              <a:rPr lang="x-none"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Взаимоспомагателният фонд ще бъде създаден като структура към Държавен фонд „Земеделие“.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Правилата за създаването и управлението му ще бъдат определени в националното законодателство.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Интервенцията предвижда </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подкрепата от директни плащания да бъде ограничена до 2028 година, като от 2029г.</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 се предвижда фондът да работи предимно с набрани средства от земеделските стопани и остатъка от натрупани средства (неизползвани) до 2029г. средства. </a:t>
            </a:r>
            <a:endParaRPr lang="x-none"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00110"/>
          </a:xfrm>
          <a:prstGeom prst="rect">
            <a:avLst/>
          </a:prstGeom>
          <a:noFill/>
          <a:ln w="9525">
            <a:noFill/>
            <a:miter lim="800000"/>
            <a:headEnd/>
            <a:tailEnd/>
          </a:ln>
        </p:spPr>
        <p:txBody>
          <a:bodyPr wrap="square">
            <a:spAutoFit/>
          </a:bodyPr>
          <a:lstStyle/>
          <a:p>
            <a:pPr algn="ctr"/>
            <a:r>
              <a:rPr lang="bg-BG" sz="2000" b="1" dirty="0">
                <a:solidFill>
                  <a:srgbClr val="1EA092"/>
                </a:solidFill>
                <a:latin typeface="Tahoma" panose="020B0604030504040204" pitchFamily="34" charset="0"/>
                <a:ea typeface="Tahoma" panose="020B0604030504040204" pitchFamily="34" charset="0"/>
                <a:cs typeface="Tahoma" panose="020B0604030504040204" pitchFamily="34" charset="0"/>
              </a:rPr>
              <a:t>Инструменти за управление на риска в земеделието</a:t>
            </a:r>
            <a:endParaRPr lang="ru-RU" sz="20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979935846"/>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0" y="1153874"/>
            <a:ext cx="8686800" cy="5211683"/>
          </a:xfrm>
          <a:prstGeom prst="rect">
            <a:avLst/>
          </a:prstGeom>
          <a:noFill/>
          <a:ln w="9525">
            <a:noFill/>
            <a:miter lim="800000"/>
            <a:headEnd/>
            <a:tailEnd/>
          </a:ln>
        </p:spPr>
        <p:txBody>
          <a:bodyPr wrap="square">
            <a:spAutoFit/>
          </a:bodyPr>
          <a:lstStyle/>
          <a:p>
            <a:pPr algn="ctr">
              <a:spcBef>
                <a:spcPts val="750"/>
              </a:spcBef>
            </a:pPr>
            <a:r>
              <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Подкрепа за Оперативни групи в рамките на Европейското партньорство за иновации</a:t>
            </a:r>
          </a:p>
          <a:p>
            <a:pPr algn="just">
              <a:spcBef>
                <a:spcPts val="750"/>
              </a:spcBef>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Тази интервенция осигурява подкрепа за:</a:t>
            </a:r>
          </a:p>
          <a:p>
            <a:pPr marL="285750" indent="-285750" algn="just">
              <a:spcBef>
                <a:spcPts val="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създаване и управление на Оперативните групи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в рамките на Европейското партньорство за иновации (ЕПИ-АГРИ);</a:t>
            </a:r>
          </a:p>
          <a:p>
            <a:pPr marL="285750" indent="-285750" algn="just">
              <a:spcBef>
                <a:spcPts val="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планиране и реализиране на проекти</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изпълнявани от Оперативните групи;</a:t>
            </a:r>
          </a:p>
          <a:p>
            <a:pPr marL="285750" indent="-285750" algn="just">
              <a:spcBef>
                <a:spcPts val="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разпространяване на опит и знания</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както и на резултатите, постигнати от подкрепените проекти.</a:t>
            </a:r>
          </a:p>
          <a:p>
            <a:pPr algn="just">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Максимален размер на допустимите разходи:</a:t>
            </a:r>
          </a:p>
          <a:p>
            <a:pPr marL="285750" indent="-285750" algn="just">
              <a:spcBef>
                <a:spcPts val="750"/>
              </a:spcBef>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Първа фаза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създаване на Оперативната група –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15 000 евро.</a:t>
            </a:r>
          </a:p>
          <a:p>
            <a:pPr marL="285750" indent="-285750" algn="just">
              <a:spcBef>
                <a:spcPts val="0"/>
              </a:spcBef>
              <a:buFont typeface="Arial" panose="020B0604020202020204" pitchFamily="34" charset="0"/>
              <a:buChar char="•"/>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Втора фаза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изпълнение на проекта на ОГ –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400 000 евро. </a:t>
            </a:r>
          </a:p>
          <a:p>
            <a:pPr algn="just">
              <a:spcBef>
                <a:spcPts val="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Финансовата помощ е в размер на:</a:t>
            </a:r>
          </a:p>
          <a:p>
            <a:pPr marL="285750" indent="-285750" algn="just">
              <a:spcBef>
                <a:spcPts val="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100%</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от общата сума на допустимите разходи за Първа фаза (до 1 година);</a:t>
            </a:r>
          </a:p>
          <a:p>
            <a:pPr marL="285750" indent="-285750" algn="just">
              <a:spcBef>
                <a:spcPts val="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100%</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от общата сума на допустимите разходи за Втора фаза за директни неинвестиционни разходи;</a:t>
            </a:r>
          </a:p>
          <a:p>
            <a:pPr marL="285750" indent="-285750" algn="just">
              <a:spcBef>
                <a:spcPts val="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60%</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от общата сума на допустимите разходи за Втора фаза за директни инвестиционни разходи.</a:t>
            </a:r>
          </a:p>
          <a:p>
            <a:pPr algn="just">
              <a:spcBef>
                <a:spcPts val="750"/>
              </a:spcBef>
            </a:pPr>
            <a:endParaRPr lang="en-US" sz="14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pPr algn="ctr"/>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697321049"/>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0" y="1618248"/>
            <a:ext cx="8610600" cy="4113947"/>
          </a:xfrm>
          <a:prstGeom prst="rect">
            <a:avLst/>
          </a:prstGeom>
          <a:noFill/>
          <a:ln w="9525">
            <a:noFill/>
            <a:miter lim="800000"/>
            <a:headEnd/>
            <a:tailEnd/>
          </a:ln>
        </p:spPr>
        <p:txBody>
          <a:bodyPr wrap="square">
            <a:spAutoFit/>
          </a:bodyPr>
          <a:lstStyle/>
          <a:p>
            <a:pPr marL="285750" indent="-285750" algn="just">
              <a:spcBef>
                <a:spcPts val="75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Сътрудничество за къси вериги за доставка и местни пазари</a:t>
            </a:r>
          </a:p>
          <a:p>
            <a:pPr marL="285750" indent="-285750" algn="just">
              <a:spcBef>
                <a:spcPts val="750"/>
              </a:spcBef>
              <a:buFont typeface="Arial" panose="020B0604020202020204" pitchFamily="34" charset="0"/>
              <a:buChar char="•"/>
            </a:pP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Подкрепа на организации на производители или групи от производители</a:t>
            </a:r>
          </a:p>
          <a:p>
            <a:pPr marL="285750" indent="-285750" algn="just">
              <a:spcBef>
                <a:spcPts val="75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Популяризиране и подкрепа на схеми за качество, признати от Съюза или от държавите членки, както и тяхното използване от земеделските производители</a:t>
            </a:r>
          </a:p>
          <a:p>
            <a:pPr marL="285750" indent="-285750" algn="just">
              <a:spcBef>
                <a:spcPts val="750"/>
              </a:spcBef>
              <a:buFont typeface="Arial" panose="020B0604020202020204" pitchFamily="34" charset="0"/>
              <a:buChar char="•"/>
            </a:pP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Инвестиции в инфраструктура за напояване</a:t>
            </a:r>
          </a:p>
          <a:p>
            <a:pPr marL="285750" indent="-285750" algn="just">
              <a:spcBef>
                <a:spcPts val="750"/>
              </a:spcBef>
              <a:buFont typeface="Arial" panose="020B0604020202020204" pitchFamily="34" charset="0"/>
              <a:buChar char="•"/>
            </a:pP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Запазването на духовния и културния живот на населението в селските райони</a:t>
            </a:r>
          </a:p>
          <a:p>
            <a:pPr marL="285750" indent="-285750" algn="just">
              <a:spcBef>
                <a:spcPts val="75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Изпълнението на операции, включително дейности за сътрудничество и тяхната подготовка, избрани в рамките на стратегията за местно развитие</a:t>
            </a:r>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r>
              <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rPr>
              <a:t>Консултанстки услуги и повишаване на консултантския капацитет</a:t>
            </a:r>
          </a:p>
          <a:p>
            <a:pPr marL="285750" indent="-285750" algn="just">
              <a:spcBef>
                <a:spcPts val="750"/>
              </a:spcBef>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Професионално обучение и придобиване на знания</a:t>
            </a:r>
          </a:p>
          <a:p>
            <a:pPr algn="just">
              <a:spcBef>
                <a:spcPts val="750"/>
              </a:spcBef>
            </a:pPr>
            <a:endPar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619795486"/>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0" y="1179666"/>
            <a:ext cx="8610600" cy="5555367"/>
          </a:xfrm>
          <a:prstGeom prst="rect">
            <a:avLst/>
          </a:prstGeom>
          <a:noFill/>
          <a:ln w="9525">
            <a:noFill/>
            <a:miter lim="800000"/>
            <a:headEnd/>
            <a:tailEnd/>
          </a:ln>
        </p:spPr>
        <p:txBody>
          <a:bodyPr wrap="square">
            <a:spAutoFit/>
          </a:bodyPr>
          <a:lstStyle/>
          <a:p>
            <a:pPr algn="ctr">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Сътрудничество за къси вериги за доставка и местни пазари</a:t>
            </a:r>
          </a:p>
          <a:p>
            <a:pPr marL="285750" indent="-285750" algn="just">
              <a:spcBef>
                <a:spcPts val="750"/>
              </a:spcBef>
              <a:buFont typeface="Arial" panose="020B0604020202020204" pitchFamily="34" charset="0"/>
              <a:buChar char="•"/>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 кандидати са обединения от земеделски стопани,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в това число групи и организации на производители;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областно, регионално и национално представителни браншови организации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производство и преработка на селскостопански продукти в секторите „Растениевъдство“ и „Животновъдство“ и обединения, включващи най-малко 5 регистрирани земеделски стопани.</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Кандидатите следва да са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регистрирани по Търговския закон, Закона за кооперациите,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учредени за целите на проекта по реда на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Закона за задълженията и договорите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или регистрирани по реда на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Закона за юридическите лица с нестопанска цел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(само за областно, регионално и национално представителни браншови организации за производство и преработка на селскостопански продукти).</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Участието в обединението за къса верига за доставки трябва да е обосновано в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плана за сътрудничество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и да води до интегриране във веригата на стойността.</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Продължителността на изпълняваните проекти за сътрудничество по интервенцията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не може да бъде по-дълга от 36 месеца.</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750"/>
              </a:spcBef>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Преките дейности, свързани с изпълнение на проекта за сътрудничество могат да обхващат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създаване на обекти за търговия на дребно, транспорт, съхранение и подготовка за продажба на продукцията.</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538751980"/>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1143000"/>
            <a:ext cx="8610600" cy="5622052"/>
          </a:xfrm>
          <a:prstGeom prst="rect">
            <a:avLst/>
          </a:prstGeom>
          <a:noFill/>
          <a:ln w="9525">
            <a:noFill/>
            <a:miter lim="800000"/>
            <a:headEnd/>
            <a:tailEnd/>
          </a:ln>
        </p:spPr>
        <p:txBody>
          <a:bodyPr wrap="square">
            <a:spAutoFit/>
          </a:bodyPr>
          <a:lstStyle/>
          <a:p>
            <a:pPr algn="ctr">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Сътрудничество за къси вериги за доставка и местни пазари</a:t>
            </a:r>
          </a:p>
          <a:p>
            <a:pPr algn="ctr">
              <a:spcBef>
                <a:spcPts val="200"/>
              </a:spcBef>
              <a:spcAft>
                <a:spcPts val="200"/>
              </a:spcAft>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ctr">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Допустимите разходи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в рамките на интервенцията включват:</a:t>
            </a:r>
            <a:endParaRPr lang="bg-BG"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Текущи разходи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във връзка с дейността на обединението за къса верига на доставки, в т.ч. разходи за заплати на до двама служители, чиито отговорности са свързани с функциониране на обединението за къси вериги на доставки и оперативни разходи, свързани с дейността;</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Преки разх</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оди за изпълнение на проекта съгласно представен бизнес план, в т.ч. разходи за транспортиране, съхранение, сортиране, маркиране, опаковане, пакетиране, етикитиране и предлагане на пазара на селскостопански продукти, както и разходи за нематериални инвестиции, свързани с извършване на дейността;</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Разходите за популяризиране на проекта,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в т.ч. информационни събития, излъчвания и публикации в регионални медии, печатни материали и др. промоционални дейности, насочени към късата верига на доставки</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Приоритет ще бъде осигурен за обединения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в които са включени малки земеделски стопанства, обединения, включващи млади фермери и за проектни предложения, които предвиждат предлагане на продукти, попадащи в обхвата на сектори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Мляко и млечни продукти“, „Месо и месни продукти“,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Плодове и зеленчуци“, „Мед и пчелни продукти“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„Биологично производство“.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Ще се предоставя предимство и за обединения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с по-голям брой земеделски стопани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които предлагат продукцията си чрез къси вериги на доставки.</a:t>
            </a:r>
            <a:r>
              <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spTree>
    <p:extLst>
      <p:ext uri="{BB962C8B-B14F-4D97-AF65-F5344CB8AC3E}">
        <p14:creationId xmlns:p14="http://schemas.microsoft.com/office/powerpoint/2010/main" val="3147349699"/>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0" y="1669544"/>
            <a:ext cx="8610600" cy="4637167"/>
          </a:xfrm>
          <a:prstGeom prst="rect">
            <a:avLst/>
          </a:prstGeom>
          <a:noFill/>
          <a:ln w="9525">
            <a:noFill/>
            <a:miter lim="800000"/>
            <a:headEnd/>
            <a:tailEnd/>
          </a:ln>
        </p:spPr>
        <p:txBody>
          <a:bodyPr wrap="square">
            <a:spAutoFit/>
          </a:bodyPr>
          <a:lstStyle/>
          <a:p>
            <a:pPr algn="ctr">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Сътрудничество за къси вериги за доставка и местни пазари</a:t>
            </a:r>
          </a:p>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Максимален размер на допустимите разходи: </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Максималният размер на допустимите разходи за един проект, изпълняван от един бенефициент, за периода на прилагане на Стратегически план, възлиза на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300 000 евро, в</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това число за:</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Текущи разходи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функциониране на обединението за къса верига на доставки, като част от допустимите разходи по проекта, които не могат да надхвърлят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30 000 евро на година;</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Разходи за популяризиране на проекта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на обединението за къса верига на доставки, като част от допустимите разходи по проекта, които не могат да надхвърлят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20 000 евро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периода на прилагане.</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Интензитет на помощта:</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е в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размер до 100 %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от размера на одобрените непроизводствени разходи и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до 65 %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от всички останали одобрени допустими разходи, включени в проекта.</a:t>
            </a:r>
            <a:r>
              <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ru-RU"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613367386"/>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0" y="1219200"/>
            <a:ext cx="8610600" cy="5160387"/>
          </a:xfrm>
          <a:prstGeom prst="rect">
            <a:avLst/>
          </a:prstGeom>
          <a:noFill/>
          <a:ln w="9525">
            <a:noFill/>
            <a:miter lim="800000"/>
            <a:headEnd/>
            <a:tailEnd/>
          </a:ln>
        </p:spPr>
        <p:txBody>
          <a:bodyPr wrap="square">
            <a:spAutoFit/>
          </a:bodyPr>
          <a:lstStyle/>
          <a:p>
            <a:pPr algn="ctr">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Подкрепа на организации на производители или групи от производители</a:t>
            </a:r>
          </a:p>
          <a:p>
            <a:pPr algn="just">
              <a:spcBef>
                <a:spcPts val="200"/>
              </a:spcBef>
              <a:spcAft>
                <a:spcPts val="200"/>
              </a:spcAft>
            </a:pPr>
            <a:endParaRPr lang="bg-BG" sz="1800" b="1" dirty="0">
              <a:effectLst/>
              <a:latin typeface="Times New Roman" panose="02020603050405020304" pitchFamily="18" charset="0"/>
              <a:ea typeface="Times New Roman" panose="02020603050405020304" pitchFamily="18"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Подпомагат се групи и организации на производители, чийто членове произвеждат продукти в един от следните земеделски сектори:</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зърнено-житни култури;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медицински и етерично-маслени култури;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зърнено-бобови култури;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технически култури, с изключение на тютюн;</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картофи;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мляко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млечни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продукти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sz="1600" b="1">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месо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месни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продукти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изключение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риба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аквакултури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sz="1600" b="1">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мед</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пчелни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продукти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60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винено грозде;</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яйца;</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плодове и зеленчуци;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копринени буби;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160355543"/>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56903" y="993801"/>
            <a:ext cx="8610600" cy="6268383"/>
          </a:xfrm>
          <a:prstGeom prst="rect">
            <a:avLst/>
          </a:prstGeom>
          <a:noFill/>
          <a:ln w="9525">
            <a:noFill/>
            <a:miter lim="800000"/>
            <a:headEnd/>
            <a:tailEnd/>
          </a:ln>
        </p:spPr>
        <p:txBody>
          <a:bodyPr wrap="square">
            <a:spAutoFit/>
          </a:bodyPr>
          <a:lstStyle/>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Подпомагат се групи или организации на земеделски производители, които отговарят на следните условия:</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е група или организация на производители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призната от министъра на земеделието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в съответствие със специфичното национално законодателство за тяхното признаване;</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отговарят на определението за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микро, малко и средно предприятие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съгласно Закона за малките и средните предприятия (ЗМСП) ;</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да е регистрирана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в Търговския регистър и регистъра на юридическите лица с нестопанска цел като търговско дружество по Търговския закон или кооперация съгласно Закона за кооперациите;</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да имат учредителен акт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(дружествен договор/устав), както и вътрешни правила за работа на групата или организацията на производители;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е група или организация на производители,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чиято дейност съответства на една или няколко от целите на настоящата интервенция</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стопанин, който е производител на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селскостопански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rgbClr val="1EA092"/>
                </a:solidFill>
                <a:latin typeface="Tahoma" panose="020B0604030504040204" pitchFamily="34" charset="0"/>
                <a:ea typeface="Tahoma" panose="020B0604030504040204" pitchFamily="34" charset="0"/>
                <a:cs typeface="Tahoma" panose="020B0604030504040204" pitchFamily="34" charset="0"/>
              </a:rPr>
              <a:t>продукт</a:t>
            </a:r>
            <a:r>
              <a:rPr lang="bg-BG" sz="1600" dirty="0" smtClean="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участва с всеки отделен вид селскостопански продукт,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който произвежда като член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само на една група или организация на производители.</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стопанин, </a:t>
            </a:r>
            <a:r>
              <a:rPr lang="en-US" sz="1600" dirty="0" err="1" smtClean="0">
                <a:solidFill>
                  <a:srgbClr val="1EA092"/>
                </a:solidFill>
                <a:latin typeface="Tahoma" panose="020B0604030504040204" pitchFamily="34" charset="0"/>
                <a:ea typeface="Tahoma" panose="020B0604030504040204" pitchFamily="34" charset="0"/>
                <a:cs typeface="Tahoma" panose="020B0604030504040204" pitchFamily="34" charset="0"/>
              </a:rPr>
              <a:t>ко</a:t>
            </a:r>
            <a:r>
              <a:rPr lang="bg-BG" sz="1600" dirty="0" smtClean="0">
                <a:solidFill>
                  <a:srgbClr val="1EA092"/>
                </a:solidFill>
                <a:latin typeface="Tahoma" panose="020B0604030504040204" pitchFamily="34" charset="0"/>
                <a:ea typeface="Tahoma" panose="020B0604030504040204" pitchFamily="34" charset="0"/>
                <a:cs typeface="Tahoma" panose="020B0604030504040204" pitchFamily="34" charset="0"/>
              </a:rPr>
              <a:t>й</a:t>
            </a:r>
            <a:r>
              <a:rPr lang="en-US" sz="1600" dirty="0" err="1" smtClean="0">
                <a:solidFill>
                  <a:srgbClr val="1EA092"/>
                </a:solidFill>
                <a:latin typeface="Tahoma" panose="020B0604030504040204" pitchFamily="34" charset="0"/>
                <a:ea typeface="Tahoma" panose="020B0604030504040204" pitchFamily="34" charset="0"/>
                <a:cs typeface="Tahoma" panose="020B0604030504040204" pitchFamily="34" charset="0"/>
              </a:rPr>
              <a:t>то</a:t>
            </a:r>
            <a:r>
              <a:rPr lang="en-US" sz="1600" dirty="0" smtClean="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произвежда два или повече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селскостопански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rgbClr val="1EA092"/>
                </a:solidFill>
                <a:latin typeface="Tahoma" panose="020B0604030504040204" pitchFamily="34" charset="0"/>
                <a:ea typeface="Tahoma" panose="020B0604030504040204" pitchFamily="34" charset="0"/>
                <a:cs typeface="Tahoma" panose="020B0604030504040204" pitchFamily="34" charset="0"/>
              </a:rPr>
              <a:t>продукти</a:t>
            </a:r>
            <a:r>
              <a:rPr lang="bg-BG" sz="1600" dirty="0" smtClean="0">
                <a:solidFill>
                  <a:srgbClr val="1EA092"/>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може да бъде член на различни групи или организации на производители за всеки един от тях.</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61703" y="296801"/>
            <a:ext cx="8305800" cy="707886"/>
          </a:xfrm>
          <a:prstGeom prst="rect">
            <a:avLst/>
          </a:prstGeom>
          <a:noFill/>
          <a:ln w="9525">
            <a:noFill/>
            <a:miter lim="800000"/>
            <a:headEnd/>
            <a:tailEnd/>
          </a:ln>
        </p:spPr>
        <p:txBody>
          <a:bodyPr wrap="square">
            <a:spAutoFit/>
          </a:bodyPr>
          <a:lstStyle/>
          <a:p>
            <a:pPr algn="ctr">
              <a:spcBef>
                <a:spcPts val="750"/>
              </a:spcBef>
            </a:pPr>
            <a:r>
              <a:rPr lang="bg-BG" sz="2000" b="1" dirty="0">
                <a:solidFill>
                  <a:srgbClr val="1EA092"/>
                </a:solidFill>
                <a:latin typeface="Tahoma" pitchFamily="34" charset="0"/>
                <a:ea typeface="Tahoma" panose="020B0604030504040204" pitchFamily="34" charset="0"/>
                <a:cs typeface="Tahoma" panose="020B0604030504040204" pitchFamily="34" charset="0"/>
              </a:rPr>
              <a:t>Подкрепа на организации на производители или групи от производители</a:t>
            </a:r>
          </a:p>
        </p:txBody>
      </p:sp>
    </p:spTree>
    <p:extLst>
      <p:ext uri="{BB962C8B-B14F-4D97-AF65-F5344CB8AC3E}">
        <p14:creationId xmlns:p14="http://schemas.microsoft.com/office/powerpoint/2010/main" val="360587518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544660"/>
            <a:ext cx="8305800"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Определения</a:t>
            </a:r>
          </a:p>
        </p:txBody>
      </p:sp>
      <p:sp>
        <p:nvSpPr>
          <p:cNvPr id="9" name="TextBox 8">
            <a:extLst>
              <a:ext uri="{FF2B5EF4-FFF2-40B4-BE49-F238E27FC236}">
                <a16:creationId xmlns:a16="http://schemas.microsoft.com/office/drawing/2014/main" id="{BF66B6EF-0DE9-CD43-ACC1-62E500699174}"/>
              </a:ext>
            </a:extLst>
          </p:cNvPr>
          <p:cNvSpPr txBox="1"/>
          <p:nvPr/>
        </p:nvSpPr>
        <p:spPr>
          <a:xfrm>
            <a:off x="323850" y="1111595"/>
            <a:ext cx="8496300" cy="5688737"/>
          </a:xfrm>
          <a:prstGeom prst="rect">
            <a:avLst/>
          </a:prstGeom>
          <a:noFill/>
        </p:spPr>
        <p:txBody>
          <a:bodyPr wrap="square" rtlCol="0">
            <a:spAutoFit/>
          </a:bodyPr>
          <a:lstStyle/>
          <a:p>
            <a:pPr algn="just">
              <a:spcBef>
                <a:spcPts val="200"/>
              </a:spcBef>
              <a:spcAft>
                <a:spcPts val="200"/>
              </a:spcAft>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Агролесовъдните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системи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включват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Горско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фермерство</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добив</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специфични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растителни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други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продукти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медицински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подправки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др</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Алейна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система</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типични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тази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система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комбинациите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широколистни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дървесни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дъб</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орех</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ясен</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топола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със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култури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зеленчукови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полски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по-рядко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овощни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върху</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обработваема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Защитни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пояси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създават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спомагателно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производство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цел</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запазване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повишаване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почвеното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плодородие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върху</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площи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ограничаване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почвената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ерозия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подобряване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водния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баланс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увеличаване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продукция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защита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домашните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свободно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отглеждане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снегозадържане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повишаване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биоразнообразието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др</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Защитните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пояси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се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изграждат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от</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три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групи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растителни</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видове</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1)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главни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образувят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основата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или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скелета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пояса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разполагат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около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глявния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вид</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определят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неговата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височина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изпълняват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главната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защитна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роля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достигат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най-голяма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възраст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височина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дъб</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орех</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тополи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върби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елши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други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2)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съпъстващи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дървета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които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формират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втория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етаж</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пояса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засенчват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почвата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ограничават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обрастването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плевелна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растителност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намаляват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изсушаващото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действие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слънцето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вятъра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липи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ясен</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явор</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черница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махалебка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кайсия</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други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3)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храсти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по-добро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засенчване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почвата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предпазването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й</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заплевяване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изсушаване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под</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въздействието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слънцето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вятъра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смрадлика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птиче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грозде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люляк</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златен</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дъжд</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черен</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бъз</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EA092"/>
                </a:solidFill>
                <a:latin typeface="Tahoma" panose="020B0604030504040204" pitchFamily="34" charset="0"/>
                <a:ea typeface="Tahoma" panose="020B0604030504040204" pitchFamily="34" charset="0"/>
                <a:cs typeface="Tahoma" panose="020B0604030504040204" pitchFamily="34" charset="0"/>
              </a:rPr>
              <a:t>дрян</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1480923"/>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28600" y="1219200"/>
            <a:ext cx="8610600" cy="5391219"/>
          </a:xfrm>
          <a:prstGeom prst="rect">
            <a:avLst/>
          </a:prstGeom>
          <a:noFill/>
          <a:ln w="9525">
            <a:noFill/>
            <a:miter lim="800000"/>
            <a:headEnd/>
            <a:tailEnd/>
          </a:ln>
        </p:spPr>
        <p:txBody>
          <a:bodyPr wrap="square">
            <a:spAutoFit/>
          </a:bodyPr>
          <a:lstStyle/>
          <a:p>
            <a:pPr algn="ctr">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Подкрепа на организации на производители или групи от производители</a:t>
            </a:r>
          </a:p>
          <a:p>
            <a:pPr algn="just">
              <a:spcBef>
                <a:spcPts val="200"/>
              </a:spcBef>
              <a:spcAft>
                <a:spcPts val="200"/>
              </a:spcAft>
            </a:pPr>
            <a:endParaRPr lang="bg-BG" b="1" dirty="0">
              <a:latin typeface="Times New Roman" panose="02020603050405020304" pitchFamily="18" charset="0"/>
              <a:ea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Максималният размер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на финансовата помощ за един кандидат на година, е не повече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от 100 000 евро;</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 помощ се изплаща за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не повече от пет години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считано от датата, на която групата или организацията на производители е призната в съответствие с националното законодателство;</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Размерът на финансовата помощ за групите и организациите на производители е под формата на годишно плащане в съответствие с представения бизнес план и се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определя като процент от стойността на годишната реализирана на пазара продукция от групата или организацията на производители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както следва:</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първата година след признаване - 10%;</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втората година след признаване – 9,5%;</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третата година след признаване – 9%;</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четвъртата година след признаване – 8,5%;</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петата година след признаване – 8%.</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2429191672"/>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13360" y="1219200"/>
            <a:ext cx="8610600" cy="5734903"/>
          </a:xfrm>
          <a:prstGeom prst="rect">
            <a:avLst/>
          </a:prstGeom>
          <a:noFill/>
          <a:ln w="9525">
            <a:noFill/>
            <a:miter lim="800000"/>
            <a:headEnd/>
            <a:tailEnd/>
          </a:ln>
        </p:spPr>
        <p:txBody>
          <a:bodyPr wrap="square">
            <a:spAutoFit/>
          </a:bodyPr>
          <a:lstStyle/>
          <a:p>
            <a:pPr algn="ctr">
              <a:spcBef>
                <a:spcPts val="750"/>
              </a:spcBef>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Популяризиране и подкрепа на схеми за качество, признати от Съюза или от държавите членки, както и тяхното използване от земеделските производители</a:t>
            </a:r>
          </a:p>
          <a:p>
            <a:pPr algn="just">
              <a:spcBef>
                <a:spcPts val="200"/>
              </a:spcBef>
              <a:spcAft>
                <a:spcPts val="200"/>
              </a:spcAft>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Допустими кандидати:</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 стопани</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Групи от производители на земеделски продукти и храни, вино или спиртни напитки.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Кандидатите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земеделски стопани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трябва да отговарят на следните условия:</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са вписани в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регистъра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на производителите на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земеделски продукти и храни със защитено наименование за произход/ защитено географско указание и на храни с традиционно специфичен характер</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или;</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са регистрирани като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производители на вино или спиртни напитки по схеми за качество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или;</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са вписани в регистъра на производителите на земеделски продукти и храни, вино или спиртни напитки, за които се използва незадължителния термин за качество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„планински продукт</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или;</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са вписани в съответния регистър на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схеми за качество на национално ниво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461665"/>
          </a:xfrm>
          <a:prstGeom prst="rect">
            <a:avLst/>
          </a:prstGeom>
          <a:noFill/>
          <a:ln w="9525">
            <a:noFill/>
            <a:miter lim="800000"/>
            <a:headEnd/>
            <a:tailEnd/>
          </a:ln>
        </p:spPr>
        <p:txBody>
          <a:bodyPr wrap="square">
            <a:spAutoFit/>
          </a:bodyPr>
          <a:lstStyle/>
          <a:p>
            <a:r>
              <a:rPr lang="ru-RU" sz="2400" b="1" dirty="0">
                <a:solidFill>
                  <a:srgbClr val="1EA092"/>
                </a:solidFill>
                <a:latin typeface="Tahoma" pitchFamily="34" charset="0"/>
                <a:ea typeface="Tahoma" panose="020B0604030504040204" pitchFamily="34" charset="0"/>
                <a:cs typeface="Tahoma" panose="020B0604030504040204" pitchFamily="34" charset="0"/>
              </a:rPr>
              <a:t>Интервенции РАЗВИТИЕ НА СЕЛСКИТЕ РАЙОНИ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669638578"/>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1524000"/>
            <a:ext cx="8610600" cy="5232202"/>
          </a:xfrm>
          <a:prstGeom prst="rect">
            <a:avLst/>
          </a:prstGeom>
          <a:noFill/>
          <a:ln w="9525">
            <a:noFill/>
            <a:miter lim="800000"/>
            <a:headEnd/>
            <a:tailEnd/>
          </a:ln>
        </p:spPr>
        <p:txBody>
          <a:bodyPr wrap="square">
            <a:spAutoFit/>
          </a:bodyPr>
          <a:lstStyle/>
          <a:p>
            <a:pPr marL="285750" indent="-285750" algn="just">
              <a:spcBef>
                <a:spcPts val="750"/>
              </a:spcBef>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са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физически лица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или;</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са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юридически лица</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регистрирани по Търговския закон или Закона за кооперациите;</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са регистрирани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 Закона за подпомагане на земеделските производители;</a:t>
            </a: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отговарят на определението за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активни земеделски стопанин</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 стопанства, за които е приложимо, трябва да отговарят на изискванията на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Закона за ветеринарномедицинската дейност.</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Кандидатите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групи от производители на земеделски продукти и храни, вино или спиртни напитки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трябва да отговарят на следните условия:</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членовете на групата да са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вписани в регистъра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на производителите на земеделски продукти и храни или да са регистрирани като производители на вино или спиртни напитки със защитено наименование за произход/ защитено географско указание и на храни с традиционно специфичен характер;</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да са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регистрирани в Търговския регистър и регистъра на юридическите лица с нестопанска цел като търговско дружество по Търговския закон, или кооперация съгласно Закона за кооперациите или сдружение по Закона за юридическите лица с нестопанска цел.</a:t>
            </a:r>
            <a:r>
              <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750"/>
              </a:spcBef>
            </a:pPr>
            <a:endPar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923330"/>
          </a:xfrm>
          <a:prstGeom prst="rect">
            <a:avLst/>
          </a:prstGeom>
          <a:noFill/>
          <a:ln w="9525">
            <a:noFill/>
            <a:miter lim="800000"/>
            <a:headEnd/>
            <a:tailEnd/>
          </a:ln>
        </p:spPr>
        <p:txBody>
          <a:bodyPr wrap="square">
            <a:spAutoFit/>
          </a:bodyPr>
          <a:lstStyle/>
          <a:p>
            <a:pPr algn="ctr">
              <a:spcBef>
                <a:spcPts val="750"/>
              </a:spcBef>
            </a:pPr>
            <a:r>
              <a:rPr lang="bg-BG" b="1" dirty="0">
                <a:solidFill>
                  <a:srgbClr val="1EA092"/>
                </a:solidFill>
                <a:latin typeface="Tahoma" pitchFamily="34" charset="0"/>
                <a:ea typeface="Tahoma" panose="020B0604030504040204" pitchFamily="34" charset="0"/>
                <a:cs typeface="Tahoma" panose="020B0604030504040204" pitchFamily="34" charset="0"/>
              </a:rPr>
              <a:t>Популяризиране и подкрепа на схеми за качество, признати от Съюза или от държавите членки, както и тяхното използване от земеделските производители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299820135"/>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1524000"/>
            <a:ext cx="8610600" cy="5437386"/>
          </a:xfrm>
          <a:prstGeom prst="rect">
            <a:avLst/>
          </a:prstGeom>
          <a:noFill/>
          <a:ln w="9525">
            <a:noFill/>
            <a:miter lim="800000"/>
            <a:headEnd/>
            <a:tailEnd/>
          </a:ln>
        </p:spPr>
        <p:txBody>
          <a:bodyPr wrap="square">
            <a:spAutoFit/>
          </a:bodyPr>
          <a:lstStyle/>
          <a:p>
            <a:pPr algn="just">
              <a:spcBef>
                <a:spcPts val="200"/>
              </a:spcBef>
              <a:spcAft>
                <a:spcPts val="200"/>
              </a:spcAft>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Допустими дейности:</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1.1. Подпомагане с цел първо присъединяване към:</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а) схеми за качество, установени съгласно европейското законодателство, като:</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Защитено географско указание;</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Защитено наименование на произход;</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Храни с традиционно специфичен характер;</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Незадължителния термин за качество „планински продукт“</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б) схеми за качество създадени въз основа на националното законодателство, признати съгласно Регламент (ЕС) 2022/216.</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1.2 Подпомагане, насочено към информационни и промоционални дейности,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осъществявани от групи от производители на земеделски продукти и храни, вино или спиртни напитки на вътрешния пазар по отношение на продукти, които са обхванати от схема за качество, получаваща подпомагане съгласно т. 1.1.</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 може да се предоставя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само за нови форми на сътрудничество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включително и за съществуващи при започване на нова дейност.</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endParaRPr lang="ru-RU"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923330"/>
          </a:xfrm>
          <a:prstGeom prst="rect">
            <a:avLst/>
          </a:prstGeom>
          <a:noFill/>
          <a:ln w="9525">
            <a:noFill/>
            <a:miter lim="800000"/>
            <a:headEnd/>
            <a:tailEnd/>
          </a:ln>
        </p:spPr>
        <p:txBody>
          <a:bodyPr wrap="square">
            <a:spAutoFit/>
          </a:bodyPr>
          <a:lstStyle/>
          <a:p>
            <a:pPr algn="ctr">
              <a:spcBef>
                <a:spcPts val="750"/>
              </a:spcBef>
            </a:pPr>
            <a:r>
              <a:rPr lang="bg-BG" b="1" dirty="0">
                <a:solidFill>
                  <a:srgbClr val="1EA092"/>
                </a:solidFill>
                <a:latin typeface="Tahoma" pitchFamily="34" charset="0"/>
                <a:ea typeface="Tahoma" panose="020B0604030504040204" pitchFamily="34" charset="0"/>
                <a:cs typeface="Tahoma" panose="020B0604030504040204" pitchFamily="34" charset="0"/>
              </a:rPr>
              <a:t>Популяризиране и подкрепа на схеми за качество, признати от Съюза или от държавите членки, както и тяхното използване от земеделските производители</a:t>
            </a:r>
          </a:p>
        </p:txBody>
      </p:sp>
    </p:spTree>
    <p:extLst>
      <p:ext uri="{BB962C8B-B14F-4D97-AF65-F5344CB8AC3E}">
        <p14:creationId xmlns:p14="http://schemas.microsoft.com/office/powerpoint/2010/main" val="3435580022"/>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1524000"/>
            <a:ext cx="8610600" cy="5052665"/>
          </a:xfrm>
          <a:prstGeom prst="rect">
            <a:avLst/>
          </a:prstGeom>
          <a:noFill/>
          <a:ln w="9525">
            <a:noFill/>
            <a:miter lim="800000"/>
            <a:headEnd/>
            <a:tailEnd/>
          </a:ln>
        </p:spPr>
        <p:txBody>
          <a:bodyPr wrap="square">
            <a:spAutoFit/>
          </a:bodyPr>
          <a:lstStyle/>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Допустими разходи:</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дейностите по т. 1.1, се подпомагат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постоянни разходи, възникнали от присъединяването към подпомаганата схема за качество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включително, разходите за проверки, които се изискват за удостоверяване спазването на спецификацията на продукта. </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е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под формата на годишно плащане</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за максимален период от пет години считано от годината на влизане в индивидуалната схема за качество. </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дейностите по т. 1.1, свързани с употребата на незадължителния термин за качество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планински продукт“, се предоставя еднократна индивидуална финансова помощ при включване в схемата за качество.</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За дейности по т. 1.2. се подпомагат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разходи за информационни и промоционални кампании,</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насочени както към земеделските производители (за да ги насърчат да се присъединят към схеми за качество), така и към потребителите на храни и напитки (за повишаване на осведомеността за по-високите стандарти и гарантиран произход на продуктите), вкл. разходи за повишаването на осведомеността.</a:t>
            </a:r>
            <a:r>
              <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ru-RU"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923330"/>
          </a:xfrm>
          <a:prstGeom prst="rect">
            <a:avLst/>
          </a:prstGeom>
          <a:noFill/>
          <a:ln w="9525">
            <a:noFill/>
            <a:miter lim="800000"/>
            <a:headEnd/>
            <a:tailEnd/>
          </a:ln>
        </p:spPr>
        <p:txBody>
          <a:bodyPr wrap="square">
            <a:spAutoFit/>
          </a:bodyPr>
          <a:lstStyle/>
          <a:p>
            <a:pPr algn="ctr">
              <a:spcBef>
                <a:spcPts val="750"/>
              </a:spcBef>
            </a:pPr>
            <a:r>
              <a:rPr lang="bg-BG" b="1" dirty="0">
                <a:solidFill>
                  <a:srgbClr val="1EA092"/>
                </a:solidFill>
                <a:latin typeface="Tahoma" pitchFamily="34" charset="0"/>
                <a:ea typeface="Tahoma" panose="020B0604030504040204" pitchFamily="34" charset="0"/>
                <a:cs typeface="Tahoma" panose="020B0604030504040204" pitchFamily="34" charset="0"/>
              </a:rPr>
              <a:t>Популяризиране и подкрепа на схеми за качество, признати от Съюза или от държавите членки, както и тяхното използване от земеделските производители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717794825"/>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266700" y="1524000"/>
            <a:ext cx="8610600" cy="5206554"/>
          </a:xfrm>
          <a:prstGeom prst="rect">
            <a:avLst/>
          </a:prstGeom>
          <a:noFill/>
          <a:ln w="9525">
            <a:noFill/>
            <a:miter lim="800000"/>
            <a:headEnd/>
            <a:tailEnd/>
          </a:ln>
        </p:spPr>
        <p:txBody>
          <a:bodyPr wrap="square">
            <a:spAutoFit/>
          </a:bodyPr>
          <a:lstStyle/>
          <a:p>
            <a:pPr algn="just">
              <a:spcBef>
                <a:spcPts val="200"/>
              </a:spcBef>
              <a:spcAft>
                <a:spcPts val="200"/>
              </a:spcAft>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Подпомагането на дейности, свързани със схеми за качество е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под формата на възстановяване на действително направени допустими разходи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както следва:</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За дейностите по т. 1.1.</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Максималният годишен размер на финансовата помощ е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до 3 000 евро за едно земеделско стопанство,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при максимален размер на финансовата помощ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до 100%,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когато се отнася за участие в схеми за качество на национално и европейско ниво.</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се предоставя под формата на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годишно плащане за максимален период от пет последователни години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считано от годината на влизане в индивидуална схема за качество.</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Размерът на финансовата помощ при участие в схемата за незадължителния термин за качество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„планински продукт“ е 500 евро</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 които се предоставят под формата на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еднократно плащане при включване в схемата за качество</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a:p>
            <a:pPr algn="just">
              <a:spcBef>
                <a:spcPts val="200"/>
              </a:spcBef>
              <a:spcAft>
                <a:spcPts val="200"/>
              </a:spcAft>
            </a:pP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За дейности по т. 1.2. </a:t>
            </a:r>
            <a:endPar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Финансовата помощ е в размер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до 70% от общия размер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на допустимите за финансово подпомагане разходи.</a:t>
            </a:r>
            <a:endParaRPr lang="x-none"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Максималният размер </a:t>
            </a:r>
            <a:r>
              <a:rPr lang="en-US" sz="1600" dirty="0">
                <a:solidFill>
                  <a:srgbClr val="1EA092"/>
                </a:solidFill>
                <a:latin typeface="Tahoma" panose="020B0604030504040204" pitchFamily="34" charset="0"/>
                <a:ea typeface="Tahoma" panose="020B0604030504040204" pitchFamily="34" charset="0"/>
                <a:cs typeface="Tahoma" panose="020B0604030504040204" pitchFamily="34" charset="0"/>
              </a:rPr>
              <a:t>на допустимите разходи за едно проектно предложение е в размер до </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10 000 евро.</a:t>
            </a:r>
            <a:r>
              <a:rPr lang="x-none"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ru-RU"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6626" name="Правоъгълник 3"/>
          <p:cNvSpPr>
            <a:spLocks noChangeArrowheads="1"/>
          </p:cNvSpPr>
          <p:nvPr/>
        </p:nvSpPr>
        <p:spPr bwMode="auto">
          <a:xfrm>
            <a:off x="533400" y="532136"/>
            <a:ext cx="8305800" cy="923330"/>
          </a:xfrm>
          <a:prstGeom prst="rect">
            <a:avLst/>
          </a:prstGeom>
          <a:noFill/>
          <a:ln w="9525">
            <a:noFill/>
            <a:miter lim="800000"/>
            <a:headEnd/>
            <a:tailEnd/>
          </a:ln>
        </p:spPr>
        <p:txBody>
          <a:bodyPr wrap="square">
            <a:spAutoFit/>
          </a:bodyPr>
          <a:lstStyle/>
          <a:p>
            <a:pPr algn="ctr">
              <a:spcBef>
                <a:spcPts val="750"/>
              </a:spcBef>
            </a:pPr>
            <a:r>
              <a:rPr lang="bg-BG" b="1" dirty="0">
                <a:solidFill>
                  <a:srgbClr val="1EA092"/>
                </a:solidFill>
                <a:latin typeface="Tahoma" pitchFamily="34" charset="0"/>
                <a:ea typeface="Tahoma" panose="020B0604030504040204" pitchFamily="34" charset="0"/>
                <a:cs typeface="Tahoma" panose="020B0604030504040204" pitchFamily="34" charset="0"/>
              </a:rPr>
              <a:t>Популяризиране и подкрепа на схеми за качество, признати от Съюза или от държавите членки, както и тяхното използване от земеделските производители</a:t>
            </a:r>
          </a:p>
        </p:txBody>
      </p:sp>
    </p:spTree>
    <p:extLst>
      <p:ext uri="{BB962C8B-B14F-4D97-AF65-F5344CB8AC3E}">
        <p14:creationId xmlns:p14="http://schemas.microsoft.com/office/powerpoint/2010/main" val="4063131364"/>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
            <a:ext cx="7886700" cy="1066800"/>
          </a:xfrm>
        </p:spPr>
        <p:txBody>
          <a:bodyPr/>
          <a:lstStyle/>
          <a:p>
            <a:r>
              <a:rPr lang="bg-BG" sz="2400" b="1" dirty="0">
                <a:solidFill>
                  <a:srgbClr val="1EA092"/>
                </a:solidFill>
                <a:latin typeface="Tahoma" pitchFamily="34" charset="0"/>
                <a:ea typeface="Tahoma" panose="020B0604030504040204" pitchFamily="34" charset="0"/>
                <a:cs typeface="Tahoma" panose="020B0604030504040204" pitchFamily="34" charset="0"/>
              </a:rPr>
              <a:t>Секторни интервенции </a:t>
            </a:r>
            <a:r>
              <a:rPr lang="bg-BG" sz="2400" b="1" dirty="0" smtClean="0">
                <a:solidFill>
                  <a:srgbClr val="1EA092"/>
                </a:solidFill>
                <a:latin typeface="Tahoma" pitchFamily="34" charset="0"/>
                <a:ea typeface="Tahoma" panose="020B0604030504040204" pitchFamily="34" charset="0"/>
                <a:cs typeface="Tahoma" panose="020B0604030504040204" pitchFamily="34" charset="0"/>
              </a:rPr>
              <a:t>- Оперативни </a:t>
            </a:r>
            <a:r>
              <a:rPr lang="bg-BG" sz="2400" b="1" dirty="0">
                <a:solidFill>
                  <a:srgbClr val="1EA092"/>
                </a:solidFill>
                <a:latin typeface="Tahoma" pitchFamily="34" charset="0"/>
                <a:ea typeface="Tahoma" panose="020B0604030504040204" pitchFamily="34" charset="0"/>
                <a:cs typeface="Tahoma" panose="020B0604030504040204" pitchFamily="34" charset="0"/>
              </a:rPr>
              <a:t>програми</a:t>
            </a:r>
          </a:p>
        </p:txBody>
      </p:sp>
      <p:sp>
        <p:nvSpPr>
          <p:cNvPr id="3" name="Content Placeholder 2"/>
          <p:cNvSpPr>
            <a:spLocks noGrp="1"/>
          </p:cNvSpPr>
          <p:nvPr>
            <p:ph idx="1"/>
          </p:nvPr>
        </p:nvSpPr>
        <p:spPr>
          <a:xfrm>
            <a:off x="304800" y="1524000"/>
            <a:ext cx="8610600" cy="4648200"/>
          </a:xfrm>
        </p:spPr>
        <p:txBody>
          <a:bodyPr>
            <a:normAutofit/>
          </a:bodyPr>
          <a:lstStyle/>
          <a:p>
            <a:pPr algn="just">
              <a:lnSpc>
                <a:spcPct val="100000"/>
              </a:lnSpc>
            </a:pPr>
            <a:r>
              <a:rPr lang="ru-RU" sz="1600" b="1" dirty="0" smtClean="0">
                <a:solidFill>
                  <a:srgbClr val="1EA092"/>
                </a:solidFill>
                <a:latin typeface="Tahoma" pitchFamily="34" charset="0"/>
                <a:ea typeface="Tahoma" panose="020B0604030504040204" pitchFamily="34" charset="0"/>
                <a:cs typeface="Tahoma" panose="020B0604030504040204" pitchFamily="34" charset="0"/>
              </a:rPr>
              <a:t>Допустими кандидати:</a:t>
            </a:r>
            <a:endParaRPr lang="en-US" sz="1600" b="1" dirty="0" smtClean="0">
              <a:solidFill>
                <a:srgbClr val="1EA092"/>
              </a:solidFill>
              <a:latin typeface="Tahoma" pitchFamily="34" charset="0"/>
              <a:ea typeface="Tahoma" panose="020B0604030504040204" pitchFamily="34" charset="0"/>
              <a:cs typeface="Tahoma" panose="020B0604030504040204" pitchFamily="34" charset="0"/>
            </a:endParaRPr>
          </a:p>
          <a:p>
            <a:pPr marL="284400" indent="-284400" algn="just">
              <a:lnSpc>
                <a:spcPct val="100000"/>
              </a:lnSpc>
              <a:buNone/>
            </a:pPr>
            <a:endParaRPr lang="en-US" sz="800" b="1" dirty="0" smtClean="0">
              <a:solidFill>
                <a:srgbClr val="1EA092"/>
              </a:solidFill>
              <a:latin typeface="Tahoma" pitchFamily="34" charset="0"/>
              <a:ea typeface="Tahoma" panose="020B0604030504040204" pitchFamily="34" charset="0"/>
              <a:cs typeface="Tahoma" panose="020B0604030504040204" pitchFamily="34" charset="0"/>
            </a:endParaRPr>
          </a:p>
          <a:p>
            <a:pPr marL="0" indent="0" algn="just">
              <a:buNone/>
            </a:pPr>
            <a:r>
              <a:rPr lang="en-US" sz="1600" b="1" dirty="0" smtClean="0">
                <a:solidFill>
                  <a:srgbClr val="1EA092"/>
                </a:solidFill>
                <a:latin typeface="Tahoma" pitchFamily="34" charset="0"/>
                <a:ea typeface="Tahoma" panose="020B0604030504040204" pitchFamily="34" charset="0"/>
                <a:cs typeface="Tahoma" panose="020B0604030504040204" pitchFamily="34" charset="0"/>
              </a:rPr>
              <a:t>     - </a:t>
            </a:r>
            <a:r>
              <a:rPr lang="bg-BG" sz="1600" b="1" dirty="0" smtClean="0">
                <a:solidFill>
                  <a:srgbClr val="1EA092"/>
                </a:solidFill>
                <a:latin typeface="Tahoma" pitchFamily="34" charset="0"/>
                <a:ea typeface="Tahoma" panose="020B0604030504040204" pitchFamily="34" charset="0"/>
                <a:cs typeface="Tahoma" panose="020B0604030504040204" pitchFamily="34" charset="0"/>
              </a:rPr>
              <a:t>групи и </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организации </a:t>
            </a:r>
            <a:r>
              <a:rPr lang="ru-RU" sz="1600" b="1" dirty="0">
                <a:solidFill>
                  <a:srgbClr val="1EA092"/>
                </a:solidFill>
                <a:latin typeface="Tahoma" pitchFamily="34" charset="0"/>
                <a:ea typeface="Tahoma" panose="020B0604030504040204" pitchFamily="34" charset="0"/>
                <a:cs typeface="Tahoma" panose="020B0604030504040204" pitchFamily="34" charset="0"/>
              </a:rPr>
              <a:t>на производители и техните асоциации </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в </a:t>
            </a:r>
            <a:r>
              <a:rPr lang="ru-RU" sz="1600" b="1" dirty="0">
                <a:solidFill>
                  <a:srgbClr val="1EA092"/>
                </a:solidFill>
                <a:latin typeface="Tahoma" pitchFamily="34" charset="0"/>
                <a:ea typeface="Tahoma" panose="020B0604030504040204" pitchFamily="34" charset="0"/>
                <a:cs typeface="Tahoma" panose="020B0604030504040204" pitchFamily="34" charset="0"/>
              </a:rPr>
              <a:t>сектор „Мляко и млечни продукти</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 </a:t>
            </a:r>
            <a:r>
              <a:rPr lang="ru-RU" sz="1600" b="1" dirty="0">
                <a:solidFill>
                  <a:srgbClr val="1EA092"/>
                </a:solidFill>
                <a:latin typeface="Tahoma" pitchFamily="34" charset="0"/>
                <a:ea typeface="Tahoma" panose="020B0604030504040204" pitchFamily="34" charset="0"/>
                <a:cs typeface="Tahoma" panose="020B0604030504040204" pitchFamily="34" charset="0"/>
              </a:rPr>
              <a:t>признати от министъра на земеделието </a:t>
            </a:r>
          </a:p>
          <a:p>
            <a:pPr marL="0" indent="0" algn="just">
              <a:lnSpc>
                <a:spcPct val="100000"/>
              </a:lnSpc>
              <a:buNone/>
            </a:pPr>
            <a:endParaRPr lang="ru-RU" sz="800" b="1" dirty="0">
              <a:solidFill>
                <a:srgbClr val="1EA092"/>
              </a:solidFill>
              <a:latin typeface="Tahoma" pitchFamily="34" charset="0"/>
              <a:ea typeface="Tahoma" panose="020B0604030504040204" pitchFamily="34" charset="0"/>
              <a:cs typeface="Tahoma" panose="020B0604030504040204" pitchFamily="34" charset="0"/>
            </a:endParaRPr>
          </a:p>
          <a:p>
            <a:pPr algn="just">
              <a:lnSpc>
                <a:spcPct val="100000"/>
              </a:lnSpc>
            </a:pPr>
            <a:r>
              <a:rPr lang="ru-RU" sz="1600" b="1" dirty="0">
                <a:solidFill>
                  <a:srgbClr val="7030A0"/>
                </a:solidFill>
                <a:latin typeface="Tahoma" pitchFamily="34" charset="0"/>
                <a:ea typeface="Tahoma" panose="020B0604030504040204" pitchFamily="34" charset="0"/>
                <a:cs typeface="Tahoma" panose="020B0604030504040204" pitchFamily="34" charset="0"/>
              </a:rPr>
              <a:t>При оперативните програми в сектор „Мляко и млечни продукти “:</a:t>
            </a:r>
          </a:p>
          <a:p>
            <a:pPr marL="0" indent="0" algn="just">
              <a:lnSpc>
                <a:spcPct val="100000"/>
              </a:lnSpc>
              <a:buNone/>
            </a:pPr>
            <a:r>
              <a:rPr lang="ru-RU" sz="1600" dirty="0">
                <a:solidFill>
                  <a:srgbClr val="7030A0"/>
                </a:solidFill>
                <a:latin typeface="Tahoma" pitchFamily="34" charset="0"/>
                <a:ea typeface="Tahoma" panose="020B0604030504040204" pitchFamily="34" charset="0"/>
                <a:cs typeface="Tahoma" panose="020B0604030504040204" pitchFamily="34" charset="0"/>
              </a:rPr>
              <a:t> - няма задължителни цели за изпълнение;</a:t>
            </a:r>
          </a:p>
          <a:p>
            <a:pPr marL="0" indent="0" algn="just">
              <a:lnSpc>
                <a:spcPct val="100000"/>
              </a:lnSpc>
              <a:buNone/>
            </a:pPr>
            <a:r>
              <a:rPr lang="ru-RU" sz="1600" dirty="0">
                <a:solidFill>
                  <a:srgbClr val="7030A0"/>
                </a:solidFill>
                <a:latin typeface="Tahoma" pitchFamily="34" charset="0"/>
                <a:ea typeface="Tahoma" panose="020B0604030504040204" pitchFamily="34" charset="0"/>
                <a:cs typeface="Tahoma" panose="020B0604030504040204" pitchFamily="34" charset="0"/>
              </a:rPr>
              <a:t> - финансират се по - </a:t>
            </a:r>
            <a:r>
              <a:rPr lang="ru-RU" sz="1600">
                <a:solidFill>
                  <a:srgbClr val="7030A0"/>
                </a:solidFill>
                <a:latin typeface="Tahoma" pitchFamily="34" charset="0"/>
                <a:ea typeface="Tahoma" panose="020B0604030504040204" pitchFamily="34" charset="0"/>
                <a:cs typeface="Tahoma" panose="020B0604030504040204" pitchFamily="34" charset="0"/>
              </a:rPr>
              <a:t>малката </a:t>
            </a:r>
            <a:r>
              <a:rPr lang="ru-RU" sz="1600" smtClean="0">
                <a:solidFill>
                  <a:srgbClr val="7030A0"/>
                </a:solidFill>
                <a:latin typeface="Tahoma" pitchFamily="34" charset="0"/>
                <a:ea typeface="Tahoma" panose="020B0604030504040204" pitchFamily="34" charset="0"/>
                <a:cs typeface="Tahoma" panose="020B0604030504040204" pitchFamily="34" charset="0"/>
              </a:rPr>
              <a:t>стойност </a:t>
            </a:r>
            <a:r>
              <a:rPr lang="ru-RU" sz="1600" dirty="0">
                <a:solidFill>
                  <a:srgbClr val="7030A0"/>
                </a:solidFill>
                <a:latin typeface="Tahoma" pitchFamily="34" charset="0"/>
                <a:ea typeface="Tahoma" panose="020B0604030504040204" pitchFamily="34" charset="0"/>
                <a:cs typeface="Tahoma" panose="020B0604030504040204" pitchFamily="34" charset="0"/>
              </a:rPr>
              <a:t>от 6% от оборота на организацията/групата или 50 % от извършените разходи;</a:t>
            </a:r>
          </a:p>
          <a:p>
            <a:pPr marL="0" indent="0" algn="just">
              <a:lnSpc>
                <a:spcPct val="100000"/>
              </a:lnSpc>
              <a:buNone/>
            </a:pPr>
            <a:r>
              <a:rPr lang="ru-RU" sz="1600" dirty="0">
                <a:solidFill>
                  <a:srgbClr val="7030A0"/>
                </a:solidFill>
                <a:latin typeface="Tahoma" pitchFamily="34" charset="0"/>
                <a:ea typeface="Tahoma" panose="020B0604030504040204" pitchFamily="34" charset="0"/>
                <a:cs typeface="Tahoma" panose="020B0604030504040204" pitchFamily="34" charset="0"/>
              </a:rPr>
              <a:t> - по интервенцията не е допустимо национално финансиране.</a:t>
            </a:r>
          </a:p>
          <a:p>
            <a:pPr marL="0" indent="0" algn="just">
              <a:lnSpc>
                <a:spcPct val="100000"/>
              </a:lnSpc>
              <a:buNone/>
            </a:pPr>
            <a:endParaRPr lang="ru-RU" sz="1600" b="1" dirty="0">
              <a:solidFill>
                <a:srgbClr val="7030A0"/>
              </a:solidFill>
              <a:latin typeface="Tahoma" pitchFamily="34" charset="0"/>
              <a:ea typeface="Tahoma" panose="020B0604030504040204" pitchFamily="34" charset="0"/>
              <a:cs typeface="Tahoma" panose="020B0604030504040204" pitchFamily="34" charset="0"/>
            </a:endParaRPr>
          </a:p>
          <a:p>
            <a:pPr algn="just">
              <a:lnSpc>
                <a:spcPct val="100000"/>
              </a:lnSpc>
            </a:pPr>
            <a:r>
              <a:rPr lang="ru-RU" sz="1500" b="1" dirty="0">
                <a:solidFill>
                  <a:srgbClr val="1EA092"/>
                </a:solidFill>
                <a:latin typeface="Tahoma" pitchFamily="34" charset="0"/>
                <a:ea typeface="Tahoma" panose="020B0604030504040204" pitchFamily="34" charset="0"/>
                <a:cs typeface="Tahoma" panose="020B0604030504040204" pitchFamily="34" charset="0"/>
              </a:rPr>
              <a:t>Периодът за изпълнение на оперативните програми е от 3 до 5 години от одобрението им.</a:t>
            </a:r>
          </a:p>
          <a:p>
            <a:pPr marL="0" indent="0" algn="just">
              <a:lnSpc>
                <a:spcPct val="100000"/>
              </a:lnSpc>
              <a:buNone/>
            </a:pPr>
            <a:endParaRPr lang="ru-RU" sz="1500" b="1" dirty="0">
              <a:solidFill>
                <a:srgbClr val="1EA092"/>
              </a:solidFill>
              <a:latin typeface="Tahoma" pitchFamily="34" charset="0"/>
              <a:ea typeface="Tahoma" panose="020B0604030504040204" pitchFamily="34" charset="0"/>
              <a:cs typeface="Tahoma" panose="020B0604030504040204" pitchFamily="34" charset="0"/>
            </a:endParaRPr>
          </a:p>
          <a:p>
            <a:pPr algn="just">
              <a:lnSpc>
                <a:spcPct val="100000"/>
              </a:lnSpc>
            </a:pPr>
            <a:r>
              <a:rPr lang="ru-RU" sz="1600" b="1" dirty="0">
                <a:solidFill>
                  <a:srgbClr val="1EA092"/>
                </a:solidFill>
                <a:latin typeface="Tahoma" pitchFamily="34" charset="0"/>
                <a:ea typeface="Tahoma" panose="020B0604030504040204" pitchFamily="34" charset="0"/>
                <a:cs typeface="Tahoma" panose="020B0604030504040204" pitchFamily="34" charset="0"/>
              </a:rPr>
              <a:t>По интервенциите се финансират разходи за материални и нематериални активи.</a:t>
            </a:r>
          </a:p>
          <a:p>
            <a:pPr marL="0" indent="0" algn="just">
              <a:lnSpc>
                <a:spcPct val="100000"/>
              </a:lnSpc>
              <a:buNone/>
            </a:pPr>
            <a:endParaRPr lang="ru-RU" sz="1600" b="1" dirty="0">
              <a:solidFill>
                <a:srgbClr val="7030A0"/>
              </a:solidFill>
              <a:latin typeface="Tahoma" pitchFamily="34" charset="0"/>
              <a:ea typeface="Tahoma" panose="020B0604030504040204" pitchFamily="34" charset="0"/>
              <a:cs typeface="Tahoma" panose="020B0604030504040204" pitchFamily="34" charset="0"/>
            </a:endParaRPr>
          </a:p>
          <a:p>
            <a:pPr marL="0" indent="0">
              <a:buNone/>
            </a:pPr>
            <a:endParaRPr lang="bg-BG" sz="1600" b="1" dirty="0">
              <a:solidFill>
                <a:srgbClr val="1EA092"/>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92235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86700" cy="701674"/>
          </a:xfrm>
        </p:spPr>
        <p:txBody>
          <a:bodyPr>
            <a:normAutofit fontScale="90000"/>
          </a:bodyPr>
          <a:lstStyle/>
          <a:p>
            <a:r>
              <a:rPr lang="bg-BG" sz="2400" b="1" dirty="0">
                <a:solidFill>
                  <a:srgbClr val="1EA092"/>
                </a:solidFill>
                <a:latin typeface="Tahoma" pitchFamily="34" charset="0"/>
                <a:ea typeface="Tahoma" panose="020B0604030504040204" pitchFamily="34" charset="0"/>
                <a:cs typeface="Tahoma" panose="020B0604030504040204" pitchFamily="34" charset="0"/>
              </a:rPr>
              <a:t>Секторни </a:t>
            </a:r>
            <a:r>
              <a:rPr lang="bg-BG" sz="2400" b="1" dirty="0" smtClean="0">
                <a:solidFill>
                  <a:srgbClr val="1EA092"/>
                </a:solidFill>
                <a:latin typeface="Tahoma" pitchFamily="34" charset="0"/>
                <a:ea typeface="Tahoma" panose="020B0604030504040204" pitchFamily="34" charset="0"/>
                <a:cs typeface="Tahoma" panose="020B0604030504040204" pitchFamily="34" charset="0"/>
              </a:rPr>
              <a:t>интервенции - ПЧЕЛАРСТВО</a:t>
            </a:r>
            <a:endParaRPr lang="bg-BG" sz="2400" dirty="0"/>
          </a:p>
        </p:txBody>
      </p:sp>
      <p:sp>
        <p:nvSpPr>
          <p:cNvPr id="3" name="Content Placeholder 2"/>
          <p:cNvSpPr>
            <a:spLocks noGrp="1"/>
          </p:cNvSpPr>
          <p:nvPr>
            <p:ph idx="1"/>
          </p:nvPr>
        </p:nvSpPr>
        <p:spPr>
          <a:xfrm>
            <a:off x="0" y="1066800"/>
            <a:ext cx="9067800" cy="5791200"/>
          </a:xfrm>
        </p:spPr>
        <p:txBody>
          <a:bodyPr>
            <a:normAutofit fontScale="92500" lnSpcReduction="20000"/>
          </a:bodyPr>
          <a:lstStyle/>
          <a:p>
            <a:pPr marL="284400" indent="-284400" algn="just">
              <a:lnSpc>
                <a:spcPct val="120000"/>
              </a:lnSpc>
              <a:spcBef>
                <a:spcPts val="600"/>
              </a:spcBef>
            </a:pPr>
            <a:r>
              <a:rPr lang="ru-RU" sz="1600" b="1" dirty="0">
                <a:solidFill>
                  <a:srgbClr val="7030A0"/>
                </a:solidFill>
                <a:latin typeface="Tahoma" pitchFamily="34" charset="0"/>
                <a:ea typeface="Tahoma" panose="020B0604030504040204" pitchFamily="34" charset="0"/>
                <a:cs typeface="Tahoma" panose="020B0604030504040204" pitchFamily="34" charset="0"/>
              </a:rPr>
              <a:t>От 1 януари 2023 г. секторът на пчеларството </a:t>
            </a:r>
            <a:r>
              <a:rPr lang="ru-RU" sz="1600" b="1" dirty="0" smtClean="0">
                <a:solidFill>
                  <a:srgbClr val="7030A0"/>
                </a:solidFill>
                <a:latin typeface="Tahoma" pitchFamily="34" charset="0"/>
                <a:ea typeface="Tahoma" panose="020B0604030504040204" pitchFamily="34" charset="0"/>
                <a:cs typeface="Tahoma" panose="020B0604030504040204" pitchFamily="34" charset="0"/>
              </a:rPr>
              <a:t>се </a:t>
            </a:r>
            <a:r>
              <a:rPr lang="ru-RU" sz="1600" b="1" dirty="0">
                <a:solidFill>
                  <a:srgbClr val="7030A0"/>
                </a:solidFill>
                <a:latin typeface="Tahoma" pitchFamily="34" charset="0"/>
                <a:ea typeface="Tahoma" panose="020B0604030504040204" pitchFamily="34" charset="0"/>
                <a:cs typeface="Tahoma" panose="020B0604030504040204" pitchFamily="34" charset="0"/>
              </a:rPr>
              <a:t>подпомага чрез </a:t>
            </a:r>
            <a:r>
              <a:rPr lang="ru-RU" sz="1600" b="1" dirty="0" smtClean="0">
                <a:solidFill>
                  <a:srgbClr val="7030A0"/>
                </a:solidFill>
                <a:latin typeface="Tahoma" pitchFamily="34" charset="0"/>
                <a:ea typeface="Tahoma" panose="020B0604030504040204" pitchFamily="34" charset="0"/>
                <a:cs typeface="Tahoma" panose="020B0604030504040204" pitchFamily="34" charset="0"/>
              </a:rPr>
              <a:t>интервенции </a:t>
            </a:r>
            <a:r>
              <a:rPr lang="ru-RU" sz="1600" b="1" dirty="0">
                <a:solidFill>
                  <a:srgbClr val="7030A0"/>
                </a:solidFill>
                <a:latin typeface="Tahoma" pitchFamily="34" charset="0"/>
                <a:ea typeface="Tahoma" panose="020B0604030504040204" pitchFamily="34" charset="0"/>
                <a:cs typeface="Tahoma" panose="020B0604030504040204" pitchFamily="34" charset="0"/>
              </a:rPr>
              <a:t>по чл</a:t>
            </a:r>
            <a:r>
              <a:rPr lang="ru-RU" sz="1600" b="1" dirty="0" smtClean="0">
                <a:solidFill>
                  <a:srgbClr val="7030A0"/>
                </a:solidFill>
                <a:latin typeface="Tahoma" pitchFamily="34" charset="0"/>
                <a:ea typeface="Tahoma" panose="020B0604030504040204" pitchFamily="34" charset="0"/>
                <a:cs typeface="Tahoma" panose="020B0604030504040204" pitchFamily="34" charset="0"/>
              </a:rPr>
              <a:t>. 55 </a:t>
            </a:r>
            <a:r>
              <a:rPr lang="ru-RU" sz="1600" b="1" dirty="0">
                <a:solidFill>
                  <a:srgbClr val="7030A0"/>
                </a:solidFill>
                <a:latin typeface="Tahoma" pitchFamily="34" charset="0"/>
                <a:ea typeface="Tahoma" panose="020B0604030504040204" pitchFamily="34" charset="0"/>
                <a:cs typeface="Tahoma" panose="020B0604030504040204" pitchFamily="34" charset="0"/>
              </a:rPr>
              <a:t>от Регламент (ЕС) </a:t>
            </a:r>
            <a:r>
              <a:rPr lang="ru-RU" sz="1600" b="1" dirty="0" smtClean="0">
                <a:solidFill>
                  <a:srgbClr val="7030A0"/>
                </a:solidFill>
                <a:latin typeface="Tahoma" pitchFamily="34" charset="0"/>
                <a:ea typeface="Tahoma" panose="020B0604030504040204" pitchFamily="34" charset="0"/>
                <a:cs typeface="Tahoma" panose="020B0604030504040204" pitchFamily="34" charset="0"/>
              </a:rPr>
              <a:t>2021/2015;</a:t>
            </a:r>
            <a:endParaRPr lang="ru-RU" sz="1600" b="1" dirty="0">
              <a:solidFill>
                <a:srgbClr val="7030A0"/>
              </a:solidFill>
              <a:latin typeface="Tahoma" pitchFamily="34" charset="0"/>
              <a:ea typeface="Tahoma" panose="020B0604030504040204" pitchFamily="34" charset="0"/>
              <a:cs typeface="Tahoma" panose="020B0604030504040204" pitchFamily="34" charset="0"/>
            </a:endParaRPr>
          </a:p>
          <a:p>
            <a:pPr algn="just">
              <a:lnSpc>
                <a:spcPct val="110000"/>
              </a:lnSpc>
            </a:pPr>
            <a:r>
              <a:rPr lang="ru-RU" sz="1600" b="1" dirty="0">
                <a:solidFill>
                  <a:srgbClr val="1EA092"/>
                </a:solidFill>
                <a:latin typeface="Tahoma" pitchFamily="34" charset="0"/>
                <a:ea typeface="Tahoma" panose="020B0604030504040204" pitchFamily="34" charset="0"/>
                <a:cs typeface="Tahoma" panose="020B0604030504040204" pitchFamily="34" charset="0"/>
              </a:rPr>
              <a:t>Г</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одишен </a:t>
            </a:r>
            <a:r>
              <a:rPr lang="ru-RU" sz="1600" b="1" dirty="0">
                <a:solidFill>
                  <a:srgbClr val="1EA092"/>
                </a:solidFill>
                <a:latin typeface="Tahoma" pitchFamily="34" charset="0"/>
                <a:ea typeface="Tahoma" panose="020B0604030504040204" pitchFamily="34" charset="0"/>
                <a:cs typeface="Tahoma" panose="020B0604030504040204" pitchFamily="34" charset="0"/>
              </a:rPr>
              <a:t>бюджет </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 </a:t>
            </a:r>
            <a:r>
              <a:rPr lang="ru-RU" sz="1600" b="1" dirty="0">
                <a:solidFill>
                  <a:srgbClr val="1EA092"/>
                </a:solidFill>
                <a:latin typeface="Tahoma" pitchFamily="34" charset="0"/>
                <a:ea typeface="Tahoma" panose="020B0604030504040204" pitchFamily="34" charset="0"/>
                <a:cs typeface="Tahoma" panose="020B0604030504040204" pitchFamily="34" charset="0"/>
              </a:rPr>
              <a:t>10 091 365,71 лв</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 (40</a:t>
            </a:r>
            <a:r>
              <a:rPr lang="ru-RU" sz="1600" b="1" dirty="0">
                <a:solidFill>
                  <a:srgbClr val="1EA092"/>
                </a:solidFill>
                <a:latin typeface="Tahoma" pitchFamily="34" charset="0"/>
                <a:ea typeface="Tahoma" panose="020B0604030504040204" pitchFamily="34" charset="0"/>
                <a:cs typeface="Tahoma" panose="020B0604030504040204" pitchFamily="34" charset="0"/>
              </a:rPr>
              <a:t>% </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от ЕФГЗ </a:t>
            </a:r>
            <a:r>
              <a:rPr lang="ru-RU" sz="1600" b="1" dirty="0">
                <a:solidFill>
                  <a:srgbClr val="1EA092"/>
                </a:solidFill>
                <a:latin typeface="Tahoma" pitchFamily="34" charset="0"/>
                <a:ea typeface="Tahoma" panose="020B0604030504040204" pitchFamily="34" charset="0"/>
                <a:cs typeface="Tahoma" panose="020B0604030504040204" pitchFamily="34" charset="0"/>
              </a:rPr>
              <a:t>и 60% от държавния </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бюджет)</a:t>
            </a:r>
            <a:endParaRPr lang="ru-RU" sz="1600" b="1" dirty="0">
              <a:solidFill>
                <a:srgbClr val="1EA092"/>
              </a:solidFill>
              <a:latin typeface="Tahoma" pitchFamily="34" charset="0"/>
              <a:ea typeface="Tahoma" panose="020B0604030504040204" pitchFamily="34" charset="0"/>
              <a:cs typeface="Tahoma" panose="020B0604030504040204" pitchFamily="34" charset="0"/>
            </a:endParaRPr>
          </a:p>
          <a:p>
            <a:pPr marL="284400" indent="-284400" algn="just" defTabSz="914400">
              <a:lnSpc>
                <a:spcPct val="120000"/>
              </a:lnSpc>
              <a:spcBef>
                <a:spcPts val="600"/>
              </a:spcBef>
            </a:pPr>
            <a:r>
              <a:rPr lang="ru-RU" sz="1600" b="1" dirty="0">
                <a:solidFill>
                  <a:srgbClr val="7030A0"/>
                </a:solidFill>
                <a:latin typeface="Tahoma" pitchFamily="34" charset="0"/>
                <a:ea typeface="Tahoma" panose="020B0604030504040204" pitchFamily="34" charset="0"/>
                <a:cs typeface="Tahoma" panose="020B0604030504040204" pitchFamily="34" charset="0"/>
              </a:rPr>
              <a:t>а</a:t>
            </a:r>
            <a:r>
              <a:rPr lang="ru-RU" sz="1600" b="1" dirty="0" smtClean="0">
                <a:solidFill>
                  <a:srgbClr val="7030A0"/>
                </a:solidFill>
                <a:latin typeface="Tahoma" pitchFamily="34" charset="0"/>
                <a:ea typeface="Tahoma" panose="020B0604030504040204" pitchFamily="34" charset="0"/>
                <a:cs typeface="Tahoma" panose="020B0604030504040204" pitchFamily="34" charset="0"/>
              </a:rPr>
              <a:t>) Консултантски </a:t>
            </a:r>
            <a:r>
              <a:rPr lang="ru-RU" sz="1600" b="1" dirty="0">
                <a:solidFill>
                  <a:srgbClr val="7030A0"/>
                </a:solidFill>
                <a:latin typeface="Tahoma" pitchFamily="34" charset="0"/>
                <a:ea typeface="Tahoma" panose="020B0604030504040204" pitchFamily="34" charset="0"/>
                <a:cs typeface="Tahoma" panose="020B0604030504040204" pitchFamily="34" charset="0"/>
              </a:rPr>
              <a:t>услуги, техническа помощ, обучение, информация и обмен на добри практики, включително чрез работа в мрежа, за пчелари и пчеларски организации</a:t>
            </a:r>
          </a:p>
          <a:p>
            <a:pPr algn="just" defTabSz="914400">
              <a:lnSpc>
                <a:spcPct val="110000"/>
              </a:lnSpc>
              <a:spcBef>
                <a:spcPts val="1000"/>
              </a:spcBef>
            </a:pPr>
            <a:r>
              <a:rPr lang="ru-RU" sz="1600" b="1" dirty="0">
                <a:solidFill>
                  <a:srgbClr val="1EA092"/>
                </a:solidFill>
                <a:latin typeface="Tahoma" pitchFamily="34" charset="0"/>
                <a:ea typeface="Tahoma" panose="020B0604030504040204" pitchFamily="34" charset="0"/>
                <a:cs typeface="Tahoma" panose="020B0604030504040204" pitchFamily="34" charset="0"/>
              </a:rPr>
              <a:t>б</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 Инвестиции </a:t>
            </a:r>
            <a:r>
              <a:rPr lang="ru-RU" sz="1600" b="1" dirty="0">
                <a:solidFill>
                  <a:srgbClr val="1EA092"/>
                </a:solidFill>
                <a:latin typeface="Tahoma" pitchFamily="34" charset="0"/>
                <a:ea typeface="Tahoma" panose="020B0604030504040204" pitchFamily="34" charset="0"/>
                <a:cs typeface="Tahoma" panose="020B0604030504040204" pitchFamily="34" charset="0"/>
              </a:rPr>
              <a:t>в материални и нематериални активи, както и други действия: </a:t>
            </a:r>
          </a:p>
          <a:p>
            <a:pPr marL="284400" lvl="0" indent="-644400" algn="just" defTabSz="914400">
              <a:lnSpc>
                <a:spcPct val="110000"/>
              </a:lnSpc>
              <a:spcBef>
                <a:spcPts val="600"/>
              </a:spcBef>
              <a:buNone/>
            </a:pPr>
            <a:r>
              <a:rPr lang="ru-RU" sz="1600" b="1" dirty="0" smtClean="0">
                <a:solidFill>
                  <a:srgbClr val="1EA092"/>
                </a:solidFill>
                <a:latin typeface="Tahoma" pitchFamily="34" charset="0"/>
                <a:ea typeface="Tahoma" panose="020B0604030504040204" pitchFamily="34" charset="0"/>
                <a:cs typeface="Tahoma" panose="020B0604030504040204" pitchFamily="34" charset="0"/>
              </a:rPr>
              <a:t>    - Борба </a:t>
            </a:r>
            <a:r>
              <a:rPr lang="ru-RU" sz="1600" b="1" dirty="0">
                <a:solidFill>
                  <a:srgbClr val="1EA092"/>
                </a:solidFill>
                <a:latin typeface="Tahoma" pitchFamily="34" charset="0"/>
                <a:ea typeface="Tahoma" panose="020B0604030504040204" pitchFamily="34" charset="0"/>
                <a:cs typeface="Tahoma" panose="020B0604030504040204" pitchFamily="34" charset="0"/>
              </a:rPr>
              <a:t>срещу агресорите и болестите в кошера, особено срещу вароатозата;</a:t>
            </a:r>
          </a:p>
          <a:p>
            <a:pPr marL="284400" lvl="0" indent="-644400" algn="just" defTabSz="914400">
              <a:lnSpc>
                <a:spcPct val="110000"/>
              </a:lnSpc>
              <a:spcBef>
                <a:spcPts val="600"/>
              </a:spcBef>
              <a:buNone/>
            </a:pPr>
            <a:r>
              <a:rPr lang="ru-RU" sz="1600" b="1" dirty="0" smtClean="0">
                <a:solidFill>
                  <a:srgbClr val="1EA092"/>
                </a:solidFill>
                <a:latin typeface="Tahoma" pitchFamily="34" charset="0"/>
                <a:ea typeface="Tahoma" panose="020B0604030504040204" pitchFamily="34" charset="0"/>
                <a:cs typeface="Tahoma" panose="020B0604030504040204" pitchFamily="34" charset="0"/>
              </a:rPr>
              <a:t>    - Подновяване </a:t>
            </a:r>
            <a:r>
              <a:rPr lang="ru-RU" sz="1600" b="1" dirty="0">
                <a:solidFill>
                  <a:srgbClr val="1EA092"/>
                </a:solidFill>
                <a:latin typeface="Tahoma" pitchFamily="34" charset="0"/>
                <a:ea typeface="Tahoma" panose="020B0604030504040204" pitchFamily="34" charset="0"/>
                <a:cs typeface="Tahoma" panose="020B0604030504040204" pitchFamily="34" charset="0"/>
              </a:rPr>
              <a:t>на пчелните кошери в Съюза, включително развъждане на </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пчели;</a:t>
            </a:r>
          </a:p>
          <a:p>
            <a:pPr marL="284400" lvl="0" indent="-644400" algn="just" defTabSz="914400">
              <a:lnSpc>
                <a:spcPct val="110000"/>
              </a:lnSpc>
              <a:spcBef>
                <a:spcPts val="600"/>
              </a:spcBef>
              <a:buNone/>
            </a:pPr>
            <a:r>
              <a:rPr lang="ru-RU" sz="1600" b="1" dirty="0" smtClean="0">
                <a:solidFill>
                  <a:srgbClr val="1EA092"/>
                </a:solidFill>
                <a:latin typeface="Tahoma" pitchFamily="34" charset="0"/>
                <a:ea typeface="Tahoma" panose="020B0604030504040204" pitchFamily="34" charset="0"/>
                <a:cs typeface="Tahoma" panose="020B0604030504040204" pitchFamily="34" charset="0"/>
              </a:rPr>
              <a:t>    - Рационализиране </a:t>
            </a:r>
            <a:r>
              <a:rPr lang="ru-RU" sz="1600" b="1" dirty="0">
                <a:solidFill>
                  <a:srgbClr val="1EA092"/>
                </a:solidFill>
                <a:latin typeface="Tahoma" pitchFamily="34" charset="0"/>
                <a:ea typeface="Tahoma" panose="020B0604030504040204" pitchFamily="34" charset="0"/>
                <a:cs typeface="Tahoma" panose="020B0604030504040204" pitchFamily="34" charset="0"/>
              </a:rPr>
              <a:t>на подвижното пчеларство;</a:t>
            </a:r>
          </a:p>
          <a:p>
            <a:pPr marL="284400" lvl="0" indent="-644400" algn="just" defTabSz="914400">
              <a:lnSpc>
                <a:spcPct val="110000"/>
              </a:lnSpc>
              <a:spcBef>
                <a:spcPts val="600"/>
              </a:spcBef>
              <a:buNone/>
            </a:pPr>
            <a:r>
              <a:rPr lang="ru-RU" sz="1600" b="1" dirty="0" smtClean="0">
                <a:solidFill>
                  <a:srgbClr val="1EA092"/>
                </a:solidFill>
                <a:latin typeface="Tahoma" pitchFamily="34" charset="0"/>
                <a:ea typeface="Tahoma" panose="020B0604030504040204" pitchFamily="34" charset="0"/>
                <a:cs typeface="Tahoma" panose="020B0604030504040204" pitchFamily="34" charset="0"/>
              </a:rPr>
              <a:t>    - Инвестиции </a:t>
            </a:r>
            <a:r>
              <a:rPr lang="ru-RU" sz="1600" b="1" dirty="0">
                <a:solidFill>
                  <a:srgbClr val="1EA092"/>
                </a:solidFill>
                <a:latin typeface="Tahoma" pitchFamily="34" charset="0"/>
                <a:ea typeface="Tahoma" panose="020B0604030504040204" pitchFamily="34" charset="0"/>
                <a:cs typeface="Tahoma" panose="020B0604030504040204" pitchFamily="34" charset="0"/>
              </a:rPr>
              <a:t>в материални и нематериални </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активи.</a:t>
            </a:r>
            <a:endParaRPr lang="ru-RU" sz="1600" b="1" dirty="0">
              <a:solidFill>
                <a:srgbClr val="1EA092"/>
              </a:solidFill>
              <a:latin typeface="Tahoma" pitchFamily="34" charset="0"/>
              <a:ea typeface="Tahoma" panose="020B0604030504040204" pitchFamily="34" charset="0"/>
              <a:cs typeface="Tahoma" panose="020B0604030504040204" pitchFamily="34" charset="0"/>
            </a:endParaRPr>
          </a:p>
          <a:p>
            <a:pPr marL="284400" indent="-284400" algn="just" defTabSz="914400">
              <a:lnSpc>
                <a:spcPct val="120000"/>
              </a:lnSpc>
              <a:spcBef>
                <a:spcPts val="600"/>
              </a:spcBef>
            </a:pPr>
            <a:r>
              <a:rPr lang="ru-RU" sz="1600" b="1" dirty="0">
                <a:solidFill>
                  <a:srgbClr val="7030A0"/>
                </a:solidFill>
                <a:latin typeface="Tahoma" pitchFamily="34" charset="0"/>
                <a:ea typeface="Tahoma" panose="020B0604030504040204" pitchFamily="34" charset="0"/>
                <a:cs typeface="Tahoma" panose="020B0604030504040204" pitchFamily="34" charset="0"/>
              </a:rPr>
              <a:t>в</a:t>
            </a:r>
            <a:r>
              <a:rPr lang="ru-RU" sz="1600" b="1" dirty="0" smtClean="0">
                <a:solidFill>
                  <a:srgbClr val="7030A0"/>
                </a:solidFill>
                <a:latin typeface="Tahoma" pitchFamily="34" charset="0"/>
                <a:ea typeface="Tahoma" panose="020B0604030504040204" pitchFamily="34" charset="0"/>
                <a:cs typeface="Tahoma" panose="020B0604030504040204" pitchFamily="34" charset="0"/>
              </a:rPr>
              <a:t>) Действия </a:t>
            </a:r>
            <a:r>
              <a:rPr lang="ru-RU" sz="1600" b="1" dirty="0">
                <a:solidFill>
                  <a:srgbClr val="7030A0"/>
                </a:solidFill>
                <a:latin typeface="Tahoma" pitchFamily="34" charset="0"/>
                <a:ea typeface="Tahoma" panose="020B0604030504040204" pitchFamily="34" charset="0"/>
                <a:cs typeface="Tahoma" panose="020B0604030504040204" pitchFamily="34" charset="0"/>
              </a:rPr>
              <a:t>за подпомагане на лабораториите за анализ на пчелните продукти, загубата на пчели или спада на производителността, както и потенциално токсичните за пчелите вещества;</a:t>
            </a:r>
          </a:p>
          <a:p>
            <a:pPr marL="284400" indent="-284400" algn="just" defTabSz="914400">
              <a:lnSpc>
                <a:spcPct val="120000"/>
              </a:lnSpc>
              <a:spcBef>
                <a:spcPts val="600"/>
              </a:spcBef>
            </a:pPr>
            <a:r>
              <a:rPr lang="ru-RU" sz="1600" b="1" dirty="0">
                <a:solidFill>
                  <a:srgbClr val="1EA092"/>
                </a:solidFill>
                <a:latin typeface="Tahoma" pitchFamily="34" charset="0"/>
                <a:ea typeface="Tahoma" panose="020B0604030504040204" pitchFamily="34" charset="0"/>
                <a:cs typeface="Tahoma" panose="020B0604030504040204" pitchFamily="34" charset="0"/>
              </a:rPr>
              <a:t>г</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 Действия </a:t>
            </a:r>
            <a:r>
              <a:rPr lang="ru-RU" sz="1600" b="1" dirty="0">
                <a:solidFill>
                  <a:srgbClr val="1EA092"/>
                </a:solidFill>
                <a:latin typeface="Tahoma" pitchFamily="34" charset="0"/>
                <a:ea typeface="Tahoma" panose="020B0604030504040204" pitchFamily="34" charset="0"/>
                <a:cs typeface="Tahoma" panose="020B0604030504040204" pitchFamily="34" charset="0"/>
              </a:rPr>
              <a:t>за запазване или увеличаване на наличния брой пчелни кошери в Съюза, включително развъждане на пчели;</a:t>
            </a:r>
          </a:p>
          <a:p>
            <a:pPr marL="284400" indent="-284400" algn="just" defTabSz="914400">
              <a:lnSpc>
                <a:spcPct val="120000"/>
              </a:lnSpc>
              <a:spcBef>
                <a:spcPts val="600"/>
              </a:spcBef>
            </a:pPr>
            <a:r>
              <a:rPr lang="ru-RU" sz="1600" b="1" dirty="0">
                <a:solidFill>
                  <a:srgbClr val="7030A0"/>
                </a:solidFill>
                <a:latin typeface="Tahoma" pitchFamily="34" charset="0"/>
                <a:ea typeface="Tahoma" panose="020B0604030504040204" pitchFamily="34" charset="0"/>
                <a:cs typeface="Tahoma" panose="020B0604030504040204" pitchFamily="34" charset="0"/>
              </a:rPr>
              <a:t>д</a:t>
            </a:r>
            <a:r>
              <a:rPr lang="ru-RU" sz="1600" b="1" dirty="0" smtClean="0">
                <a:solidFill>
                  <a:srgbClr val="7030A0"/>
                </a:solidFill>
                <a:latin typeface="Tahoma" pitchFamily="34" charset="0"/>
                <a:ea typeface="Tahoma" panose="020B0604030504040204" pitchFamily="34" charset="0"/>
                <a:cs typeface="Tahoma" panose="020B0604030504040204" pitchFamily="34" charset="0"/>
              </a:rPr>
              <a:t>) Сътрудничество </a:t>
            </a:r>
            <a:r>
              <a:rPr lang="ru-RU" sz="1600" b="1" dirty="0">
                <a:solidFill>
                  <a:srgbClr val="7030A0"/>
                </a:solidFill>
                <a:latin typeface="Tahoma" pitchFamily="34" charset="0"/>
                <a:ea typeface="Tahoma" panose="020B0604030504040204" pitchFamily="34" charset="0"/>
                <a:cs typeface="Tahoma" panose="020B0604030504040204" pitchFamily="34" charset="0"/>
              </a:rPr>
              <a:t>със специализирани органи за изпълнението на изследователски програми в областта на пчеларството и пчелните продукти</a:t>
            </a:r>
          </a:p>
          <a:p>
            <a:pPr marL="284400" indent="-284400" algn="just" defTabSz="914400">
              <a:lnSpc>
                <a:spcPct val="120000"/>
              </a:lnSpc>
              <a:spcBef>
                <a:spcPts val="600"/>
              </a:spcBef>
            </a:pPr>
            <a:r>
              <a:rPr lang="ru-RU" sz="1600" b="1" dirty="0" smtClean="0">
                <a:solidFill>
                  <a:srgbClr val="1EA092"/>
                </a:solidFill>
                <a:latin typeface="Tahoma" pitchFamily="34" charset="0"/>
                <a:ea typeface="Tahoma" panose="020B0604030504040204" pitchFamily="34" charset="0"/>
                <a:cs typeface="Tahoma" panose="020B0604030504040204" pitchFamily="34" charset="0"/>
              </a:rPr>
              <a:t>е)Популяризиране</a:t>
            </a:r>
            <a:r>
              <a:rPr lang="ru-RU" sz="1600" b="1" dirty="0">
                <a:solidFill>
                  <a:srgbClr val="1EA092"/>
                </a:solidFill>
                <a:latin typeface="Tahoma" pitchFamily="34" charset="0"/>
                <a:ea typeface="Tahoma" panose="020B0604030504040204" pitchFamily="34" charset="0"/>
                <a:cs typeface="Tahoma" panose="020B0604030504040204" pitchFamily="34" charset="0"/>
              </a:rPr>
              <a:t>, комуникация и маркетинг, </a:t>
            </a:r>
            <a:r>
              <a:rPr lang="ru-RU" sz="1600" b="1" dirty="0" smtClean="0">
                <a:solidFill>
                  <a:srgbClr val="1EA092"/>
                </a:solidFill>
                <a:latin typeface="Tahoma" pitchFamily="34" charset="0"/>
                <a:ea typeface="Tahoma" panose="020B0604030504040204" pitchFamily="34" charset="0"/>
                <a:cs typeface="Tahoma" panose="020B0604030504040204" pitchFamily="34" charset="0"/>
              </a:rPr>
              <a:t>вкл. </a:t>
            </a:r>
            <a:r>
              <a:rPr lang="ru-RU" sz="1600" b="1" dirty="0">
                <a:solidFill>
                  <a:srgbClr val="1EA092"/>
                </a:solidFill>
                <a:latin typeface="Tahoma" pitchFamily="34" charset="0"/>
                <a:ea typeface="Tahoma" panose="020B0604030504040204" pitchFamily="34" charset="0"/>
                <a:cs typeface="Tahoma" panose="020B0604030504040204" pitchFamily="34" charset="0"/>
              </a:rPr>
              <a:t>действия за наблюдение на пазара и дейности, насочени по-специално към повишаване на осведомеността на потребителите относно качеството на пчелните продукти.</a:t>
            </a:r>
          </a:p>
          <a:p>
            <a:pPr marL="284400" indent="-644400">
              <a:lnSpc>
                <a:spcPct val="110000"/>
              </a:lnSpc>
            </a:pPr>
            <a:endParaRPr lang="bg-BG" dirty="0"/>
          </a:p>
        </p:txBody>
      </p:sp>
    </p:spTree>
    <p:extLst>
      <p:ext uri="{BB962C8B-B14F-4D97-AF65-F5344CB8AC3E}">
        <p14:creationId xmlns:p14="http://schemas.microsoft.com/office/powerpoint/2010/main" val="32084875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авоъгълник 3"/>
          <p:cNvSpPr>
            <a:spLocks noChangeArrowheads="1"/>
          </p:cNvSpPr>
          <p:nvPr/>
        </p:nvSpPr>
        <p:spPr bwMode="auto">
          <a:xfrm>
            <a:off x="533400" y="532136"/>
            <a:ext cx="8305800" cy="1077218"/>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Национален план за възстановяване и устойчивост на България</a:t>
            </a:r>
          </a:p>
          <a:p>
            <a:endParaRPr lang="en-US" sz="2400" b="1" dirty="0">
              <a:solidFill>
                <a:srgbClr val="1EA092"/>
              </a:solidFill>
              <a:latin typeface="Tahoma" pitchFamily="34" charset="0"/>
              <a:ea typeface="Tahoma" panose="020B0604030504040204" pitchFamily="34" charset="0"/>
              <a:cs typeface="Tahoma" panose="020B0604030504040204" pitchFamily="34" charset="0"/>
            </a:endParaRPr>
          </a:p>
        </p:txBody>
      </p:sp>
      <p:sp>
        <p:nvSpPr>
          <p:cNvPr id="2" name="Правоъгълник 1"/>
          <p:cNvSpPr/>
          <p:nvPr/>
        </p:nvSpPr>
        <p:spPr>
          <a:xfrm>
            <a:off x="228600" y="1447800"/>
            <a:ext cx="8610600" cy="5047536"/>
          </a:xfrm>
          <a:prstGeom prst="rect">
            <a:avLst/>
          </a:prstGeom>
        </p:spPr>
        <p:txBody>
          <a:bodyPr wrap="square">
            <a:spAutoFit/>
          </a:bodyPr>
          <a:lstStyle/>
          <a:p>
            <a:pPr marL="285750" indent="-285750" algn="just">
              <a:spcBef>
                <a:spcPts val="750"/>
              </a:spcBef>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Планът за възстановяване и устойчивост представя вижданията на правителството и обществото за начина, по който трябва да бъдат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адресирани структурни проблеми в икономиката, като предвижда комплекс от реформи и инвестиции.</a:t>
            </a: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Основната цел на Плана за възстановяване и устойчивост е да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способства икономическото и социално възстановяване от кризата, породена от пандемията от COVID-19.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В преследването на тази цел правителството изработи набор от мерки и реформи.</a:t>
            </a:r>
          </a:p>
          <a:p>
            <a:pPr marL="285750" indent="-285750" algn="just">
              <a:buFont typeface="Arial" panose="020B0604020202020204" pitchFamily="34" charset="0"/>
              <a:buChar char="•"/>
            </a:pP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Планът полага основите за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зелена и цифрова трансформация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на икономиката в контекста на амбициозните цели на Европейския зелен пакт.</a:t>
            </a:r>
          </a:p>
          <a:p>
            <a:pPr algn="just"/>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Планът е структуриран в четири стълба: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Иновативна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България;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Зелена </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България;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Свързана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България и </a:t>
            </a:r>
            <a:r>
              <a:rPr lang="bg-BG" b="1" dirty="0">
                <a:solidFill>
                  <a:srgbClr val="7030A0"/>
                </a:solidFill>
                <a:latin typeface="Tahoma" panose="020B0604030504040204" pitchFamily="34" charset="0"/>
                <a:ea typeface="Tahoma" panose="020B0604030504040204" pitchFamily="34" charset="0"/>
                <a:cs typeface="Tahoma" panose="020B0604030504040204" pitchFamily="34" charset="0"/>
              </a:rPr>
              <a:t>Справедлива</a:t>
            </a:r>
            <a:r>
              <a:rPr lang="bg-BG" dirty="0">
                <a:solidFill>
                  <a:srgbClr val="1EA092"/>
                </a:solidFill>
                <a:latin typeface="Tahoma" panose="020B0604030504040204" pitchFamily="34" charset="0"/>
                <a:ea typeface="Tahoma" panose="020B0604030504040204" pitchFamily="34" charset="0"/>
                <a:cs typeface="Tahoma" panose="020B0604030504040204" pitchFamily="34" charset="0"/>
              </a:rPr>
              <a:t> България.</a:t>
            </a:r>
          </a:p>
          <a:p>
            <a:endParaRPr lang="en-US"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1712020951"/>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авоъгълник 3"/>
          <p:cNvSpPr>
            <a:spLocks noChangeArrowheads="1"/>
          </p:cNvSpPr>
          <p:nvPr/>
        </p:nvSpPr>
        <p:spPr bwMode="auto">
          <a:xfrm>
            <a:off x="533400" y="532136"/>
            <a:ext cx="8305800" cy="707886"/>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Национален план за възстановяване и устойчивост на България</a:t>
            </a:r>
          </a:p>
        </p:txBody>
      </p:sp>
      <p:sp>
        <p:nvSpPr>
          <p:cNvPr id="2" name="Правоъгълник 1"/>
          <p:cNvSpPr/>
          <p:nvPr/>
        </p:nvSpPr>
        <p:spPr>
          <a:xfrm>
            <a:off x="190500" y="1240022"/>
            <a:ext cx="8763000" cy="5632311"/>
          </a:xfrm>
          <a:prstGeom prst="rect">
            <a:avLst/>
          </a:prstGeom>
        </p:spPr>
        <p:txBody>
          <a:bodyPr wrap="square">
            <a:spAutoFit/>
          </a:bodyPr>
          <a:lstStyle/>
          <a:p>
            <a:pPr algn="just"/>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В стълб ЗЕЛЕНА България има компонент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УСТОЙЧИВО ЗЕМЕДЕЛИЕ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с два проекта на стойност 986,1 млн. лв. (457,3 млн. лв. от Механизма за възстановяване и устойчивост и 528,8 млн. лв. национално съфинансиране /2022-2025/:</a:t>
            </a:r>
          </a:p>
          <a:p>
            <a:pPr algn="just"/>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rabicPeriod"/>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Фонд за насърчаване на технологичния и екологичен преход на селското стопанство - 962,2 млн. лв.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(437.4 млн. лв. от Механизма за възстановяване и устойчивост и 524,9 млн. лв. национално съфинансиране ) в четири направления:</a:t>
            </a:r>
          </a:p>
          <a:p>
            <a:pPr algn="just">
              <a:lnSpc>
                <a:spcPct val="50000"/>
              </a:lnSpc>
            </a:pPr>
            <a:endPar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технологична и екологична модернизация – 511 000 евро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максимален размер на проекта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и 50% </a:t>
            </a:r>
            <a:r>
              <a:rPr lang="bg-BG"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бъзвъзмездна</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финансова помощ;</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10 центрове за подготовка за предлагане на пазара и съхранение на плодове и зеленчуци – 1, 53 </a:t>
            </a:r>
            <a:r>
              <a:rPr lang="bg-BG" sz="1600" b="1" dirty="0" err="1">
                <a:solidFill>
                  <a:srgbClr val="7030A0"/>
                </a:solidFill>
                <a:latin typeface="Tahoma" panose="020B0604030504040204" pitchFamily="34" charset="0"/>
                <a:ea typeface="Tahoma" panose="020B0604030504040204" pitchFamily="34" charset="0"/>
                <a:cs typeface="Tahoma" panose="020B0604030504040204" pitchFamily="34" charset="0"/>
              </a:rPr>
              <a:t>млн.евро</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 проект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и 50% </a:t>
            </a:r>
            <a:r>
              <a:rPr lang="bg-BG"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бъзвъзмездна</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финансова помощ;</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изграждане/реконструкция и оборудване на животновъдни обекти за отглеждане и преценка на мъжки разплодни животни, в т. ч. добив на биологичен материал от тях – 666 000 евро/116 000 евро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 проект и </a:t>
            </a: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50% </a:t>
            </a:r>
            <a:r>
              <a:rPr lang="bg-BG" sz="1600" dirty="0" err="1">
                <a:solidFill>
                  <a:srgbClr val="1EA092"/>
                </a:solidFill>
                <a:latin typeface="Tahoma" panose="020B0604030504040204" pitchFamily="34" charset="0"/>
                <a:ea typeface="Tahoma" panose="020B0604030504040204" pitchFamily="34" charset="0"/>
                <a:cs typeface="Tahoma" panose="020B0604030504040204" pitchFamily="34" charset="0"/>
              </a:rPr>
              <a:t>бъзвъзмездна</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 финансова помощ;</a:t>
            </a: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ефективно управление на води в земеделските стопанства – 679 900 евро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за проект.</a:t>
            </a:r>
          </a:p>
          <a:p>
            <a:pPr marL="285750" indent="-285750" algn="just">
              <a:buFont typeface="Arial" panose="020B0604020202020204" pitchFamily="34" charset="0"/>
              <a:buChar char="•"/>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2. Дигитализация на процесите от фермата до трапезата – 23.9 млн. лв. </a:t>
            </a:r>
            <a:r>
              <a:rPr lang="bg-BG" sz="1600" dirty="0">
                <a:solidFill>
                  <a:srgbClr val="1EA092"/>
                </a:solidFill>
                <a:latin typeface="Tahoma" panose="020B0604030504040204" pitchFamily="34" charset="0"/>
                <a:ea typeface="Tahoma" panose="020B0604030504040204" pitchFamily="34" charset="0"/>
                <a:cs typeface="Tahoma" panose="020B0604030504040204" pitchFamily="34" charset="0"/>
              </a:rPr>
              <a:t>(19,9 млн. лв. от Механизма за възстановяване и устойчивост и 3,9 млн. лв. национално съфинансиране).</a:t>
            </a:r>
            <a:endPar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919701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1181523"/>
            <a:ext cx="8991600" cy="1320874"/>
          </a:xfrm>
          <a:prstGeom prst="rect">
            <a:avLst/>
          </a:prstGeom>
          <a:noFill/>
          <a:ln w="9525">
            <a:noFill/>
            <a:miter lim="800000"/>
            <a:headEnd/>
            <a:tailEnd/>
          </a:ln>
        </p:spPr>
        <p:txBody>
          <a:bodyPr wrap="square">
            <a:spAutoFit/>
          </a:bodyPr>
          <a:lstStyle/>
          <a:p>
            <a:pPr algn="just">
              <a:spcAft>
                <a:spcPts val="900"/>
              </a:spcAft>
              <a:buSzPct val="90000"/>
              <a:buFont typeface="Arial" charset="0"/>
              <a:buNone/>
            </a:pPr>
            <a:endParaRPr lang="en-US" altLang="en-US" sz="1300" b="1" dirty="0">
              <a:solidFill>
                <a:srgbClr val="1EA092"/>
              </a:solidFill>
              <a:latin typeface="Tahoma" pitchFamily="34" charset="0"/>
              <a:cs typeface="Tahoma" pitchFamily="34" charset="0"/>
            </a:endParaRPr>
          </a:p>
          <a:p>
            <a:pPr algn="just">
              <a:spcBef>
                <a:spcPts val="750"/>
              </a:spcBef>
            </a:pPr>
            <a:endPar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750"/>
              </a:spcBef>
              <a:buFont typeface="Arial" panose="020B0604020202020204" pitchFamily="34" charset="0"/>
              <a:buChar char="•"/>
            </a:pPr>
            <a:endParaRPr lang="bg-BG"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Aft>
                <a:spcPts val="900"/>
              </a:spcAft>
              <a:buSzPct val="90000"/>
              <a:buFont typeface="Arial" charset="0"/>
              <a:buChar char="•"/>
            </a:pPr>
            <a:endParaRPr lang="en-US" altLang="en-US" sz="1400" b="1" dirty="0">
              <a:solidFill>
                <a:srgbClr val="7030A0"/>
              </a:solidFill>
            </a:endParaRPr>
          </a:p>
        </p:txBody>
      </p:sp>
      <p:sp>
        <p:nvSpPr>
          <p:cNvPr id="26626" name="Правоъгълник 3"/>
          <p:cNvSpPr>
            <a:spLocks noChangeArrowheads="1"/>
          </p:cNvSpPr>
          <p:nvPr/>
        </p:nvSpPr>
        <p:spPr bwMode="auto">
          <a:xfrm>
            <a:off x="419100" y="544660"/>
            <a:ext cx="8305800" cy="400110"/>
          </a:xfrm>
          <a:prstGeom prst="rect">
            <a:avLst/>
          </a:prstGeom>
          <a:noFill/>
          <a:ln w="9525">
            <a:noFill/>
            <a:miter lim="800000"/>
            <a:headEnd/>
            <a:tailEnd/>
          </a:ln>
        </p:spPr>
        <p:txBody>
          <a:bodyPr wrap="square">
            <a:spAutoFit/>
          </a:bodyPr>
          <a:lstStyle/>
          <a:p>
            <a:pPr algn="ctr"/>
            <a:r>
              <a:rPr lang="bg-BG" sz="2000" b="1" dirty="0">
                <a:solidFill>
                  <a:srgbClr val="7030A0"/>
                </a:solidFill>
                <a:latin typeface="Tahoma" panose="020B0604030504040204" pitchFamily="34" charset="0"/>
                <a:ea typeface="Tahoma" panose="020B0604030504040204" pitchFamily="34" charset="0"/>
                <a:cs typeface="Tahoma" panose="020B0604030504040204" pitchFamily="34" charset="0"/>
              </a:rPr>
              <a:t>Определения</a:t>
            </a:r>
          </a:p>
        </p:txBody>
      </p:sp>
      <p:sp>
        <p:nvSpPr>
          <p:cNvPr id="9" name="TextBox 8">
            <a:extLst>
              <a:ext uri="{FF2B5EF4-FFF2-40B4-BE49-F238E27FC236}">
                <a16:creationId xmlns:a16="http://schemas.microsoft.com/office/drawing/2014/main" id="{BF66B6EF-0DE9-CD43-ACC1-62E500699174}"/>
              </a:ext>
            </a:extLst>
          </p:cNvPr>
          <p:cNvSpPr txBox="1"/>
          <p:nvPr/>
        </p:nvSpPr>
        <p:spPr>
          <a:xfrm>
            <a:off x="323850" y="1268537"/>
            <a:ext cx="8496300" cy="4832092"/>
          </a:xfrm>
          <a:prstGeom prst="rect">
            <a:avLst/>
          </a:prstGeom>
          <a:noFill/>
        </p:spPr>
        <p:txBody>
          <a:bodyPr wrap="square" rtlCol="0">
            <a:spAutoFit/>
          </a:bodyPr>
          <a:lstStyle/>
          <a:p>
            <a:pPr algn="just">
              <a:spcBef>
                <a:spcPts val="200"/>
              </a:spcBef>
              <a:spcAft>
                <a:spcPts val="200"/>
              </a:spcAft>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Агролесовъдните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системи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включват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a:t>
            </a:r>
            <a:endParaRPr lang="x-none"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Крайбрежни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защитни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пояси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създават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многогодишни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растения</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тревни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покрай</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реки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езера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преовлажнени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зони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язовири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дренажни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канали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endParaRPr lang="bg-BG"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200"/>
              </a:spcBef>
              <a:spcAft>
                <a:spcPts val="200"/>
              </a:spcAft>
              <a:buFont typeface="Arial" panose="020B0604020202020204" pitchFamily="34" charset="0"/>
              <a:buChar char="•"/>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Буферни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ивици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многогодишна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растителност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треви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храсти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дървета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засадени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ивици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между</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обработваемите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или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пасищата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цел</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подобряване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опазване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водните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ресурси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езера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реки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негативните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ефекти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земеделските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практики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паша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животните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Повечето</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агролесовъдни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системи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могат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бъдат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намерени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във</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всички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екологични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зони</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У</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нас</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сравнително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добре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проучени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интензивно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прилагани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практиката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различните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видове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защитни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пояси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основно</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Североизточната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част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на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страната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Добруджа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Срещат</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се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разпръснати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дървета</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върху</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обработваемите</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1EA092"/>
                </a:solidFill>
                <a:latin typeface="Tahoma" panose="020B0604030504040204" pitchFamily="34" charset="0"/>
                <a:ea typeface="Tahoma" panose="020B0604030504040204" pitchFamily="34" charset="0"/>
                <a:cs typeface="Tahoma" panose="020B0604030504040204" pitchFamily="34" charset="0"/>
              </a:rPr>
              <a:t>земи</a:t>
            </a:r>
            <a:r>
              <a:rPr lang="en-US" dirty="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x-none"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just">
              <a:spcBef>
                <a:spcPts val="200"/>
              </a:spcBef>
              <a:spcAft>
                <a:spcPts val="200"/>
              </a:spcAft>
            </a:pP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Максималният</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брой</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дървета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хектар</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не</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7030A0"/>
                </a:solidFill>
                <a:latin typeface="Tahoma" panose="020B0604030504040204" pitchFamily="34" charset="0"/>
                <a:ea typeface="Tahoma" panose="020B0604030504040204" pitchFamily="34" charset="0"/>
                <a:cs typeface="Tahoma" panose="020B0604030504040204" pitchFamily="34" charset="0"/>
              </a:rPr>
              <a:t>надвишава</a:t>
            </a:r>
            <a:r>
              <a:rPr lang="en-US" b="1" dirty="0">
                <a:solidFill>
                  <a:srgbClr val="7030A0"/>
                </a:solidFill>
                <a:latin typeface="Tahoma" panose="020B0604030504040204" pitchFamily="34" charset="0"/>
                <a:ea typeface="Tahoma" panose="020B0604030504040204" pitchFamily="34" charset="0"/>
                <a:cs typeface="Tahoma" panose="020B0604030504040204" pitchFamily="34" charset="0"/>
              </a:rPr>
              <a:t> 100.</a:t>
            </a:r>
            <a:endParaRPr lang="bg-BG"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1981200" cy="497865"/>
          </a:xfrm>
          <a:prstGeom prst="rect">
            <a:avLst/>
          </a:prstGeom>
        </p:spPr>
      </p:pic>
    </p:spTree>
    <p:extLst>
      <p:ext uri="{BB962C8B-B14F-4D97-AF65-F5344CB8AC3E}">
        <p14:creationId xmlns:p14="http://schemas.microsoft.com/office/powerpoint/2010/main" val="3687149161"/>
      </p:ext>
    </p:extLst>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81531" y="473432"/>
            <a:ext cx="8613775" cy="745768"/>
          </a:xfrm>
        </p:spPr>
        <p:txBody>
          <a:bodyPr rtlCol="0">
            <a:normAutofit fontScale="90000"/>
          </a:bodyPr>
          <a:lstStyle/>
          <a:p>
            <a:pPr eaLnBrk="1" fontAlgn="auto" hangingPunct="1">
              <a:spcAft>
                <a:spcPts val="0"/>
              </a:spcAft>
              <a:defRPr/>
            </a:pPr>
            <a:r>
              <a:rPr lang="en-US" altLang="bg-BG" b="1" dirty="0">
                <a:solidFill>
                  <a:srgbClr val="7030A0"/>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t>
            </a:r>
            <a:endParaRPr lang="bg-BG" sz="3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p:txBody>
      </p:sp>
      <p:sp>
        <p:nvSpPr>
          <p:cNvPr id="27650" name="Правоъгълник 5"/>
          <p:cNvSpPr>
            <a:spLocks noChangeArrowheads="1"/>
          </p:cNvSpPr>
          <p:nvPr/>
        </p:nvSpPr>
        <p:spPr bwMode="auto">
          <a:xfrm>
            <a:off x="990600" y="2561766"/>
            <a:ext cx="7086600" cy="2277547"/>
          </a:xfrm>
          <a:prstGeom prst="rect">
            <a:avLst/>
          </a:prstGeom>
          <a:noFill/>
          <a:ln w="9525">
            <a:noFill/>
            <a:miter lim="800000"/>
            <a:headEnd/>
            <a:tailEnd/>
          </a:ln>
        </p:spPr>
        <p:txBody>
          <a:bodyPr wrap="square">
            <a:spAutoFit/>
          </a:bodyPr>
          <a:lstStyle/>
          <a:p>
            <a:pPr algn="ctr"/>
            <a:r>
              <a:rPr lang="bg-BG" sz="2600" b="1" dirty="0">
                <a:solidFill>
                  <a:srgbClr val="1EA092"/>
                </a:solidFill>
                <a:latin typeface="Tahoma" panose="020B0604030504040204" pitchFamily="34" charset="0"/>
                <a:ea typeface="Tahoma" panose="020B0604030504040204" pitchFamily="34" charset="0"/>
                <a:cs typeface="Tahoma" panose="020B0604030504040204" pitchFamily="34" charset="0"/>
              </a:rPr>
              <a:t>Благодаря ви за вниманието!</a:t>
            </a:r>
          </a:p>
          <a:p>
            <a:pPr algn="ctr"/>
            <a:r>
              <a:rPr lang="bg-BG" sz="2600" b="1" dirty="0">
                <a:solidFill>
                  <a:srgbClr val="7030A0"/>
                </a:solidFill>
                <a:latin typeface="Tahoma" panose="020B0604030504040204" pitchFamily="34" charset="0"/>
                <a:ea typeface="Tahoma" panose="020B0604030504040204" pitchFamily="34" charset="0"/>
                <a:cs typeface="Tahoma" panose="020B0604030504040204" pitchFamily="34" charset="0"/>
              </a:rPr>
              <a:t>Време за въпроси и отговори!</a:t>
            </a:r>
          </a:p>
          <a:p>
            <a:pPr algn="ctr"/>
            <a:endPar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ctr"/>
            <a:endParaRPr lang="en-US" sz="2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E-mail</a:t>
            </a:r>
            <a:r>
              <a:rPr lang="en-US" sz="1600" b="1" dirty="0" smtClean="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ctr"/>
            <a:r>
              <a:rPr lang="bg-BG" sz="16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1EA092"/>
                </a:solidFill>
                <a:latin typeface="Tahoma" panose="020B0604030504040204" pitchFamily="34" charset="0"/>
                <a:ea typeface="Tahoma" panose="020B0604030504040204" pitchFamily="34" charset="0"/>
                <a:cs typeface="Tahoma" panose="020B0604030504040204" pitchFamily="34" charset="0"/>
              </a:rPr>
              <a:t>Web</a:t>
            </a:r>
            <a:r>
              <a:rPr lang="bg-BG" sz="1600" b="1" dirty="0" smtClean="0">
                <a:solidFill>
                  <a:srgbClr val="1EA092"/>
                </a:solidFill>
                <a:latin typeface="Tahoma" panose="020B0604030504040204" pitchFamily="34" charset="0"/>
                <a:ea typeface="Tahoma" panose="020B0604030504040204" pitchFamily="34" charset="0"/>
                <a:cs typeface="Tahoma" panose="020B0604030504040204" pitchFamily="34" charset="0"/>
              </a:rPr>
              <a:t>:</a:t>
            </a:r>
            <a:endPar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519" y="823683"/>
            <a:ext cx="3200400" cy="804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4800"/>
            <a:ext cx="2514600" cy="1530128"/>
          </a:xfrm>
          <a:prstGeom prst="rect">
            <a:avLst/>
          </a:prstGeom>
        </p:spPr>
      </p:pic>
    </p:spTree>
    <p:extLst>
      <p:ext uri="{BB962C8B-B14F-4D97-AF65-F5344CB8AC3E}">
        <p14:creationId xmlns:p14="http://schemas.microsoft.com/office/powerpoint/2010/main" val="2533064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5161</TotalTime>
  <Words>8172</Words>
  <Application>Microsoft Office PowerPoint</Application>
  <PresentationFormat>Презентация на цял екран (4:3)</PresentationFormat>
  <Paragraphs>880</Paragraphs>
  <Slides>90</Slides>
  <Notes>2</Notes>
  <HiddenSlides>0</HiddenSlides>
  <MMClips>0</MMClips>
  <ScaleCrop>false</ScaleCrop>
  <HeadingPairs>
    <vt:vector size="8" baseType="variant">
      <vt:variant>
        <vt:lpstr>Използвани шрифтове</vt:lpstr>
      </vt:variant>
      <vt:variant>
        <vt:i4>10</vt:i4>
      </vt:variant>
      <vt:variant>
        <vt:lpstr>Тема</vt:lpstr>
      </vt:variant>
      <vt:variant>
        <vt:i4>1</vt:i4>
      </vt:variant>
      <vt:variant>
        <vt:lpstr>Вградени OLE сървъри</vt:lpstr>
      </vt:variant>
      <vt:variant>
        <vt:i4>1</vt:i4>
      </vt:variant>
      <vt:variant>
        <vt:lpstr>Заглавия на слайдовете</vt:lpstr>
      </vt:variant>
      <vt:variant>
        <vt:i4>90</vt:i4>
      </vt:variant>
    </vt:vector>
  </HeadingPairs>
  <TitlesOfParts>
    <vt:vector size="102" baseType="lpstr">
      <vt:lpstr>Aharoni</vt:lpstr>
      <vt:lpstr>Arial</vt:lpstr>
      <vt:lpstr>Arial Black</vt:lpstr>
      <vt:lpstr>Calibri</vt:lpstr>
      <vt:lpstr>Century Gothic</vt:lpstr>
      <vt:lpstr>Courier New</vt:lpstr>
      <vt:lpstr>Palatino Linotype</vt:lpstr>
      <vt:lpstr>Tahoma</vt:lpstr>
      <vt:lpstr>Times New Roman</vt:lpstr>
      <vt:lpstr>Wingdings</vt:lpstr>
      <vt:lpstr>Executive</vt:lpstr>
      <vt:lpstr>Worksheet</vt:lpstr>
      <vt:lpstr>Презентация на PowerPoint</vt:lpstr>
      <vt:lpstr>Цели на Общата селскостопанска политика 2021-2027</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Секторни интервенции - Оперативни програми</vt:lpstr>
      <vt:lpstr>Секторни интервенции - ПЧЕЛАРСТВО</vt:lpstr>
      <vt:lpstr>Презентация на PowerPoint</vt:lpstr>
      <vt:lpstr>Презентация на PowerPoint</vt:lpstr>
      <vt:lpstr>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Предизвикателствата</dc:title>
  <dc:creator>Agro</dc:creator>
  <cp:lastModifiedBy>Direktor</cp:lastModifiedBy>
  <cp:revision>635</cp:revision>
  <cp:lastPrinted>2021-12-07T14:51:11Z</cp:lastPrinted>
  <dcterms:created xsi:type="dcterms:W3CDTF">2019-12-02T08:03:43Z</dcterms:created>
  <dcterms:modified xsi:type="dcterms:W3CDTF">2023-02-14T10:28:46Z</dcterms:modified>
</cp:coreProperties>
</file>