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3" r:id="rId2"/>
    <p:sldMasterId id="2147483719" r:id="rId3"/>
    <p:sldMasterId id="2147483732" r:id="rId4"/>
    <p:sldMasterId id="2147483738" r:id="rId5"/>
    <p:sldMasterId id="2147483735" r:id="rId6"/>
  </p:sldMasterIdLst>
  <p:notesMasterIdLst>
    <p:notesMasterId r:id="rId22"/>
  </p:notesMasterIdLst>
  <p:handoutMasterIdLst>
    <p:handoutMasterId r:id="rId23"/>
  </p:handoutMasterIdLst>
  <p:sldIdLst>
    <p:sldId id="637" r:id="rId7"/>
    <p:sldId id="633" r:id="rId8"/>
    <p:sldId id="731" r:id="rId9"/>
    <p:sldId id="1121" r:id="rId10"/>
    <p:sldId id="1138" r:id="rId11"/>
    <p:sldId id="1140" r:id="rId12"/>
    <p:sldId id="1139" r:id="rId13"/>
    <p:sldId id="1141" r:id="rId14"/>
    <p:sldId id="1131" r:id="rId15"/>
    <p:sldId id="1132" r:id="rId16"/>
    <p:sldId id="1133" r:id="rId17"/>
    <p:sldId id="1134" r:id="rId18"/>
    <p:sldId id="1136" r:id="rId19"/>
    <p:sldId id="1137" r:id="rId20"/>
    <p:sldId id="1096" r:id="rId21"/>
  </p:sldIdLst>
  <p:sldSz cx="12192000" cy="6858000"/>
  <p:notesSz cx="6797675" cy="9926638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lin" initials="V" lastIdx="21" clrIdx="0"/>
  <p:cmAuthor id="1" name="GGogova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88F0E6"/>
    <a:srgbClr val="545F9D"/>
    <a:srgbClr val="545FA0"/>
    <a:srgbClr val="C3D69B"/>
    <a:srgbClr val="333332"/>
    <a:srgbClr val="17BAAA"/>
    <a:srgbClr val="B8F6F0"/>
    <a:srgbClr val="C7DFAB"/>
    <a:srgbClr val="8BB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382" autoAdjust="0"/>
  </p:normalViewPr>
  <p:slideViewPr>
    <p:cSldViewPr snapToGrid="0">
      <p:cViewPr varScale="1">
        <p:scale>
          <a:sx n="81" d="100"/>
          <a:sy n="81" d="100"/>
        </p:scale>
        <p:origin x="90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3333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 Всички /1 012 респ. – Омнибус февруари 2025/</a:t>
            </a:r>
          </a:p>
        </c:rich>
      </c:tx>
      <c:layout>
        <c:manualLayout>
          <c:xMode val="edge"/>
          <c:yMode val="edge"/>
          <c:x val="0.59168085555805816"/>
          <c:y val="0.87657965822406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3333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519139647942377"/>
          <c:y val="0.21023925494779008"/>
          <c:w val="0.38868842341957938"/>
          <c:h val="0.655881727079115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1-4838-91C0-F88C18D7EEC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  <a:alpha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1-4838-91C0-F88C18D7EECC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71-4838-91C0-F88C18D7EECC}"/>
              </c:ext>
            </c:extLst>
          </c:dPt>
          <c:dLbls>
            <c:dLbl>
              <c:idx val="0"/>
              <c:layout>
                <c:manualLayout>
                  <c:x val="-1.409710796933095E-2"/>
                  <c:y val="-0.195537743988674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bg-BG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Да, страдам
56%</a:t>
                    </a:r>
                    <a:endParaRPr lang="bg-BG" sz="14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983914964588426"/>
                      <c:h val="0.138003230786360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071-4838-91C0-F88C18D7EECC}"/>
                </c:ext>
              </c:extLst>
            </c:dLbl>
            <c:dLbl>
              <c:idx val="1"/>
              <c:layout>
                <c:manualLayout>
                  <c:x val="-3.8380382099364528E-2"/>
                  <c:y val="0.189439580611083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Не, не страдам
36%</a:t>
                    </a:r>
                    <a:endParaRPr lang="ru-RU" sz="14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71-4838-91C0-F88C18D7EECC}"/>
                </c:ext>
              </c:extLst>
            </c:dLbl>
            <c:dLbl>
              <c:idx val="2"/>
              <c:layout>
                <c:manualLayout>
                  <c:x val="-6.8020284492547267E-2"/>
                  <c:y val="-8.0345487096920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Не желая да отговоря
8%</a:t>
                    </a:r>
                    <a:endParaRPr lang="ru-RU" sz="14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071-4838-91C0-F88C18D7EE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Да, страдам</c:v>
                </c:pt>
                <c:pt idx="1">
                  <c:v>Не, не страдам</c:v>
                </c:pt>
                <c:pt idx="2">
                  <c:v>Не желая да отговоря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0.55730809815338989</c:v>
                </c:pt>
                <c:pt idx="1">
                  <c:v>0.36407122039643303</c:v>
                </c:pt>
                <c:pt idx="2">
                  <c:v>7.8620681450174618E-2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71-4838-91C0-F88C18D7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3333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ru-RU" sz="1200" b="0" i="0" baseline="0" dirty="0">
                <a:effectLst/>
              </a:rPr>
              <a:t>База: Всички /1 012 респ. – Омнибус февруари 2025/</a:t>
            </a:r>
            <a:endParaRPr lang="bg-BG" sz="1200" b="0" dirty="0">
              <a:effectLst/>
            </a:endParaRPr>
          </a:p>
        </c:rich>
      </c:tx>
      <c:layout>
        <c:manualLayout>
          <c:xMode val="edge"/>
          <c:yMode val="edge"/>
          <c:x val="0.53827406912701559"/>
          <c:y val="0.95281739119855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3333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69850808512797335"/>
          <c:y val="5.4556297022520212E-2"/>
          <c:w val="0.3014919148720267"/>
          <c:h val="0.85817500935526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C5-400A-A293-D25980B997D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6B-4B1C-8003-21780C9403C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53-4417-8EFA-32BE23B26F0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Съдови и Сърдечно-съдови заболявания</c:v>
                </c:pt>
                <c:pt idx="1">
                  <c:v>Очни заболявания</c:v>
                </c:pt>
                <c:pt idx="2">
                  <c:v>Заболявания на опорно-двигателния апарат / ортопедични</c:v>
                </c:pt>
                <c:pt idx="3">
                  <c:v>Заболявания на обмяната / ендокринната система (напр. диабет, холестерол, Хашимото)</c:v>
                </c:pt>
                <c:pt idx="4">
                  <c:v>Ревматологични заболявания (напр. артрит, остеопороза и т.н.)</c:v>
                </c:pt>
                <c:pt idx="5">
                  <c:v>Гастроентерологични заболявания (на храносмилателната система)</c:v>
                </c:pt>
                <c:pt idx="6">
                  <c:v>Алергични състояния</c:v>
                </c:pt>
                <c:pt idx="7">
                  <c:v>Дерматологични (кожни) проблеми</c:v>
                </c:pt>
                <c:pt idx="8">
                  <c:v>Респираторни заболявания (на дихателната система)</c:v>
                </c:pt>
                <c:pt idx="9">
                  <c:v>Неразположения в ушите</c:v>
                </c:pt>
                <c:pt idx="10">
                  <c:v>Онкологични заболявания (независимо дали в ремисия или не)</c:v>
                </c:pt>
                <c:pt idx="11">
                  <c:v>Неврологични заболявания (напр. Множествена склероза, Паркинсонова болест, деменция и т.н.)</c:v>
                </c:pt>
                <c:pt idx="12">
                  <c:v>Инфекциозни заболявания (независимо дали в момента са активни или не)</c:v>
                </c:pt>
                <c:pt idx="13">
                  <c:v>Психични разстройства</c:v>
                </c:pt>
                <c:pt idx="14">
                  <c:v>Не страдам от нито едно от посочените</c:v>
                </c:pt>
                <c:pt idx="15">
                  <c:v>Не желая да отговоря</c:v>
                </c:pt>
              </c:strCache>
            </c:strRef>
          </c:cat>
          <c:val>
            <c:numRef>
              <c:f>Sheet1!$B$2:$B$17</c:f>
              <c:numCache>
                <c:formatCode>###0%</c:formatCode>
                <c:ptCount val="16"/>
                <c:pt idx="0">
                  <c:v>0.1910486835923903</c:v>
                </c:pt>
                <c:pt idx="1">
                  <c:v>0.13463238486256768</c:v>
                </c:pt>
                <c:pt idx="2">
                  <c:v>0.12348690788050869</c:v>
                </c:pt>
                <c:pt idx="3">
                  <c:v>0.11971660719064424</c:v>
                </c:pt>
                <c:pt idx="4">
                  <c:v>0.10795404453321203</c:v>
                </c:pt>
                <c:pt idx="5">
                  <c:v>9.6838330430530112E-2</c:v>
                </c:pt>
                <c:pt idx="6">
                  <c:v>6.7468761773110966E-2</c:v>
                </c:pt>
                <c:pt idx="7">
                  <c:v>6.1995998691144631E-2</c:v>
                </c:pt>
                <c:pt idx="8">
                  <c:v>4.2784504717722618E-2</c:v>
                </c:pt>
                <c:pt idx="9">
                  <c:v>3.2367081915487469E-2</c:v>
                </c:pt>
                <c:pt idx="10">
                  <c:v>3.1951597257728059E-2</c:v>
                </c:pt>
                <c:pt idx="11">
                  <c:v>2.6567124789053553E-2</c:v>
                </c:pt>
                <c:pt idx="12">
                  <c:v>1.3809906860962244E-2</c:v>
                </c:pt>
                <c:pt idx="13">
                  <c:v>8.8840416282682175E-3</c:v>
                </c:pt>
                <c:pt idx="14">
                  <c:v>0.36407122039643303</c:v>
                </c:pt>
                <c:pt idx="15">
                  <c:v>7.8620681450174618E-2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3-4417-8EFA-32BE23B26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5068288"/>
        <c:axId val="285102848"/>
      </c:barChart>
      <c:catAx>
        <c:axId val="285068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bg-BG"/>
          </a:p>
        </c:txPr>
        <c:crossAx val="285102848"/>
        <c:crosses val="autoZero"/>
        <c:auto val="1"/>
        <c:lblAlgn val="ctr"/>
        <c:lblOffset val="100"/>
        <c:noMultiLvlLbl val="0"/>
      </c:catAx>
      <c:valAx>
        <c:axId val="285102848"/>
        <c:scaling>
          <c:orientation val="minMax"/>
          <c:max val="1"/>
        </c:scaling>
        <c:delete val="1"/>
        <c:axPos val="t"/>
        <c:numFmt formatCode="###0%" sourceLinked="1"/>
        <c:majorTickMark val="out"/>
        <c:minorTickMark val="none"/>
        <c:tickLblPos val="nextTo"/>
        <c:crossAx val="2850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3333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 (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февруари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Всички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респонденти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имат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някаква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заболяване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/564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</a:t>
            </a:r>
          </a:p>
        </c:rich>
      </c:tx>
      <c:layout>
        <c:manualLayout>
          <c:xMode val="edge"/>
          <c:yMode val="edge"/>
          <c:x val="0.10148306038629275"/>
          <c:y val="0.88569194543702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3333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9443320057737454"/>
          <c:y val="5.4556297022520212E-2"/>
          <c:w val="0.52787722665788439"/>
          <c:h val="0.777476707145191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5-4B45-99D5-FFD9CD07B82F}"/>
              </c:ext>
            </c:extLst>
          </c:dPt>
          <c:dLbls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65-4B45-99D5-FFD9CD07B82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Високо кръвно налягане</c:v>
                </c:pt>
                <c:pt idx="1">
                  <c:v>Късогледство</c:v>
                </c:pt>
                <c:pt idx="2">
                  <c:v>Артрит</c:v>
                </c:pt>
                <c:pt idx="3">
                  <c:v>Остеопороза</c:v>
                </c:pt>
                <c:pt idx="4">
                  <c:v>Диабет Тип 2</c:v>
                </c:pt>
                <c:pt idx="5">
                  <c:v>Наднормено тегло</c:v>
                </c:pt>
                <c:pt idx="6">
                  <c:v>Гастрити</c:v>
                </c:pt>
                <c:pt idx="7">
                  <c:v>Деменция</c:v>
                </c:pt>
                <c:pt idx="8">
                  <c:v>Други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0.30668261408484443</c:v>
                </c:pt>
                <c:pt idx="1">
                  <c:v>0.12762641438270506</c:v>
                </c:pt>
                <c:pt idx="2">
                  <c:v>8.9864459120535714E-2</c:v>
                </c:pt>
                <c:pt idx="3">
                  <c:v>7.8308420235379331E-2</c:v>
                </c:pt>
                <c:pt idx="4">
                  <c:v>7.5200999951843567E-2</c:v>
                </c:pt>
                <c:pt idx="5">
                  <c:v>7.2420461906091554E-2</c:v>
                </c:pt>
                <c:pt idx="6">
                  <c:v>7.1689586839716865E-2</c:v>
                </c:pt>
                <c:pt idx="7" formatCode="###0.0%">
                  <c:v>2.0754256118084421E-3</c:v>
                </c:pt>
                <c:pt idx="8" formatCode="0%">
                  <c:v>1.5431218416838894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3-4417-8EFA-32BE23B26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5203200"/>
        <c:axId val="295204736"/>
      </c:barChart>
      <c:catAx>
        <c:axId val="29520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bg-BG"/>
          </a:p>
        </c:txPr>
        <c:crossAx val="295204736"/>
        <c:crosses val="autoZero"/>
        <c:auto val="1"/>
        <c:lblAlgn val="ctr"/>
        <c:lblOffset val="100"/>
        <c:noMultiLvlLbl val="0"/>
      </c:catAx>
      <c:valAx>
        <c:axId val="295204736"/>
        <c:scaling>
          <c:orientation val="minMax"/>
          <c:max val="2"/>
        </c:scaling>
        <c:delete val="1"/>
        <c:axPos val="t"/>
        <c:numFmt formatCode="###0%" sourceLinked="1"/>
        <c:majorTickMark val="out"/>
        <c:minorTickMark val="none"/>
        <c:tickLblPos val="nextTo"/>
        <c:crossAx val="2952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rgbClr val="3333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ru-RU" sz="1200" b="1" i="0" baseline="0" dirty="0">
                <a:effectLst/>
              </a:rPr>
              <a:t>База: Всички /1 007 респ. – Омнибус април 2025/</a:t>
            </a:r>
            <a:endParaRPr lang="bg-BG" sz="1200" dirty="0">
              <a:effectLst/>
            </a:endParaRPr>
          </a:p>
        </c:rich>
      </c:tx>
      <c:layout>
        <c:manualLayout>
          <c:xMode val="edge"/>
          <c:yMode val="edge"/>
          <c:x val="0.2528353217075614"/>
          <c:y val="0.85894778236014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spc="0" baseline="0">
              <a:solidFill>
                <a:srgbClr val="3333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35519139647942377"/>
          <c:y val="0.21023925494779008"/>
          <c:w val="0.31976276638520307"/>
          <c:h val="0.541015646121403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1-4838-91C0-F88C18D7EE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  <a:alpha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1-4838-91C0-F88C18D7EECC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71-4838-91C0-F88C18D7EEC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80F-4A0A-B294-1773F69D987C}"/>
              </c:ext>
            </c:extLst>
          </c:dPt>
          <c:dLbls>
            <c:dLbl>
              <c:idx val="0"/>
              <c:layout>
                <c:manualLayout>
                  <c:x val="2.5669028078958454E-2"/>
                  <c:y val="2.919311629644558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196197103551156E-2"/>
                      <c:h val="0.13800323859511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71-4838-91C0-F88C18D7EECC}"/>
                </c:ext>
              </c:extLst>
            </c:dLbl>
            <c:dLbl>
              <c:idx val="1"/>
              <c:layout>
                <c:manualLayout>
                  <c:x val="-6.5759395836074319E-2"/>
                  <c:y val="2.647537918054498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10715325791139"/>
                      <c:h val="0.199877794851639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071-4838-91C0-F88C18D7EECC}"/>
                </c:ext>
              </c:extLst>
            </c:dLbl>
            <c:dLbl>
              <c:idx val="2"/>
              <c:layout>
                <c:manualLayout>
                  <c:x val="-6.8020284492547267E-2"/>
                  <c:y val="-8.0345487096920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71-4838-91C0-F88C18D7EECC}"/>
                </c:ext>
              </c:extLst>
            </c:dLbl>
            <c:dLbl>
              <c:idx val="3"/>
              <c:layout>
                <c:manualLayout>
                  <c:x val="0.15094563224388891"/>
                  <c:y val="-4.07016963101138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0F-4A0A-B294-1773F69D987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Не, няма</c:v>
                </c:pt>
                <c:pt idx="1">
                  <c:v>Има един</c:v>
                </c:pt>
                <c:pt idx="2">
                  <c:v>Има двама</c:v>
                </c:pt>
                <c:pt idx="3">
                  <c:v>Има три (или повече)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0.85439283992800297</c:v>
                </c:pt>
                <c:pt idx="1">
                  <c:v>0.1276014487905672</c:v>
                </c:pt>
                <c:pt idx="2">
                  <c:v>1.4113129084328713E-2</c:v>
                </c:pt>
                <c:pt idx="3">
                  <c:v>3.8925821971010398E-3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71-4838-91C0-F88C18D7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11127556267956E-2"/>
          <c:y val="4.4601309943984972E-2"/>
          <c:w val="0.93957774488746404"/>
          <c:h val="0.72547175383397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Имам близък/роднина, който се лекува в домашни условия</c:v>
                </c:pt>
                <c:pt idx="1">
                  <c:v>Имам близък/роднина със симптоми, но не е диагностициран</c:v>
                </c:pt>
                <c:pt idx="2">
                  <c:v>Имам близък/роднина който е диагностициран, но не се лекува</c:v>
                </c:pt>
                <c:pt idx="3">
                  <c:v>Имам близък/роднина, който е настанен или е в процес на настаняване в специално лечебно заведение – старчески дом /хоспис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0.54501324454532063</c:v>
                </c:pt>
                <c:pt idx="1">
                  <c:v>0.32001897339087643</c:v>
                </c:pt>
                <c:pt idx="2">
                  <c:v>6.8616974842183945E-2</c:v>
                </c:pt>
                <c:pt idx="3">
                  <c:v>6.635080722161904E-2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C-4B4E-A097-806CFF624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5519360"/>
        <c:axId val="295520896"/>
      </c:barChart>
      <c:catAx>
        <c:axId val="2955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bg-BG"/>
          </a:p>
        </c:txPr>
        <c:crossAx val="295520896"/>
        <c:crosses val="autoZero"/>
        <c:auto val="1"/>
        <c:lblAlgn val="ctr"/>
        <c:lblOffset val="100"/>
        <c:noMultiLvlLbl val="0"/>
      </c:catAx>
      <c:valAx>
        <c:axId val="29552089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2955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11127556267956E-2"/>
          <c:y val="4.4601309943984972E-2"/>
          <c:w val="0.93957774488746404"/>
          <c:h val="0.72547175383397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4A0F-97C0-9729B6EEF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4A0F-97C0-9729B6EEF9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4A0F-97C0-9729B6EEF9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20-40 год.</c:v>
                </c:pt>
                <c:pt idx="1">
                  <c:v>41-60 год.</c:v>
                </c:pt>
                <c:pt idx="2">
                  <c:v>60+ год.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1.0312194802573071E-2</c:v>
                </c:pt>
                <c:pt idx="1">
                  <c:v>0.10288590594872411</c:v>
                </c:pt>
                <c:pt idx="2">
                  <c:v>0.88680189924870267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C-4B4E-A097-806CFF624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7785984"/>
        <c:axId val="297787776"/>
      </c:barChart>
      <c:catAx>
        <c:axId val="2977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bg-BG"/>
          </a:p>
        </c:txPr>
        <c:crossAx val="297787776"/>
        <c:crosses val="autoZero"/>
        <c:auto val="1"/>
        <c:lblAlgn val="ctr"/>
        <c:lblOffset val="100"/>
        <c:noMultiLvlLbl val="0"/>
      </c:catAx>
      <c:valAx>
        <c:axId val="29778777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29778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707CD-418F-4294-B982-46DD7EB9F4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37A8-A780-4106-BA03-B42E7BC7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9072-5E1F-4DAA-900D-575A7BE19772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B616-A247-4ADE-BA13-0B54B33F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638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0AE4-9F31-34F1-6E52-4AB963D5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7B95CC-46B4-0F56-A1E7-75CAE54EF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8D611-FA43-6EB8-D1F7-43C42AF97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E0888-C37D-86AD-4BFF-083C11C70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C0661-6CA4-9B45-3A2E-3D495B5B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8A7C5-7196-5C05-6416-FEC90C954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1132D-2D51-F3D9-88CC-52FAD03E5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5DEE-6003-512B-2B5D-743FFFD60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6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B8262-66F7-787B-37B7-E1038602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CD34B-6BCF-665B-52AF-E5FC767A6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6C44C-9E45-7952-8F66-2F8969527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1CEC8-E097-D705-15C2-4B186E19A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439FB-8F2A-3AD9-3E65-68CA81BF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C581A-CD94-1E12-3AFB-01C8083FD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AE49E-DD05-194C-BAF1-6A29F3E8F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AD5E-3EBE-9421-7BD6-F007EF0CF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75EE7-BB71-D823-7439-B2DAADD1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12CE8-E2EA-CB49-0772-ECDFD8079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87E46-32E9-9B0F-9093-70A3336F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57236-10A5-D452-1663-09DBBAC4A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03B1B-7BE0-3827-D8BE-7A1F96870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BB8E2-CDCB-11B7-7C4F-2840619A4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7A97E-B92C-2514-D644-D4583ADD2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7854C-1CEF-5D98-F337-3DB5D756E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B616-A247-4ADE-BA13-0B54B33F21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3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7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68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00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8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52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499" y="329973"/>
            <a:ext cx="11241810" cy="80447"/>
          </a:xfrm>
          <a:prstGeom prst="roundRect">
            <a:avLst/>
          </a:prstGeom>
          <a:solidFill>
            <a:srgbClr val="54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ed Rectangle 6"/>
          <p:cNvSpPr/>
          <p:nvPr/>
        </p:nvSpPr>
        <p:spPr>
          <a:xfrm>
            <a:off x="63501" y="448832"/>
            <a:ext cx="11241808" cy="804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90C9FF7-B17C-D504-2196-587751CC2F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199" y="6601910"/>
            <a:ext cx="156796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Деменция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Април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608A5-701E-D27B-45CB-81AF43A65B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51" y="18472"/>
            <a:ext cx="800477" cy="800477"/>
          </a:xfrm>
          <a:prstGeom prst="rect">
            <a:avLst/>
          </a:prstGeom>
        </p:spPr>
      </p:pic>
      <p:pic>
        <p:nvPicPr>
          <p:cNvPr id="2" name="Picture 3" descr="market-LINKSbig">
            <a:extLst>
              <a:ext uri="{FF2B5EF4-FFF2-40B4-BE49-F238E27FC236}">
                <a16:creationId xmlns:a16="http://schemas.microsoft.com/office/drawing/2014/main" id="{FDAF2C4A-C7AC-DFD3-1DA0-3C91FB49AC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760" y="6548382"/>
            <a:ext cx="865611" cy="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37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498" y="555260"/>
            <a:ext cx="11214101" cy="80447"/>
          </a:xfrm>
          <a:prstGeom prst="roundRect">
            <a:avLst/>
          </a:prstGeom>
          <a:solidFill>
            <a:srgbClr val="54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ed Rectangle 6"/>
          <p:cNvSpPr/>
          <p:nvPr/>
        </p:nvSpPr>
        <p:spPr>
          <a:xfrm>
            <a:off x="63501" y="674119"/>
            <a:ext cx="11214098" cy="804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A0FF667-CCC6-01D7-681B-461538421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199" y="6601910"/>
            <a:ext cx="156796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Деменция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Април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C05BB-D88E-FF19-F86B-D130C54044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51" y="18472"/>
            <a:ext cx="800477" cy="800477"/>
          </a:xfrm>
          <a:prstGeom prst="rect">
            <a:avLst/>
          </a:prstGeom>
        </p:spPr>
      </p:pic>
      <p:pic>
        <p:nvPicPr>
          <p:cNvPr id="2" name="Picture 3" descr="market-LINKSbig">
            <a:extLst>
              <a:ext uri="{FF2B5EF4-FFF2-40B4-BE49-F238E27FC236}">
                <a16:creationId xmlns:a16="http://schemas.microsoft.com/office/drawing/2014/main" id="{49FD106E-2BD8-B6BB-AFDF-1288FC2FD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760" y="6548382"/>
            <a:ext cx="865611" cy="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3498" y="329973"/>
            <a:ext cx="11232389" cy="60171"/>
          </a:xfrm>
          <a:prstGeom prst="roundRect">
            <a:avLst/>
          </a:prstGeom>
          <a:solidFill>
            <a:srgbClr val="54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 userDrawn="1"/>
        </p:nvSpPr>
        <p:spPr>
          <a:xfrm>
            <a:off x="63501" y="445009"/>
            <a:ext cx="11232386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50C031-0EF3-32C2-268B-D918018453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199" y="6601910"/>
            <a:ext cx="156796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Деменция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Април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B7F82-36A1-9D35-687A-BF9A032DC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51" y="18472"/>
            <a:ext cx="800477" cy="800477"/>
          </a:xfrm>
          <a:prstGeom prst="rect">
            <a:avLst/>
          </a:prstGeom>
        </p:spPr>
      </p:pic>
      <p:pic>
        <p:nvPicPr>
          <p:cNvPr id="2" name="Picture 3" descr="market-LINKSbig">
            <a:extLst>
              <a:ext uri="{FF2B5EF4-FFF2-40B4-BE49-F238E27FC236}">
                <a16:creationId xmlns:a16="http://schemas.microsoft.com/office/drawing/2014/main" id="{52D3B302-C12E-CFCC-6262-EB978276F1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4760" y="6548382"/>
            <a:ext cx="865611" cy="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27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3498" y="333210"/>
            <a:ext cx="11239501" cy="57950"/>
          </a:xfrm>
          <a:prstGeom prst="roundRect">
            <a:avLst/>
          </a:prstGeom>
          <a:solidFill>
            <a:srgbClr val="54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 userDrawn="1"/>
        </p:nvSpPr>
        <p:spPr>
          <a:xfrm>
            <a:off x="63501" y="445009"/>
            <a:ext cx="11239498" cy="5418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6EB2E8F-7B8F-F899-206D-1E9B2008BD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199" y="6601910"/>
            <a:ext cx="156796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Деменция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Април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0878E-2D37-E64D-2B2E-7A30E22FAB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51" y="18472"/>
            <a:ext cx="800477" cy="800477"/>
          </a:xfrm>
          <a:prstGeom prst="rect">
            <a:avLst/>
          </a:prstGeom>
        </p:spPr>
      </p:pic>
      <p:pic>
        <p:nvPicPr>
          <p:cNvPr id="6" name="Picture 3" descr="market-LINKSbig">
            <a:extLst>
              <a:ext uri="{FF2B5EF4-FFF2-40B4-BE49-F238E27FC236}">
                <a16:creationId xmlns:a16="http://schemas.microsoft.com/office/drawing/2014/main" id="{BE23281B-AA71-E411-595D-1ACA5C66E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760" y="6548382"/>
            <a:ext cx="865611" cy="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93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648399" y="6576090"/>
            <a:ext cx="2586567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/>
            <a:fld id="{40E91371-136C-40F2-BE2B-D482A793309F}" type="slidenum">
              <a:rPr lang="en-US" sz="1200">
                <a:solidFill>
                  <a:srgbClr val="333332"/>
                </a:solidFill>
              </a:rPr>
              <a:pPr algn="r"/>
              <a:t>‹#›</a:t>
            </a:fld>
            <a:endParaRPr lang="en-US" sz="1200" dirty="0">
              <a:solidFill>
                <a:srgbClr val="333332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EF1270B-B5DD-2A56-8E6A-FCD9E145FE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199" y="6601910"/>
            <a:ext cx="156796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Деменция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Април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C1AEE-7672-DBD9-79FA-1791AA12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51" y="18472"/>
            <a:ext cx="800477" cy="800477"/>
          </a:xfrm>
          <a:prstGeom prst="rect">
            <a:avLst/>
          </a:prstGeom>
        </p:spPr>
      </p:pic>
      <p:pic>
        <p:nvPicPr>
          <p:cNvPr id="5" name="Picture 3" descr="market-LINKSbig">
            <a:extLst>
              <a:ext uri="{FF2B5EF4-FFF2-40B4-BE49-F238E27FC236}">
                <a16:creationId xmlns:a16="http://schemas.microsoft.com/office/drawing/2014/main" id="{B8C19904-25A2-19DD-94C4-1BE5E2EDF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760" y="6548382"/>
            <a:ext cx="865611" cy="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0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5269477" y="3215917"/>
            <a:ext cx="5576301" cy="9596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0" tIns="0" rIns="0" bIns="0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bg-BG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Национално-представително проучване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bg-BG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Април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 20</a:t>
            </a:r>
            <a:r>
              <a:rPr lang="bg-BG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25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 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bg-BG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Доклад</a:t>
            </a: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5115405" y="1989326"/>
            <a:ext cx="5884447" cy="127516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808080">
                <a:alpha val="50000"/>
              </a:srgbClr>
            </a:outerShdw>
            <a:softEdge rad="127000"/>
          </a:effectLst>
        </p:spPr>
        <p:txBody>
          <a:bodyPr lIns="0" tIns="0" rIns="0" bIns="0" anchor="ctr"/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6600" b="1" dirty="0">
                <a:solidFill>
                  <a:srgbClr val="545F9D"/>
                </a:solidFill>
                <a:latin typeface="+mn-lt"/>
                <a:cs typeface="Tahoma" pitchFamily="34" charset="0"/>
              </a:rPr>
              <a:t>Деменция</a:t>
            </a:r>
            <a:endParaRPr lang="en-US" sz="6600" b="1" dirty="0">
              <a:solidFill>
                <a:srgbClr val="545F9D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067A3-47CC-B044-1251-A86F666AF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48" y="1234717"/>
            <a:ext cx="3962400" cy="39624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61AE9B08-89F9-4A78-8DA5-E258140AA1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14357" y="5003154"/>
            <a:ext cx="2208606" cy="1341461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808080">
                <a:alpha val="50000"/>
              </a:srgbClr>
            </a:outerShdw>
            <a:softEdge rad="127000"/>
          </a:effectLst>
        </p:spPr>
        <p:txBody>
          <a:bodyPr lIns="0" tIns="0" rIns="0" bIns="0" anchor="ctr"/>
          <a:lstStyle/>
          <a:p>
            <a:pPr algn="l" eaLnBrk="0" hangingPunct="0"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8BBD4E"/>
                </a:solidFill>
                <a:latin typeface="+mn-lt"/>
                <a:cs typeface="Tahoma" pitchFamily="34" charset="0"/>
              </a:rPr>
              <a:t>      </a:t>
            </a:r>
            <a:endParaRPr lang="bg-BG" sz="2400" b="1" dirty="0">
              <a:solidFill>
                <a:srgbClr val="8BBD4E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7" name="Picture 3" descr="market-LINKSbi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635160" y="4886209"/>
            <a:ext cx="865611" cy="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8424083" y="4860568"/>
            <a:ext cx="113953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Изготвен от: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5848447" y="4849265"/>
            <a:ext cx="118900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Изготвен за: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00D7F-0128-3147-A065-4CC1D3DAD7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84" y="4614846"/>
            <a:ext cx="763865" cy="7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EN/News/Publications/Journal-of-Health-Monitoring/GBEDownloadsJ/Focus_en/JHealthMonit_2025_01_Dementia.pdf?__blob=publicationFile&amp;v=3&amp;utm_source=chatgpt.com" TargetMode="External"/><Relationship Id="rId2" Type="http://schemas.openxmlformats.org/officeDocument/2006/relationships/hyperlink" Target="https://www.alzheimer-europe.org/dementia/prevalence-dementia-europe?language_content_entity=en&amp;utm_source=chatgpt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gruyter.com/document/doi/10.1515/soeu-2023-0015/html?lang=en&amp;utm_source=chatgpt.com" TargetMode="External"/><Relationship Id="rId5" Type="http://schemas.openxmlformats.org/officeDocument/2006/relationships/hyperlink" Target="https://www.alzint.org/what-we-do/partnerships/world-health-organization/who-global-plan-on-dementia/?utm_source=chatgpt.com" TargetMode="External"/><Relationship Id="rId4" Type="http://schemas.openxmlformats.org/officeDocument/2006/relationships/hyperlink" Target="https://www.who.int/news-room/fact-sheets/detail/dementia?utm_source=chatgpt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7488-73CE-C06A-52CC-A2C9322BC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861A7E-7E22-A188-2507-2C51CEC6497B}"/>
              </a:ext>
            </a:extLst>
          </p:cNvPr>
          <p:cNvSpPr txBox="1"/>
          <p:nvPr/>
        </p:nvSpPr>
        <p:spPr>
          <a:xfrm>
            <a:off x="66676" y="416618"/>
            <a:ext cx="1078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1190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Кои от следните заболявания имате Вие лично?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повече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от един отговор)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E1484-63E5-850F-0F6E-2D30461D803B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 ТИП ЗАБОЛЯВАНИЯ, ОТ КОИТО СТРАДА БЪЛГАРСКОТО НАСЕЛЕНИЕ </a:t>
            </a:r>
            <a:endParaRPr lang="en-US" dirty="0">
              <a:solidFill>
                <a:srgbClr val="545F9D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F298C2-EEC9-13C7-06F0-BAC7B0165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820820"/>
              </p:ext>
            </p:extLst>
          </p:nvPr>
        </p:nvGraphicFramePr>
        <p:xfrm>
          <a:off x="-1960880" y="654277"/>
          <a:ext cx="13797280" cy="582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076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25C1D-5CD3-BC0B-2725-357F0CBC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E21AA-92A1-06A0-89C2-52366A32E8DB}"/>
              </a:ext>
            </a:extLst>
          </p:cNvPr>
          <p:cNvSpPr txBox="1"/>
          <p:nvPr/>
        </p:nvSpPr>
        <p:spPr>
          <a:xfrm>
            <a:off x="66676" y="416618"/>
            <a:ext cx="1078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1190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Моля, уточнете по-конкретно заболяванията, от които страдате Вие лично.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повече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от един отговор)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14214D-26FE-9F35-D029-B6BAA5E8B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483087"/>
              </p:ext>
            </p:extLst>
          </p:nvPr>
        </p:nvGraphicFramePr>
        <p:xfrm>
          <a:off x="3156155" y="774522"/>
          <a:ext cx="7000568" cy="582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EE1484-63E5-850F-0F6E-2D30461D803B}"/>
              </a:ext>
            </a:extLst>
          </p:cNvPr>
          <p:cNvSpPr txBox="1"/>
          <p:nvPr/>
        </p:nvSpPr>
        <p:spPr>
          <a:xfrm>
            <a:off x="66676" y="47288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 КОНКРЕТНИ ЗАБОЛЯВАНИЯ, ОТ КОИТО СТРАДА БЪЛГАРСКОТО НАСЕЛЕНИЕ </a:t>
            </a:r>
            <a:endParaRPr lang="en-US" dirty="0">
              <a:solidFill>
                <a:srgbClr val="545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8B04-AC59-9DC4-24C7-22CB3A32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B4EF0-934A-0CAA-C3A2-8DC32A464210}"/>
              </a:ext>
            </a:extLst>
          </p:cNvPr>
          <p:cNvSpPr txBox="1"/>
          <p:nvPr/>
        </p:nvSpPr>
        <p:spPr>
          <a:xfrm>
            <a:off x="66676" y="416618"/>
            <a:ext cx="1078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1190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Има ли сред близките Ви хора (Вашето семейство и роднините Ви) някой, който страда от деменция или който проявява някои от описаните симптоми?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(един отговор)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B68D5-FDE5-5A41-02AF-0BE468508CE2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НАЛИЧИЕ НА БЛИЗКИ, СТРАДАЩИ ОТ ДЕМЕНЦИЯ</a:t>
            </a:r>
            <a:endParaRPr lang="en-US" dirty="0">
              <a:solidFill>
                <a:srgbClr val="545F9D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E1B3152-5A0C-6DBC-77ED-98DED7DC1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511605"/>
              </p:ext>
            </p:extLst>
          </p:nvPr>
        </p:nvGraphicFramePr>
        <p:xfrm>
          <a:off x="3586980" y="1246200"/>
          <a:ext cx="8605020" cy="50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3385" y="939838"/>
            <a:ext cx="5001718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bg-BG" sz="1200" i="1" dirty="0">
                <a:latin typeface="Calibri" pitchFamily="34" charset="0"/>
                <a:cs typeface="Calibri" pitchFamily="34" charset="0"/>
              </a:rPr>
              <a:t>„Деменцията е здравословно състояние, засягащо паметта, мисленето и социалните способности. Това е термин, който обхваща широк спектър от специфични медицински състояния, включително болест на Алцхаймер </a:t>
            </a:r>
          </a:p>
          <a:p>
            <a:r>
              <a:rPr lang="bg-BG" sz="1200" i="1" dirty="0">
                <a:latin typeface="Calibri" pitchFamily="34" charset="0"/>
                <a:cs typeface="Calibri" pitchFamily="34" charset="0"/>
              </a:rPr>
              <a:t>В  напреднал стадий  деменцияте се проявяв чрез следните симптоми: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Трудно разпознаване на много познати места – включително и собствения дом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Забравяне на имена на близки хора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Забравяне на значими събития от живота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Затрудняване в комуникацията – забравяне на думи, фрази, знания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Поведенчески проблеми – промяна на характера, подозрителност, фобии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Задаване на въпроси многократно, тъй като отговорите им биват забравяни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5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2EFC-D464-1D39-1905-4AA62BCA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253E3-2DC3-9A66-4BA7-0D4AF3A9BC07}"/>
              </a:ext>
            </a:extLst>
          </p:cNvPr>
          <p:cNvSpPr txBox="1"/>
          <p:nvPr/>
        </p:nvSpPr>
        <p:spPr>
          <a:xfrm>
            <a:off x="66676" y="416618"/>
            <a:ext cx="1078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1190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Кое от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следните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твърдения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отговаря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на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ситуацията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в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която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се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намира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Вашия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близък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/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Вашите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близки, 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които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страдат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от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дименция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(един отговор)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DF72A-F672-86BF-F6FF-A0DA9861FD0F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СИТУАЦИЯТА НА БЛИЗКИ, СТРАДАШИ ОТ ДЕМЕНЦИЯ</a:t>
            </a:r>
            <a:endParaRPr lang="en-US" dirty="0">
              <a:solidFill>
                <a:srgbClr val="545F9D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F9086B6-731C-8100-D81F-52B509098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806943"/>
              </p:ext>
            </p:extLst>
          </p:nvPr>
        </p:nvGraphicFramePr>
        <p:xfrm>
          <a:off x="613409" y="1178922"/>
          <a:ext cx="10696575" cy="379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E2D669-F9A5-603F-1351-3987A7ECEA34}"/>
              </a:ext>
            </a:extLst>
          </p:cNvPr>
          <p:cNvSpPr txBox="1"/>
          <p:nvPr/>
        </p:nvSpPr>
        <p:spPr>
          <a:xfrm>
            <a:off x="1999536" y="5548830"/>
            <a:ext cx="7621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База: Всички,които имат един или повече близки, страдащи от деменция  /147 респ. -  Омнибус април 2025</a:t>
            </a:r>
            <a:r>
              <a:rPr lang="ru-RU" sz="1000" b="1" dirty="0"/>
              <a:t>/</a:t>
            </a:r>
            <a:endParaRPr lang="bg-BG" sz="1000" dirty="0"/>
          </a:p>
          <a:p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ACF2-3F33-E17C-A32C-C369E4E07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26255-B37B-0C87-BB44-15754735D57A}"/>
              </a:ext>
            </a:extLst>
          </p:cNvPr>
          <p:cNvSpPr txBox="1"/>
          <p:nvPr/>
        </p:nvSpPr>
        <p:spPr>
          <a:xfrm>
            <a:off x="66676" y="416618"/>
            <a:ext cx="1078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1190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 колко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години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е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човекът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хората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който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които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страдат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от деменция или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проявяват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споменатите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симптоми</a:t>
            </a: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(един отговор)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14075-722B-D1DA-273F-E193E01EBFA1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ВЪЗРАСТ НА СТРАДАЩИТЕ ОТ ДЕМЕНЦИЯ</a:t>
            </a:r>
            <a:endParaRPr lang="en-US" dirty="0">
              <a:solidFill>
                <a:srgbClr val="545F9D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FDA16E-43D3-3860-270A-A50B2C13C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124726"/>
              </p:ext>
            </p:extLst>
          </p:nvPr>
        </p:nvGraphicFramePr>
        <p:xfrm>
          <a:off x="2279669" y="1425674"/>
          <a:ext cx="7443471" cy="379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A2CCF4-2658-AA6C-EA0B-DD1BF78840BE}"/>
              </a:ext>
            </a:extLst>
          </p:cNvPr>
          <p:cNvSpPr/>
          <p:nvPr/>
        </p:nvSpPr>
        <p:spPr>
          <a:xfrm>
            <a:off x="5205482" y="1672171"/>
            <a:ext cx="1591846" cy="668124"/>
          </a:xfrm>
          <a:prstGeom prst="roundRect">
            <a:avLst/>
          </a:prstGeom>
          <a:noFill/>
          <a:ln>
            <a:solidFill>
              <a:srgbClr val="93C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Средна възраст:</a:t>
            </a:r>
            <a:b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години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2D669-F9A5-603F-1351-3987A7ECEA34}"/>
              </a:ext>
            </a:extLst>
          </p:cNvPr>
          <p:cNvSpPr txBox="1"/>
          <p:nvPr/>
        </p:nvSpPr>
        <p:spPr>
          <a:xfrm>
            <a:off x="2704073" y="5365836"/>
            <a:ext cx="7621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База: Всички,които имат един или повече близки, страдащи от деменция  /147 респ. -  Омнибус април 2025</a:t>
            </a:r>
            <a:r>
              <a:rPr lang="ru-RU" sz="1000" b="1" dirty="0"/>
              <a:t>/</a:t>
            </a:r>
            <a:endParaRPr lang="bg-BG" sz="1000" dirty="0"/>
          </a:p>
          <a:p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7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2D6AC-869E-279E-95AB-82C5D3492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7" y="2754101"/>
            <a:ext cx="5453191" cy="306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4">
            <a:extLst>
              <a:ext uri="{FF2B5EF4-FFF2-40B4-BE49-F238E27FC236}">
                <a16:creationId xmlns:a16="http://schemas.microsoft.com/office/drawing/2014/main" id="{D081C7C2-362C-FF72-2C86-C3ADB870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678" y="5407768"/>
            <a:ext cx="6016240" cy="45730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0" tIns="54425" rIns="108850" bIns="54425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APPROACH TO YOUR BUSINESS</a:t>
            </a:r>
            <a:endParaRPr kumimoji="0" lang="bg-BG" sz="17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ounded Rectangle 61">
            <a:extLst>
              <a:ext uri="{FF2B5EF4-FFF2-40B4-BE49-F238E27FC236}">
                <a16:creationId xmlns:a16="http://schemas.microsoft.com/office/drawing/2014/main" id="{3FC7A4E8-A986-ADEB-EEEB-3D9ECCB39B4D}"/>
              </a:ext>
            </a:extLst>
          </p:cNvPr>
          <p:cNvSpPr/>
          <p:nvPr/>
        </p:nvSpPr>
        <p:spPr>
          <a:xfrm>
            <a:off x="5588297" y="2754101"/>
            <a:ext cx="5453191" cy="2653667"/>
          </a:xfrm>
          <a:prstGeom prst="roundRect">
            <a:avLst>
              <a:gd name="adj" fmla="val 172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38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68" y="18399"/>
            <a:ext cx="5331328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190C5"/>
                </a:solidFill>
              </a:defRPr>
            </a:lvl1pPr>
          </a:lstStyle>
          <a:p>
            <a:r>
              <a:rPr lang="bg-BG" sz="1800" dirty="0">
                <a:solidFill>
                  <a:srgbClr val="545F9D"/>
                </a:solidFill>
                <a:latin typeface="Calibri" panose="020F0502020204030204" pitchFamily="34" charset="0"/>
              </a:rPr>
              <a:t>СЪДЪРЖАНИЕ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67747" y="1626261"/>
            <a:ext cx="1032509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 lvl="0" defTabSz="914400">
              <a:lnSpc>
                <a:spcPct val="150000"/>
              </a:lnSpc>
              <a:spcBef>
                <a:spcPct val="60000"/>
              </a:spcBef>
              <a:spcAft>
                <a:spcPts val="600"/>
              </a:spcAft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СЪДЪРЖАНИЕ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				</a:t>
            </a:r>
            <a:r>
              <a:rPr kumimoji="0" lang="bg-BG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	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	</a:t>
            </a:r>
            <a:r>
              <a:rPr lang="bg-BG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</a:t>
            </a: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60000"/>
              </a:spcBef>
              <a:spcAft>
                <a:spcPts val="600"/>
              </a:spcAft>
              <a:defRPr/>
            </a:pPr>
            <a:r>
              <a:rPr lang="bg-BG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МЕТОДОЛОГИЧЕСКА РАМКА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				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</a:t>
            </a:r>
            <a:endParaRPr lang="bg-BG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60000"/>
              </a:spcBef>
              <a:spcAft>
                <a:spcPts val="600"/>
              </a:spcAft>
              <a:defRPr/>
            </a:pPr>
            <a:r>
              <a:rPr lang="bg-BG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ТАБЛИЦА СЪС СТАТИСТИЧЕСКИТЕ ОТКЛОНЕНИЯ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</a:t>
            </a:r>
            <a:endParaRPr lang="bg-BG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 defTabSz="914400">
              <a:lnSpc>
                <a:spcPct val="150000"/>
              </a:lnSpc>
              <a:spcBef>
                <a:spcPct val="60000"/>
              </a:spcBef>
              <a:spcAft>
                <a:spcPts val="600"/>
              </a:spcAft>
              <a:defRPr/>
            </a:pPr>
            <a:r>
              <a:rPr lang="bg-BG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ОСНОВНИ ИЗВОДИ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	</a:t>
            </a:r>
            <a:r>
              <a:rPr kumimoji="0" lang="bg-BG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		</a:t>
            </a:r>
            <a:r>
              <a:rPr kumimoji="0" lang="bg-BG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					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5</a:t>
            </a:r>
          </a:p>
          <a:p>
            <a:pPr defTabSz="914400">
              <a:lnSpc>
                <a:spcPct val="150000"/>
              </a:lnSpc>
              <a:spcBef>
                <a:spcPct val="60000"/>
              </a:spcBef>
              <a:spcAft>
                <a:spcPts val="600"/>
              </a:spcAft>
              <a:defRPr/>
            </a:pPr>
            <a:r>
              <a:rPr lang="bg-BG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РЕЗУЛТАТИТЕ В ГРАФИКИ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			</a:t>
            </a:r>
            <a:r>
              <a:rPr lang="bg-BG" sz="16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8</a:t>
            </a:r>
            <a:endParaRPr lang="bg-BG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 defTabSz="914400">
              <a:lnSpc>
                <a:spcPct val="150000"/>
              </a:lnSpc>
              <a:spcBef>
                <a:spcPct val="60000"/>
              </a:spcBef>
              <a:spcAft>
                <a:spcPts val="600"/>
              </a:spcAft>
              <a:defRPr/>
            </a:pPr>
            <a:endParaRPr kumimoji="0" lang="bg-BG" sz="1600" b="0" i="0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" y="18399"/>
            <a:ext cx="5331328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МЕТОДОЛОГИЧЕСКА РАМКА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80461E-8694-4E30-A876-EED02E06D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66696"/>
              </p:ext>
            </p:extLst>
          </p:nvPr>
        </p:nvGraphicFramePr>
        <p:xfrm>
          <a:off x="679283" y="920701"/>
          <a:ext cx="10833434" cy="520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614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НА ПРОУЧВАНЕТО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Количествено , национално представително проучване, ЛИНКС ОМНИБУС 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1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МЕТОД НА РЕГИСТРАЦИЯ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Смесена методика:</a:t>
                      </a:r>
                    </a:p>
                    <a:p>
                      <a:pPr algn="just"/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80%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пряко лично интервю, асистирано от таблет</a:t>
                      </a: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(TAPI)</a:t>
                      </a: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20%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онлайн панел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ЦЕЛЕВА ГРУПА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Национално-представително за пълнолетното население на страната </a:t>
                      </a: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(18+ 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bg-BG" sz="16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25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РАЗМЕР НА ИЗВАДКАТА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Омнибус февруари  2025 – тема:</a:t>
                      </a:r>
                      <a:r>
                        <a:rPr lang="bg-BG" sz="1600" b="0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Здравословно състояние: </a:t>
                      </a: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респондента</a:t>
                      </a:r>
                      <a:b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Омнибус април  2025 – тема:</a:t>
                      </a:r>
                      <a:r>
                        <a:rPr lang="bg-BG" sz="1600" b="0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Деменция: </a:t>
                      </a: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респондента 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782812"/>
                  </a:ext>
                </a:extLst>
              </a:tr>
              <a:tr h="653769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ДИЗАЙН НА ИЗВАДКАТА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Квота по тип населено място, пол и възрастова група спрямо данни на НСИ за преброяване на населението през 2021 г. 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426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ГЕНЕРАЛНА СЪВКУПНОСТ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5 430 326 души (18+</a:t>
                      </a: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y.o</a:t>
                      </a: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7088"/>
                  </a:ext>
                </a:extLst>
              </a:tr>
              <a:tr h="66441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ПРЕДСТАВИТЕЛНОСТ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1%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отговаря на </a:t>
                      </a:r>
                      <a:r>
                        <a:rPr lang="en-GB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54 303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души на възраст 18+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466907"/>
                  </a:ext>
                </a:extLst>
              </a:tr>
              <a:tr h="564614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bg-BG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ПЕРИОД НА ПРОВЕЖДАНЕ</a:t>
                      </a:r>
                      <a:endParaRPr lang="en-U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Здравословно състояние: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02.2025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408F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bg-BG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Деменция: </a:t>
                      </a:r>
                      <a:r>
                        <a:rPr lang="bg-BG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04.2025</a:t>
                      </a:r>
                    </a:p>
                  </a:txBody>
                  <a:tcPr marL="91607" marR="91607" marT="45803" marB="458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" y="0"/>
            <a:ext cx="11081000" cy="369330"/>
          </a:xfrm>
          <a:prstGeom prst="rect">
            <a:avLst/>
          </a:prstGeom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AE1E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bg-BG" sz="1800" dirty="0">
                <a:solidFill>
                  <a:srgbClr val="545F9D"/>
                </a:solidFill>
              </a:rPr>
              <a:t>СТАТИСТИЧЕСКИ ОТКЛОНЕНИЯ</a:t>
            </a:r>
            <a:endParaRPr lang="en-US" sz="1800" dirty="0">
              <a:solidFill>
                <a:srgbClr val="545F9D"/>
              </a:solidFill>
            </a:endParaRPr>
          </a:p>
        </p:txBody>
      </p:sp>
      <p:sp>
        <p:nvSpPr>
          <p:cNvPr id="11" name="Text Box 1366">
            <a:extLst>
              <a:ext uri="{FF2B5EF4-FFF2-40B4-BE49-F238E27FC236}">
                <a16:creationId xmlns:a16="http://schemas.microsoft.com/office/drawing/2014/main" id="{A6512CF2-8C9B-9FEA-F255-E5B54154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98577"/>
            <a:ext cx="1053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Таблицата показва статистическите отклонения на стойностите на относителните дялове при случайна извадка. Данните имат гаранционна вероятност 95% на доверителните интервали</a:t>
            </a:r>
            <a:r>
              <a: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9EFB7B8A-0FD4-1906-4137-C6C0F09D4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78328"/>
              </p:ext>
            </p:extLst>
          </p:nvPr>
        </p:nvGraphicFramePr>
        <p:xfrm>
          <a:off x="355600" y="980720"/>
          <a:ext cx="10969398" cy="5037152"/>
        </p:xfrm>
        <a:graphic>
          <a:graphicData uri="http://schemas.openxmlformats.org/drawingml/2006/table">
            <a:tbl>
              <a:tblPr/>
              <a:tblGrid>
                <a:gridCol w="131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64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Размер на извадката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Относителен дял (</a:t>
                      </a: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kumimoji="0" lang="bg-BG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2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(99)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(97)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(95)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(90)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(85)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(80)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(75)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(70)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(65)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(60)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(55)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(50)</a:t>
                      </a:r>
                      <a:endParaRPr kumimoji="0" lang="bg-BG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5F9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" name="Rectangle 1352">
            <a:extLst>
              <a:ext uri="{FF2B5EF4-FFF2-40B4-BE49-F238E27FC236}">
                <a16:creationId xmlns:a16="http://schemas.microsoft.com/office/drawing/2014/main" id="{E21628C2-32D6-7971-131E-4DBA6BA6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54" y="5968846"/>
            <a:ext cx="10777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Пример: </a:t>
            </a: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Ако даден дял на отговори или подгрупа е 15% при база от 1000 респондента, то максимално възможното статистическо отклонение е в размер на 2.2%. Това означава, че “реалната” стойност на съответния показател е между 12.8% и 17.2%.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142795-262D-8ADB-F4C6-74B74937F9EA}"/>
              </a:ext>
            </a:extLst>
          </p:cNvPr>
          <p:cNvCxnSpPr/>
          <p:nvPr/>
        </p:nvCxnSpPr>
        <p:spPr>
          <a:xfrm>
            <a:off x="754743" y="3788694"/>
            <a:ext cx="4455886" cy="0"/>
          </a:xfrm>
          <a:prstGeom prst="straightConnector1">
            <a:avLst/>
          </a:prstGeom>
          <a:ln w="22225">
            <a:solidFill>
              <a:srgbClr val="545F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F61B8E-FD71-2510-B9A6-61AFC68B8F32}"/>
              </a:ext>
            </a:extLst>
          </p:cNvPr>
          <p:cNvCxnSpPr>
            <a:cxnSpLocks/>
          </p:cNvCxnSpPr>
          <p:nvPr/>
        </p:nvCxnSpPr>
        <p:spPr>
          <a:xfrm>
            <a:off x="5541883" y="1595396"/>
            <a:ext cx="0" cy="2163802"/>
          </a:xfrm>
          <a:prstGeom prst="straightConnector1">
            <a:avLst/>
          </a:prstGeom>
          <a:ln w="22225">
            <a:solidFill>
              <a:srgbClr val="545F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80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4F3FAD0-A607-F9BF-6209-47AF3DD3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285" y="2153840"/>
            <a:ext cx="9364594" cy="127516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808080">
                <a:alpha val="50000"/>
              </a:srgbClr>
            </a:outerShdw>
            <a:softEdge rad="127000"/>
          </a:effectLst>
        </p:spPr>
        <p:txBody>
          <a:bodyPr lIns="0" tIns="0" rIns="0" bIns="0" anchor="ctr"/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4800" b="1" dirty="0">
                <a:solidFill>
                  <a:srgbClr val="545F9D"/>
                </a:solidFill>
                <a:cs typeface="Tahoma" pitchFamily="34" charset="0"/>
              </a:rPr>
              <a:t>ОСНОВНИ ИЗВОДИ </a:t>
            </a:r>
            <a:endParaRPr lang="en-US" sz="4800" b="1" dirty="0">
              <a:solidFill>
                <a:srgbClr val="545F9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812" y="626603"/>
            <a:ext cx="560632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Деменцията представлява нарастващ глобален здравен и социален проблем, чието значение се подчертава от последните данни и прогнози. Според Световната здравна организация, през 2021 г. около 57 милиона души по света живеят с деменция, като над 60% от тях се намират в страни с ниски и средни доходи. Очаква се този брой да достигне 78 милиона до 2030 г. и 139 милиона до 2050 г., главно поради застаряването на населението .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 Европа, броят на хората с деменция също се увеличава. През 2019 г. в Европейския съюз (ЕС27) се оценява, че 7.85 милиона души живеят с деменция. Прогнозите сочат, че до 2050 г. този брой ще се удвои, достигайки 14.3 милиона в ЕС и 18.8 милиона в по-широкия европейски регион .(</a:t>
            </a:r>
            <a:r>
              <a:rPr lang="ru-RU" sz="1400" dirty="0">
                <a:latin typeface="Calibri" pitchFamily="34" charset="0"/>
                <a:cs typeface="Calibri" pitchFamily="34" charset="0"/>
                <a:hlinkClick r:id="rId2" tooltip="Prevalence of dementia in Europe"/>
              </a:rPr>
              <a:t>Alzheimer Europe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 Германия, през 2022 г., 2.8% от населението на възраст 40 и повече години е диагностицирано с деменция, като този процент нараства с възрастта, достигайки 6.9% сред хората на 65 и повече години .(</a:t>
            </a:r>
            <a:r>
              <a:rPr lang="ru-RU" sz="1400" dirty="0">
                <a:latin typeface="Calibri" pitchFamily="34" charset="0"/>
                <a:cs typeface="Calibri" pitchFamily="34" charset="0"/>
                <a:hlinkClick r:id="rId3" tooltip="[PDF] Journal of Health Monitoring | 1/2025 | Dementia - RKI"/>
              </a:rPr>
              <a:t>rki.de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На глобално ниво, деменцията е седмата водеща причина за смъртност и една от основните причини за инвалидност и зависимост сред възрастните хора. През 2019 г. разходите, свързани с деменцията, се оценяват на 1.3 трилиона щатски долара, като около 50% от тези разходи се дължат на неформалната грижа, предоставяна от семейства и приятели </a:t>
            </a:r>
            <a:r>
              <a:rPr lang="ru-RU" sz="1400" dirty="0"/>
              <a:t>.(</a:t>
            </a:r>
            <a:r>
              <a:rPr lang="ru-RU" sz="1400" dirty="0">
                <a:hlinkClick r:id="rId4" tooltip="Dementia - World Health Organization (WHO)"/>
              </a:rPr>
              <a:t>Световна здравна организация</a:t>
            </a:r>
            <a:r>
              <a:rPr lang="ru-RU" sz="1400" dirty="0"/>
              <a:t>)</a:t>
            </a:r>
          </a:p>
          <a:p>
            <a:endParaRPr lang="ru-RU" sz="1400" dirty="0"/>
          </a:p>
        </p:txBody>
      </p:sp>
      <p:sp>
        <p:nvSpPr>
          <p:cNvPr id="3" name="Rectangle 2"/>
          <p:cNvSpPr/>
          <p:nvPr/>
        </p:nvSpPr>
        <p:spPr>
          <a:xfrm>
            <a:off x="6103495" y="674073"/>
            <a:ext cx="546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В отговор на нарастващото значение на деменцията, Световната здравна организация прие Глобален план за действие по отношение на общественото здраве и деменцията 2017–2025 г., който цели подобряване на живота на хората с деменция, техните семейства и грижещите се за тях лица, както и намаляване на въздействието на деменцията върху общностите и страните .(</a:t>
            </a:r>
            <a:r>
              <a:rPr lang="ru-RU" sz="1400" dirty="0">
                <a:latin typeface="Calibri" pitchFamily="34" charset="0"/>
                <a:cs typeface="Calibri" pitchFamily="34" charset="0"/>
                <a:hlinkClick r:id="rId5" tooltip="ADI - WHO Global Action Plan on dementia"/>
              </a:rPr>
              <a:t>alzint.org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Деменцията представлява сериозно предизвикателство както на глобално, така и на национално ниво. Необходима е координирана политика, насочена към ранна диагностика, достъп до лечение и подкрепа за семейства и грижещи се лица, за да се справим ефективно с нарастващото въздействие на това заболяване.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Докато глобално се наблюдава нарастващо внимание към деменцията, включително разработване на национални стратегии и програми за подкрепа, в България все още липсва цялостна национална политика по въпроса. Грижата остава предимно в ръцете на семействата, без достатъчна институционална подкрепа. Това поставя България в по-неблагоприятна позиция спрямо много други страни, които активно работят за подобряване на грижите и подкрепата за хората с деменция. .</a:t>
            </a:r>
            <a:r>
              <a:rPr lang="ru-RU" sz="1400" dirty="0">
                <a:latin typeface="Calibri" pitchFamily="34" charset="0"/>
                <a:cs typeface="Calibri" pitchFamily="34" charset="0"/>
                <a:hlinkClick r:id="rId6"/>
              </a:rPr>
              <a:t>De Gruyter Brill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E1484-63E5-850F-0F6E-2D30461D803B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  ДЕМЕНЦИЯТА СТАВА ВСЕ ПО-ГОЛЯМ ГЛОБАЛЕН ПРОБЛЕМ  </a:t>
            </a:r>
            <a:endParaRPr lang="en-US" dirty="0">
              <a:solidFill>
                <a:srgbClr val="545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813" y="626603"/>
            <a:ext cx="58011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В националното представителното проучване, проведено от Маркет ЛИНКС  през април 2025, което има за цел да идентифицира основните заболявания на българското пълнолетно население, включително и разпространеността на деменцията като болест, се установява: 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Повече от половината респонденти (56%) съобщават, че страдат от някакво заболяване, като делът е значително по-висок сред жените и прогресивно нарастващ от около една четвърт (28%) сред възрастовата група 18 – 34 до три четвърти (75%) сред населението над 60 години. Няма значими разлики по тип населено място. </a:t>
            </a: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Най-често посочваните здравословни проблеми са свързани със сърдечно-съдовата система (19%), зрението (13%), опорно-двигателния апарат (12%) и обмяната на веществата (12%). Неврологични заболявания (вкл. деменция) са отбелязани от 3% от респондентите.</a:t>
            </a: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Като конкретно лично заболяване деменцията  се споменава от съвсем малко хора - едва 0.2% от участниците в проучването. Причините за това могат да бъдат както слаба възможност за самодиагностициране, незпознаване симптомите на болестта, както и нейното стигматизиране като симптом за социална негодност. </a:t>
            </a: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180" y="1438570"/>
            <a:ext cx="504918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 противовес на това, значителен процент от респондентите 14.4% от съобщават, че имат близък, който страда от деменция или проявява типични симптоми. В 90% от случаите това е един човек, а в останалите – двама или повече.</a:t>
            </a: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И в България деменцията  е най-разпространена сред по-възрастното население – 89% от засегнатите близки са на възраст над 60 години. </a:t>
            </a: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545F9D"/>
              </a:buClr>
              <a:buFont typeface="Symbol" pitchFamily="18" charset="2"/>
              <a:buChar char="¨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При повечето случаи (55%) лечението се осъществява в домашни условия и само при 7% болните са настанени в специализирано здравно заведение.   При 39% болестта не се третира, като при 32% от всички съобщени случаи  няма поставена диагноза,  въпреки налични симптоми, а при 7% има диагноза, но болните не са лекувани. 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E1484-63E5-850F-0F6E-2D30461D803B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  ДЕМЕНЦИЯТА В БЪЛГАРИЯ – СКРИТО, НО ЗНАЧИМО СОЦИАЛНО ЗАБОЛЯВАНЕ</a:t>
            </a:r>
            <a:endParaRPr lang="en-US" dirty="0">
              <a:solidFill>
                <a:srgbClr val="545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1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4F3FAD0-A607-F9BF-6209-47AF3DD3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285" y="2153840"/>
            <a:ext cx="9364594" cy="127516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808080">
                <a:alpha val="50000"/>
              </a:srgbClr>
            </a:outerShdw>
            <a:softEdge rad="127000"/>
          </a:effectLst>
        </p:spPr>
        <p:txBody>
          <a:bodyPr lIns="0" tIns="0" rIns="0" bIns="0" anchor="ctr"/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4800" b="1" dirty="0">
                <a:solidFill>
                  <a:srgbClr val="545F9D"/>
                </a:solidFill>
                <a:cs typeface="Tahoma" pitchFamily="34" charset="0"/>
              </a:rPr>
              <a:t>РЕЗУЛТАТИТЕ В ГРАФИКИ</a:t>
            </a:r>
            <a:endParaRPr lang="en-US" sz="4800" b="1" dirty="0">
              <a:solidFill>
                <a:srgbClr val="545F9D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3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84034-2F9A-EE62-3DA0-5340CBF7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97A8E4-1AAF-D312-3551-3722285DC5C3}"/>
              </a:ext>
            </a:extLst>
          </p:cNvPr>
          <p:cNvSpPr txBox="1"/>
          <p:nvPr/>
        </p:nvSpPr>
        <p:spPr>
          <a:xfrm>
            <a:off x="66676" y="416618"/>
            <a:ext cx="1078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1190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Страдате ли от някакво заболяване Вие лично?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(един отговор)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96D28-BF57-9FC8-8584-37191B9D9861}"/>
              </a:ext>
            </a:extLst>
          </p:cNvPr>
          <p:cNvSpPr txBox="1"/>
          <p:nvPr/>
        </p:nvSpPr>
        <p:spPr>
          <a:xfrm>
            <a:off x="0" y="-2839"/>
            <a:ext cx="107893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1190C5"/>
                </a:solidFill>
                <a:latin typeface="Calibri" panose="020F0502020204030204" pitchFamily="34" charset="0"/>
              </a:defRPr>
            </a:lvl1pPr>
          </a:lstStyle>
          <a:p>
            <a:r>
              <a:rPr lang="bg-BG" dirty="0">
                <a:solidFill>
                  <a:srgbClr val="545F9D"/>
                </a:solidFill>
              </a:rPr>
              <a:t>НАЛИЧИЕ НА НЯКАКВО ЗАБОЛЯВАНЕ</a:t>
            </a:r>
            <a:endParaRPr lang="en-US" dirty="0">
              <a:solidFill>
                <a:srgbClr val="545F9D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567B3F-E45C-6DC0-77E6-F508979BF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83274"/>
              </p:ext>
            </p:extLst>
          </p:nvPr>
        </p:nvGraphicFramePr>
        <p:xfrm>
          <a:off x="1489490" y="724395"/>
          <a:ext cx="8568910" cy="390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E7DF59-B28A-C900-5AA0-6DED7CB1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71812"/>
              </p:ext>
            </p:extLst>
          </p:nvPr>
        </p:nvGraphicFramePr>
        <p:xfrm>
          <a:off x="1909058" y="4465168"/>
          <a:ext cx="8656762" cy="1905094"/>
        </p:xfrm>
        <a:graphic>
          <a:graphicData uri="http://schemas.openxmlformats.org/drawingml/2006/table">
            <a:tbl>
              <a:tblPr/>
              <a:tblGrid>
                <a:gridCol w="1299160">
                  <a:extLst>
                    <a:ext uri="{9D8B030D-6E8A-4147-A177-3AD203B41FA5}">
                      <a16:colId xmlns:a16="http://schemas.microsoft.com/office/drawing/2014/main" val="2081123649"/>
                    </a:ext>
                  </a:extLst>
                </a:gridCol>
                <a:gridCol w="807097">
                  <a:extLst>
                    <a:ext uri="{9D8B030D-6E8A-4147-A177-3AD203B41FA5}">
                      <a16:colId xmlns:a16="http://schemas.microsoft.com/office/drawing/2014/main" val="1148161961"/>
                    </a:ext>
                  </a:extLst>
                </a:gridCol>
                <a:gridCol w="146435">
                  <a:extLst>
                    <a:ext uri="{9D8B030D-6E8A-4147-A177-3AD203B41FA5}">
                      <a16:colId xmlns:a16="http://schemas.microsoft.com/office/drawing/2014/main" val="1186855628"/>
                    </a:ext>
                  </a:extLst>
                </a:gridCol>
                <a:gridCol w="724078">
                  <a:extLst>
                    <a:ext uri="{9D8B030D-6E8A-4147-A177-3AD203B41FA5}">
                      <a16:colId xmlns:a16="http://schemas.microsoft.com/office/drawing/2014/main" val="3650232217"/>
                    </a:ext>
                  </a:extLst>
                </a:gridCol>
                <a:gridCol w="788440">
                  <a:extLst>
                    <a:ext uri="{9D8B030D-6E8A-4147-A177-3AD203B41FA5}">
                      <a16:colId xmlns:a16="http://schemas.microsoft.com/office/drawing/2014/main" val="4122596161"/>
                    </a:ext>
                  </a:extLst>
                </a:gridCol>
                <a:gridCol w="176998">
                  <a:extLst>
                    <a:ext uri="{9D8B030D-6E8A-4147-A177-3AD203B41FA5}">
                      <a16:colId xmlns:a16="http://schemas.microsoft.com/office/drawing/2014/main" val="2094614517"/>
                    </a:ext>
                  </a:extLst>
                </a:gridCol>
                <a:gridCol w="579262">
                  <a:extLst>
                    <a:ext uri="{9D8B030D-6E8A-4147-A177-3AD203B41FA5}">
                      <a16:colId xmlns:a16="http://schemas.microsoft.com/office/drawing/2014/main" val="1931501708"/>
                    </a:ext>
                  </a:extLst>
                </a:gridCol>
                <a:gridCol w="659717">
                  <a:extLst>
                    <a:ext uri="{9D8B030D-6E8A-4147-A177-3AD203B41FA5}">
                      <a16:colId xmlns:a16="http://schemas.microsoft.com/office/drawing/2014/main" val="4160867504"/>
                    </a:ext>
                  </a:extLst>
                </a:gridCol>
                <a:gridCol w="563172">
                  <a:extLst>
                    <a:ext uri="{9D8B030D-6E8A-4147-A177-3AD203B41FA5}">
                      <a16:colId xmlns:a16="http://schemas.microsoft.com/office/drawing/2014/main" val="949911069"/>
                    </a:ext>
                  </a:extLst>
                </a:gridCol>
                <a:gridCol w="193088">
                  <a:extLst>
                    <a:ext uri="{9D8B030D-6E8A-4147-A177-3AD203B41FA5}">
                      <a16:colId xmlns:a16="http://schemas.microsoft.com/office/drawing/2014/main" val="3110248095"/>
                    </a:ext>
                  </a:extLst>
                </a:gridCol>
                <a:gridCol w="772349">
                  <a:extLst>
                    <a:ext uri="{9D8B030D-6E8A-4147-A177-3AD203B41FA5}">
                      <a16:colId xmlns:a16="http://schemas.microsoft.com/office/drawing/2014/main" val="2837892561"/>
                    </a:ext>
                  </a:extLst>
                </a:gridCol>
                <a:gridCol w="643626">
                  <a:extLst>
                    <a:ext uri="{9D8B030D-6E8A-4147-A177-3AD203B41FA5}">
                      <a16:colId xmlns:a16="http://schemas.microsoft.com/office/drawing/2014/main" val="49891939"/>
                    </a:ext>
                  </a:extLst>
                </a:gridCol>
                <a:gridCol w="740167">
                  <a:extLst>
                    <a:ext uri="{9D8B030D-6E8A-4147-A177-3AD203B41FA5}">
                      <a16:colId xmlns:a16="http://schemas.microsoft.com/office/drawing/2014/main" val="2527426398"/>
                    </a:ext>
                  </a:extLst>
                </a:gridCol>
                <a:gridCol w="563173">
                  <a:extLst>
                    <a:ext uri="{9D8B030D-6E8A-4147-A177-3AD203B41FA5}">
                      <a16:colId xmlns:a16="http://schemas.microsoft.com/office/drawing/2014/main" val="355362727"/>
                    </a:ext>
                  </a:extLst>
                </a:gridCol>
              </a:tblGrid>
              <a:tr h="414065">
                <a:tc rowSpan="2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Всички</a:t>
                      </a:r>
                    </a:p>
                  </a:txBody>
                  <a:tcPr marL="6851" marR="6851" marT="6851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ВЪЗРАСТ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 НАСЕЛЕНО МЯСТО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89756"/>
                  </a:ext>
                </a:extLst>
              </a:tr>
              <a:tr h="45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Жена</a:t>
                      </a:r>
                    </a:p>
                  </a:txBody>
                  <a:tcPr marL="6851" marR="6851" marT="6851" marB="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Мъж</a:t>
                      </a:r>
                    </a:p>
                  </a:txBody>
                  <a:tcPr marL="6851" marR="6851" marT="6851" marB="0" vert="vert27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18-34</a:t>
                      </a:r>
                    </a:p>
                  </a:txBody>
                  <a:tcPr marL="6851" marR="6851" marT="6851" marB="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35-59</a:t>
                      </a:r>
                    </a:p>
                  </a:txBody>
                  <a:tcPr marL="6851" marR="6851" marT="6851" marB="0" vert="vert27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60+</a:t>
                      </a:r>
                    </a:p>
                  </a:txBody>
                  <a:tcPr marL="6851" marR="6851" marT="6851" marB="0" vert="vert27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София</a:t>
                      </a:r>
                    </a:p>
                  </a:txBody>
                  <a:tcPr marL="6851" marR="6851" marT="6851" marB="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Голям град</a:t>
                      </a:r>
                    </a:p>
                  </a:txBody>
                  <a:tcPr marL="6851" marR="6851" marT="6851" marB="0" vert="vert27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 град</a:t>
                      </a:r>
                    </a:p>
                  </a:txBody>
                  <a:tcPr marL="6851" marR="6851" marT="6851" marB="0" vert="vert27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Село</a:t>
                      </a:r>
                    </a:p>
                  </a:txBody>
                  <a:tcPr marL="6851" marR="6851" marT="6851" marB="0" vert="vert27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08467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2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База /респ./: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73991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bg-BG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Да, страдам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286155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bg-BG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Не, не страдам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03007"/>
                  </a:ext>
                </a:extLst>
              </a:tr>
              <a:tr h="335699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bg-BG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 желая да отговоря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1" marR="6851" marT="685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4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71127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49065</TotalTime>
  <Words>1880</Words>
  <Application>Microsoft Office PowerPoint</Application>
  <PresentationFormat>Широк екран</PresentationFormat>
  <Paragraphs>441</Paragraphs>
  <Slides>15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8" baseType="lpstr">
      <vt:lpstr>Arial</vt:lpstr>
      <vt:lpstr>Calibri</vt:lpstr>
      <vt:lpstr>Courier New</vt:lpstr>
      <vt:lpstr>Open Sans</vt:lpstr>
      <vt:lpstr>Symbol</vt:lpstr>
      <vt:lpstr>Tahoma</vt:lpstr>
      <vt:lpstr>Wingdings</vt:lpstr>
      <vt:lpstr>1_Custom Design</vt:lpstr>
      <vt:lpstr>3_Custom Design</vt:lpstr>
      <vt:lpstr>2_Custom Design</vt:lpstr>
      <vt:lpstr>6_Custom Design</vt:lpstr>
      <vt:lpstr>7_Custom Design</vt:lpstr>
      <vt:lpstr>5_Custom Design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Todor Dimovski</dc:creator>
  <cp:lastModifiedBy>Мадлен</cp:lastModifiedBy>
  <cp:revision>4706</cp:revision>
  <cp:lastPrinted>2014-06-03T09:50:40Z</cp:lastPrinted>
  <dcterms:created xsi:type="dcterms:W3CDTF">2014-05-16T11:18:45Z</dcterms:created>
  <dcterms:modified xsi:type="dcterms:W3CDTF">2025-05-13T12:55:42Z</dcterms:modified>
</cp:coreProperties>
</file>