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81" r:id="rId5"/>
    <p:sldId id="260" r:id="rId6"/>
    <p:sldId id="261" r:id="rId7"/>
    <p:sldId id="264" r:id="rId8"/>
    <p:sldId id="265" r:id="rId9"/>
    <p:sldId id="266" r:id="rId10"/>
    <p:sldId id="262" r:id="rId11"/>
    <p:sldId id="282" r:id="rId12"/>
    <p:sldId id="270" r:id="rId13"/>
    <p:sldId id="273" r:id="rId14"/>
    <p:sldId id="295" r:id="rId15"/>
    <p:sldId id="292" r:id="rId16"/>
    <p:sldId id="283" r:id="rId17"/>
    <p:sldId id="267" r:id="rId18"/>
    <p:sldId id="275" r:id="rId19"/>
    <p:sldId id="269" r:id="rId20"/>
    <p:sldId id="276" r:id="rId21"/>
    <p:sldId id="284" r:id="rId22"/>
    <p:sldId id="294" r:id="rId23"/>
    <p:sldId id="291" r:id="rId24"/>
    <p:sldId id="290" r:id="rId25"/>
    <p:sldId id="285" r:id="rId26"/>
    <p:sldId id="277" r:id="rId27"/>
    <p:sldId id="278" r:id="rId28"/>
    <p:sldId id="279" r:id="rId29"/>
    <p:sldId id="280" r:id="rId30"/>
    <p:sldId id="289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2024 г  беше по-добра от 2023 г</c:v>
                </c:pt>
                <c:pt idx="1">
                  <c:v>Същата</c:v>
                </c:pt>
                <c:pt idx="2">
                  <c:v>2024 г  беше по-лоша от 2023 г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37.799999999999997</c:v>
                </c:pt>
                <c:pt idx="1">
                  <c:v>40.799999999999997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0-4135-9298-19E96EFBE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439552"/>
        <c:axId val="34441088"/>
      </c:barChart>
      <c:catAx>
        <c:axId val="3443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1088"/>
        <c:crosses val="autoZero"/>
        <c:auto val="1"/>
        <c:lblAlgn val="ctr"/>
        <c:lblOffset val="100"/>
        <c:noMultiLvlLbl val="0"/>
      </c:catAx>
      <c:valAx>
        <c:axId val="3444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bg-BG" dirty="0" smtClean="0">
                <a:latin typeface="Comic Sans MS" panose="030F0702030302020204" pitchFamily="66" charset="0"/>
              </a:rPr>
              <a:t>Индексирана средна по елементи на средата: 2024 г. спрямо 2023 г.</a:t>
            </a:r>
            <a:endParaRPr lang="en-US" dirty="0">
              <a:latin typeface="Comic Sans MS" panose="030F0702030302020204" pitchFamily="66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Индексирана средна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Възможностите за наемане на качествена работна сила</c:v>
                </c:pt>
                <c:pt idx="1">
                  <c:v>Достъпът до кредити и други финансови източници</c:v>
                </c:pt>
                <c:pt idx="2">
                  <c:v>Осигурителната тежест</c:v>
                </c:pt>
                <c:pt idx="3">
                  <c:v>Данъчната тежест</c:v>
                </c:pt>
                <c:pt idx="4">
                  <c:v>Конкуренцията на пазарите, за които работите</c:v>
                </c:pt>
                <c:pt idx="5">
                  <c:v>Цените на пазарите, за които работите</c:v>
                </c:pt>
                <c:pt idx="6">
                  <c:v>Търсенето на стоките/услугите, които произвеждате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46</c:v>
                </c:pt>
                <c:pt idx="1">
                  <c:v>53</c:v>
                </c:pt>
                <c:pt idx="2">
                  <c:v>46</c:v>
                </c:pt>
                <c:pt idx="3">
                  <c:v>48</c:v>
                </c:pt>
                <c:pt idx="4">
                  <c:v>53</c:v>
                </c:pt>
                <c:pt idx="5">
                  <c:v>55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E-43AD-800F-F05C1D100D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Възможностите за наемане на качествена работна сила</c:v>
                </c:pt>
                <c:pt idx="1">
                  <c:v>Достъпът до кредити и други финансови източници</c:v>
                </c:pt>
                <c:pt idx="2">
                  <c:v>Осигурителната тежест</c:v>
                </c:pt>
                <c:pt idx="3">
                  <c:v>Данъчната тежест</c:v>
                </c:pt>
                <c:pt idx="4">
                  <c:v>Конкуренцията на пазарите, за които работите</c:v>
                </c:pt>
                <c:pt idx="5">
                  <c:v>Цените на пазарите, за които работите</c:v>
                </c:pt>
                <c:pt idx="6">
                  <c:v>Търсенето на стоките/услугите, които произвеждате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DC9E-43AD-800F-F05C1D100D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Възможностите за наемане на качествена работна сила</c:v>
                </c:pt>
                <c:pt idx="1">
                  <c:v>Достъпът до кредити и други финансови източници</c:v>
                </c:pt>
                <c:pt idx="2">
                  <c:v>Осигурителната тежест</c:v>
                </c:pt>
                <c:pt idx="3">
                  <c:v>Данъчната тежест</c:v>
                </c:pt>
                <c:pt idx="4">
                  <c:v>Конкуренцията на пазарите, за които работите</c:v>
                </c:pt>
                <c:pt idx="5">
                  <c:v>Цените на пазарите, за които работите</c:v>
                </c:pt>
                <c:pt idx="6">
                  <c:v>Търсенето на стоките/услугите, които произвеждате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DC9E-43AD-800F-F05C1D100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49248"/>
        <c:axId val="35350784"/>
      </c:barChart>
      <c:catAx>
        <c:axId val="3534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784"/>
        <c:crosses val="autoZero"/>
        <c:auto val="1"/>
        <c:lblAlgn val="ctr"/>
        <c:lblOffset val="100"/>
        <c:noMultiLvlLbl val="0"/>
      </c:catAx>
      <c:valAx>
        <c:axId val="3535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4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Sheet1!$A$21:$A$23</c:f>
              <c:strCache>
                <c:ptCount val="3"/>
                <c:pt idx="0">
                  <c:v>2025 г  очакваме да бъде по-добра за нашата фирма</c:v>
                </c:pt>
                <c:pt idx="1">
                  <c:v>Същата</c:v>
                </c:pt>
                <c:pt idx="2">
                  <c:v>2025 г  очакваме да бъде по-лоша за нашата фирма</c:v>
                </c:pt>
              </c:strCache>
            </c:strRef>
          </c:cat>
          <c:val>
            <c:numRef>
              <c:f>Sheet1!$B$21:$B$23</c:f>
              <c:numCache>
                <c:formatCode>###0.0</c:formatCode>
                <c:ptCount val="3"/>
                <c:pt idx="0">
                  <c:v>43</c:v>
                </c:pt>
                <c:pt idx="1">
                  <c:v>38.200000000000003</c:v>
                </c:pt>
                <c:pt idx="2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6-48C9-B999-AFA9A0776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859328"/>
        <c:axId val="105893888"/>
      </c:barChart>
      <c:catAx>
        <c:axId val="10585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93888"/>
        <c:crosses val="autoZero"/>
        <c:auto val="1"/>
        <c:lblAlgn val="ctr"/>
        <c:lblOffset val="100"/>
        <c:noMultiLvlLbl val="0"/>
      </c:catAx>
      <c:valAx>
        <c:axId val="10589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5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bg-BG" dirty="0" smtClean="0">
                <a:latin typeface="Comic Sans MS" panose="030F0702030302020204" pitchFamily="66" charset="0"/>
              </a:rPr>
              <a:t>ОСНОВНИ ПРОБЛЕМИ, КОИТО ВЪЗПРЕПЯТСТВАТ БИЗНЕСА</a:t>
            </a:r>
            <a:endParaRPr lang="en-US" dirty="0">
              <a:latin typeface="Comic Sans MS" panose="030F0702030302020204" pitchFamily="66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Трудният достъп до кредити  и други финансови източници</c:v>
                </c:pt>
                <c:pt idx="1">
                  <c:v>Нагласените обществени поръчки</c:v>
                </c:pt>
                <c:pt idx="2">
                  <c:v>Нарастващата сила на търговските вериги</c:v>
                </c:pt>
                <c:pt idx="3">
                  <c:v>Конкуренцията на чуждестранни производители</c:v>
                </c:pt>
                <c:pt idx="4">
                  <c:v>Корупцията</c:v>
                </c:pt>
                <c:pt idx="5">
                  <c:v>Неблагоприятната макросреда</c:v>
                </c:pt>
                <c:pt idx="6">
                  <c:v>Данъчната тежест</c:v>
                </c:pt>
                <c:pt idx="7">
                  <c:v>Осигурителната тежест</c:v>
                </c:pt>
                <c:pt idx="8">
                  <c:v>Законовите несъвършенства</c:v>
                </c:pt>
                <c:pt idx="9">
                  <c:v>Повишените цени на енергоносителите</c:v>
                </c:pt>
                <c:pt idx="10">
                  <c:v>Нелоялната конкуренция</c:v>
                </c:pt>
                <c:pt idx="11">
                  <c:v>Административните и бюрократични бариери</c:v>
                </c:pt>
                <c:pt idx="12">
                  <c:v>Трудното намиране на качествена работна сила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6.6</c:v>
                </c:pt>
                <c:pt idx="1">
                  <c:v>11.8</c:v>
                </c:pt>
                <c:pt idx="2">
                  <c:v>13.1</c:v>
                </c:pt>
                <c:pt idx="3">
                  <c:v>15.3</c:v>
                </c:pt>
                <c:pt idx="4">
                  <c:v>18.899999999999999</c:v>
                </c:pt>
                <c:pt idx="5">
                  <c:v>22.1</c:v>
                </c:pt>
                <c:pt idx="6">
                  <c:v>22.6</c:v>
                </c:pt>
                <c:pt idx="7">
                  <c:v>23.3</c:v>
                </c:pt>
                <c:pt idx="8">
                  <c:v>24.3</c:v>
                </c:pt>
                <c:pt idx="9">
                  <c:v>27.4</c:v>
                </c:pt>
                <c:pt idx="10">
                  <c:v>31.1</c:v>
                </c:pt>
                <c:pt idx="11">
                  <c:v>39</c:v>
                </c:pt>
                <c:pt idx="12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7-4778-9EA9-304B74F6A4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Трудният достъп до кредити  и други финансови източници</c:v>
                </c:pt>
                <c:pt idx="1">
                  <c:v>Нагласените обществени поръчки</c:v>
                </c:pt>
                <c:pt idx="2">
                  <c:v>Нарастващата сила на търговските вериги</c:v>
                </c:pt>
                <c:pt idx="3">
                  <c:v>Конкуренцията на чуждестранни производители</c:v>
                </c:pt>
                <c:pt idx="4">
                  <c:v>Корупцията</c:v>
                </c:pt>
                <c:pt idx="5">
                  <c:v>Неблагоприятната макросреда</c:v>
                </c:pt>
                <c:pt idx="6">
                  <c:v>Данъчната тежест</c:v>
                </c:pt>
                <c:pt idx="7">
                  <c:v>Осигурителната тежест</c:v>
                </c:pt>
                <c:pt idx="8">
                  <c:v>Законовите несъвършенства</c:v>
                </c:pt>
                <c:pt idx="9">
                  <c:v>Повишените цени на енергоносителите</c:v>
                </c:pt>
                <c:pt idx="10">
                  <c:v>Нелоялната конкуренция</c:v>
                </c:pt>
                <c:pt idx="11">
                  <c:v>Административните и бюрократични бариери</c:v>
                </c:pt>
                <c:pt idx="12">
                  <c:v>Трудното намиране на качествена работна сила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21E7-4778-9EA9-304B74F6A4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Трудният достъп до кредити  и други финансови източници</c:v>
                </c:pt>
                <c:pt idx="1">
                  <c:v>Нагласените обществени поръчки</c:v>
                </c:pt>
                <c:pt idx="2">
                  <c:v>Нарастващата сила на търговските вериги</c:v>
                </c:pt>
                <c:pt idx="3">
                  <c:v>Конкуренцията на чуждестранни производители</c:v>
                </c:pt>
                <c:pt idx="4">
                  <c:v>Корупцията</c:v>
                </c:pt>
                <c:pt idx="5">
                  <c:v>Неблагоприятната макросреда</c:v>
                </c:pt>
                <c:pt idx="6">
                  <c:v>Данъчната тежест</c:v>
                </c:pt>
                <c:pt idx="7">
                  <c:v>Осигурителната тежест</c:v>
                </c:pt>
                <c:pt idx="8">
                  <c:v>Законовите несъвършенства</c:v>
                </c:pt>
                <c:pt idx="9">
                  <c:v>Повишените цени на енергоносителите</c:v>
                </c:pt>
                <c:pt idx="10">
                  <c:v>Нелоялната конкуренция</c:v>
                </c:pt>
                <c:pt idx="11">
                  <c:v>Административните и бюрократични бариери</c:v>
                </c:pt>
                <c:pt idx="12">
                  <c:v>Трудното намиране на качествена работна сила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21E7-4778-9EA9-304B74F6A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981056"/>
        <c:axId val="103984512"/>
      </c:barChart>
      <c:catAx>
        <c:axId val="10398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84512"/>
        <c:crosses val="autoZero"/>
        <c:auto val="1"/>
        <c:lblAlgn val="ctr"/>
        <c:lblOffset val="100"/>
        <c:noMultiLvlLbl val="0"/>
      </c:catAx>
      <c:valAx>
        <c:axId val="10398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Изцяло положително</c:v>
                </c:pt>
                <c:pt idx="1">
                  <c:v>Като цяло положително</c:v>
                </c:pt>
                <c:pt idx="2">
                  <c:v>Никак няма да се отрази</c:v>
                </c:pt>
                <c:pt idx="3">
                  <c:v>Като цяло отрицателно</c:v>
                </c:pt>
                <c:pt idx="4">
                  <c:v>Изцяло отрицателно</c:v>
                </c:pt>
                <c:pt idx="5">
                  <c:v>Не мога да преценя</c:v>
                </c:pt>
              </c:strCache>
            </c:strRef>
          </c:cat>
          <c:val>
            <c:numRef>
              <c:f>Sheet1!$B$1:$B$6</c:f>
              <c:numCache>
                <c:formatCode>###0.0</c:formatCode>
                <c:ptCount val="6"/>
                <c:pt idx="0">
                  <c:v>9.75</c:v>
                </c:pt>
                <c:pt idx="1">
                  <c:v>15.875</c:v>
                </c:pt>
                <c:pt idx="2">
                  <c:v>27</c:v>
                </c:pt>
                <c:pt idx="3">
                  <c:v>19</c:v>
                </c:pt>
                <c:pt idx="4">
                  <c:v>11.5</c:v>
                </c:pt>
                <c:pt idx="5">
                  <c:v>16.875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D1F-A203-3CEDFF422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88928"/>
        <c:axId val="38190464"/>
      </c:barChart>
      <c:catAx>
        <c:axId val="3818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90464"/>
        <c:crosses val="autoZero"/>
        <c:auto val="1"/>
        <c:lblAlgn val="ctr"/>
        <c:lblOffset val="100"/>
        <c:noMultiLvlLbl val="0"/>
      </c:catAx>
      <c:valAx>
        <c:axId val="3819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Sheet1!$A$13:$A$18</c:f>
              <c:strCache>
                <c:ptCount val="6"/>
                <c:pt idx="0">
                  <c:v>Изцяло положително</c:v>
                </c:pt>
                <c:pt idx="1">
                  <c:v>Като цяло положително</c:v>
                </c:pt>
                <c:pt idx="2">
                  <c:v>Никак не се отразява</c:v>
                </c:pt>
                <c:pt idx="3">
                  <c:v>Като цяло отрицателно</c:v>
                </c:pt>
                <c:pt idx="4">
                  <c:v>Изцяло отрицателно</c:v>
                </c:pt>
                <c:pt idx="5">
                  <c:v>Не мога да преценя</c:v>
                </c:pt>
              </c:strCache>
            </c:strRef>
          </c:cat>
          <c:val>
            <c:numRef>
              <c:f>Sheet1!$B$13:$B$18</c:f>
              <c:numCache>
                <c:formatCode>###0.0</c:formatCode>
                <c:ptCount val="6"/>
                <c:pt idx="0">
                  <c:v>1.5</c:v>
                </c:pt>
                <c:pt idx="1">
                  <c:v>8.5</c:v>
                </c:pt>
                <c:pt idx="2">
                  <c:v>27.625</c:v>
                </c:pt>
                <c:pt idx="3">
                  <c:v>27.375</c:v>
                </c:pt>
                <c:pt idx="4">
                  <c:v>22.625</c:v>
                </c:pt>
                <c:pt idx="5">
                  <c:v>12.375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B-4825-8118-DAF67148C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5808"/>
        <c:axId val="70057344"/>
      </c:barChart>
      <c:catAx>
        <c:axId val="7005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7344"/>
        <c:crosses val="autoZero"/>
        <c:auto val="1"/>
        <c:lblAlgn val="ctr"/>
        <c:lblOffset val="100"/>
        <c:noMultiLvlLbl val="0"/>
      </c:catAx>
      <c:valAx>
        <c:axId val="7005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0.86324</cdr:x>
      <cdr:y>0.10132</cdr:y>
    </cdr:from>
    <cdr:to>
      <cdr:x>1</cdr:x>
      <cdr:y>0.17299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33117" y="652482"/>
          <a:ext cx="1209324" cy="461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dirty="0" smtClean="0">
              <a:solidFill>
                <a:schemeClr val="tx1"/>
              </a:solidFill>
              <a:latin typeface="Comic Sans MS" panose="030F0702030302020204" pitchFamily="66" charset="0"/>
            </a:rPr>
            <a:t>ОБЩО В %</a:t>
          </a:r>
          <a:endParaRPr lang="bg-BG" sz="1200" dirty="0">
            <a:solidFill>
              <a:schemeClr val="tx1"/>
            </a:solidFill>
            <a:latin typeface="Comic Sans MS" panose="030F0702030302020204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52B012-0BEF-403E-8D92-BB3575B8D065}" type="datetimeFigureOut">
              <a:rPr lang="en-US" smtClean="0"/>
              <a:t>08-Apr-2025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57561A-2367-4A1F-A677-573F017E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08-Apr-2025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447800"/>
            <a:ext cx="11042469" cy="3329581"/>
          </a:xfrm>
        </p:spPr>
        <p:txBody>
          <a:bodyPr/>
          <a:lstStyle/>
          <a:p>
            <a:r>
              <a:rPr lang="bg-BG" sz="4000" dirty="0" smtClean="0">
                <a:latin typeface="Comic Sans MS" panose="030F0702030302020204" pitchFamily="66" charset="0"/>
              </a:rPr>
              <a:t>Бизнес барометър на УНСС 2024-2025: Оценки и очаквания на българския </a:t>
            </a:r>
            <a:r>
              <a:rPr lang="bg-BG" sz="4000" dirty="0" smtClean="0">
                <a:latin typeface="Comic Sans MS" panose="030F0702030302020204" pitchFamily="66" charset="0"/>
              </a:rPr>
              <a:t>бизнес</a:t>
            </a:r>
            <a:r>
              <a:rPr lang="en-US" sz="4000" dirty="0" smtClean="0">
                <a:latin typeface="Comic Sans MS" panose="030F0702030302020204" pitchFamily="66" charset="0"/>
              </a:rPr>
              <a:t/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>
                <a:latin typeface="Comic Sans MS" panose="030F0702030302020204" pitchFamily="66" charset="0"/>
              </a:rPr>
              <a:t/>
            </a:r>
            <a:br>
              <a:rPr lang="en-US" sz="4000" dirty="0">
                <a:latin typeface="Comic Sans MS" panose="030F0702030302020204" pitchFamily="66" charset="0"/>
              </a:rPr>
            </a:br>
            <a:r>
              <a:rPr lang="bg-BG" sz="2800" dirty="0" smtClean="0">
                <a:latin typeface="Comic Sans MS" panose="030F0702030302020204" pitchFamily="66" charset="0"/>
              </a:rPr>
              <a:t>(Финансиран от Фонд „Научни изследвания“ на УНСС)</a:t>
            </a:r>
            <a:endParaRPr lang="bg-BG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000" cy="15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Изводи за състоянието на фирмите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785257"/>
            <a:ext cx="11338560" cy="4781005"/>
          </a:xfrm>
        </p:spPr>
        <p:txBody>
          <a:bodyPr>
            <a:normAutofit fontScale="70000" lnSpcReduction="20000"/>
          </a:bodyPr>
          <a:lstStyle/>
          <a:p>
            <a:r>
              <a:rPr lang="bg-BG" sz="2900" dirty="0" smtClean="0"/>
              <a:t>По 3 от оценяваните 9 характеристики на фирмите имаме слабо положителни оценки: производственото и технологично оборудване, контрола и отчетността и  конкурентоспособността на продуктите.</a:t>
            </a:r>
          </a:p>
          <a:p>
            <a:r>
              <a:rPr lang="bg-BG" sz="2900" dirty="0" smtClean="0"/>
              <a:t>По 5 от 9-те характеристики оценките са неутрални.</a:t>
            </a:r>
          </a:p>
          <a:p>
            <a:r>
              <a:rPr lang="bg-BG" sz="2900" dirty="0" smtClean="0"/>
              <a:t>По 1 от 9-те </a:t>
            </a:r>
            <a:r>
              <a:rPr lang="bg-BG" sz="2900" dirty="0" smtClean="0"/>
              <a:t>характеристики </a:t>
            </a:r>
            <a:r>
              <a:rPr lang="bg-BG" sz="2900" dirty="0" smtClean="0"/>
              <a:t>оценката е слабо отрицателна – равнището на работната заплата.</a:t>
            </a:r>
          </a:p>
          <a:p>
            <a:r>
              <a:rPr lang="bg-BG" sz="2900" dirty="0" smtClean="0"/>
              <a:t>По 4 от характеристиките е открита статистически значима разлика в оценките на фирмите (тест </a:t>
            </a:r>
            <a:r>
              <a:rPr lang="bg-BG" sz="2900" dirty="0"/>
              <a:t>на </a:t>
            </a:r>
            <a:r>
              <a:rPr lang="bg-BG" sz="2900" dirty="0" smtClean="0"/>
              <a:t>Ман-</a:t>
            </a:r>
            <a:r>
              <a:rPr lang="bg-BG" sz="2900" dirty="0" err="1" smtClean="0"/>
              <a:t>Уитни</a:t>
            </a:r>
            <a:r>
              <a:rPr lang="bg-BG" sz="2900" dirty="0" smtClean="0"/>
              <a:t>) </a:t>
            </a:r>
            <a:r>
              <a:rPr lang="bg-BG" sz="2900" dirty="0" smtClean="0"/>
              <a:t>според тяхната големина, измерена като брой заети:</a:t>
            </a:r>
            <a:endParaRPr lang="bg-BG" sz="2900" dirty="0" smtClean="0"/>
          </a:p>
          <a:p>
            <a:pPr lvl="1"/>
            <a:r>
              <a:rPr lang="bg-BG" dirty="0" smtClean="0"/>
              <a:t>Състоянието на производственото и технологично оборудване;</a:t>
            </a:r>
          </a:p>
          <a:p>
            <a:pPr lvl="1"/>
            <a:r>
              <a:rPr lang="bg-BG" dirty="0" smtClean="0"/>
              <a:t>Конкурентоспособността на продуктите;</a:t>
            </a:r>
          </a:p>
          <a:p>
            <a:pPr lvl="1"/>
            <a:r>
              <a:rPr lang="bg-BG" dirty="0" smtClean="0"/>
              <a:t>Производствените разходи. </a:t>
            </a:r>
          </a:p>
          <a:p>
            <a:pPr lvl="1"/>
            <a:r>
              <a:rPr lang="bg-BG" dirty="0" smtClean="0"/>
              <a:t>Финансовото състояние.</a:t>
            </a:r>
          </a:p>
          <a:p>
            <a:r>
              <a:rPr lang="bg-BG" sz="2300" dirty="0" smtClean="0"/>
              <a:t>Като правило </a:t>
            </a:r>
            <a:r>
              <a:rPr lang="bg-BG" sz="2300" dirty="0" err="1" smtClean="0"/>
              <a:t>микро</a:t>
            </a:r>
            <a:r>
              <a:rPr lang="bg-BG" sz="2300" dirty="0" smtClean="0"/>
              <a:t> фирмите значително се различават от малките, средните и големите по всичките тези 4 характеристики. По някои от тях малките се различават значимо от средните и големите (</a:t>
            </a:r>
            <a:r>
              <a:rPr lang="bg-BG" sz="2300" dirty="0" err="1" smtClean="0"/>
              <a:t>рангова</a:t>
            </a:r>
            <a:r>
              <a:rPr lang="bg-BG" sz="2300" dirty="0" smtClean="0"/>
              <a:t> корелация по </a:t>
            </a:r>
            <a:r>
              <a:rPr lang="bg-BG" sz="2300" dirty="0" err="1" smtClean="0"/>
              <a:t>Спирман</a:t>
            </a:r>
            <a:r>
              <a:rPr lang="bg-BG" sz="2300" dirty="0" smtClean="0"/>
              <a:t>), което говори за това, че с увеличаване </a:t>
            </a:r>
            <a:r>
              <a:rPr lang="bg-BG" sz="2300" dirty="0"/>
              <a:t>размерността на фирмите се наблюдава известна склонност за по-добри оценки </a:t>
            </a:r>
            <a:r>
              <a:rPr lang="bg-BG" sz="2300" dirty="0" smtClean="0"/>
              <a:t>по 4-те характеристики.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21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861733"/>
            <a:ext cx="10018141" cy="191564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2. </a:t>
            </a:r>
            <a:r>
              <a:rPr lang="ru-RU" dirty="0" err="1" smtClean="0">
                <a:latin typeface="Comic Sans MS" panose="030F0702030302020204" pitchFamily="66" charset="0"/>
              </a:rPr>
              <a:t>Сравнителна</a:t>
            </a:r>
            <a:r>
              <a:rPr lang="ru-RU" dirty="0" smtClean="0">
                <a:latin typeface="Comic Sans MS" panose="030F0702030302020204" pitchFamily="66" charset="0"/>
              </a:rPr>
              <a:t> о</a:t>
            </a:r>
            <a:r>
              <a:rPr lang="ru-RU" dirty="0" smtClean="0">
                <a:latin typeface="Comic Sans MS" panose="030F0702030302020204" pitchFamily="66" charset="0"/>
              </a:rPr>
              <a:t>ценка </a:t>
            </a:r>
            <a:r>
              <a:rPr lang="ru-RU" dirty="0">
                <a:latin typeface="Comic Sans MS" panose="030F0702030302020204" pitchFamily="66" charset="0"/>
              </a:rPr>
              <a:t>на </a:t>
            </a:r>
            <a:r>
              <a:rPr lang="ru-RU" dirty="0" smtClean="0">
                <a:latin typeface="Comic Sans MS" panose="030F0702030302020204" pitchFamily="66" charset="0"/>
              </a:rPr>
              <a:t>състоянието на бизнес </a:t>
            </a:r>
            <a:r>
              <a:rPr lang="ru-RU" dirty="0" err="1" smtClean="0">
                <a:latin typeface="Comic Sans MS" panose="030F0702030302020204" pitchFamily="66" charset="0"/>
              </a:rPr>
              <a:t>средата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през</a:t>
            </a:r>
            <a:r>
              <a:rPr lang="ru-RU" dirty="0" smtClean="0">
                <a:latin typeface="Comic Sans MS" panose="030F0702030302020204" pitchFamily="66" charset="0"/>
              </a:rPr>
              <a:t> 2024 г. </a:t>
            </a:r>
            <a:r>
              <a:rPr lang="ru-RU" dirty="0" err="1">
                <a:latin typeface="Comic Sans MS" panose="030F0702030302020204" pitchFamily="66" charset="0"/>
              </a:rPr>
              <a:t>с</a:t>
            </a:r>
            <a:r>
              <a:rPr lang="ru-RU" dirty="0" err="1" smtClean="0">
                <a:latin typeface="Comic Sans MS" panose="030F0702030302020204" pitchFamily="66" charset="0"/>
              </a:rPr>
              <a:t>прямо</a:t>
            </a:r>
            <a:r>
              <a:rPr lang="ru-RU" dirty="0" smtClean="0">
                <a:latin typeface="Comic Sans MS" panose="030F0702030302020204" pitchFamily="66" charset="0"/>
              </a:rPr>
              <a:t> 2023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г. </a:t>
            </a:r>
            <a:br>
              <a:rPr lang="ru-RU" dirty="0">
                <a:latin typeface="Comic Sans MS" panose="030F0702030302020204" pitchFamily="66" charset="0"/>
              </a:rPr>
            </a:br>
            <a:endParaRPr lang="bg-B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Оценка на 2024 г. спрямо 2023 г. </a:t>
            </a:r>
            <a:endParaRPr lang="bg-BG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07944404"/>
              </p:ext>
            </p:extLst>
          </p:nvPr>
        </p:nvGraphicFramePr>
        <p:xfrm>
          <a:off x="646111" y="2057400"/>
          <a:ext cx="10727283" cy="413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5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01894692"/>
              </p:ext>
            </p:extLst>
          </p:nvPr>
        </p:nvGraphicFramePr>
        <p:xfrm>
          <a:off x="766354" y="719666"/>
          <a:ext cx="93936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9455286" y="1527242"/>
            <a:ext cx="57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 +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5818" y="2184019"/>
            <a:ext cx="8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5 -+</a:t>
            </a:r>
            <a:endParaRPr lang="bg-BG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30213" y="2840796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dirty="0" smtClean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+/-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3951" y="341913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48</a:t>
            </a:r>
            <a:r>
              <a:rPr lang="en-US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+/-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8618" y="4116581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B0F0"/>
                </a:solidFill>
              </a:rPr>
              <a:t>46</a:t>
            </a:r>
            <a:r>
              <a:rPr lang="en-US" dirty="0" smtClean="0">
                <a:solidFill>
                  <a:srgbClr val="00B0F0"/>
                </a:solidFill>
              </a:rPr>
              <a:t> +/-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23107" y="4693797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+/-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0188" y="5381379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46</a:t>
            </a:r>
            <a:r>
              <a:rPr lang="en-US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+/-</a:t>
            </a:r>
            <a:endParaRPr lang="bg-B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>
                <a:latin typeface="Comic Sans MS" panose="030F0702030302020204" pitchFamily="66" charset="0"/>
              </a:rPr>
              <a:t>Осигурителна тежест 2024 г. спрямо 2023 г.</a:t>
            </a:r>
            <a:endParaRPr lang="bg-BG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51582"/>
              </p:ext>
            </p:extLst>
          </p:nvPr>
        </p:nvGraphicFramePr>
        <p:xfrm>
          <a:off x="1030778" y="1712427"/>
          <a:ext cx="9020055" cy="485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97">
                <a:tc rowSpan="2">
                  <a:txBody>
                    <a:bodyPr/>
                    <a:lstStyle/>
                    <a:p>
                      <a:r>
                        <a:rPr lang="bg-BG" sz="1800" dirty="0" smtClean="0"/>
                        <a:t>Сектор </a:t>
                      </a:r>
                      <a:endParaRPr lang="bg-BG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Осигурителната тежест: 2024 г. спрямо 2023 г.</a:t>
                      </a:r>
                      <a:endParaRPr lang="bg-BG" sz="18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Общо </a:t>
                      </a:r>
                      <a:r>
                        <a:rPr lang="bg-BG" sz="1800" dirty="0" smtClean="0"/>
                        <a:t>в %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66">
                <a:tc vMerge="1">
                  <a:txBody>
                    <a:bodyPr/>
                    <a:lstStyle/>
                    <a:p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2024 г. беше по-добра от 2023 г.</a:t>
                      </a:r>
                      <a:endParaRPr lang="bg-BG" sz="18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Същата 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г. </a:t>
                      </a:r>
                      <a:r>
                        <a:rPr lang="ru-RU" sz="1800" dirty="0" err="1" smtClean="0"/>
                        <a:t>беше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по-лоша</a:t>
                      </a:r>
                      <a:r>
                        <a:rPr lang="ru-RU" sz="1800" dirty="0" smtClean="0"/>
                        <a:t> от 2023 г.</a:t>
                      </a:r>
                    </a:p>
                    <a:p>
                      <a:pPr algn="ctr"/>
                      <a:endParaRPr lang="bg-BG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Първичен 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15,4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69,2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15,4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100,0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Вторичен 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30,3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48,4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21,3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100,0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Третичен 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11,4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58,4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30,2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100,0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Четвъртичен 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19,9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56,5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23,7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100,0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r>
                        <a:rPr lang="bg-BG" sz="1800" dirty="0" err="1" smtClean="0"/>
                        <a:t>Петичен</a:t>
                      </a:r>
                      <a:r>
                        <a:rPr lang="bg-BG" sz="1800" dirty="0" smtClean="0"/>
                        <a:t> 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13,9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63,0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23,1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100,0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ОБЩО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17,6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57,2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25,2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100,0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5" y="452718"/>
            <a:ext cx="10302240" cy="1400530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Изводи за състоянието </a:t>
            </a:r>
            <a:r>
              <a:rPr lang="ru-RU" sz="3200" dirty="0">
                <a:latin typeface="Comic Sans MS" panose="030F0702030302020204" pitchFamily="66" charset="0"/>
              </a:rPr>
              <a:t>на бизнес </a:t>
            </a:r>
            <a:r>
              <a:rPr lang="ru-RU" sz="3200" dirty="0" err="1">
                <a:latin typeface="Comic Sans MS" panose="030F0702030302020204" pitchFamily="66" charset="0"/>
              </a:rPr>
              <a:t>средата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през</a:t>
            </a:r>
            <a:r>
              <a:rPr lang="ru-RU" sz="3200" dirty="0">
                <a:latin typeface="Comic Sans MS" panose="030F0702030302020204" pitchFamily="66" charset="0"/>
              </a:rPr>
              <a:t> 2024 г. </a:t>
            </a:r>
            <a:r>
              <a:rPr lang="ru-RU" sz="3200" dirty="0" err="1">
                <a:latin typeface="Comic Sans MS" panose="030F0702030302020204" pitchFamily="66" charset="0"/>
              </a:rPr>
              <a:t>спрямо</a:t>
            </a:r>
            <a:r>
              <a:rPr lang="ru-RU" sz="3200" dirty="0">
                <a:latin typeface="Comic Sans MS" panose="030F0702030302020204" pitchFamily="66" charset="0"/>
              </a:rPr>
              <a:t> 2023  г. </a:t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53247"/>
            <a:ext cx="11460480" cy="492993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Преобладаващата</a:t>
            </a:r>
            <a:r>
              <a:rPr lang="ru-RU" dirty="0">
                <a:solidFill>
                  <a:srgbClr val="FFFF00"/>
                </a:solidFill>
              </a:rPr>
              <a:t> част от </a:t>
            </a:r>
            <a:r>
              <a:rPr lang="ru-RU" dirty="0" err="1">
                <a:solidFill>
                  <a:srgbClr val="FFFF00"/>
                </a:solidFill>
              </a:rPr>
              <a:t>фирмите</a:t>
            </a:r>
            <a:r>
              <a:rPr lang="ru-RU" dirty="0">
                <a:solidFill>
                  <a:srgbClr val="FFFF00"/>
                </a:solidFill>
              </a:rPr>
              <a:t> (</a:t>
            </a:r>
            <a:r>
              <a:rPr lang="ru-RU" dirty="0" smtClean="0">
                <a:solidFill>
                  <a:srgbClr val="FFFF00"/>
                </a:solidFill>
              </a:rPr>
              <a:t>40,8%)</a:t>
            </a:r>
            <a:r>
              <a:rPr lang="ru-RU" dirty="0" smtClean="0"/>
              <a:t> </a:t>
            </a:r>
            <a:r>
              <a:rPr lang="ru-RU" dirty="0" err="1" smtClean="0"/>
              <a:t>считат</a:t>
            </a:r>
            <a:r>
              <a:rPr lang="ru-RU" dirty="0" smtClean="0"/>
              <a:t>, че 2024 </a:t>
            </a:r>
            <a:r>
              <a:rPr lang="ru-RU" dirty="0"/>
              <a:t>г. е</a:t>
            </a:r>
            <a:r>
              <a:rPr lang="ru-RU" dirty="0" smtClean="0"/>
              <a:t> била </a:t>
            </a:r>
            <a:r>
              <a:rPr lang="ru-RU" dirty="0" err="1" smtClean="0"/>
              <a:t>същата</a:t>
            </a:r>
            <a:r>
              <a:rPr lang="ru-RU" dirty="0" smtClean="0"/>
              <a:t> като 2023 г., 37,8</a:t>
            </a:r>
            <a:r>
              <a:rPr lang="ru-RU" dirty="0"/>
              <a:t>% </a:t>
            </a:r>
            <a:r>
              <a:rPr lang="ru-RU" dirty="0" smtClean="0"/>
              <a:t>я </a:t>
            </a:r>
            <a:r>
              <a:rPr lang="ru-RU" dirty="0" err="1" smtClean="0"/>
              <a:t>оценяват</a:t>
            </a:r>
            <a:r>
              <a:rPr lang="ru-RU" dirty="0" smtClean="0"/>
              <a:t> като </a:t>
            </a:r>
            <a:r>
              <a:rPr lang="ru-RU" dirty="0" err="1" smtClean="0"/>
              <a:t>по-добра</a:t>
            </a:r>
            <a:r>
              <a:rPr lang="ru-RU" dirty="0" smtClean="0"/>
              <a:t> от </a:t>
            </a:r>
            <a:r>
              <a:rPr lang="ru-RU" dirty="0" err="1" smtClean="0"/>
              <a:t>предходната</a:t>
            </a:r>
            <a:r>
              <a:rPr lang="ru-RU" dirty="0" smtClean="0"/>
              <a:t> 2023 </a:t>
            </a:r>
            <a:r>
              <a:rPr lang="ru-RU" dirty="0"/>
              <a:t>г., а </a:t>
            </a:r>
            <a:r>
              <a:rPr lang="ru-RU" dirty="0" smtClean="0"/>
              <a:t>за 21,4% </a:t>
            </a:r>
            <a:r>
              <a:rPr lang="ru-RU" dirty="0" err="1" smtClean="0"/>
              <a:t>тя</a:t>
            </a:r>
            <a:r>
              <a:rPr lang="ru-RU" dirty="0" smtClean="0"/>
              <a:t> е била </a:t>
            </a:r>
            <a:r>
              <a:rPr lang="ru-RU" dirty="0" err="1" smtClean="0"/>
              <a:t>по-лоша</a:t>
            </a:r>
            <a:r>
              <a:rPr lang="ru-RU" dirty="0"/>
              <a:t>.</a:t>
            </a:r>
          </a:p>
          <a:p>
            <a:r>
              <a:rPr lang="ru-RU" dirty="0"/>
              <a:t>По отношение </a:t>
            </a:r>
            <a:r>
              <a:rPr lang="ru-RU" dirty="0" smtClean="0"/>
              <a:t>на </a:t>
            </a:r>
            <a:r>
              <a:rPr lang="ru-RU" dirty="0" err="1" smtClean="0"/>
              <a:t>преценката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отделни</a:t>
            </a:r>
            <a:r>
              <a:rPr lang="ru-RU" dirty="0"/>
              <a:t> елементи на бизнес </a:t>
            </a:r>
            <a:r>
              <a:rPr lang="ru-RU" dirty="0" err="1" smtClean="0"/>
              <a:t>средата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2024 г.:</a:t>
            </a:r>
          </a:p>
          <a:p>
            <a:pPr lvl="1"/>
            <a:r>
              <a:rPr lang="ru-RU" dirty="0" smtClean="0"/>
              <a:t> За 6 от 7-те </a:t>
            </a:r>
            <a:r>
              <a:rPr lang="ru-RU" dirty="0" err="1" smtClean="0"/>
              <a:t>изследвани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преценката</a:t>
            </a:r>
            <a:r>
              <a:rPr lang="ru-RU" dirty="0" smtClean="0"/>
              <a:t> е </a:t>
            </a:r>
            <a:r>
              <a:rPr lang="ru-RU" dirty="0" err="1" smtClean="0"/>
              <a:t>неутрална</a:t>
            </a:r>
            <a:r>
              <a:rPr lang="ru-RU" dirty="0" smtClean="0"/>
              <a:t>, т. е. те са </a:t>
            </a:r>
            <a:r>
              <a:rPr lang="ru-RU" dirty="0" err="1" smtClean="0"/>
              <a:t>останали</a:t>
            </a:r>
            <a:r>
              <a:rPr lang="ru-RU" dirty="0" smtClean="0"/>
              <a:t> на равнището на 2023 г.</a:t>
            </a:r>
          </a:p>
          <a:p>
            <a:pPr lvl="1"/>
            <a:r>
              <a:rPr lang="ru-RU" dirty="0" err="1" smtClean="0"/>
              <a:t>Единственият</a:t>
            </a:r>
            <a:r>
              <a:rPr lang="ru-RU" dirty="0" smtClean="0"/>
              <a:t> </a:t>
            </a:r>
            <a:r>
              <a:rPr lang="ru-RU" dirty="0" err="1" smtClean="0"/>
              <a:t>параметър</a:t>
            </a:r>
            <a:r>
              <a:rPr lang="ru-RU" dirty="0" smtClean="0"/>
              <a:t>, по който </a:t>
            </a:r>
            <a:r>
              <a:rPr lang="ru-RU" dirty="0" err="1" smtClean="0"/>
              <a:t>преценката</a:t>
            </a:r>
            <a:r>
              <a:rPr lang="ru-RU" dirty="0" smtClean="0"/>
              <a:t> е слабо </a:t>
            </a:r>
            <a:r>
              <a:rPr lang="ru-RU" dirty="0" err="1" smtClean="0"/>
              <a:t>положителна</a:t>
            </a:r>
            <a:r>
              <a:rPr lang="ru-RU" dirty="0" smtClean="0"/>
              <a:t>, е </a:t>
            </a:r>
            <a:r>
              <a:rPr lang="ru-RU" dirty="0" err="1" smtClean="0"/>
              <a:t>търсенето</a:t>
            </a:r>
            <a:r>
              <a:rPr lang="ru-RU" dirty="0" smtClean="0"/>
              <a:t> на стоки/услуги, които се </a:t>
            </a:r>
            <a:r>
              <a:rPr lang="ru-RU" dirty="0" err="1" smtClean="0"/>
              <a:t>произвеждат</a:t>
            </a:r>
            <a:r>
              <a:rPr lang="ru-RU" dirty="0" smtClean="0"/>
              <a:t> от </a:t>
            </a:r>
            <a:r>
              <a:rPr lang="ru-RU" dirty="0" err="1" smtClean="0"/>
              <a:t>фирмите</a:t>
            </a:r>
            <a:endParaRPr lang="ru-RU" dirty="0" smtClean="0"/>
          </a:p>
          <a:p>
            <a:r>
              <a:rPr lang="bg-BG" dirty="0" smtClean="0"/>
              <a:t>Между фирмите, категоризирани по големина (брой заети), </a:t>
            </a:r>
            <a:r>
              <a:rPr lang="bg-BG" dirty="0" smtClean="0">
                <a:solidFill>
                  <a:srgbClr val="FFFF00"/>
                </a:solidFill>
              </a:rPr>
              <a:t>няма значима разлика </a:t>
            </a:r>
            <a:r>
              <a:rPr lang="ru-RU" dirty="0" smtClean="0"/>
              <a:t>при </a:t>
            </a:r>
            <a:r>
              <a:rPr lang="ru-RU" dirty="0" err="1" smtClean="0"/>
              <a:t>оценката</a:t>
            </a:r>
            <a:r>
              <a:rPr lang="ru-RU" dirty="0" smtClean="0"/>
              <a:t> на бизнес средата 2024 – 2023 г., т. е. при </a:t>
            </a:r>
            <a:r>
              <a:rPr lang="ru-RU" dirty="0"/>
              <a:t>всички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smtClean="0"/>
              <a:t>фирми (микро</a:t>
            </a:r>
            <a:r>
              <a:rPr lang="ru-RU" dirty="0"/>
              <a:t>, малки, </a:t>
            </a:r>
            <a:r>
              <a:rPr lang="ru-RU" dirty="0" err="1"/>
              <a:t>средни</a:t>
            </a:r>
            <a:r>
              <a:rPr lang="ru-RU" dirty="0"/>
              <a:t> и </a:t>
            </a:r>
            <a:r>
              <a:rPr lang="ru-RU" dirty="0" err="1" smtClean="0"/>
              <a:t>големи</a:t>
            </a:r>
            <a:r>
              <a:rPr lang="ru-RU" dirty="0" smtClean="0"/>
              <a:t>) </a:t>
            </a:r>
            <a:r>
              <a:rPr lang="ru-RU" dirty="0" err="1" smtClean="0"/>
              <a:t>оценките</a:t>
            </a:r>
            <a:r>
              <a:rPr lang="ru-RU" dirty="0" smtClean="0"/>
              <a:t> са сходни</a:t>
            </a:r>
            <a:r>
              <a:rPr lang="ru-RU" dirty="0" smtClean="0"/>
              <a:t>.</a:t>
            </a:r>
          </a:p>
          <a:p>
            <a:r>
              <a:rPr lang="ru-RU" dirty="0"/>
              <a:t>Между </a:t>
            </a:r>
            <a:r>
              <a:rPr lang="ru-RU" dirty="0" err="1"/>
              <a:t>фирмите</a:t>
            </a:r>
            <a:r>
              <a:rPr lang="ru-RU" dirty="0"/>
              <a:t>, </a:t>
            </a:r>
            <a:r>
              <a:rPr lang="ru-RU" dirty="0" err="1"/>
              <a:t>категоризирани</a:t>
            </a:r>
            <a:r>
              <a:rPr lang="ru-RU" dirty="0"/>
              <a:t> по </a:t>
            </a:r>
            <a:r>
              <a:rPr lang="ru-RU" dirty="0" err="1">
                <a:solidFill>
                  <a:srgbClr val="FFFF00"/>
                </a:solidFill>
              </a:rPr>
              <a:t>секторна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принадлежност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няма</a:t>
            </a:r>
            <a:r>
              <a:rPr lang="ru-RU" dirty="0">
                <a:solidFill>
                  <a:srgbClr val="FFFF00"/>
                </a:solidFill>
              </a:rPr>
              <a:t> значима </a:t>
            </a:r>
            <a:r>
              <a:rPr lang="ru-RU" dirty="0" err="1">
                <a:solidFill>
                  <a:srgbClr val="FFFF00"/>
                </a:solidFill>
              </a:rPr>
              <a:t>разлика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при </a:t>
            </a:r>
            <a:r>
              <a:rPr lang="ru-RU" dirty="0" err="1"/>
              <a:t>преценката</a:t>
            </a:r>
            <a:r>
              <a:rPr lang="ru-RU" dirty="0"/>
              <a:t> на бизнес </a:t>
            </a:r>
            <a:r>
              <a:rPr lang="ru-RU" dirty="0" err="1"/>
              <a:t>средата</a:t>
            </a:r>
            <a:r>
              <a:rPr lang="ru-RU" dirty="0"/>
              <a:t> 2024 – 2023 г., т. е. при </a:t>
            </a:r>
            <a:r>
              <a:rPr lang="ru-RU" dirty="0" err="1"/>
              <a:t>фирмите</a:t>
            </a:r>
            <a:r>
              <a:rPr lang="ru-RU" dirty="0"/>
              <a:t> от </a:t>
            </a:r>
            <a:r>
              <a:rPr lang="ru-RU" dirty="0" err="1"/>
              <a:t>петте</a:t>
            </a:r>
            <a:r>
              <a:rPr lang="ru-RU" dirty="0"/>
              <a:t> </a:t>
            </a:r>
            <a:r>
              <a:rPr lang="ru-RU" dirty="0" err="1"/>
              <a:t>икономически</a:t>
            </a:r>
            <a:r>
              <a:rPr lang="ru-RU" dirty="0"/>
              <a:t> сектора </a:t>
            </a:r>
            <a:r>
              <a:rPr lang="ru-RU" dirty="0" err="1"/>
              <a:t>оценките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сходни.</a:t>
            </a:r>
          </a:p>
          <a:p>
            <a:r>
              <a:rPr lang="ru-RU" dirty="0" err="1"/>
              <a:t>Що</a:t>
            </a:r>
            <a:r>
              <a:rPr lang="ru-RU" dirty="0"/>
              <a:t> се </a:t>
            </a:r>
            <a:r>
              <a:rPr lang="ru-RU" dirty="0" err="1"/>
              <a:t>отнася</a:t>
            </a:r>
            <a:r>
              <a:rPr lang="ru-RU" dirty="0"/>
              <a:t> до </a:t>
            </a:r>
            <a:r>
              <a:rPr lang="ru-RU" dirty="0" err="1"/>
              <a:t>елементите</a:t>
            </a:r>
            <a:r>
              <a:rPr lang="ru-RU" dirty="0"/>
              <a:t> на бизнес </a:t>
            </a:r>
            <a:r>
              <a:rPr lang="ru-RU" dirty="0" err="1"/>
              <a:t>средата</a:t>
            </a:r>
            <a:r>
              <a:rPr lang="ru-RU" dirty="0"/>
              <a:t>, </a:t>
            </a:r>
            <a:r>
              <a:rPr lang="ru-RU" dirty="0">
                <a:solidFill>
                  <a:srgbClr val="FFFF00"/>
                </a:solidFill>
              </a:rPr>
              <a:t>само по един </a:t>
            </a:r>
            <a:r>
              <a:rPr lang="ru-RU" dirty="0"/>
              <a:t>от </a:t>
            </a:r>
            <a:r>
              <a:rPr lang="ru-RU" dirty="0" err="1"/>
              <a:t>тях</a:t>
            </a:r>
            <a:r>
              <a:rPr lang="ru-RU" dirty="0"/>
              <a:t>, </a:t>
            </a:r>
            <a:r>
              <a:rPr lang="ru-RU" dirty="0" err="1"/>
              <a:t>осигурителна</a:t>
            </a:r>
            <a:r>
              <a:rPr lang="ru-RU" dirty="0"/>
              <a:t> </a:t>
            </a:r>
            <a:r>
              <a:rPr lang="ru-RU" dirty="0" err="1"/>
              <a:t>тежест</a:t>
            </a:r>
            <a:r>
              <a:rPr lang="ru-RU" dirty="0"/>
              <a:t>,  </a:t>
            </a:r>
            <a:r>
              <a:rPr lang="ru-RU" dirty="0" err="1"/>
              <a:t>тестът</a:t>
            </a:r>
            <a:r>
              <a:rPr lang="ru-RU" dirty="0"/>
              <a:t> на </a:t>
            </a:r>
            <a:r>
              <a:rPr lang="ru-RU" dirty="0" err="1"/>
              <a:t>Кръскал-Уолис</a:t>
            </a:r>
            <a:r>
              <a:rPr lang="ru-RU" dirty="0"/>
              <a:t> (</a:t>
            </a:r>
            <a:r>
              <a:rPr lang="ru-RU" dirty="0" err="1"/>
              <a:t>Kruskal-Wallis</a:t>
            </a:r>
            <a:r>
              <a:rPr lang="ru-RU" dirty="0"/>
              <a:t> H </a:t>
            </a:r>
            <a:r>
              <a:rPr lang="ru-RU" dirty="0" err="1"/>
              <a:t>test</a:t>
            </a:r>
            <a:r>
              <a:rPr lang="ru-RU" dirty="0"/>
              <a:t>) </a:t>
            </a:r>
            <a:r>
              <a:rPr lang="ru-RU" dirty="0" err="1"/>
              <a:t>показва</a:t>
            </a:r>
            <a:r>
              <a:rPr lang="ru-RU" dirty="0"/>
              <a:t> статистически значима </a:t>
            </a:r>
            <a:r>
              <a:rPr lang="ru-RU" dirty="0" err="1"/>
              <a:t>разлика</a:t>
            </a:r>
            <a:r>
              <a:rPr lang="ru-RU" dirty="0"/>
              <a:t>. </a:t>
            </a:r>
          </a:p>
          <a:p>
            <a:r>
              <a:rPr lang="ru-RU" dirty="0"/>
              <a:t>Чрез тест на </a:t>
            </a:r>
            <a:r>
              <a:rPr lang="ru-RU" dirty="0" err="1"/>
              <a:t>Ман</a:t>
            </a:r>
            <a:r>
              <a:rPr lang="ru-RU" dirty="0"/>
              <a:t>–Уитни се </a:t>
            </a:r>
            <a:r>
              <a:rPr lang="ru-RU" dirty="0" err="1"/>
              <a:t>установява</a:t>
            </a:r>
            <a:r>
              <a:rPr lang="ru-RU" dirty="0"/>
              <a:t> </a:t>
            </a:r>
            <a:r>
              <a:rPr lang="ru-RU" dirty="0" err="1"/>
              <a:t>такава</a:t>
            </a:r>
            <a:r>
              <a:rPr lang="ru-RU" dirty="0"/>
              <a:t> между вторичен и </a:t>
            </a:r>
            <a:r>
              <a:rPr lang="ru-RU" dirty="0" err="1"/>
              <a:t>третичен</a:t>
            </a:r>
            <a:r>
              <a:rPr lang="ru-RU" dirty="0"/>
              <a:t>; между вторичен и </a:t>
            </a:r>
            <a:r>
              <a:rPr lang="ru-RU" dirty="0" err="1"/>
              <a:t>петичен</a:t>
            </a:r>
            <a:r>
              <a:rPr lang="ru-RU" dirty="0"/>
              <a:t> и между </a:t>
            </a:r>
            <a:r>
              <a:rPr lang="ru-RU" dirty="0" err="1"/>
              <a:t>третичен</a:t>
            </a:r>
            <a:r>
              <a:rPr lang="ru-RU" dirty="0"/>
              <a:t> и </a:t>
            </a:r>
            <a:r>
              <a:rPr lang="ru-RU" dirty="0" err="1"/>
              <a:t>петичен</a:t>
            </a:r>
            <a:r>
              <a:rPr lang="ru-RU" dirty="0"/>
              <a:t> сектор.</a:t>
            </a:r>
          </a:p>
          <a:p>
            <a:endParaRPr lang="ru-RU" dirty="0"/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8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687215" cy="191564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3. </a:t>
            </a:r>
            <a:r>
              <a:rPr lang="ru-RU" dirty="0" err="1" smtClean="0">
                <a:latin typeface="Comic Sans MS" panose="030F0702030302020204" pitchFamily="66" charset="0"/>
              </a:rPr>
              <a:t>Очакванията</a:t>
            </a:r>
            <a:r>
              <a:rPr lang="ru-RU" dirty="0" smtClean="0">
                <a:latin typeface="Comic Sans MS" panose="030F0702030302020204" pitchFamily="66" charset="0"/>
              </a:rPr>
              <a:t> на бизнеса за </a:t>
            </a:r>
            <a:r>
              <a:rPr lang="ru-RU" dirty="0">
                <a:latin typeface="Comic Sans MS" panose="030F0702030302020204" pitchFamily="66" charset="0"/>
              </a:rPr>
              <a:t>2025 г. </a:t>
            </a:r>
            <a:br>
              <a:rPr lang="ru-RU" dirty="0">
                <a:latin typeface="Comic Sans MS" panose="030F0702030302020204" pitchFamily="66" charset="0"/>
              </a:rPr>
            </a:br>
            <a:endParaRPr lang="bg-B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4838" cy="1400530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Общи очаквания </a:t>
            </a:r>
            <a:r>
              <a:rPr lang="bg-BG" dirty="0" smtClean="0">
                <a:latin typeface="Comic Sans MS" panose="030F0702030302020204" pitchFamily="66" charset="0"/>
              </a:rPr>
              <a:t>за 2025 г. спрямо 2024 г.</a:t>
            </a:r>
            <a:endParaRPr lang="bg-BG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42111"/>
              </p:ext>
            </p:extLst>
          </p:nvPr>
        </p:nvGraphicFramePr>
        <p:xfrm>
          <a:off x="339634" y="1853248"/>
          <a:ext cx="11329852" cy="439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Очаквания за 2025 г. според големината на фирмите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72006"/>
              </p:ext>
            </p:extLst>
          </p:nvPr>
        </p:nvGraphicFramePr>
        <p:xfrm>
          <a:off x="646107" y="2286002"/>
          <a:ext cx="11016648" cy="399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162">
                  <a:extLst>
                    <a:ext uri="{9D8B030D-6E8A-4147-A177-3AD203B41FA5}">
                      <a16:colId xmlns:a16="http://schemas.microsoft.com/office/drawing/2014/main" val="3802980696"/>
                    </a:ext>
                  </a:extLst>
                </a:gridCol>
                <a:gridCol w="2754162">
                  <a:extLst>
                    <a:ext uri="{9D8B030D-6E8A-4147-A177-3AD203B41FA5}">
                      <a16:colId xmlns:a16="http://schemas.microsoft.com/office/drawing/2014/main" val="1889788885"/>
                    </a:ext>
                  </a:extLst>
                </a:gridCol>
                <a:gridCol w="2754162">
                  <a:extLst>
                    <a:ext uri="{9D8B030D-6E8A-4147-A177-3AD203B41FA5}">
                      <a16:colId xmlns:a16="http://schemas.microsoft.com/office/drawing/2014/main" val="2590432"/>
                    </a:ext>
                  </a:extLst>
                </a:gridCol>
                <a:gridCol w="2754162">
                  <a:extLst>
                    <a:ext uri="{9D8B030D-6E8A-4147-A177-3AD203B41FA5}">
                      <a16:colId xmlns:a16="http://schemas.microsoft.com/office/drawing/2014/main" val="4253608762"/>
                    </a:ext>
                  </a:extLst>
                </a:gridCol>
              </a:tblGrid>
              <a:tr h="1036628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Големина на фирмите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  </a:t>
                      </a:r>
                      <a:r>
                        <a:rPr lang="ru-RU" dirty="0" err="1" smtClean="0"/>
                        <a:t>очакваме</a:t>
                      </a:r>
                      <a:r>
                        <a:rPr lang="ru-RU" dirty="0" smtClean="0"/>
                        <a:t> да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бъде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по-добра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нашата</a:t>
                      </a:r>
                      <a:r>
                        <a:rPr lang="ru-RU" dirty="0" smtClean="0"/>
                        <a:t> фирма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	</a:t>
                      </a:r>
                      <a:r>
                        <a:rPr lang="ru-RU" dirty="0" err="1" smtClean="0"/>
                        <a:t>Същата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  </a:t>
                      </a:r>
                      <a:r>
                        <a:rPr lang="ru-RU" dirty="0" err="1" smtClean="0"/>
                        <a:t>очакваме</a:t>
                      </a:r>
                      <a:r>
                        <a:rPr lang="ru-RU" dirty="0" smtClean="0"/>
                        <a:t> да  </a:t>
                      </a:r>
                      <a:r>
                        <a:rPr lang="ru-RU" dirty="0" err="1" smtClean="0"/>
                        <a:t>бъде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по-лоша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нашата</a:t>
                      </a:r>
                      <a:r>
                        <a:rPr lang="ru-RU" dirty="0" smtClean="0"/>
                        <a:t> фирма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21"/>
                  </a:ext>
                </a:extLst>
              </a:tr>
              <a:tr h="592358">
                <a:tc>
                  <a:txBody>
                    <a:bodyPr/>
                    <a:lstStyle/>
                    <a:p>
                      <a:r>
                        <a:rPr lang="bg-BG" dirty="0" smtClean="0"/>
                        <a:t>Микро (до</a:t>
                      </a:r>
                      <a:r>
                        <a:rPr lang="bg-BG" baseline="0" dirty="0" smtClean="0"/>
                        <a:t> 9 души)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535079"/>
                  </a:ext>
                </a:extLst>
              </a:tr>
              <a:tr h="592358">
                <a:tc>
                  <a:txBody>
                    <a:bodyPr/>
                    <a:lstStyle/>
                    <a:p>
                      <a:r>
                        <a:rPr lang="bg-BG" dirty="0" smtClean="0"/>
                        <a:t>Малки (10</a:t>
                      </a:r>
                      <a:r>
                        <a:rPr lang="bg-BG" baseline="0" dirty="0" smtClean="0"/>
                        <a:t> – 49)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045317"/>
                  </a:ext>
                </a:extLst>
              </a:tr>
              <a:tr h="592358">
                <a:tc>
                  <a:txBody>
                    <a:bodyPr/>
                    <a:lstStyle/>
                    <a:p>
                      <a:r>
                        <a:rPr lang="bg-BG" dirty="0" smtClean="0"/>
                        <a:t>Средни (50 – 249)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386933"/>
                  </a:ext>
                </a:extLst>
              </a:tr>
              <a:tr h="592358">
                <a:tc>
                  <a:txBody>
                    <a:bodyPr/>
                    <a:lstStyle/>
                    <a:p>
                      <a:r>
                        <a:rPr lang="bg-BG" dirty="0" smtClean="0"/>
                        <a:t>Големи (250 +)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08752"/>
                  </a:ext>
                </a:extLst>
              </a:tr>
              <a:tr h="592358">
                <a:tc>
                  <a:txBody>
                    <a:bodyPr/>
                    <a:lstStyle/>
                    <a:p>
                      <a:r>
                        <a:rPr lang="bg-BG" dirty="0" smtClean="0"/>
                        <a:t>Общо в 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bg-BG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98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3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3" y="452718"/>
            <a:ext cx="10232571" cy="1400530"/>
          </a:xfrm>
        </p:spPr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Очаквания за 2025 г. по отделни характеристики на бизнес средата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798519"/>
              </p:ext>
            </p:extLst>
          </p:nvPr>
        </p:nvGraphicFramePr>
        <p:xfrm>
          <a:off x="409302" y="1785259"/>
          <a:ext cx="11425647" cy="459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822">
                  <a:extLst>
                    <a:ext uri="{9D8B030D-6E8A-4147-A177-3AD203B41FA5}">
                      <a16:colId xmlns:a16="http://schemas.microsoft.com/office/drawing/2014/main" val="2441376930"/>
                    </a:ext>
                  </a:extLst>
                </a:gridCol>
                <a:gridCol w="1583131">
                  <a:extLst>
                    <a:ext uri="{9D8B030D-6E8A-4147-A177-3AD203B41FA5}">
                      <a16:colId xmlns:a16="http://schemas.microsoft.com/office/drawing/2014/main" val="3649507816"/>
                    </a:ext>
                  </a:extLst>
                </a:gridCol>
                <a:gridCol w="2018898">
                  <a:extLst>
                    <a:ext uri="{9D8B030D-6E8A-4147-A177-3AD203B41FA5}">
                      <a16:colId xmlns:a16="http://schemas.microsoft.com/office/drawing/2014/main" val="705404216"/>
                    </a:ext>
                  </a:extLst>
                </a:gridCol>
                <a:gridCol w="2018898">
                  <a:extLst>
                    <a:ext uri="{9D8B030D-6E8A-4147-A177-3AD203B41FA5}">
                      <a16:colId xmlns:a16="http://schemas.microsoft.com/office/drawing/2014/main" val="1090955305"/>
                    </a:ext>
                  </a:extLst>
                </a:gridCol>
                <a:gridCol w="2018898">
                  <a:extLst>
                    <a:ext uri="{9D8B030D-6E8A-4147-A177-3AD203B41FA5}">
                      <a16:colId xmlns:a16="http://schemas.microsoft.com/office/drawing/2014/main" val="561514417"/>
                    </a:ext>
                  </a:extLst>
                </a:gridCol>
              </a:tblGrid>
              <a:tr h="869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64795" algn="l"/>
                          <a:tab pos="400050" algn="l"/>
                        </a:tabLst>
                      </a:pPr>
                      <a:r>
                        <a:rPr lang="ru-RU" sz="1600" b="1" kern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64795" algn="l"/>
                          <a:tab pos="400050" algn="l"/>
                        </a:tabLst>
                      </a:pPr>
                      <a:r>
                        <a:rPr lang="ru-RU" sz="1600" b="1" kern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bg-BG" sz="1600" b="1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През 2025 г. ще се подобрят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Няма да има изменение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През 2025 г. ще се влошат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Индексирана средна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53769"/>
                  </a:ext>
                </a:extLst>
              </a:tr>
              <a:tr h="57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Търсенето на стоките/услугите, които произвеждате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38,6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43,6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17,8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 +</a:t>
                      </a:r>
                      <a:endParaRPr lang="bg-BG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569890"/>
                  </a:ext>
                </a:extLst>
              </a:tr>
              <a:tr h="57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Възможностите за наемане на качествена работна сила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18,1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48,8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33,1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 +</a:t>
                      </a:r>
                      <a:endParaRPr lang="bg-BG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827841"/>
                  </a:ext>
                </a:extLst>
              </a:tr>
              <a:tr h="57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Цените на пазарите, за които работите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40,9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27,1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52,4 -/+</a:t>
                      </a:r>
                      <a:endParaRPr lang="bg-BG" sz="16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381802"/>
                  </a:ext>
                </a:extLst>
              </a:tr>
              <a:tr h="57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Конкуренцията на пазарите, за които работите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21,5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59,4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19,1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51,2 -/+</a:t>
                      </a:r>
                      <a:endParaRPr lang="bg-BG" sz="16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5344"/>
                  </a:ext>
                </a:extLst>
              </a:tr>
              <a:tr h="57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Достъпът до кредити и други финансови източници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13,6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71,3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15,1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49,3 -/+</a:t>
                      </a:r>
                      <a:endParaRPr lang="bg-BG" sz="16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152286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Данъчната тежест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13,3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54,8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40,6 -</a:t>
                      </a:r>
                      <a:endParaRPr lang="bg-BG" sz="16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918811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bg-BG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Осигурителната тежест</a:t>
                      </a:r>
                      <a:endParaRPr lang="bg-BG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47,3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57,8</a:t>
                      </a:r>
                      <a:endParaRPr lang="bg-BG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38,6 -</a:t>
                      </a:r>
                      <a:endParaRPr lang="bg-BG" sz="16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11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7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Предистория, цели и методология на Бизнес барометъра (ББ)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2546"/>
            <a:ext cx="10576071" cy="5062450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1999 г. </a:t>
            </a:r>
            <a:r>
              <a:rPr lang="bg-BG" dirty="0" smtClean="0"/>
              <a:t>първата пилотна (пробна) </a:t>
            </a:r>
            <a:r>
              <a:rPr lang="bg-BG" dirty="0" smtClean="0"/>
              <a:t>вълна на </a:t>
            </a:r>
            <a:r>
              <a:rPr lang="bg-BG" dirty="0" smtClean="0"/>
              <a:t>ББ – финансиран от УНСС и в-к Пари;</a:t>
            </a:r>
            <a:endParaRPr lang="bg-BG" dirty="0" smtClean="0"/>
          </a:p>
          <a:p>
            <a:r>
              <a:rPr lang="bg-BG" dirty="0" smtClean="0"/>
              <a:t>Досега – </a:t>
            </a:r>
            <a:r>
              <a:rPr lang="bg-BG" dirty="0" smtClean="0"/>
              <a:t>12 </a:t>
            </a:r>
            <a:r>
              <a:rPr lang="bg-BG" dirty="0" smtClean="0"/>
              <a:t>вълни в рамките на </a:t>
            </a:r>
            <a:r>
              <a:rPr lang="bg-BG" dirty="0" smtClean="0"/>
              <a:t>2000-2011;</a:t>
            </a:r>
          </a:p>
          <a:p>
            <a:r>
              <a:rPr lang="bg-BG" dirty="0" smtClean="0"/>
              <a:t>Възобновен 2023 г. в изследователската програма на Фонд „Научни изследвания“ на УНСС. </a:t>
            </a:r>
            <a:endParaRPr lang="bg-BG" dirty="0" smtClean="0"/>
          </a:p>
          <a:p>
            <a:r>
              <a:rPr lang="bg-BG" dirty="0" smtClean="0"/>
              <a:t>Методология:</a:t>
            </a:r>
          </a:p>
          <a:p>
            <a:pPr lvl="1"/>
            <a:r>
              <a:rPr lang="bg-BG" dirty="0" smtClean="0"/>
              <a:t>Изследвана съвкупност – ръководители на фирми;</a:t>
            </a:r>
          </a:p>
          <a:p>
            <a:pPr lvl="1"/>
            <a:r>
              <a:rPr lang="bg-BG" dirty="0" smtClean="0"/>
              <a:t>Извадка – 800 фирми, непропорционално </a:t>
            </a:r>
            <a:r>
              <a:rPr lang="bg-BG" dirty="0" smtClean="0"/>
              <a:t>стратифицирана (по 200 фирми – </a:t>
            </a:r>
            <a:r>
              <a:rPr lang="bg-BG" dirty="0" err="1" smtClean="0"/>
              <a:t>микро</a:t>
            </a:r>
            <a:r>
              <a:rPr lang="bg-BG" dirty="0" smtClean="0"/>
              <a:t>, малки, средни и големи;</a:t>
            </a:r>
          </a:p>
          <a:p>
            <a:pPr lvl="1"/>
            <a:r>
              <a:rPr lang="bg-BG" dirty="0" smtClean="0"/>
              <a:t>Фирмите в извадката имат </a:t>
            </a:r>
            <a:r>
              <a:rPr lang="bg-BG" dirty="0" smtClean="0"/>
              <a:t>сумарни приходи от около 18 млрд. </a:t>
            </a:r>
            <a:r>
              <a:rPr lang="bg-BG" dirty="0" smtClean="0"/>
              <a:t>лв. </a:t>
            </a:r>
            <a:r>
              <a:rPr lang="bg-BG" dirty="0" smtClean="0"/>
              <a:t>за 2024 г.;</a:t>
            </a:r>
          </a:p>
          <a:p>
            <a:pPr lvl="1"/>
            <a:r>
              <a:rPr lang="bg-BG" dirty="0" smtClean="0"/>
              <a:t>Методи за събиране на данни – онлайн и офлайн допитване със структуриран въпросник от 34 </a:t>
            </a:r>
            <a:r>
              <a:rPr lang="bg-BG" dirty="0" smtClean="0"/>
              <a:t>въпроса, включващи </a:t>
            </a:r>
            <a:r>
              <a:rPr lang="bg-BG" dirty="0" smtClean="0"/>
              <a:t>150 променливи</a:t>
            </a:r>
            <a:r>
              <a:rPr lang="bg-BG" dirty="0" smtClean="0"/>
              <a:t>.</a:t>
            </a:r>
          </a:p>
          <a:p>
            <a:pPr lvl="1"/>
            <a:r>
              <a:rPr lang="bg-BG" dirty="0" smtClean="0"/>
              <a:t>Въпросник: константни въпроси във всяка вълна и злободневни теми съобразно дневния ред на обществото. </a:t>
            </a:r>
            <a:endParaRPr lang="bg-BG" dirty="0" smtClean="0"/>
          </a:p>
          <a:p>
            <a:r>
              <a:rPr lang="bg-BG" dirty="0" smtClean="0"/>
              <a:t>Цели: </a:t>
            </a:r>
          </a:p>
          <a:p>
            <a:pPr lvl="1"/>
            <a:r>
              <a:rPr lang="bg-BG" dirty="0" smtClean="0"/>
              <a:t>Оценка на текущото състояние на българските фирми и бизнес средата;</a:t>
            </a:r>
          </a:p>
          <a:p>
            <a:pPr lvl="1"/>
            <a:r>
              <a:rPr lang="bg-BG" dirty="0" smtClean="0"/>
              <a:t>Оценка на изминалата година спрямо предходната – 2024-2023 г. </a:t>
            </a:r>
            <a:endParaRPr lang="bg-BG" dirty="0"/>
          </a:p>
          <a:p>
            <a:pPr lvl="1"/>
            <a:r>
              <a:rPr lang="bg-BG" dirty="0" smtClean="0"/>
              <a:t>Оценка на очакванията за 2025 г. </a:t>
            </a:r>
          </a:p>
          <a:p>
            <a:pPr lvl="1"/>
            <a:r>
              <a:rPr lang="bg-BG" dirty="0" smtClean="0"/>
              <a:t>Злободневни теми: еврото, войната, политическата нестабилност и пр.</a:t>
            </a:r>
          </a:p>
          <a:p>
            <a:r>
              <a:rPr lang="bg-BG" dirty="0" smtClean="0"/>
              <a:t>Изследователски колектив: проф. </a:t>
            </a:r>
            <a:r>
              <a:rPr lang="bg-BG" dirty="0" err="1" smtClean="0"/>
              <a:t>д.н</a:t>
            </a:r>
            <a:r>
              <a:rPr lang="bg-BG" dirty="0" smtClean="0"/>
              <a:t>. С. Желев, проф. д-р Т. Калоянов, проф. д-р Г. Младенова, проф. д-р В. Йоцов, д-р М. Маринов, д-р </a:t>
            </a:r>
            <a:r>
              <a:rPr lang="bg-BG" dirty="0" err="1" smtClean="0"/>
              <a:t>Кр</a:t>
            </a:r>
            <a:r>
              <a:rPr lang="bg-BG" dirty="0" smtClean="0"/>
              <a:t>. Вълчева, д-р Н. Дончев, д-р Р. Желева, Д. </a:t>
            </a:r>
            <a:r>
              <a:rPr lang="bg-BG" dirty="0" err="1" smtClean="0"/>
              <a:t>Пушкаров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88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Изводи за очакванията на фирмите за 2025 г.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75657"/>
            <a:ext cx="11782696" cy="5355772"/>
          </a:xfrm>
        </p:spPr>
        <p:txBody>
          <a:bodyPr>
            <a:normAutofit fontScale="40000" lnSpcReduction="20000"/>
          </a:bodyPr>
          <a:lstStyle/>
          <a:p>
            <a:r>
              <a:rPr lang="bg-BG" sz="4000" dirty="0" smtClean="0">
                <a:solidFill>
                  <a:srgbClr val="FFFF00"/>
                </a:solidFill>
              </a:rPr>
              <a:t>Преобладаващата част от фирмите (43%) </a:t>
            </a:r>
            <a:r>
              <a:rPr lang="bg-BG" sz="4000" dirty="0" smtClean="0"/>
              <a:t>очакват 2025 г. да бъде по добра за тях. 38% очакват 2025 г. да бъде същата като изтеклата 2024 г., а около 19% - по-лоша.</a:t>
            </a:r>
          </a:p>
          <a:p>
            <a:r>
              <a:rPr lang="bg-BG" sz="4000" dirty="0" smtClean="0">
                <a:solidFill>
                  <a:srgbClr val="FFFF00"/>
                </a:solidFill>
              </a:rPr>
              <a:t>Размерността на фирмите</a:t>
            </a:r>
            <a:r>
              <a:rPr lang="bg-BG" sz="4000" dirty="0" smtClean="0"/>
              <a:t>, измерена по брой заети, не оказва влияние върху очакванията на фирмите. Общата картина за предимно </a:t>
            </a:r>
            <a:r>
              <a:rPr lang="bg-BG" sz="4000" dirty="0" smtClean="0"/>
              <a:t>оптимистични очаквания, </a:t>
            </a:r>
            <a:r>
              <a:rPr lang="bg-BG" sz="4000" dirty="0" smtClean="0"/>
              <a:t>следвани от неутрални и песимистични очаквания се наблюдава при всички видове фирми – </a:t>
            </a:r>
            <a:r>
              <a:rPr lang="bg-BG" sz="4000" dirty="0" err="1" smtClean="0"/>
              <a:t>микро</a:t>
            </a:r>
            <a:r>
              <a:rPr lang="bg-BG" sz="4000" dirty="0" smtClean="0"/>
              <a:t>, малки, средни и </a:t>
            </a:r>
            <a:r>
              <a:rPr lang="bg-BG" sz="4000" dirty="0" smtClean="0"/>
              <a:t>големи.</a:t>
            </a:r>
            <a:endParaRPr lang="bg-BG" sz="4000" dirty="0" smtClean="0"/>
          </a:p>
          <a:p>
            <a:r>
              <a:rPr lang="bg-BG" sz="4000" dirty="0" smtClean="0"/>
              <a:t>По отношение очакванията по отделни елементи на бизнес средата картината е </a:t>
            </a:r>
            <a:r>
              <a:rPr lang="bg-BG" sz="4000" dirty="0" smtClean="0">
                <a:solidFill>
                  <a:srgbClr val="FFFF00"/>
                </a:solidFill>
              </a:rPr>
              <a:t>противоречива</a:t>
            </a:r>
            <a:r>
              <a:rPr lang="bg-BG" sz="4000" dirty="0" smtClean="0"/>
              <a:t>: </a:t>
            </a:r>
          </a:p>
          <a:p>
            <a:pPr lvl="1" fontAlgn="t"/>
            <a:r>
              <a:rPr lang="bg-BG" sz="4000" dirty="0" smtClean="0"/>
              <a:t>За два елемента очакванията са оптимистични макар и слабо оптимистични (търсенето </a:t>
            </a:r>
            <a:r>
              <a:rPr lang="bg-BG" sz="4000" dirty="0"/>
              <a:t>на стоките/услугите, които </a:t>
            </a:r>
            <a:r>
              <a:rPr lang="bg-BG" sz="4000" dirty="0" smtClean="0"/>
              <a:t>произвеждат </a:t>
            </a:r>
            <a:r>
              <a:rPr lang="bg-BG" sz="4000" dirty="0" smtClean="0"/>
              <a:t>и възможностите </a:t>
            </a:r>
            <a:r>
              <a:rPr lang="bg-BG" sz="4000" dirty="0"/>
              <a:t>за наемане на качествена работна </a:t>
            </a:r>
            <a:r>
              <a:rPr lang="bg-BG" sz="4000" dirty="0" smtClean="0"/>
              <a:t>сила);</a:t>
            </a:r>
          </a:p>
          <a:p>
            <a:pPr lvl="1" fontAlgn="t"/>
            <a:r>
              <a:rPr lang="bg-BG" sz="4000" dirty="0" smtClean="0"/>
              <a:t>За два са песимистични, макар и слабо песимистични (данъчната и осигурителната тежест);</a:t>
            </a:r>
          </a:p>
          <a:p>
            <a:pPr lvl="1" fontAlgn="t"/>
            <a:r>
              <a:rPr lang="bg-BG" sz="4000" dirty="0" smtClean="0"/>
              <a:t>За останалите  три са неутрални (</a:t>
            </a:r>
            <a:r>
              <a:rPr lang="bg-BG" sz="4000" dirty="0"/>
              <a:t>ц</a:t>
            </a:r>
            <a:r>
              <a:rPr lang="bg-BG" sz="4000" dirty="0" smtClean="0"/>
              <a:t>ените </a:t>
            </a:r>
            <a:r>
              <a:rPr lang="bg-BG" sz="4000" dirty="0"/>
              <a:t>на пазарите, за които </a:t>
            </a:r>
            <a:r>
              <a:rPr lang="bg-BG" sz="4000" dirty="0" smtClean="0"/>
              <a:t>работят, </a:t>
            </a:r>
            <a:r>
              <a:rPr lang="bg-BG" sz="4000" dirty="0" smtClean="0"/>
              <a:t>конкуренцията </a:t>
            </a:r>
            <a:r>
              <a:rPr lang="bg-BG" sz="4000" dirty="0"/>
              <a:t>на пазарите, за които </a:t>
            </a:r>
            <a:r>
              <a:rPr lang="bg-BG" sz="4000" dirty="0" smtClean="0"/>
              <a:t>работят, </a:t>
            </a:r>
            <a:r>
              <a:rPr lang="bg-BG" sz="4000" dirty="0" smtClean="0"/>
              <a:t>достъпът </a:t>
            </a:r>
            <a:r>
              <a:rPr lang="bg-BG" sz="4000" dirty="0"/>
              <a:t>до кредити и други финансови </a:t>
            </a:r>
            <a:r>
              <a:rPr lang="bg-BG" sz="4000" dirty="0" smtClean="0"/>
              <a:t>източници). </a:t>
            </a:r>
            <a:endParaRPr lang="en-US" sz="4000" dirty="0"/>
          </a:p>
          <a:p>
            <a:r>
              <a:rPr lang="bg-BG" sz="4000" dirty="0" smtClean="0"/>
              <a:t>Възможни обяснения на това </a:t>
            </a:r>
            <a:r>
              <a:rPr lang="bg-BG" sz="4000" dirty="0" smtClean="0">
                <a:solidFill>
                  <a:srgbClr val="FFFF00"/>
                </a:solidFill>
              </a:rPr>
              <a:t>противоречие</a:t>
            </a:r>
            <a:r>
              <a:rPr lang="bg-BG" sz="4000" dirty="0" smtClean="0"/>
              <a:t> са</a:t>
            </a:r>
            <a:r>
              <a:rPr lang="bg-BG" sz="4000" dirty="0" smtClean="0"/>
              <a:t>:</a:t>
            </a:r>
          </a:p>
          <a:p>
            <a:pPr marL="742950" lvl="2" indent="-342900"/>
            <a:r>
              <a:rPr lang="ru-RU" sz="3800" dirty="0" err="1"/>
              <a:t>Контекстът</a:t>
            </a:r>
            <a:r>
              <a:rPr lang="ru-RU" sz="3800" dirty="0"/>
              <a:t> на </a:t>
            </a:r>
            <a:r>
              <a:rPr lang="ru-RU" sz="3800" dirty="0" err="1"/>
              <a:t>общия</a:t>
            </a:r>
            <a:r>
              <a:rPr lang="ru-RU" sz="3800" dirty="0"/>
              <a:t> </a:t>
            </a:r>
            <a:r>
              <a:rPr lang="ru-RU" sz="3800" dirty="0" err="1"/>
              <a:t>въпрос</a:t>
            </a:r>
            <a:r>
              <a:rPr lang="ru-RU" sz="3800" dirty="0"/>
              <a:t> </a:t>
            </a:r>
            <a:r>
              <a:rPr lang="ru-RU" sz="3800" dirty="0" err="1"/>
              <a:t>включва</a:t>
            </a:r>
            <a:r>
              <a:rPr lang="ru-RU" sz="3800" dirty="0"/>
              <a:t> не само </a:t>
            </a:r>
            <a:r>
              <a:rPr lang="ru-RU" sz="3800" dirty="0" err="1"/>
              <a:t>елементите</a:t>
            </a:r>
            <a:r>
              <a:rPr lang="ru-RU" sz="3800" dirty="0"/>
              <a:t> на бизнес </a:t>
            </a:r>
            <a:r>
              <a:rPr lang="ru-RU" sz="3800" dirty="0" err="1"/>
              <a:t>средата</a:t>
            </a:r>
            <a:r>
              <a:rPr lang="ru-RU" sz="3800" dirty="0"/>
              <a:t>, но </a:t>
            </a:r>
            <a:r>
              <a:rPr lang="ru-RU" sz="3800" dirty="0" err="1"/>
              <a:t>изобщо</a:t>
            </a:r>
            <a:r>
              <a:rPr lang="ru-RU" sz="3800" dirty="0"/>
              <a:t> на </a:t>
            </a:r>
            <a:r>
              <a:rPr lang="ru-RU" sz="3800" dirty="0" err="1"/>
              <a:t>социалната</a:t>
            </a:r>
            <a:r>
              <a:rPr lang="ru-RU" sz="3800" dirty="0"/>
              <a:t>, </a:t>
            </a:r>
            <a:r>
              <a:rPr lang="ru-RU" sz="3800" dirty="0" err="1"/>
              <a:t>политическа</a:t>
            </a:r>
            <a:r>
              <a:rPr lang="ru-RU" sz="3800" dirty="0"/>
              <a:t>, </a:t>
            </a:r>
            <a:r>
              <a:rPr lang="ru-RU" sz="3800" dirty="0" err="1"/>
              <a:t>геополитическа</a:t>
            </a:r>
            <a:r>
              <a:rPr lang="ru-RU" sz="3800" dirty="0"/>
              <a:t> и пр. среда.</a:t>
            </a:r>
            <a:endParaRPr lang="bg-BG" sz="3600" dirty="0"/>
          </a:p>
          <a:p>
            <a:pPr lvl="1"/>
            <a:r>
              <a:rPr lang="bg-BG" sz="3800" dirty="0" smtClean="0"/>
              <a:t>Ефектът на „</a:t>
            </a:r>
            <a:r>
              <a:rPr lang="bg-BG" sz="3800" dirty="0" err="1" smtClean="0"/>
              <a:t>пожелателното</a:t>
            </a:r>
            <a:r>
              <a:rPr lang="bg-BG" sz="3800" dirty="0" smtClean="0"/>
              <a:t> </a:t>
            </a:r>
            <a:r>
              <a:rPr lang="bg-BG" sz="3800" dirty="0" smtClean="0"/>
              <a:t>мислене“ (предвижданията да бъдат замествани с желанията);</a:t>
            </a:r>
          </a:p>
          <a:p>
            <a:pPr lvl="1"/>
            <a:r>
              <a:rPr lang="bg-BG" sz="3800" dirty="0" err="1" smtClean="0"/>
              <a:t>Свръхувереността</a:t>
            </a:r>
            <a:r>
              <a:rPr lang="bg-BG" sz="3800" dirty="0" smtClean="0"/>
              <a:t> – „може и средата да е лоша, но моята фирма ще се справи, защото сме по-добри от другите“;</a:t>
            </a:r>
          </a:p>
          <a:p>
            <a:pPr lvl="1"/>
            <a:r>
              <a:rPr lang="ru-RU" sz="4000" dirty="0" err="1" smtClean="0"/>
              <a:t>Когнитивен</a:t>
            </a:r>
            <a:r>
              <a:rPr lang="ru-RU" sz="4000" dirty="0" smtClean="0"/>
              <a:t> </a:t>
            </a:r>
            <a:r>
              <a:rPr lang="ru-RU" sz="4000" dirty="0" err="1" smtClean="0"/>
              <a:t>дисонанс</a:t>
            </a:r>
            <a:r>
              <a:rPr lang="ru-RU" sz="4000" dirty="0" smtClean="0"/>
              <a:t> - </a:t>
            </a:r>
            <a:r>
              <a:rPr lang="ru-RU" sz="4000" dirty="0" err="1" smtClean="0"/>
              <a:t>нуждата</a:t>
            </a:r>
            <a:r>
              <a:rPr lang="ru-RU" sz="4000" dirty="0" smtClean="0"/>
              <a:t> </a:t>
            </a:r>
            <a:r>
              <a:rPr lang="ru-RU" sz="4000" dirty="0"/>
              <a:t>да се </a:t>
            </a:r>
            <a:r>
              <a:rPr lang="ru-RU" sz="4000" dirty="0" err="1"/>
              <a:t>запази</a:t>
            </a:r>
            <a:r>
              <a:rPr lang="ru-RU" sz="4000" dirty="0"/>
              <a:t> </a:t>
            </a:r>
            <a:r>
              <a:rPr lang="ru-RU" sz="4000" dirty="0" err="1"/>
              <a:t>вяра</a:t>
            </a:r>
            <a:r>
              <a:rPr lang="ru-RU" sz="4000" dirty="0"/>
              <a:t> в успеха, за да се </a:t>
            </a:r>
            <a:r>
              <a:rPr lang="ru-RU" sz="4000" dirty="0" err="1"/>
              <a:t>оправдаят</a:t>
            </a:r>
            <a:r>
              <a:rPr lang="ru-RU" sz="4000" dirty="0"/>
              <a:t> </a:t>
            </a:r>
            <a:r>
              <a:rPr lang="ru-RU" sz="4000" dirty="0" err="1"/>
              <a:t>решенията</a:t>
            </a:r>
            <a:r>
              <a:rPr lang="ru-RU" sz="4000" dirty="0"/>
              <a:t>, </a:t>
            </a:r>
            <a:r>
              <a:rPr lang="ru-RU" sz="4000" dirty="0" err="1" smtClean="0"/>
              <a:t>които</a:t>
            </a:r>
            <a:r>
              <a:rPr lang="ru-RU" sz="4000" dirty="0" smtClean="0"/>
              <a:t> </a:t>
            </a:r>
            <a:r>
              <a:rPr lang="ru-RU" sz="4000" dirty="0"/>
              <a:t>вече </a:t>
            </a:r>
            <a:r>
              <a:rPr lang="ru-RU" sz="4000" dirty="0" err="1"/>
              <a:t>са</a:t>
            </a:r>
            <a:r>
              <a:rPr lang="ru-RU" sz="4000" dirty="0"/>
              <a:t> </a:t>
            </a:r>
            <a:r>
              <a:rPr lang="ru-RU" sz="4000" dirty="0" err="1" smtClean="0"/>
              <a:t>предприети</a:t>
            </a:r>
            <a:r>
              <a:rPr lang="ru-RU" sz="4000" dirty="0"/>
              <a:t>.</a:t>
            </a:r>
            <a:endParaRPr lang="ru-RU" sz="4000" dirty="0" smtClean="0"/>
          </a:p>
          <a:p>
            <a:pPr lvl="1"/>
            <a:endParaRPr lang="bg-BG" sz="3800" dirty="0"/>
          </a:p>
        </p:txBody>
      </p:sp>
    </p:spTree>
    <p:extLst>
      <p:ext uri="{BB962C8B-B14F-4D97-AF65-F5344CB8AC3E}">
        <p14:creationId xmlns:p14="http://schemas.microsoft.com/office/powerpoint/2010/main" val="32090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4. </a:t>
            </a:r>
            <a:r>
              <a:rPr lang="ru-RU" dirty="0" smtClean="0">
                <a:latin typeface="Comic Sans MS" panose="030F0702030302020204" pitchFamily="66" charset="0"/>
              </a:rPr>
              <a:t>Основни </a:t>
            </a:r>
            <a:r>
              <a:rPr lang="ru-RU" dirty="0" err="1">
                <a:latin typeface="Comic Sans MS" panose="030F0702030302020204" pitchFamily="66" charset="0"/>
              </a:rPr>
              <a:t>проблеми</a:t>
            </a:r>
            <a:r>
              <a:rPr lang="ru-RU" dirty="0">
                <a:latin typeface="Comic Sans MS" panose="030F0702030302020204" pitchFamily="66" charset="0"/>
              </a:rPr>
              <a:t> пред </a:t>
            </a:r>
            <a:r>
              <a:rPr lang="ru-RU" dirty="0" err="1">
                <a:latin typeface="Comic Sans MS" panose="030F0702030302020204" pitchFamily="66" charset="0"/>
              </a:rPr>
              <a:t>фирмите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bg-B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49681864"/>
              </p:ext>
            </p:extLst>
          </p:nvPr>
        </p:nvGraphicFramePr>
        <p:xfrm>
          <a:off x="573933" y="145916"/>
          <a:ext cx="8842441" cy="643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409379" y="1126515"/>
            <a:ext cx="762366" cy="3831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48,6%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832396" y="1525090"/>
            <a:ext cx="844676" cy="3831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39,0%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191958" y="1908256"/>
            <a:ext cx="765292" cy="3832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31,1%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800533" y="2291491"/>
            <a:ext cx="782849" cy="3832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27,4%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583924" y="2751034"/>
            <a:ext cx="852952" cy="3831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24,3%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501234" y="3134200"/>
            <a:ext cx="765414" cy="3831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23,3%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382835" y="3517366"/>
            <a:ext cx="835396" cy="3831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22,6%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308478" y="3900532"/>
            <a:ext cx="958170" cy="3832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22,1%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052231" y="4285130"/>
            <a:ext cx="958169" cy="3831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18,9%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829394" y="4666932"/>
            <a:ext cx="958169" cy="3831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15,3%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635307" y="5129349"/>
            <a:ext cx="958047" cy="3831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13,1%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579643" y="5512516"/>
            <a:ext cx="958169" cy="3831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11,8%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156283" y="5895683"/>
            <a:ext cx="958048" cy="3831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dirty="0" smtClean="0">
                <a:solidFill>
                  <a:schemeClr val="tx1"/>
                </a:solidFill>
              </a:rPr>
              <a:t>6,6%</a:t>
            </a:r>
            <a:endParaRPr lang="bg-BG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04672"/>
            <a:ext cx="10319657" cy="1400530"/>
          </a:xfrm>
        </p:spPr>
        <p:txBody>
          <a:bodyPr/>
          <a:lstStyle/>
          <a:p>
            <a:r>
              <a:rPr lang="bg-BG" sz="2800" dirty="0" smtClean="0">
                <a:latin typeface="Comic Sans MS" panose="030F0702030302020204" pitchFamily="66" charset="0"/>
              </a:rPr>
              <a:t>Основни проблеми, които  </a:t>
            </a:r>
            <a:r>
              <a:rPr lang="bg-BG" sz="2800" dirty="0">
                <a:latin typeface="Comic Sans MS" panose="030F0702030302020204" pitchFamily="66" charset="0"/>
              </a:rPr>
              <a:t>възпрепятстват </a:t>
            </a:r>
            <a:r>
              <a:rPr lang="bg-BG" sz="2800" dirty="0" smtClean="0">
                <a:latin typeface="Comic Sans MS" panose="030F0702030302020204" pitchFamily="66" charset="0"/>
              </a:rPr>
              <a:t>бизнеса (според размера </a:t>
            </a:r>
            <a:r>
              <a:rPr lang="bg-BG" sz="2800" dirty="0">
                <a:latin typeface="Comic Sans MS" panose="030F0702030302020204" pitchFamily="66" charset="0"/>
              </a:rPr>
              <a:t>на </a:t>
            </a:r>
            <a:r>
              <a:rPr lang="bg-BG" sz="2800" dirty="0" smtClean="0">
                <a:latin typeface="Comic Sans MS" panose="030F0702030302020204" pitchFamily="66" charset="0"/>
              </a:rPr>
              <a:t>фирмите)</a:t>
            </a:r>
            <a:endParaRPr lang="bg-BG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25056"/>
              </p:ext>
            </p:extLst>
          </p:nvPr>
        </p:nvGraphicFramePr>
        <p:xfrm>
          <a:off x="226423" y="1365568"/>
          <a:ext cx="11808823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703">
                  <a:extLst>
                    <a:ext uri="{9D8B030D-6E8A-4147-A177-3AD203B41FA5}">
                      <a16:colId xmlns:a16="http://schemas.microsoft.com/office/drawing/2014/main" val="2758902122"/>
                    </a:ext>
                  </a:extLst>
                </a:gridCol>
                <a:gridCol w="1339060">
                  <a:extLst>
                    <a:ext uri="{9D8B030D-6E8A-4147-A177-3AD203B41FA5}">
                      <a16:colId xmlns:a16="http://schemas.microsoft.com/office/drawing/2014/main" val="1116317777"/>
                    </a:ext>
                  </a:extLst>
                </a:gridCol>
                <a:gridCol w="1347428">
                  <a:extLst>
                    <a:ext uri="{9D8B030D-6E8A-4147-A177-3AD203B41FA5}">
                      <a16:colId xmlns:a16="http://schemas.microsoft.com/office/drawing/2014/main" val="3747432261"/>
                    </a:ext>
                  </a:extLst>
                </a:gridCol>
                <a:gridCol w="1489702">
                  <a:extLst>
                    <a:ext uri="{9D8B030D-6E8A-4147-A177-3AD203B41FA5}">
                      <a16:colId xmlns:a16="http://schemas.microsoft.com/office/drawing/2014/main" val="184579144"/>
                    </a:ext>
                  </a:extLst>
                </a:gridCol>
                <a:gridCol w="1472965">
                  <a:extLst>
                    <a:ext uri="{9D8B030D-6E8A-4147-A177-3AD203B41FA5}">
                      <a16:colId xmlns:a16="http://schemas.microsoft.com/office/drawing/2014/main" val="1280436077"/>
                    </a:ext>
                  </a:extLst>
                </a:gridCol>
                <a:gridCol w="1472965">
                  <a:extLst>
                    <a:ext uri="{9D8B030D-6E8A-4147-A177-3AD203B41FA5}">
                      <a16:colId xmlns:a16="http://schemas.microsoft.com/office/drawing/2014/main" val="285618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Проблем 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Микро 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Малки 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Средни 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Големи 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 smtClean="0"/>
                        <a:t>Общо в %</a:t>
                      </a:r>
                      <a:endParaRPr lang="bg-BG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4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Корупцията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21,5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17,0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17,5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18,9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72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Административните и бюрократични бариери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38,5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47,0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35,0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35,5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39,0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85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Нелоялната конкуренция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42,5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28,0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13,5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31,1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72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Неблагоприятната макросреда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15,5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24,0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28,0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21,0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22,1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7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Трудният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достъп</a:t>
                      </a:r>
                      <a:r>
                        <a:rPr lang="ru-RU" sz="1400" dirty="0" smtClean="0"/>
                        <a:t> до </a:t>
                      </a:r>
                      <a:r>
                        <a:rPr lang="ru-RU" sz="1400" dirty="0" err="1" smtClean="0"/>
                        <a:t>кредити</a:t>
                      </a:r>
                      <a:r>
                        <a:rPr lang="ru-RU" sz="1400" dirty="0" smtClean="0"/>
                        <a:t>  и други </a:t>
                      </a:r>
                      <a:r>
                        <a:rPr lang="ru-RU" sz="1400" dirty="0" err="1" smtClean="0"/>
                        <a:t>финансови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източници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9,0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5,0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5,0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6,6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Данъчната тежест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31,0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18,5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17,5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22,6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8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Осигурителната тежест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36,5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23,0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16,5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17,0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23,3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99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Законовите несъвършенства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21,0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30,0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21,5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24,3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5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Трудното</a:t>
                      </a:r>
                      <a:r>
                        <a:rPr lang="ru-RU" sz="1400" dirty="0" smtClean="0"/>
                        <a:t> намиране на </a:t>
                      </a:r>
                      <a:r>
                        <a:rPr lang="ru-RU" sz="1400" dirty="0" err="1" smtClean="0"/>
                        <a:t>качествена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работна</a:t>
                      </a:r>
                      <a:r>
                        <a:rPr lang="ru-RU" sz="1400" dirty="0" smtClean="0"/>
                        <a:t> сила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31,0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44,0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61,0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bg1"/>
                          </a:solidFill>
                        </a:rPr>
                        <a:t>48,6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5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Нагласените обществени поръчки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11,5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12,5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12,0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11,0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11,8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1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Конкуренцията на чуждестранни производители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13,5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15,0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11,0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21,5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bg1"/>
                          </a:solidFill>
                        </a:rPr>
                        <a:t>15,3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3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Нарастващата</a:t>
                      </a:r>
                      <a:r>
                        <a:rPr lang="ru-RU" sz="1400" dirty="0" smtClean="0"/>
                        <a:t> сила на търговските вериги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17,5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11,5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10,0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13,1</a:t>
                      </a:r>
                      <a:endParaRPr lang="bg-BG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Повишените цени на енергоносителите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27,5</a:t>
                      </a:r>
                      <a:endParaRPr lang="bg-BG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21,5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26,5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rgbClr val="FF0000"/>
                          </a:solidFill>
                        </a:rPr>
                        <a:t>34,0</a:t>
                      </a:r>
                      <a:endParaRPr lang="bg-BG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solidFill>
                            <a:schemeClr val="bg1"/>
                          </a:solidFill>
                        </a:rPr>
                        <a:t>27,4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2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Изводи за проблемите, които в най-голяма степен възпрепятстват  бизнеса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3" y="1733006"/>
            <a:ext cx="11652068" cy="4515393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solidFill>
                  <a:srgbClr val="FFFF00"/>
                </a:solidFill>
              </a:rPr>
              <a:t>Водещият проблем</a:t>
            </a:r>
            <a:r>
              <a:rPr lang="bg-BG" dirty="0" smtClean="0"/>
              <a:t>, посочен от почти половината от всички фирми (48,6%), е трудното намиране на качествена работна сила. След него по важност се </a:t>
            </a:r>
            <a:r>
              <a:rPr lang="bg-BG" dirty="0"/>
              <a:t>нареждат </a:t>
            </a:r>
            <a:r>
              <a:rPr lang="bg-BG" dirty="0" smtClean="0"/>
              <a:t>административните </a:t>
            </a:r>
            <a:r>
              <a:rPr lang="bg-BG" dirty="0"/>
              <a:t>и бюрократични бариери (39%) и </a:t>
            </a:r>
            <a:r>
              <a:rPr lang="bg-BG" dirty="0" smtClean="0"/>
              <a:t>нелоялната конкуренция (31%).</a:t>
            </a:r>
          </a:p>
          <a:p>
            <a:r>
              <a:rPr lang="bg-BG" dirty="0" smtClean="0"/>
              <a:t>С относително </a:t>
            </a:r>
            <a:r>
              <a:rPr lang="bg-BG" dirty="0" smtClean="0">
                <a:solidFill>
                  <a:srgbClr val="FFFF00"/>
                </a:solidFill>
              </a:rPr>
              <a:t>най-ниска значимост </a:t>
            </a:r>
            <a:r>
              <a:rPr lang="bg-BG" dirty="0" smtClean="0"/>
              <a:t>са: достъп до кредити (6,6%); нагласени обществени поръчки (11,8%) и нарастваща сила на търговските вериги (13,1%).</a:t>
            </a:r>
          </a:p>
          <a:p>
            <a:r>
              <a:rPr lang="ru-RU" dirty="0" smtClean="0"/>
              <a:t>Посочените </a:t>
            </a:r>
            <a:r>
              <a:rPr lang="ru-RU" dirty="0" err="1" smtClean="0"/>
              <a:t>проблеми</a:t>
            </a:r>
            <a:r>
              <a:rPr lang="ru-RU" dirty="0" smtClean="0"/>
              <a:t> се </a:t>
            </a:r>
            <a:r>
              <a:rPr lang="ru-RU" dirty="0" err="1" smtClean="0"/>
              <a:t>наблюдават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>
                <a:solidFill>
                  <a:srgbClr val="FFFF00"/>
                </a:solidFill>
              </a:rPr>
              <a:t>всички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видове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фирми </a:t>
            </a:r>
            <a:r>
              <a:rPr lang="ru-RU" dirty="0" smtClean="0"/>
              <a:t>(микро</a:t>
            </a:r>
            <a:r>
              <a:rPr lang="ru-RU" dirty="0"/>
              <a:t>, малки, </a:t>
            </a:r>
            <a:r>
              <a:rPr lang="ru-RU" dirty="0" err="1"/>
              <a:t>средни</a:t>
            </a:r>
            <a:r>
              <a:rPr lang="ru-RU" dirty="0"/>
              <a:t> и </a:t>
            </a:r>
            <a:r>
              <a:rPr lang="ru-RU" dirty="0" err="1" smtClean="0"/>
              <a:t>големи</a:t>
            </a:r>
            <a:r>
              <a:rPr lang="ru-RU" dirty="0" smtClean="0"/>
              <a:t>), но тяхната </a:t>
            </a:r>
            <a:r>
              <a:rPr lang="ru-RU" dirty="0" err="1" smtClean="0"/>
              <a:t>сериозност</a:t>
            </a:r>
            <a:r>
              <a:rPr lang="ru-RU" dirty="0" smtClean="0"/>
              <a:t> </a:t>
            </a:r>
            <a:r>
              <a:rPr lang="ru-RU" dirty="0" err="1" smtClean="0"/>
              <a:t>варира</a:t>
            </a:r>
            <a:r>
              <a:rPr lang="ru-RU" dirty="0" smtClean="0"/>
              <a:t> в </a:t>
            </a:r>
            <a:r>
              <a:rPr lang="ru-RU" dirty="0" err="1" smtClean="0"/>
              <a:t>зависимост</a:t>
            </a:r>
            <a:r>
              <a:rPr lang="ru-RU" dirty="0" smtClean="0"/>
              <a:t> от размера на </a:t>
            </a:r>
            <a:r>
              <a:rPr lang="ru-RU" dirty="0" err="1" smtClean="0"/>
              <a:t>фирмите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Основни </a:t>
            </a:r>
            <a:r>
              <a:rPr lang="ru-RU" dirty="0" err="1" smtClean="0"/>
              <a:t>проблеми</a:t>
            </a:r>
            <a:r>
              <a:rPr lang="ru-RU" dirty="0" smtClean="0"/>
              <a:t> при </a:t>
            </a:r>
            <a:r>
              <a:rPr lang="ru-RU" dirty="0" err="1" smtClean="0"/>
              <a:t>големите</a:t>
            </a:r>
            <a:r>
              <a:rPr lang="ru-RU" dirty="0" smtClean="0"/>
              <a:t> фирми</a:t>
            </a:r>
            <a:r>
              <a:rPr lang="ru-RU" dirty="0"/>
              <a:t>:  </a:t>
            </a:r>
            <a:r>
              <a:rPr lang="ru-RU" dirty="0" smtClean="0"/>
              <a:t>трудно </a:t>
            </a:r>
            <a:r>
              <a:rPr lang="ru-RU" dirty="0"/>
              <a:t>намиране на </a:t>
            </a:r>
            <a:r>
              <a:rPr lang="ru-RU" dirty="0" err="1"/>
              <a:t>качествена</a:t>
            </a:r>
            <a:r>
              <a:rPr lang="ru-RU" dirty="0"/>
              <a:t> </a:t>
            </a:r>
            <a:r>
              <a:rPr lang="ru-RU" dirty="0" err="1"/>
              <a:t>работна</a:t>
            </a:r>
            <a:r>
              <a:rPr lang="ru-RU" dirty="0"/>
              <a:t> </a:t>
            </a:r>
            <a:r>
              <a:rPr lang="ru-RU" dirty="0" smtClean="0"/>
              <a:t>сила; </a:t>
            </a:r>
            <a:r>
              <a:rPr lang="ru-RU" dirty="0" err="1" smtClean="0"/>
              <a:t>повишени</a:t>
            </a:r>
            <a:r>
              <a:rPr lang="ru-RU" dirty="0" smtClean="0"/>
              <a:t> </a:t>
            </a:r>
            <a:r>
              <a:rPr lang="ru-RU" dirty="0"/>
              <a:t>цени на </a:t>
            </a:r>
            <a:r>
              <a:rPr lang="ru-RU" dirty="0" err="1" smtClean="0"/>
              <a:t>енергоносителите</a:t>
            </a:r>
            <a:r>
              <a:rPr lang="ru-RU" dirty="0" smtClean="0"/>
              <a:t>; конкуренция </a:t>
            </a:r>
            <a:r>
              <a:rPr lang="ru-RU" dirty="0"/>
              <a:t>на </a:t>
            </a:r>
            <a:r>
              <a:rPr lang="ru-RU" dirty="0" err="1"/>
              <a:t>чуждестранни</a:t>
            </a:r>
            <a:r>
              <a:rPr lang="ru-RU" dirty="0"/>
              <a:t> </a:t>
            </a:r>
            <a:r>
              <a:rPr lang="ru-RU" dirty="0" smtClean="0"/>
              <a:t>производители.</a:t>
            </a:r>
          </a:p>
          <a:p>
            <a:pPr lvl="1"/>
            <a:r>
              <a:rPr lang="ru-RU" dirty="0"/>
              <a:t>Основни </a:t>
            </a:r>
            <a:r>
              <a:rPr lang="ru-RU" dirty="0" err="1"/>
              <a:t>проблеми</a:t>
            </a:r>
            <a:r>
              <a:rPr lang="ru-RU" dirty="0"/>
              <a:t> при  </a:t>
            </a:r>
            <a:r>
              <a:rPr lang="ru-RU" dirty="0" err="1" smtClean="0"/>
              <a:t>средните</a:t>
            </a:r>
            <a:r>
              <a:rPr lang="ru-RU" dirty="0" smtClean="0"/>
              <a:t> фирми</a:t>
            </a:r>
            <a:r>
              <a:rPr lang="ru-RU" dirty="0"/>
              <a:t>: трудно намиране на </a:t>
            </a:r>
            <a:r>
              <a:rPr lang="ru-RU" dirty="0" err="1"/>
              <a:t>качествена</a:t>
            </a:r>
            <a:r>
              <a:rPr lang="ru-RU" dirty="0"/>
              <a:t> </a:t>
            </a:r>
            <a:r>
              <a:rPr lang="ru-RU" dirty="0" err="1"/>
              <a:t>работна</a:t>
            </a:r>
            <a:r>
              <a:rPr lang="ru-RU" dirty="0"/>
              <a:t> </a:t>
            </a:r>
            <a:r>
              <a:rPr lang="ru-RU" dirty="0" smtClean="0"/>
              <a:t>сила; неблагоприятна макросреда.</a:t>
            </a:r>
          </a:p>
          <a:p>
            <a:pPr lvl="1"/>
            <a:r>
              <a:rPr lang="ru-RU" dirty="0"/>
              <a:t>Основни </a:t>
            </a:r>
            <a:r>
              <a:rPr lang="ru-RU" dirty="0" err="1"/>
              <a:t>проблеми</a:t>
            </a:r>
            <a:r>
              <a:rPr lang="ru-RU" dirty="0"/>
              <a:t> при  </a:t>
            </a:r>
            <a:r>
              <a:rPr lang="ru-RU" dirty="0" err="1" smtClean="0"/>
              <a:t>малките</a:t>
            </a:r>
            <a:r>
              <a:rPr lang="ru-RU" dirty="0" smtClean="0"/>
              <a:t> фирми</a:t>
            </a:r>
            <a:r>
              <a:rPr lang="ru-RU" dirty="0"/>
              <a:t>: </a:t>
            </a:r>
            <a:r>
              <a:rPr lang="ru-RU" dirty="0" err="1" smtClean="0"/>
              <a:t>административни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бюрократични</a:t>
            </a:r>
            <a:r>
              <a:rPr lang="ru-RU" dirty="0"/>
              <a:t> </a:t>
            </a:r>
            <a:r>
              <a:rPr lang="ru-RU" dirty="0" err="1" smtClean="0"/>
              <a:t>бариери</a:t>
            </a:r>
            <a:r>
              <a:rPr lang="ru-RU" dirty="0"/>
              <a:t>; </a:t>
            </a:r>
            <a:r>
              <a:rPr lang="ru-RU" dirty="0" err="1" smtClean="0"/>
              <a:t>нелоялна</a:t>
            </a:r>
            <a:r>
              <a:rPr lang="ru-RU" dirty="0" smtClean="0"/>
              <a:t> конкуренция; </a:t>
            </a:r>
            <a:r>
              <a:rPr lang="ru-RU" dirty="0" err="1" smtClean="0"/>
              <a:t>законови</a:t>
            </a:r>
            <a:r>
              <a:rPr lang="ru-RU" dirty="0" smtClean="0"/>
              <a:t> </a:t>
            </a:r>
            <a:r>
              <a:rPr lang="ru-RU" dirty="0" err="1" smtClean="0"/>
              <a:t>несъвършенства</a:t>
            </a:r>
            <a:r>
              <a:rPr lang="ru-RU" dirty="0" smtClean="0"/>
              <a:t>; </a:t>
            </a:r>
            <a:r>
              <a:rPr lang="ru-RU" dirty="0" err="1" smtClean="0"/>
              <a:t>нагласени</a:t>
            </a:r>
            <a:r>
              <a:rPr lang="ru-RU" dirty="0" smtClean="0"/>
              <a:t> </a:t>
            </a:r>
            <a:r>
              <a:rPr lang="ru-RU" dirty="0" err="1" smtClean="0"/>
              <a:t>обществени</a:t>
            </a:r>
            <a:r>
              <a:rPr lang="ru-RU" dirty="0" smtClean="0"/>
              <a:t> </a:t>
            </a:r>
            <a:r>
              <a:rPr lang="ru-RU" dirty="0" err="1" smtClean="0"/>
              <a:t>поръчки</a:t>
            </a:r>
            <a:r>
              <a:rPr lang="ru-RU" dirty="0" smtClean="0"/>
              <a:t>; труден </a:t>
            </a:r>
            <a:r>
              <a:rPr lang="ru-RU" dirty="0" err="1" smtClean="0"/>
              <a:t>достъп</a:t>
            </a:r>
            <a:r>
              <a:rPr lang="ru-RU" dirty="0" smtClean="0"/>
              <a:t> до </a:t>
            </a:r>
            <a:r>
              <a:rPr lang="ru-RU" dirty="0" err="1" smtClean="0"/>
              <a:t>кредити</a:t>
            </a:r>
            <a:r>
              <a:rPr lang="ru-RU" dirty="0"/>
              <a:t>.</a:t>
            </a:r>
            <a:endParaRPr lang="ru-RU" dirty="0" smtClean="0"/>
          </a:p>
          <a:p>
            <a:pPr lvl="1"/>
            <a:r>
              <a:rPr lang="ru-RU" dirty="0"/>
              <a:t>Основни </a:t>
            </a:r>
            <a:r>
              <a:rPr lang="ru-RU" dirty="0" err="1"/>
              <a:t>проблеми</a:t>
            </a:r>
            <a:r>
              <a:rPr lang="ru-RU" dirty="0"/>
              <a:t> при  </a:t>
            </a:r>
            <a:r>
              <a:rPr lang="ru-RU" dirty="0" err="1" smtClean="0"/>
              <a:t>микрофирмите</a:t>
            </a:r>
            <a:r>
              <a:rPr lang="ru-RU" dirty="0"/>
              <a:t>: </a:t>
            </a:r>
            <a:r>
              <a:rPr lang="ru-RU" dirty="0" err="1" smtClean="0"/>
              <a:t>нелоялна</a:t>
            </a:r>
            <a:r>
              <a:rPr lang="ru-RU" dirty="0" smtClean="0"/>
              <a:t> конкуренция; </a:t>
            </a:r>
            <a:r>
              <a:rPr lang="ru-RU" dirty="0" err="1" smtClean="0"/>
              <a:t>осигурителна</a:t>
            </a:r>
            <a:r>
              <a:rPr lang="ru-RU" dirty="0" smtClean="0"/>
              <a:t> </a:t>
            </a:r>
            <a:r>
              <a:rPr lang="ru-RU" dirty="0" err="1" smtClean="0"/>
              <a:t>тежест</a:t>
            </a:r>
            <a:r>
              <a:rPr lang="ru-RU" dirty="0" smtClean="0"/>
              <a:t>; </a:t>
            </a:r>
            <a:r>
              <a:rPr lang="ru-RU" dirty="0" err="1" smtClean="0"/>
              <a:t>данъчна</a:t>
            </a:r>
            <a:r>
              <a:rPr lang="ru-RU" dirty="0" smtClean="0"/>
              <a:t> </a:t>
            </a:r>
            <a:r>
              <a:rPr lang="ru-RU" dirty="0" err="1" smtClean="0"/>
              <a:t>тежест</a:t>
            </a:r>
            <a:r>
              <a:rPr lang="ru-RU" dirty="0" smtClean="0"/>
              <a:t>; </a:t>
            </a:r>
            <a:r>
              <a:rPr lang="ru-RU" dirty="0" err="1" smtClean="0"/>
              <a:t>корупция</a:t>
            </a:r>
            <a:r>
              <a:rPr lang="ru-RU" dirty="0" smtClean="0"/>
              <a:t>; </a:t>
            </a:r>
            <a:r>
              <a:rPr lang="ru-RU" dirty="0" err="1" smtClean="0"/>
              <a:t>нарастваща</a:t>
            </a:r>
            <a:r>
              <a:rPr lang="ru-RU" dirty="0" smtClean="0"/>
              <a:t> </a:t>
            </a:r>
            <a:r>
              <a:rPr lang="ru-RU" dirty="0"/>
              <a:t>сила на търговските </a:t>
            </a:r>
            <a:r>
              <a:rPr lang="ru-RU" dirty="0" smtClean="0"/>
              <a:t>вериги; труден </a:t>
            </a:r>
            <a:r>
              <a:rPr lang="ru-RU" dirty="0" err="1"/>
              <a:t>достъп</a:t>
            </a:r>
            <a:r>
              <a:rPr lang="ru-RU" dirty="0"/>
              <a:t> до </a:t>
            </a:r>
            <a:r>
              <a:rPr lang="ru-RU" dirty="0" err="1"/>
              <a:t>кредити</a:t>
            </a:r>
            <a:r>
              <a:rPr lang="ru-RU" dirty="0"/>
              <a:t>  и други </a:t>
            </a:r>
            <a:r>
              <a:rPr lang="ru-RU" dirty="0" err="1"/>
              <a:t>финансови</a:t>
            </a:r>
            <a:r>
              <a:rPr lang="ru-RU" dirty="0"/>
              <a:t> </a:t>
            </a:r>
            <a:r>
              <a:rPr lang="ru-RU" dirty="0" err="1" smtClean="0"/>
              <a:t>източници</a:t>
            </a:r>
            <a:r>
              <a:rPr lang="ru-RU" dirty="0" smtClean="0"/>
              <a:t>.</a:t>
            </a:r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03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5. </a:t>
            </a:r>
            <a:r>
              <a:rPr lang="ru-RU" dirty="0" smtClean="0">
                <a:latin typeface="Comic Sans MS" panose="030F0702030302020204" pitchFamily="66" charset="0"/>
              </a:rPr>
              <a:t>Злободневни </a:t>
            </a:r>
            <a:r>
              <a:rPr lang="ru-RU" dirty="0">
                <a:latin typeface="Comic Sans MS" panose="030F0702030302020204" pitchFamily="66" charset="0"/>
              </a:rPr>
              <a:t>теми: </a:t>
            </a:r>
            <a:r>
              <a:rPr lang="ru-RU" dirty="0" err="1" smtClean="0">
                <a:latin typeface="Comic Sans MS" panose="030F0702030302020204" pitchFamily="66" charset="0"/>
              </a:rPr>
              <a:t>еврото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и </a:t>
            </a:r>
            <a:r>
              <a:rPr lang="ru-RU" dirty="0" err="1" smtClean="0"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latin typeface="Comic Sans MS" panose="030F0702030302020204" pitchFamily="66" charset="0"/>
              </a:rPr>
              <a:t>олитическата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нестабилност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bg-B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Отражение на въвеждането на </a:t>
            </a:r>
            <a:r>
              <a:rPr lang="bg-BG" dirty="0" smtClean="0">
                <a:latin typeface="Comic Sans MS" panose="030F0702030302020204" pitchFamily="66" charset="0"/>
              </a:rPr>
              <a:t>еврото върху фирмата</a:t>
            </a:r>
            <a:endParaRPr lang="bg-BG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62298" y="2057400"/>
          <a:ext cx="7797338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1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Как ще се отрази на вашата фирма, ако еврото замести лева у нас? (Отговорите „не мога да преценя“ са изключени) 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90337"/>
              </p:ext>
            </p:extLst>
          </p:nvPr>
        </p:nvGraphicFramePr>
        <p:xfrm>
          <a:off x="340823" y="2559831"/>
          <a:ext cx="11679382" cy="389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504">
                  <a:extLst>
                    <a:ext uri="{9D8B030D-6E8A-4147-A177-3AD203B41FA5}">
                      <a16:colId xmlns:a16="http://schemas.microsoft.com/office/drawing/2014/main" val="2441376930"/>
                    </a:ext>
                  </a:extLst>
                </a:gridCol>
                <a:gridCol w="1569613">
                  <a:extLst>
                    <a:ext uri="{9D8B030D-6E8A-4147-A177-3AD203B41FA5}">
                      <a16:colId xmlns:a16="http://schemas.microsoft.com/office/drawing/2014/main" val="3649507816"/>
                    </a:ext>
                  </a:extLst>
                </a:gridCol>
                <a:gridCol w="1524853">
                  <a:extLst>
                    <a:ext uri="{9D8B030D-6E8A-4147-A177-3AD203B41FA5}">
                      <a16:colId xmlns:a16="http://schemas.microsoft.com/office/drawing/2014/main" val="705404216"/>
                    </a:ext>
                  </a:extLst>
                </a:gridCol>
                <a:gridCol w="1524853">
                  <a:extLst>
                    <a:ext uri="{9D8B030D-6E8A-4147-A177-3AD203B41FA5}">
                      <a16:colId xmlns:a16="http://schemas.microsoft.com/office/drawing/2014/main" val="1090955305"/>
                    </a:ext>
                  </a:extLst>
                </a:gridCol>
                <a:gridCol w="1524853">
                  <a:extLst>
                    <a:ext uri="{9D8B030D-6E8A-4147-A177-3AD203B41FA5}">
                      <a16:colId xmlns:a16="http://schemas.microsoft.com/office/drawing/2014/main" val="1885387456"/>
                    </a:ext>
                  </a:extLst>
                </a:gridCol>
                <a:gridCol w="1524853">
                  <a:extLst>
                    <a:ext uri="{9D8B030D-6E8A-4147-A177-3AD203B41FA5}">
                      <a16:colId xmlns:a16="http://schemas.microsoft.com/office/drawing/2014/main" val="561514417"/>
                    </a:ext>
                  </a:extLst>
                </a:gridCol>
                <a:gridCol w="1524853">
                  <a:extLst>
                    <a:ext uri="{9D8B030D-6E8A-4147-A177-3AD203B41FA5}">
                      <a16:colId xmlns:a16="http://schemas.microsoft.com/office/drawing/2014/main" val="2507928707"/>
                    </a:ext>
                  </a:extLst>
                </a:gridCol>
              </a:tblGrid>
              <a:tr h="878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bg-BG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Големина на фирмите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Изцяло положително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Като цяло положително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Никак няма да се отрази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Като цяло отрицателно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Изцяло отрицателно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53769"/>
                  </a:ext>
                </a:extLst>
              </a:tr>
              <a:tr h="676845">
                <a:tc>
                  <a:txBody>
                    <a:bodyPr/>
                    <a:lstStyle/>
                    <a:p>
                      <a:r>
                        <a:rPr lang="bg-BG" dirty="0" smtClean="0"/>
                        <a:t>Микро (до</a:t>
                      </a:r>
                      <a:r>
                        <a:rPr lang="bg-BG" baseline="0" dirty="0" smtClean="0"/>
                        <a:t> 9 души)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15,8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26,9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28,7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19,9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41 -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569890"/>
                  </a:ext>
                </a:extLst>
              </a:tr>
              <a:tr h="585414">
                <a:tc>
                  <a:txBody>
                    <a:bodyPr/>
                    <a:lstStyle/>
                    <a:p>
                      <a:r>
                        <a:rPr lang="bg-BG" dirty="0" smtClean="0"/>
                        <a:t>Малки (10</a:t>
                      </a:r>
                      <a:r>
                        <a:rPr lang="bg-BG" baseline="0" dirty="0" smtClean="0"/>
                        <a:t> – 49)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36,3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25,6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47 -/+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827841"/>
                  </a:ext>
                </a:extLst>
              </a:tr>
              <a:tr h="585414">
                <a:tc>
                  <a:txBody>
                    <a:bodyPr/>
                    <a:lstStyle/>
                    <a:p>
                      <a:r>
                        <a:rPr lang="bg-BG" dirty="0" smtClean="0"/>
                        <a:t>Средни (50 – 249)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21,2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35,8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18,8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51 -/+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381802"/>
                  </a:ext>
                </a:extLst>
              </a:tr>
              <a:tr h="585414">
                <a:tc>
                  <a:txBody>
                    <a:bodyPr/>
                    <a:lstStyle/>
                    <a:p>
                      <a:r>
                        <a:rPr lang="bg-BG" dirty="0" smtClean="0"/>
                        <a:t>Големи (250 +)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24,2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31,1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18,0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52 -/+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5344"/>
                  </a:ext>
                </a:extLst>
              </a:tr>
              <a:tr h="585414">
                <a:tc>
                  <a:txBody>
                    <a:bodyPr/>
                    <a:lstStyle/>
                    <a:p>
                      <a:r>
                        <a:rPr lang="bg-BG" dirty="0" smtClean="0"/>
                        <a:t>Общо в 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48 -/+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15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Отражение на невъзможността да се състави трайно правителство през последните години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845425" y="2057400"/>
          <a:ext cx="6766560" cy="411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5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Изводи за отражението на еврото и невъзможността да се създаде трайно правителство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75" y="2061563"/>
            <a:ext cx="11517086" cy="4610792"/>
          </a:xfrm>
        </p:spPr>
        <p:txBody>
          <a:bodyPr>
            <a:normAutofit fontScale="47500" lnSpcReduction="20000"/>
          </a:bodyPr>
          <a:lstStyle/>
          <a:p>
            <a:r>
              <a:rPr lang="bg-BG" sz="4000" dirty="0" smtClean="0"/>
              <a:t>Мненията сред бизнес средите за отражението на въвеждането на еврото са </a:t>
            </a:r>
            <a:r>
              <a:rPr lang="bg-BG" sz="4000" dirty="0" smtClean="0">
                <a:solidFill>
                  <a:srgbClr val="FFFF00"/>
                </a:solidFill>
              </a:rPr>
              <a:t>разделени</a:t>
            </a:r>
            <a:r>
              <a:rPr lang="bg-BG" sz="4000" dirty="0" smtClean="0"/>
              <a:t>, като преобладаващото мнение е, че няма да се отрази на бизнеса им (27%).</a:t>
            </a:r>
          </a:p>
          <a:p>
            <a:r>
              <a:rPr lang="bg-BG" sz="4000" dirty="0" smtClean="0">
                <a:solidFill>
                  <a:srgbClr val="FFFF00"/>
                </a:solidFill>
              </a:rPr>
              <a:t>Съществен е делът </a:t>
            </a:r>
            <a:r>
              <a:rPr lang="bg-BG" sz="4000" dirty="0" smtClean="0"/>
              <a:t>на фирмите, в които няма оформено мнение за въздействието на въвеждането на еврото (17</a:t>
            </a:r>
            <a:r>
              <a:rPr lang="bg-BG" sz="4000" dirty="0" smtClean="0"/>
              <a:t>%): или този въпрос не ги вълнува, или ги вълнува, но нямат отговор. </a:t>
            </a:r>
            <a:endParaRPr lang="bg-BG" sz="4000" dirty="0" smtClean="0"/>
          </a:p>
          <a:p>
            <a:r>
              <a:rPr lang="bg-BG" sz="4000" dirty="0" smtClean="0">
                <a:solidFill>
                  <a:srgbClr val="FFFF00"/>
                </a:solidFill>
              </a:rPr>
              <a:t>Размерността на фирмите</a:t>
            </a:r>
            <a:r>
              <a:rPr lang="bg-BG" sz="4000" dirty="0" smtClean="0"/>
              <a:t>, измерена по брой заети, оказва влияние върху очакванията на фирмите за отражението на въвеждането на еврото. </a:t>
            </a:r>
          </a:p>
          <a:p>
            <a:r>
              <a:rPr lang="en-US" sz="4000" dirty="0" smtClean="0"/>
              <a:t>U </a:t>
            </a:r>
            <a:r>
              <a:rPr lang="bg-BG" sz="4000" dirty="0" smtClean="0"/>
              <a:t>тестът на Ман-</a:t>
            </a:r>
            <a:r>
              <a:rPr lang="bg-BG" sz="4000" dirty="0" err="1" smtClean="0"/>
              <a:t>Уитни</a:t>
            </a:r>
            <a:r>
              <a:rPr lang="bg-BG" sz="4000" dirty="0" smtClean="0"/>
              <a:t> установи, че </a:t>
            </a:r>
            <a:r>
              <a:rPr lang="bg-BG" sz="4000" dirty="0" err="1" smtClean="0">
                <a:solidFill>
                  <a:srgbClr val="FFFF00"/>
                </a:solidFill>
              </a:rPr>
              <a:t>микро</a:t>
            </a:r>
            <a:r>
              <a:rPr lang="bg-BG" sz="4000" dirty="0" smtClean="0">
                <a:solidFill>
                  <a:srgbClr val="FFFF00"/>
                </a:solidFill>
              </a:rPr>
              <a:t> фирмите се различават значимо</a:t>
            </a:r>
            <a:r>
              <a:rPr lang="bg-BG" sz="4000" dirty="0" smtClean="0"/>
              <a:t> от малките, средните и големите, като при тях са по-изразени оценките за отрицателно въздействие. </a:t>
            </a:r>
          </a:p>
          <a:p>
            <a:r>
              <a:rPr lang="bg-BG" sz="4000" dirty="0" smtClean="0"/>
              <a:t>Малките, средните и големите фирми </a:t>
            </a:r>
            <a:r>
              <a:rPr lang="bg-BG" sz="4000" dirty="0" smtClean="0">
                <a:solidFill>
                  <a:srgbClr val="FFFF00"/>
                </a:solidFill>
              </a:rPr>
              <a:t>не се различават значимо</a:t>
            </a:r>
            <a:r>
              <a:rPr lang="bg-BG" sz="4000" dirty="0" smtClean="0"/>
              <a:t> помежду си по преценката на въздействието на въвеждането на еврото.</a:t>
            </a:r>
          </a:p>
          <a:p>
            <a:r>
              <a:rPr lang="bg-BG" sz="4000" dirty="0" smtClean="0">
                <a:solidFill>
                  <a:srgbClr val="FFFF00"/>
                </a:solidFill>
              </a:rPr>
              <a:t>Половината</a:t>
            </a:r>
            <a:r>
              <a:rPr lang="bg-BG" sz="4000" dirty="0" smtClean="0"/>
              <a:t> от представителите на бизнеса преценяват невъзможността за съставяне на трайно правителство през последните години като отрицателно обстоятелство.</a:t>
            </a:r>
          </a:p>
          <a:p>
            <a:r>
              <a:rPr lang="bg-BG" sz="4000" dirty="0" smtClean="0">
                <a:solidFill>
                  <a:srgbClr val="FFFF00"/>
                </a:solidFill>
              </a:rPr>
              <a:t>Не бе установена </a:t>
            </a:r>
            <a:r>
              <a:rPr lang="bg-BG" sz="4000" dirty="0" smtClean="0"/>
              <a:t>статистически значима разлика в преценката на това обстоятелство по размерност на фирмите. </a:t>
            </a:r>
            <a:endParaRPr lang="bg-BG" sz="3800" dirty="0"/>
          </a:p>
        </p:txBody>
      </p:sp>
    </p:spTree>
    <p:extLst>
      <p:ext uri="{BB962C8B-B14F-4D97-AF65-F5344CB8AC3E}">
        <p14:creationId xmlns:p14="http://schemas.microsoft.com/office/powerpoint/2010/main" val="30590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Съдържание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7400"/>
            <a:ext cx="9558202" cy="4190999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sz="2800" dirty="0"/>
              <a:t>Оценка на </a:t>
            </a:r>
            <a:r>
              <a:rPr lang="ru-RU" sz="2800" dirty="0" err="1"/>
              <a:t>текущото</a:t>
            </a:r>
            <a:r>
              <a:rPr lang="ru-RU" sz="2800" dirty="0"/>
              <a:t> </a:t>
            </a:r>
            <a:r>
              <a:rPr lang="ru-RU" sz="2800" dirty="0" err="1"/>
              <a:t>състояние</a:t>
            </a:r>
            <a:r>
              <a:rPr lang="ru-RU" sz="2800" dirty="0"/>
              <a:t> на </a:t>
            </a:r>
            <a:r>
              <a:rPr lang="ru-RU" sz="2800" dirty="0" err="1"/>
              <a:t>българските</a:t>
            </a:r>
            <a:r>
              <a:rPr lang="ru-RU" sz="2800" dirty="0"/>
              <a:t> фирми и бизнес </a:t>
            </a:r>
            <a:r>
              <a:rPr lang="ru-RU" sz="2800" dirty="0" err="1" smtClean="0"/>
              <a:t>средата</a:t>
            </a:r>
            <a:endParaRPr lang="ru-RU" sz="2800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sz="2800" dirty="0" err="1" smtClean="0"/>
              <a:t>Сравнителна</a:t>
            </a:r>
            <a:r>
              <a:rPr lang="ru-RU" sz="2800" dirty="0" smtClean="0"/>
              <a:t> оценка </a:t>
            </a:r>
            <a:r>
              <a:rPr lang="ru-RU" sz="2800" dirty="0"/>
              <a:t>на </a:t>
            </a:r>
            <a:r>
              <a:rPr lang="ru-RU" sz="2800" dirty="0" err="1"/>
              <a:t>изминалата</a:t>
            </a:r>
            <a:r>
              <a:rPr lang="ru-RU" sz="2800" dirty="0"/>
              <a:t> година </a:t>
            </a:r>
            <a:r>
              <a:rPr lang="ru-RU" sz="2800" dirty="0" err="1"/>
              <a:t>спрямо</a:t>
            </a:r>
            <a:r>
              <a:rPr lang="ru-RU" sz="2800" dirty="0"/>
              <a:t> </a:t>
            </a:r>
            <a:r>
              <a:rPr lang="ru-RU" sz="2800" dirty="0" err="1"/>
              <a:t>предходната</a:t>
            </a:r>
            <a:r>
              <a:rPr lang="ru-RU" sz="2800" dirty="0"/>
              <a:t> – </a:t>
            </a:r>
            <a:r>
              <a:rPr lang="ru-RU" sz="2800" dirty="0" smtClean="0"/>
              <a:t>2024-2023 </a:t>
            </a:r>
            <a:r>
              <a:rPr lang="ru-RU" sz="2800" dirty="0"/>
              <a:t>г.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dirty="0" err="1" smtClean="0"/>
              <a:t>Очакванията</a:t>
            </a:r>
            <a:r>
              <a:rPr lang="ru-RU" sz="2800" dirty="0" smtClean="0"/>
              <a:t> </a:t>
            </a:r>
            <a:r>
              <a:rPr lang="ru-RU" sz="2800" dirty="0"/>
              <a:t>за 2025 г.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dirty="0"/>
              <a:t>Основни </a:t>
            </a:r>
            <a:r>
              <a:rPr lang="ru-RU" sz="2800" dirty="0" err="1"/>
              <a:t>проблеми</a:t>
            </a:r>
            <a:r>
              <a:rPr lang="ru-RU" sz="2800" dirty="0"/>
              <a:t> пред </a:t>
            </a:r>
            <a:r>
              <a:rPr lang="ru-RU" sz="2800" dirty="0" err="1"/>
              <a:t>фирмите</a:t>
            </a:r>
            <a:endParaRPr lang="ru-RU" sz="2800" dirty="0"/>
          </a:p>
          <a:p>
            <a:pPr marL="514350" indent="-514350" fontAlgn="base">
              <a:buFont typeface="+mj-lt"/>
              <a:buAutoNum type="arabicPeriod"/>
            </a:pPr>
            <a:r>
              <a:rPr lang="ru-RU" sz="2800" dirty="0" smtClean="0"/>
              <a:t>Злободневни </a:t>
            </a:r>
            <a:r>
              <a:rPr lang="ru-RU" sz="2800" dirty="0"/>
              <a:t>теми: </a:t>
            </a:r>
            <a:r>
              <a:rPr lang="ru-RU" sz="2800" dirty="0" err="1"/>
              <a:t>еврото</a:t>
            </a:r>
            <a:r>
              <a:rPr lang="ru-RU" sz="2800" dirty="0"/>
              <a:t>, </a:t>
            </a:r>
            <a:r>
              <a:rPr lang="ru-RU" sz="2800" dirty="0" err="1" smtClean="0"/>
              <a:t>политическата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нестабилност</a:t>
            </a:r>
            <a:r>
              <a:rPr lang="ru-RU" sz="2800" dirty="0" smtClean="0"/>
              <a:t>, ПВУ </a:t>
            </a:r>
            <a:r>
              <a:rPr lang="ru-RU" sz="2800" dirty="0"/>
              <a:t>и пр.</a:t>
            </a:r>
          </a:p>
          <a:p>
            <a:pPr marL="0" indent="0">
              <a:buNone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5560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Благодарим за вниманието!</a:t>
            </a:r>
            <a:endParaRPr lang="bg-B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000" cy="15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1. </a:t>
            </a:r>
            <a:r>
              <a:rPr lang="ru-RU" dirty="0" smtClean="0">
                <a:latin typeface="Comic Sans MS" panose="030F0702030302020204" pitchFamily="66" charset="0"/>
              </a:rPr>
              <a:t>Оценка </a:t>
            </a:r>
            <a:r>
              <a:rPr lang="ru-RU" dirty="0">
                <a:latin typeface="Comic Sans MS" panose="030F0702030302020204" pitchFamily="66" charset="0"/>
              </a:rPr>
              <a:t>на </a:t>
            </a:r>
            <a:r>
              <a:rPr lang="ru-RU" dirty="0" err="1">
                <a:latin typeface="Comic Sans MS" panose="030F0702030302020204" pitchFamily="66" charset="0"/>
              </a:rPr>
              <a:t>текущото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състояние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българските</a:t>
            </a:r>
            <a:r>
              <a:rPr lang="ru-RU" dirty="0">
                <a:latin typeface="Comic Sans MS" panose="030F0702030302020204" pitchFamily="66" charset="0"/>
              </a:rPr>
              <a:t> фирми и бизнес </a:t>
            </a:r>
            <a:r>
              <a:rPr lang="ru-RU" dirty="0" err="1">
                <a:latin typeface="Comic Sans MS" panose="030F0702030302020204" pitchFamily="66" charset="0"/>
              </a:rPr>
              <a:t>средата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bg-B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Оценка на текущото състояние на фирмите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2208"/>
              </p:ext>
            </p:extLst>
          </p:nvPr>
        </p:nvGraphicFramePr>
        <p:xfrm>
          <a:off x="478973" y="1663341"/>
          <a:ext cx="11399518" cy="511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165">
                  <a:extLst>
                    <a:ext uri="{9D8B030D-6E8A-4147-A177-3AD203B41FA5}">
                      <a16:colId xmlns:a16="http://schemas.microsoft.com/office/drawing/2014/main" val="2441376930"/>
                    </a:ext>
                  </a:extLst>
                </a:gridCol>
                <a:gridCol w="1579510">
                  <a:extLst>
                    <a:ext uri="{9D8B030D-6E8A-4147-A177-3AD203B41FA5}">
                      <a16:colId xmlns:a16="http://schemas.microsoft.com/office/drawing/2014/main" val="3649507816"/>
                    </a:ext>
                  </a:extLst>
                </a:gridCol>
                <a:gridCol w="2014281">
                  <a:extLst>
                    <a:ext uri="{9D8B030D-6E8A-4147-A177-3AD203B41FA5}">
                      <a16:colId xmlns:a16="http://schemas.microsoft.com/office/drawing/2014/main" val="705404216"/>
                    </a:ext>
                  </a:extLst>
                </a:gridCol>
                <a:gridCol w="2014281">
                  <a:extLst>
                    <a:ext uri="{9D8B030D-6E8A-4147-A177-3AD203B41FA5}">
                      <a16:colId xmlns:a16="http://schemas.microsoft.com/office/drawing/2014/main" val="1090955305"/>
                    </a:ext>
                  </a:extLst>
                </a:gridCol>
                <a:gridCol w="2014281">
                  <a:extLst>
                    <a:ext uri="{9D8B030D-6E8A-4147-A177-3AD203B41FA5}">
                      <a16:colId xmlns:a16="http://schemas.microsoft.com/office/drawing/2014/main" val="561514417"/>
                    </a:ext>
                  </a:extLst>
                </a:gridCol>
              </a:tblGrid>
              <a:tr h="723541">
                <a:tc>
                  <a:txBody>
                    <a:bodyPr/>
                    <a:lstStyle/>
                    <a:p>
                      <a:r>
                        <a:rPr lang="bg-BG" dirty="0" smtClean="0"/>
                        <a:t>Характеристики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Много</a:t>
                      </a:r>
                      <a:r>
                        <a:rPr lang="bg-BG" baseline="0" dirty="0" smtClean="0"/>
                        <a:t> добро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Добро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Задоволително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Индексирана средна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3769"/>
                  </a:ext>
                </a:extLst>
              </a:tr>
              <a:tr h="5512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Контрола и отчетността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+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69890"/>
                  </a:ext>
                </a:extLst>
              </a:tr>
              <a:tr h="419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Конкурентоспособността на продуктите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+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7841"/>
                  </a:ext>
                </a:extLst>
              </a:tr>
              <a:tr h="5512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Производственото и технологично оборудване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+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381802"/>
                  </a:ext>
                </a:extLst>
              </a:tr>
              <a:tr h="419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Качеството на  работната сила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54 -/+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5344"/>
                  </a:ext>
                </a:extLst>
              </a:tr>
              <a:tr h="419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Планирането на дейностите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54 -/+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52286"/>
                  </a:ext>
                </a:extLst>
              </a:tr>
              <a:tr h="419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Организационната структура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53 -/+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18811"/>
                  </a:ext>
                </a:extLst>
              </a:tr>
              <a:tr h="5512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Финансовото състояние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50 -/+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13326"/>
                  </a:ext>
                </a:extLst>
              </a:tr>
              <a:tr h="5512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Равнището на производствените разходи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45 -/+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7409"/>
                  </a:ext>
                </a:extLst>
              </a:tr>
              <a:tr h="419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Равнището на работната заплата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41 -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6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73546" cy="1400530"/>
          </a:xfrm>
        </p:spPr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Оценка на състоянието на производственото и технологично оборудване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8335"/>
              </p:ext>
            </p:extLst>
          </p:nvPr>
        </p:nvGraphicFramePr>
        <p:xfrm>
          <a:off x="740229" y="2090055"/>
          <a:ext cx="10711544" cy="370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86">
                  <a:extLst>
                    <a:ext uri="{9D8B030D-6E8A-4147-A177-3AD203B41FA5}">
                      <a16:colId xmlns:a16="http://schemas.microsoft.com/office/drawing/2014/main" val="3802980696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val="1889788885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val="2590432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val="4253608762"/>
                    </a:ext>
                  </a:extLst>
                </a:gridCol>
              </a:tblGrid>
              <a:tr h="961814">
                <a:tc>
                  <a:txBody>
                    <a:bodyPr/>
                    <a:lstStyle/>
                    <a:p>
                      <a:r>
                        <a:rPr lang="bg-BG" dirty="0" smtClean="0"/>
                        <a:t>Големина на фирмите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Много добро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Добро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Задоволително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21"/>
                  </a:ext>
                </a:extLst>
              </a:tr>
              <a:tr h="549608">
                <a:tc>
                  <a:txBody>
                    <a:bodyPr/>
                    <a:lstStyle/>
                    <a:p>
                      <a:r>
                        <a:rPr lang="bg-BG" dirty="0" smtClean="0"/>
                        <a:t>Микро (до</a:t>
                      </a:r>
                      <a:r>
                        <a:rPr lang="bg-BG" baseline="0" dirty="0" smtClean="0"/>
                        <a:t> 9 души)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535079"/>
                  </a:ext>
                </a:extLst>
              </a:tr>
              <a:tr h="549608">
                <a:tc>
                  <a:txBody>
                    <a:bodyPr/>
                    <a:lstStyle/>
                    <a:p>
                      <a:r>
                        <a:rPr lang="bg-BG" dirty="0" smtClean="0"/>
                        <a:t>Малки (10</a:t>
                      </a:r>
                      <a:r>
                        <a:rPr lang="bg-BG" baseline="0" dirty="0" smtClean="0"/>
                        <a:t> – 49)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045317"/>
                  </a:ext>
                </a:extLst>
              </a:tr>
              <a:tr h="549608">
                <a:tc>
                  <a:txBody>
                    <a:bodyPr/>
                    <a:lstStyle/>
                    <a:p>
                      <a:r>
                        <a:rPr lang="bg-BG" dirty="0" smtClean="0"/>
                        <a:t>Средни (50 – 249)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386933"/>
                  </a:ext>
                </a:extLst>
              </a:tr>
              <a:tr h="549608">
                <a:tc>
                  <a:txBody>
                    <a:bodyPr/>
                    <a:lstStyle/>
                    <a:p>
                      <a:r>
                        <a:rPr lang="bg-BG" dirty="0" smtClean="0"/>
                        <a:t>Големи (250 +)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08752"/>
                  </a:ext>
                </a:extLst>
              </a:tr>
              <a:tr h="549608">
                <a:tc>
                  <a:txBody>
                    <a:bodyPr/>
                    <a:lstStyle/>
                    <a:p>
                      <a:r>
                        <a:rPr lang="bg-BG" dirty="0" smtClean="0"/>
                        <a:t>Общо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98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Оценка на конкурентоспособността на продуктите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30384"/>
              </p:ext>
            </p:extLst>
          </p:nvPr>
        </p:nvGraphicFramePr>
        <p:xfrm>
          <a:off x="496389" y="2063933"/>
          <a:ext cx="10156220" cy="412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055">
                  <a:extLst>
                    <a:ext uri="{9D8B030D-6E8A-4147-A177-3AD203B41FA5}">
                      <a16:colId xmlns:a16="http://schemas.microsoft.com/office/drawing/2014/main" val="3802980696"/>
                    </a:ext>
                  </a:extLst>
                </a:gridCol>
                <a:gridCol w="2539055">
                  <a:extLst>
                    <a:ext uri="{9D8B030D-6E8A-4147-A177-3AD203B41FA5}">
                      <a16:colId xmlns:a16="http://schemas.microsoft.com/office/drawing/2014/main" val="1889788885"/>
                    </a:ext>
                  </a:extLst>
                </a:gridCol>
                <a:gridCol w="2539055">
                  <a:extLst>
                    <a:ext uri="{9D8B030D-6E8A-4147-A177-3AD203B41FA5}">
                      <a16:colId xmlns:a16="http://schemas.microsoft.com/office/drawing/2014/main" val="2590432"/>
                    </a:ext>
                  </a:extLst>
                </a:gridCol>
                <a:gridCol w="2539055">
                  <a:extLst>
                    <a:ext uri="{9D8B030D-6E8A-4147-A177-3AD203B41FA5}">
                      <a16:colId xmlns:a16="http://schemas.microsoft.com/office/drawing/2014/main" val="4253608762"/>
                    </a:ext>
                  </a:extLst>
                </a:gridCol>
              </a:tblGrid>
              <a:tr h="107018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Големина на фирмите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Много добро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Добро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Задоволително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21"/>
                  </a:ext>
                </a:extLst>
              </a:tr>
              <a:tr h="61153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Микро (до</a:t>
                      </a:r>
                      <a:r>
                        <a:rPr lang="bg-BG" sz="1800" baseline="0" dirty="0" smtClean="0"/>
                        <a:t> 9 души)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535079"/>
                  </a:ext>
                </a:extLst>
              </a:tr>
              <a:tr h="61153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Малки (10</a:t>
                      </a:r>
                      <a:r>
                        <a:rPr lang="bg-BG" sz="1800" baseline="0" dirty="0" smtClean="0"/>
                        <a:t> – 49)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045317"/>
                  </a:ext>
                </a:extLst>
              </a:tr>
              <a:tr h="61153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Средни (50 – 249)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386933"/>
                  </a:ext>
                </a:extLst>
              </a:tr>
              <a:tr h="61153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Големи (250 +)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08752"/>
                  </a:ext>
                </a:extLst>
              </a:tr>
              <a:tr h="61153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Общо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98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6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Оценка на равнището на производствените разходи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00791"/>
              </p:ext>
            </p:extLst>
          </p:nvPr>
        </p:nvGraphicFramePr>
        <p:xfrm>
          <a:off x="646109" y="1853247"/>
          <a:ext cx="10927584" cy="394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896">
                  <a:extLst>
                    <a:ext uri="{9D8B030D-6E8A-4147-A177-3AD203B41FA5}">
                      <a16:colId xmlns:a16="http://schemas.microsoft.com/office/drawing/2014/main" val="3802980696"/>
                    </a:ext>
                  </a:extLst>
                </a:gridCol>
                <a:gridCol w="2731896">
                  <a:extLst>
                    <a:ext uri="{9D8B030D-6E8A-4147-A177-3AD203B41FA5}">
                      <a16:colId xmlns:a16="http://schemas.microsoft.com/office/drawing/2014/main" val="1889788885"/>
                    </a:ext>
                  </a:extLst>
                </a:gridCol>
                <a:gridCol w="2731896">
                  <a:extLst>
                    <a:ext uri="{9D8B030D-6E8A-4147-A177-3AD203B41FA5}">
                      <a16:colId xmlns:a16="http://schemas.microsoft.com/office/drawing/2014/main" val="2590432"/>
                    </a:ext>
                  </a:extLst>
                </a:gridCol>
                <a:gridCol w="2731896">
                  <a:extLst>
                    <a:ext uri="{9D8B030D-6E8A-4147-A177-3AD203B41FA5}">
                      <a16:colId xmlns:a16="http://schemas.microsoft.com/office/drawing/2014/main" val="4253608762"/>
                    </a:ext>
                  </a:extLst>
                </a:gridCol>
              </a:tblGrid>
              <a:tr h="1021980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Големина на фирмите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Много добро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Добро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Задоволително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21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Микро (до</a:t>
                      </a:r>
                      <a:r>
                        <a:rPr lang="bg-BG" sz="1800" baseline="0" dirty="0" smtClean="0"/>
                        <a:t> 9 души)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535079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Малки (10</a:t>
                      </a:r>
                      <a:r>
                        <a:rPr lang="bg-BG" sz="1800" baseline="0" dirty="0" smtClean="0"/>
                        <a:t> – 49)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045317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Средни (50 – 249)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386933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Големи (250 +)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08752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Общо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98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Оценка на финансовото състояние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851117"/>
              </p:ext>
            </p:extLst>
          </p:nvPr>
        </p:nvGraphicFramePr>
        <p:xfrm>
          <a:off x="566057" y="1853247"/>
          <a:ext cx="10086552" cy="394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38">
                  <a:extLst>
                    <a:ext uri="{9D8B030D-6E8A-4147-A177-3AD203B41FA5}">
                      <a16:colId xmlns:a16="http://schemas.microsoft.com/office/drawing/2014/main" val="3802980696"/>
                    </a:ext>
                  </a:extLst>
                </a:gridCol>
                <a:gridCol w="2521638">
                  <a:extLst>
                    <a:ext uri="{9D8B030D-6E8A-4147-A177-3AD203B41FA5}">
                      <a16:colId xmlns:a16="http://schemas.microsoft.com/office/drawing/2014/main" val="1889788885"/>
                    </a:ext>
                  </a:extLst>
                </a:gridCol>
                <a:gridCol w="2521638">
                  <a:extLst>
                    <a:ext uri="{9D8B030D-6E8A-4147-A177-3AD203B41FA5}">
                      <a16:colId xmlns:a16="http://schemas.microsoft.com/office/drawing/2014/main" val="2590432"/>
                    </a:ext>
                  </a:extLst>
                </a:gridCol>
                <a:gridCol w="2521638">
                  <a:extLst>
                    <a:ext uri="{9D8B030D-6E8A-4147-A177-3AD203B41FA5}">
                      <a16:colId xmlns:a16="http://schemas.microsoft.com/office/drawing/2014/main" val="4253608762"/>
                    </a:ext>
                  </a:extLst>
                </a:gridCol>
              </a:tblGrid>
              <a:tr h="1021980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Големина на фирмите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Много добро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Добро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Задоволително</a:t>
                      </a:r>
                      <a:endParaRPr lang="bg-B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21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Микро (до</a:t>
                      </a:r>
                      <a:r>
                        <a:rPr lang="bg-BG" sz="1800" baseline="0" dirty="0" smtClean="0"/>
                        <a:t> 9 души)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535079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Малки (10</a:t>
                      </a:r>
                      <a:r>
                        <a:rPr lang="bg-BG" sz="1800" baseline="0" dirty="0" smtClean="0"/>
                        <a:t> – 49)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045317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Средни (50 – 249)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386933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Големи (250 +)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308752"/>
                  </a:ext>
                </a:extLst>
              </a:tr>
              <a:tr h="583989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Общо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98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7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1029</TotalTime>
  <Words>2275</Words>
  <Application>Microsoft Office PowerPoint</Application>
  <PresentationFormat>Widescreen</PresentationFormat>
  <Paragraphs>489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Century Gothic</vt:lpstr>
      <vt:lpstr>Comic Sans MS</vt:lpstr>
      <vt:lpstr>Times New Roman</vt:lpstr>
      <vt:lpstr>Wingdings 3</vt:lpstr>
      <vt:lpstr>Ion</vt:lpstr>
      <vt:lpstr>Бизнес барометър на УНСС 2024-2025: Оценки и очаквания на българския бизнес  (Финансиран от Фонд „Научни изследвания“ на УНСС)</vt:lpstr>
      <vt:lpstr>Предистория, цели и методология на Бизнес барометъра (ББ)</vt:lpstr>
      <vt:lpstr>Съдържание</vt:lpstr>
      <vt:lpstr>1. Оценка на текущото състояние на българските фирми и бизнес средата </vt:lpstr>
      <vt:lpstr>Оценка на текущото състояние на фирмите</vt:lpstr>
      <vt:lpstr>Оценка на състоянието на производственото и технологично оборудване</vt:lpstr>
      <vt:lpstr>Оценка на конкурентоспособността на продуктите</vt:lpstr>
      <vt:lpstr>Оценка на равнището на производствените разходи</vt:lpstr>
      <vt:lpstr>Оценка на финансовото състояние</vt:lpstr>
      <vt:lpstr>Изводи за състоянието на фирмите</vt:lpstr>
      <vt:lpstr>2. Сравнителна оценка на състоянието на бизнес средата през 2024 г. спрямо 2023  г.  </vt:lpstr>
      <vt:lpstr>Оценка на 2024 г. спрямо 2023 г. </vt:lpstr>
      <vt:lpstr>PowerPoint Presentation</vt:lpstr>
      <vt:lpstr>Осигурителна тежест 2024 г. спрямо 2023 г.</vt:lpstr>
      <vt:lpstr>Изводи за състоянието на бизнес средата през 2024 г. спрямо 2023  г.  </vt:lpstr>
      <vt:lpstr>3. Очакванията на бизнеса за 2025 г.  </vt:lpstr>
      <vt:lpstr>Общи очаквания за 2025 г. спрямо 2024 г.</vt:lpstr>
      <vt:lpstr>Очаквания за 2025 г. според големината на фирмите</vt:lpstr>
      <vt:lpstr>Очаквания за 2025 г. по отделни характеристики на бизнес средата</vt:lpstr>
      <vt:lpstr>Изводи за очакванията на фирмите за 2025 г.</vt:lpstr>
      <vt:lpstr>4. Основни проблеми пред фирмите </vt:lpstr>
      <vt:lpstr>PowerPoint Presentation</vt:lpstr>
      <vt:lpstr>Основни проблеми, които  възпрепятстват бизнеса (според размера на фирмите)</vt:lpstr>
      <vt:lpstr>Изводи за проблемите, които в най-голяма степен възпрепятстват  бизнеса</vt:lpstr>
      <vt:lpstr>5. Злободневни теми: еврото  и политическата нестабилност </vt:lpstr>
      <vt:lpstr>Отражение на въвеждането на еврото върху фирмата</vt:lpstr>
      <vt:lpstr>Как ще се отрази на вашата фирма, ако еврото замести лева у нас? (Отговорите „не мога да преценя“ са изключени) </vt:lpstr>
      <vt:lpstr>Отражение на невъзможността да се състави трайно правителство през последните години</vt:lpstr>
      <vt:lpstr>Изводи за отражението на еврото и невъзможността да се създаде трайно правителство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барометър на УНСС 2024-2025: Оценки и очаквания на българския бизнес</dc:title>
  <dc:creator>SIMEON JELEV</dc:creator>
  <cp:lastModifiedBy>Prof. Simeon Jelev</cp:lastModifiedBy>
  <cp:revision>93</cp:revision>
  <cp:lastPrinted>2025-04-08T14:32:08Z</cp:lastPrinted>
  <dcterms:created xsi:type="dcterms:W3CDTF">2025-04-04T14:56:07Z</dcterms:created>
  <dcterms:modified xsi:type="dcterms:W3CDTF">2025-04-08T14:39:04Z</dcterms:modified>
</cp:coreProperties>
</file>