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81" r:id="rId3"/>
    <p:sldId id="282" r:id="rId4"/>
    <p:sldId id="283" r:id="rId5"/>
    <p:sldId id="269" r:id="rId6"/>
    <p:sldId id="290" r:id="rId7"/>
    <p:sldId id="275" r:id="rId8"/>
    <p:sldId id="272" r:id="rId9"/>
    <p:sldId id="273" r:id="rId10"/>
    <p:sldId id="274" r:id="rId11"/>
    <p:sldId id="263" r:id="rId12"/>
    <p:sldId id="264" r:id="rId13"/>
    <p:sldId id="293" r:id="rId14"/>
    <p:sldId id="268" r:id="rId15"/>
    <p:sldId id="258" r:id="rId16"/>
    <p:sldId id="261" r:id="rId17"/>
    <p:sldId id="276" r:id="rId18"/>
    <p:sldId id="287" r:id="rId19"/>
    <p:sldId id="288" r:id="rId20"/>
    <p:sldId id="292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екция по подразбиране" id="{C1C65974-F2A9-4151-997B-FEE073F04345}">
          <p14:sldIdLst>
            <p14:sldId id="256"/>
            <p14:sldId id="281"/>
            <p14:sldId id="282"/>
            <p14:sldId id="283"/>
            <p14:sldId id="269"/>
            <p14:sldId id="290"/>
            <p14:sldId id="275"/>
            <p14:sldId id="272"/>
            <p14:sldId id="273"/>
            <p14:sldId id="274"/>
            <p14:sldId id="263"/>
            <p14:sldId id="264"/>
            <p14:sldId id="293"/>
            <p14:sldId id="268"/>
            <p14:sldId id="258"/>
            <p14:sldId id="261"/>
            <p14:sldId id="276"/>
            <p14:sldId id="287"/>
            <p14:sldId id="288"/>
            <p14:sldId id="292"/>
          </p14:sldIdLst>
        </p14:section>
        <p14:section name="Неозаглавена секция" id="{22068719-4B43-4ED7-BAA2-F8408757FF2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88351" autoAdjust="0"/>
  </p:normalViewPr>
  <p:slideViewPr>
    <p:cSldViewPr snapToGrid="0">
      <p:cViewPr varScale="1">
        <p:scale>
          <a:sx n="101" d="100"/>
          <a:sy n="101" d="100"/>
        </p:scale>
        <p:origin x="20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EDCDC-CAEE-451D-8007-DA51399B12B2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14FC-8E5A-41BE-A93C-D3CE965B08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003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114FC-8E5A-41BE-A93C-D3CE965B086F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092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114FC-8E5A-41BE-A93C-D3CE965B086F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2615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114FC-8E5A-41BE-A93C-D3CE965B086F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80394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39838"/>
            <a:ext cx="4467225" cy="3351212"/>
          </a:xfrm>
        </p:spPr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>
                <a:highlight>
                  <a:srgbClr val="FF0000"/>
                </a:highlight>
              </a:rPr>
              <a:t>Трябва да се смени</a:t>
            </a: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114FC-8E5A-41BE-A93C-D3CE965B086F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709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7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7" y="4777382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60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3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5706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6930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1808317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624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2438403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26820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4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TextBox 10"/>
          <p:cNvSpPr txBox="1"/>
          <p:nvPr/>
        </p:nvSpPr>
        <p:spPr>
          <a:xfrm>
            <a:off x="1808317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4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3508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6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4348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6401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8"/>
            <a:ext cx="1656132" cy="5283817"/>
          </a:xfrm>
        </p:spPr>
        <p:txBody>
          <a:bodyPr vert="eaVert" anchor="ctr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8"/>
            <a:ext cx="4716348" cy="5283817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0845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2" y="624110"/>
            <a:ext cx="6589199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6" y="2133600"/>
            <a:ext cx="6591985" cy="3777622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3850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3166529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2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1219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7" y="2136708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8" y="2136708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5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218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90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5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6" y="2799662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5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4752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2630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1636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5" y="446091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0217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6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6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9" y="4910662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90"/>
            <a:ext cx="584978" cy="365125"/>
          </a:xfrm>
        </p:spPr>
        <p:txBody>
          <a:bodyPr/>
          <a:lstStyle/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3934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6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91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2814-0C66-4A3D-A808-D26049030806}" type="datetimeFigureOut">
              <a:rPr lang="bg-BG" smtClean="0"/>
              <a:t>11.2.2025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11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5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4850CA-21D8-4334-804F-FF6794FCD2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139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6AF3157-E810-437B-8AB2-40DE54BE0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753" y="552451"/>
            <a:ext cx="8315325" cy="467533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ДЪРЖАВЕН ПЛАН-ПРИЕМ ЗА 2025-2026 УЧЕБНА ГОДИНА ЗА ОБЛАСТ ДОБРИЧ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94422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EA3896-B2B8-D48A-8311-0F9E375E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3" y="247651"/>
            <a:ext cx="4200525" cy="112395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dirty="0"/>
              <a:t>АНАЛИЗ </a:t>
            </a:r>
            <a:r>
              <a:rPr lang="bg-BG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на </a:t>
            </a:r>
            <a:r>
              <a:rPr lang="bg-BG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завършващите 7 клас в област Добрич</a:t>
            </a:r>
            <a:endParaRPr lang="bg-BG" sz="2800" dirty="0"/>
          </a:p>
        </p:txBody>
      </p:sp>
      <p:sp>
        <p:nvSpPr>
          <p:cNvPr id="11" name="Текстов контейнер 10">
            <a:extLst>
              <a:ext uri="{FF2B5EF4-FFF2-40B4-BE49-F238E27FC236}">
                <a16:creationId xmlns:a16="http://schemas.microsoft.com/office/drawing/2014/main" id="{6360DC6D-C814-33D9-C670-3F9562A25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066" y="1485901"/>
            <a:ext cx="4114799" cy="5372100"/>
          </a:xfrm>
        </p:spPr>
        <p:txBody>
          <a:bodyPr>
            <a:normAutofit fontScale="92500"/>
          </a:bodyPr>
          <a:lstStyle/>
          <a:p>
            <a:pPr marL="285744" indent="-285744" algn="just">
              <a:buFont typeface="Wingdings" panose="05000000000000000000" pitchFamily="2" charset="2"/>
              <a:buChar char="§"/>
            </a:pPr>
            <a:r>
              <a:rPr lang="ru-RU" dirty="0" err="1"/>
              <a:t>Останалите</a:t>
            </a:r>
            <a:r>
              <a:rPr lang="ru-RU" dirty="0"/>
              <a:t> </a:t>
            </a:r>
            <a:r>
              <a:rPr lang="ru-RU" dirty="0" err="1"/>
              <a:t>общини</a:t>
            </a:r>
            <a:r>
              <a:rPr lang="ru-RU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ru-RU" b="1" dirty="0"/>
              <a:t>Община град Добрич: 605 </a:t>
            </a:r>
            <a:r>
              <a:rPr lang="ru-RU" b="1" dirty="0" err="1"/>
              <a:t>ученици</a:t>
            </a:r>
            <a:r>
              <a:rPr lang="ru-RU" b="1" dirty="0"/>
              <a:t>. </a:t>
            </a:r>
            <a:r>
              <a:rPr lang="ru-RU" dirty="0"/>
              <a:t>При </a:t>
            </a:r>
            <a:r>
              <a:rPr lang="ru-RU" dirty="0" err="1"/>
              <a:t>пълняемост</a:t>
            </a:r>
            <a:r>
              <a:rPr lang="ru-RU" dirty="0"/>
              <a:t> 24 </a:t>
            </a:r>
            <a:r>
              <a:rPr lang="ru-RU" dirty="0" err="1"/>
              <a:t>ученици</a:t>
            </a:r>
            <a:r>
              <a:rPr lang="ru-RU" dirty="0"/>
              <a:t> = </a:t>
            </a:r>
            <a:r>
              <a:rPr lang="ru-RU" b="1" dirty="0"/>
              <a:t>25, 20 </a:t>
            </a:r>
            <a:r>
              <a:rPr lang="ru-RU" b="1" dirty="0" err="1"/>
              <a:t>паралелки</a:t>
            </a:r>
            <a:r>
              <a:rPr lang="ru-RU" b="1" dirty="0"/>
              <a:t>. От </a:t>
            </a:r>
            <a:r>
              <a:rPr lang="ru-RU" b="1" dirty="0" err="1"/>
              <a:t>другите</a:t>
            </a:r>
            <a:r>
              <a:rPr lang="ru-RU" b="1" dirty="0"/>
              <a:t> </a:t>
            </a:r>
            <a:r>
              <a:rPr lang="ru-RU" b="1" dirty="0" err="1"/>
              <a:t>общини</a:t>
            </a:r>
            <a:r>
              <a:rPr lang="ru-RU" b="1" dirty="0"/>
              <a:t> /най-вече от Балчик и Добричка/ </a:t>
            </a:r>
            <a:r>
              <a:rPr lang="ru-RU" b="1" dirty="0" err="1"/>
              <a:t>идват</a:t>
            </a:r>
            <a:r>
              <a:rPr lang="ru-RU" b="1" dirty="0"/>
              <a:t> между 70 и 100 или </a:t>
            </a:r>
            <a:r>
              <a:rPr lang="ru-RU" b="1" dirty="0" err="1"/>
              <a:t>ученици</a:t>
            </a:r>
            <a:r>
              <a:rPr lang="ru-RU" b="1" dirty="0"/>
              <a:t> за 3 до 4 </a:t>
            </a:r>
            <a:r>
              <a:rPr lang="ru-RU" b="1" dirty="0" err="1"/>
              <a:t>паралелки</a:t>
            </a:r>
            <a:r>
              <a:rPr lang="ru-RU" b="1" dirty="0"/>
              <a:t>. Но в Добрич, </a:t>
            </a:r>
            <a:r>
              <a:rPr lang="ru-RU" b="1" dirty="0" err="1"/>
              <a:t>освен</a:t>
            </a:r>
            <a:r>
              <a:rPr lang="ru-RU" b="1" dirty="0"/>
              <a:t> </a:t>
            </a:r>
            <a:r>
              <a:rPr lang="ru-RU" b="1" dirty="0" err="1"/>
              <a:t>училищата</a:t>
            </a:r>
            <a:r>
              <a:rPr lang="ru-RU" b="1" dirty="0"/>
              <a:t> с ДПП </a:t>
            </a:r>
            <a:r>
              <a:rPr lang="ru-RU" b="1" dirty="0" err="1"/>
              <a:t>има</a:t>
            </a:r>
            <a:r>
              <a:rPr lang="ru-RU" b="1" dirty="0"/>
              <a:t> по </a:t>
            </a:r>
            <a:r>
              <a:rPr lang="ru-RU" b="1" dirty="0" err="1"/>
              <a:t>една</a:t>
            </a:r>
            <a:r>
              <a:rPr lang="ru-RU" b="1" dirty="0"/>
              <a:t> </a:t>
            </a:r>
            <a:r>
              <a:rPr lang="ru-RU" b="1" dirty="0" err="1"/>
              <a:t>паралелка</a:t>
            </a:r>
            <a:r>
              <a:rPr lang="ru-RU" b="1" dirty="0"/>
              <a:t> в </a:t>
            </a:r>
            <a:r>
              <a:rPr lang="ru-RU" b="1" dirty="0" err="1"/>
              <a:t>Спортното</a:t>
            </a:r>
            <a:r>
              <a:rPr lang="ru-RU" b="1" dirty="0"/>
              <a:t> училище и в </a:t>
            </a:r>
            <a:r>
              <a:rPr lang="ru-RU" b="1" dirty="0" err="1"/>
              <a:t>двете</a:t>
            </a:r>
            <a:r>
              <a:rPr lang="ru-RU" b="1" dirty="0"/>
              <a:t> </a:t>
            </a:r>
            <a:r>
              <a:rPr lang="ru-RU" b="1" dirty="0" err="1"/>
              <a:t>частни</a:t>
            </a:r>
            <a:r>
              <a:rPr lang="ru-RU" b="1" dirty="0"/>
              <a:t> училища с </a:t>
            </a:r>
            <a:r>
              <a:rPr lang="ru-RU" b="1" dirty="0" err="1"/>
              <a:t>гимназиален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– около 50 </a:t>
            </a:r>
            <a:r>
              <a:rPr lang="ru-RU" b="1" dirty="0" err="1"/>
              <a:t>ученици</a:t>
            </a:r>
            <a:r>
              <a:rPr lang="ru-RU" b="1" dirty="0"/>
              <a:t>. Или </a:t>
            </a:r>
            <a:r>
              <a:rPr lang="ru-RU" b="1" dirty="0" err="1"/>
              <a:t>допълнителните</a:t>
            </a:r>
            <a:r>
              <a:rPr lang="ru-RU" b="1" dirty="0"/>
              <a:t> </a:t>
            </a:r>
            <a:r>
              <a:rPr lang="ru-RU" b="1" dirty="0" err="1"/>
              <a:t>паралелки</a:t>
            </a:r>
            <a:r>
              <a:rPr lang="ru-RU" b="1" dirty="0"/>
              <a:t> за </a:t>
            </a:r>
            <a:r>
              <a:rPr lang="ru-RU" b="1" dirty="0" err="1"/>
              <a:t>общината</a:t>
            </a:r>
            <a:r>
              <a:rPr lang="ru-RU" b="1" dirty="0"/>
              <a:t> се «</a:t>
            </a:r>
            <a:r>
              <a:rPr lang="ru-RU" b="1" dirty="0" err="1"/>
              <a:t>стопяват</a:t>
            </a:r>
            <a:r>
              <a:rPr lang="ru-RU" b="1" dirty="0"/>
              <a:t>» </a:t>
            </a:r>
            <a:r>
              <a:rPr lang="ru-RU" b="1" dirty="0" err="1"/>
              <a:t>наполовина</a:t>
            </a:r>
            <a:r>
              <a:rPr lang="ru-RU" b="1" dirty="0"/>
              <a:t> и </a:t>
            </a:r>
            <a:r>
              <a:rPr lang="ru-RU" b="1" dirty="0" err="1"/>
              <a:t>реалистичният</a:t>
            </a:r>
            <a:r>
              <a:rPr lang="ru-RU" b="1" dirty="0"/>
              <a:t> ДПП </a:t>
            </a:r>
            <a:r>
              <a:rPr lang="ru-RU" b="1" dirty="0" err="1"/>
              <a:t>остава</a:t>
            </a:r>
            <a:r>
              <a:rPr lang="ru-RU" b="1" dirty="0"/>
              <a:t> между 28-29 </a:t>
            </a:r>
            <a:r>
              <a:rPr lang="ru-RU" b="1" dirty="0" err="1"/>
              <a:t>паралелки</a:t>
            </a:r>
            <a:r>
              <a:rPr lang="ru-RU" b="1" dirty="0"/>
              <a:t>, а </a:t>
            </a:r>
            <a:r>
              <a:rPr lang="ru-RU" b="1" dirty="0" err="1"/>
              <a:t>години</a:t>
            </a:r>
            <a:r>
              <a:rPr lang="ru-RU" b="1" dirty="0"/>
              <a:t> </a:t>
            </a:r>
            <a:r>
              <a:rPr lang="ru-RU" b="1" dirty="0" err="1"/>
              <a:t>наред</a:t>
            </a:r>
            <a:r>
              <a:rPr lang="ru-RU" b="1" dirty="0"/>
              <a:t> </a:t>
            </a:r>
            <a:r>
              <a:rPr lang="ru-RU" b="1" dirty="0" err="1"/>
              <a:t>училищата</a:t>
            </a:r>
            <a:r>
              <a:rPr lang="ru-RU" b="1" dirty="0"/>
              <a:t> </a:t>
            </a:r>
            <a:r>
              <a:rPr lang="ru-RU" b="1" dirty="0" err="1"/>
              <a:t>предлагат</a:t>
            </a:r>
            <a:r>
              <a:rPr lang="ru-RU" b="1" dirty="0"/>
              <a:t> от 33 до 37 </a:t>
            </a:r>
            <a:r>
              <a:rPr lang="ru-RU" b="1" dirty="0" err="1"/>
              <a:t>паралелки</a:t>
            </a:r>
            <a:r>
              <a:rPr lang="ru-RU" b="1" dirty="0"/>
              <a:t>. </a:t>
            </a:r>
            <a:r>
              <a:rPr lang="ru-RU" b="1" dirty="0" err="1"/>
              <a:t>През</a:t>
            </a:r>
            <a:r>
              <a:rPr lang="ru-RU" b="1" dirty="0"/>
              <a:t> </a:t>
            </a:r>
            <a:r>
              <a:rPr lang="ru-RU" b="1" dirty="0" err="1"/>
              <a:t>тази</a:t>
            </a:r>
            <a:r>
              <a:rPr lang="ru-RU" b="1" dirty="0"/>
              <a:t> </a:t>
            </a:r>
            <a:r>
              <a:rPr lang="ru-RU" b="1" dirty="0" err="1"/>
              <a:t>учебна</a:t>
            </a:r>
            <a:r>
              <a:rPr lang="ru-RU" b="1" dirty="0"/>
              <a:t> година </a:t>
            </a:r>
            <a:r>
              <a:rPr lang="ru-RU" b="1" dirty="0" err="1">
                <a:solidFill>
                  <a:schemeClr val="tx1"/>
                </a:solidFill>
              </a:rPr>
              <a:t>предлагат</a:t>
            </a:r>
            <a:r>
              <a:rPr lang="ru-RU" b="1" dirty="0">
                <a:solidFill>
                  <a:schemeClr val="tx1"/>
                </a:solidFill>
              </a:rPr>
              <a:t> 30, </a:t>
            </a:r>
            <a:r>
              <a:rPr lang="ru-RU" b="1" dirty="0" err="1"/>
              <a:t>което</a:t>
            </a:r>
            <a:r>
              <a:rPr lang="ru-RU" b="1" dirty="0"/>
              <a:t> </a:t>
            </a:r>
            <a:r>
              <a:rPr lang="ru-RU" b="1" dirty="0" err="1"/>
              <a:t>отново</a:t>
            </a:r>
            <a:r>
              <a:rPr lang="ru-RU" b="1" dirty="0"/>
              <a:t> е </a:t>
            </a:r>
            <a:r>
              <a:rPr lang="ru-RU" b="1" dirty="0" err="1"/>
              <a:t>несъобразен</a:t>
            </a:r>
            <a:r>
              <a:rPr lang="ru-RU" b="1" dirty="0"/>
              <a:t> </a:t>
            </a:r>
            <a:r>
              <a:rPr lang="ru-RU" b="1" dirty="0" err="1"/>
              <a:t>брой</a:t>
            </a:r>
            <a:r>
              <a:rPr lang="ru-RU" b="1" dirty="0"/>
              <a:t> </a:t>
            </a:r>
            <a:r>
              <a:rPr lang="ru-RU" b="1" dirty="0" err="1"/>
              <a:t>паралелки</a:t>
            </a:r>
            <a:r>
              <a:rPr lang="ru-RU" b="1" dirty="0"/>
              <a:t> с </a:t>
            </a:r>
            <a:r>
              <a:rPr lang="ru-RU" b="1" dirty="0" err="1"/>
              <a:t>броя</a:t>
            </a:r>
            <a:r>
              <a:rPr lang="ru-RU" b="1" dirty="0"/>
              <a:t> </a:t>
            </a:r>
            <a:r>
              <a:rPr lang="ru-RU" b="1" dirty="0" err="1"/>
              <a:t>ученици</a:t>
            </a:r>
            <a:r>
              <a:rPr lang="ru-RU" b="1" dirty="0"/>
              <a:t>, </a:t>
            </a:r>
            <a:r>
              <a:rPr lang="ru-RU" b="1" dirty="0" err="1"/>
              <a:t>завършващи</a:t>
            </a:r>
            <a:r>
              <a:rPr lang="ru-RU" b="1" dirty="0"/>
              <a:t> 7 </a:t>
            </a:r>
            <a:r>
              <a:rPr lang="ru-RU" b="1" dirty="0" err="1"/>
              <a:t>клас</a:t>
            </a:r>
            <a:r>
              <a:rPr lang="ru-RU" b="1" dirty="0"/>
              <a:t> в </a:t>
            </a:r>
            <a:r>
              <a:rPr lang="ru-RU" b="1" dirty="0" err="1"/>
              <a:t>общината</a:t>
            </a:r>
            <a:r>
              <a:rPr lang="ru-RU" b="1" dirty="0"/>
              <a:t>. 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ADC40BF5-808E-82AD-9CEE-87632D2C0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8" name="Контейнер за съдържание 12">
            <a:extLst>
              <a:ext uri="{FF2B5EF4-FFF2-40B4-BE49-F238E27FC236}">
                <a16:creationId xmlns:a16="http://schemas.microsoft.com/office/drawing/2014/main" id="{1515521C-4921-381E-10CB-F4B3AFF386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676839"/>
              </p:ext>
            </p:extLst>
          </p:nvPr>
        </p:nvGraphicFramePr>
        <p:xfrm>
          <a:off x="4743450" y="339634"/>
          <a:ext cx="4043497" cy="6026334"/>
        </p:xfrm>
        <a:graphic>
          <a:graphicData uri="http://schemas.openxmlformats.org/drawingml/2006/table">
            <a:tbl>
              <a:tblPr/>
              <a:tblGrid>
                <a:gridCol w="656812">
                  <a:extLst>
                    <a:ext uri="{9D8B030D-6E8A-4147-A177-3AD203B41FA5}">
                      <a16:colId xmlns:a16="http://schemas.microsoft.com/office/drawing/2014/main" val="3785464279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898024861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1895498197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2746393895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3645689724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4170379543"/>
                    </a:ext>
                  </a:extLst>
                </a:gridCol>
              </a:tblGrid>
              <a:tr h="161368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Община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 ученици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Завършващи 7 клас през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2024 - 2025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 ученици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Завършващи 7 клас през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2025 - 2026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 паралелки при пълняемост 24 ученици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Предложен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от 2021 до 2023 г.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Предложен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 2025 2025 г.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84550"/>
                  </a:ext>
                </a:extLst>
              </a:tr>
              <a:tr h="1028190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Балчик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/от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тях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74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останали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8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2507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Каварна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1706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Шабла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5956"/>
                  </a:ext>
                </a:extLst>
              </a:tr>
              <a:tr h="571216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Генерал</a:t>
                      </a:r>
                      <a:b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Тошево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429222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Крушари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205530"/>
                  </a:ext>
                </a:extLst>
              </a:tr>
              <a:tr h="138519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Добричка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/от тях 25 са останали в 8клас и то в 2 класа/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п. до 2021, 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и 2024 - 2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9601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Тервел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5598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Добрич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25,21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35 - 37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6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064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36760CB-4C3E-4448-B800-84C7A59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641" y="153595"/>
            <a:ext cx="8080828" cy="672031"/>
          </a:xfrm>
        </p:spPr>
        <p:txBody>
          <a:bodyPr/>
          <a:lstStyle/>
          <a:p>
            <a:pPr algn="ctr"/>
            <a:r>
              <a:rPr lang="bg-BG" b="1" dirty="0"/>
              <a:t>Изводи: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7C9FB41-E087-48CE-B794-B143EC96F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5" y="825626"/>
            <a:ext cx="8551335" cy="603237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bg-BG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Община град Добрич, както Община Добричка и Община Тервел направиха първите стъпки към оптимизиране на училищната мрежа – Община град Добрич със заповедта за осъществяване на предучилищното образование само в детските градини, съгл. чл. 56, ал. 3 на ЗПУО, а Общините Добричка и Тервел с нулевия прием в Обединеното училище в с. Стефаново и в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Обединеното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училище в с.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Коларци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предложението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 за ДПП в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последните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7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Наложително е стъпките да продължат: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В община град Добрич паралелките, които трябва да се реализират в ДПП са не повече от 30 при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пълняемост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 ученици. Училищната мрежа в общините трябва да се оптимизира, за да се избегнат и финансовите затруднения на училищата /недостиг на средства за  ремонт на отоплителните инсталации, като в СУ „Л. Каравелов“, СУ „Д. Талев“ в гр. Добрич и др./. Неоптимизирана училищна мрежа е основна причина да не се случва и план-приемът в 5 клас в ПМГ „Иван Вазов“, гр. Добрич, както и профил „Математически“ в 8 клас. В община Каварна, където училищната мрежа е оптимизирана в СУ „Ст. Караджа“ има профил „Математически“, а в ПМГ в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обласния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град – не.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Съотношението в общините Добричка и Тервел е подобно. Не по-добро е положението с УПП в първи и пети клас. Маломерните паралелки са не по-малък проблем – за областния град от 23 училища в 8 има такива - повече от 1/3. В останалите общини маломерните паралелки са във всички училища. Училищната мрежа в гимназиален етап в трите общини трябва да се оптимизира и за да се подобри качеството на образованието. </a:t>
            </a:r>
            <a:r>
              <a:rPr lang="bg-BG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Комисиите по образованието, общинските съвети и кметовете трябва да изпълнят своята роля и поемат инициативата за 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обществено</a:t>
            </a:r>
            <a:r>
              <a:rPr lang="bg-BG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обсъждане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 обсъждане в общинските съвети </a:t>
            </a:r>
            <a:r>
              <a:rPr lang="bg-BG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посоките, в които трябва да се осъществи оптимизирането. </a:t>
            </a:r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175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36760CB-4C3E-4448-B800-84C7A59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640" y="153595"/>
            <a:ext cx="7571288" cy="672031"/>
          </a:xfrm>
        </p:spPr>
        <p:txBody>
          <a:bodyPr/>
          <a:lstStyle/>
          <a:p>
            <a:pPr algn="ctr"/>
            <a:r>
              <a:rPr lang="bg-BG" b="1" dirty="0"/>
              <a:t>Изводи: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7C9FB41-E087-48CE-B794-B143EC96F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7" y="825627"/>
            <a:ext cx="8627141" cy="5878783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</a:pPr>
            <a:endParaRPr lang="bg-BG" sz="21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Посоките на оптимизирането на училищната мрежа трябва да се съобразят с целевите стойности, които определя държавната политика: около 64 % професионална подготовка и около 51 % </a:t>
            </a:r>
            <a:r>
              <a:rPr lang="en-US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STEM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профили и професии, а това предполага стимулиране развитието на професионалните и профилираните гимназии:</a:t>
            </a:r>
          </a:p>
          <a:p>
            <a:pPr algn="just">
              <a:lnSpc>
                <a:spcPct val="150000"/>
              </a:lnSpc>
            </a:pP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Единият от начините, по който би се случило това е недопускане на повтаряне на профили в СУ в сравнение с общинските профилирани гимназии,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не само СУ да не повтарят професиите в професионалните гимназии. Този принцип да се спазва при оптимизиране на училищната мрежа във всички общини. Или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общините трябва да решат – ще развиват общинските професионални гимназии или гимназиален етап в СУ. При броя на  учениците в областта става все по-невъзможно развитието и на 2-та вида училища. Тук е необходимо и обмислянето </a:t>
            </a:r>
            <a:r>
              <a:rPr lang="bg-BG" sz="4200" b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промяна в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чл. 144 на ЗПУО в тази насока.</a:t>
            </a:r>
          </a:p>
          <a:p>
            <a:pPr algn="just">
              <a:lnSpc>
                <a:spcPct val="150000"/>
              </a:lnSpc>
            </a:pP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Вторият /обвързан с първия/: Училищата във всички общини да преодолеят диспропорцията между броя паралелки в прогимназиален и гимназиален етап в СУ и </a:t>
            </a:r>
            <a:r>
              <a:rPr lang="bg-BG" sz="4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като развиват и оставят етапите, в които имат повече паралелки и кадрова обезпеченост. </a:t>
            </a:r>
            <a:r>
              <a:rPr lang="bg-BG" sz="42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Или някои от общинските СУ и </a:t>
            </a:r>
            <a:r>
              <a:rPr lang="bg-BG" sz="4200" b="1" u="sng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ОбУ</a:t>
            </a:r>
            <a:r>
              <a:rPr lang="bg-BG" sz="42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трябва да се преобразуват в основни.</a:t>
            </a:r>
          </a:p>
          <a:p>
            <a:pPr algn="just">
              <a:lnSpc>
                <a:spcPct val="150000"/>
              </a:lnSpc>
            </a:pP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Третият: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Недопускането на маломерни паралелки, особено в гимназиален етап във всички общини, а в гр. Добрич във всички етапи на средното образование. </a:t>
            </a:r>
          </a:p>
        </p:txBody>
      </p:sp>
    </p:spTree>
    <p:extLst>
      <p:ext uri="{BB962C8B-B14F-4D97-AF65-F5344CB8AC3E}">
        <p14:creationId xmlns:p14="http://schemas.microsoft.com/office/powerpoint/2010/main" val="36674688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14D93-A6E2-E0F5-9B16-12AF13831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4F56891-A3D5-D314-EEAB-481734F4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640" y="153595"/>
            <a:ext cx="7571288" cy="672031"/>
          </a:xfrm>
        </p:spPr>
        <p:txBody>
          <a:bodyPr/>
          <a:lstStyle/>
          <a:p>
            <a:pPr algn="ctr"/>
            <a:r>
              <a:rPr lang="bg-BG" b="1" dirty="0"/>
              <a:t>Изводи: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CBB74BF-4AE6-F449-471A-5E90064B1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7" y="825627"/>
            <a:ext cx="8627141" cy="5878783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</a:pPr>
            <a:endParaRPr lang="bg-BG" sz="21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Третият: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Недопускането на маломерни паралелки, особено в гимназиален етап във всички общини, а в гр. Добрич във всички етапи на средното образование. </a:t>
            </a:r>
          </a:p>
          <a:p>
            <a:pPr algn="just">
              <a:lnSpc>
                <a:spcPct val="150000"/>
              </a:lnSpc>
            </a:pP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Четвъртият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Продължаване на разяснителните кампании за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работодателите и професионалните гимназии за прилагане на </a:t>
            </a:r>
            <a:r>
              <a:rPr lang="bg-BG" sz="42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дуалната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форма на обучение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страна на РУО и от общините, както и дейности за професионално ориентиране на учениците 5-7 клас</a:t>
            </a:r>
          </a:p>
          <a:p>
            <a:pPr algn="just">
              <a:lnSpc>
                <a:spcPct val="150000"/>
              </a:lnSpc>
            </a:pP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Петият: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Продължаване на контрола върху преминаването на едносменен режим на обучение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чрез координация между РУО – Добрич, Община град Добрич и училищата в областния град. </a:t>
            </a:r>
          </a:p>
          <a:p>
            <a:pPr algn="just">
              <a:lnSpc>
                <a:spcPct val="150000"/>
              </a:lnSpc>
            </a:pP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Шестият: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Прилагане чл. 44а от Наредба 10/2016 г. за искане на становище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Началника на РУО – Добрич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училищата, които приемат първокласници извън, определения от общината им район, </a:t>
            </a: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съгласувано с финансиращия им орган. </a:t>
            </a:r>
            <a:r>
              <a:rPr lang="bg-BG" sz="4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Тук положителна роля ще има, ако се въведе прием в първи клас чрез електронна платформа в областния град, подобна като в детските градини и задължителна актуализация на районите на училищата с основни критерии - близост до училището и равнопоставеност за брой деца, подлежащи на обучение в първи клас във всички райони.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bg-BG" sz="4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Последните три успешно прилагаме чрез съвместна работа на общините и РУО – Добрич. По останалите работата трябва да продължи, защото:</a:t>
            </a:r>
          </a:p>
          <a:p>
            <a:pPr algn="just">
              <a:lnSpc>
                <a:spcPct val="150000"/>
              </a:lnSpc>
            </a:pPr>
            <a:endParaRPr lang="bg-BG" sz="4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bg-BG" sz="4200" dirty="0"/>
          </a:p>
        </p:txBody>
      </p:sp>
    </p:spTree>
    <p:extLst>
      <p:ext uri="{BB962C8B-B14F-4D97-AF65-F5344CB8AC3E}">
        <p14:creationId xmlns:p14="http://schemas.microsoft.com/office/powerpoint/2010/main" val="1943372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36760CB-4C3E-4448-B800-84C7A59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132" y="437680"/>
            <a:ext cx="7431307" cy="672031"/>
          </a:xfrm>
        </p:spPr>
        <p:txBody>
          <a:bodyPr/>
          <a:lstStyle/>
          <a:p>
            <a:pPr algn="ctr"/>
            <a:r>
              <a:rPr lang="bg-BG" b="1" dirty="0"/>
              <a:t>Изводи: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A7C9FB41-E087-48CE-B794-B143EC96F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40" y="1524288"/>
            <a:ext cx="8747463" cy="522820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bg-BG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Оптимизирането на училищната мрежа е далновидна управленска политика, а рязането на паралелки  при планиране и реализиране на ДПП ежегодно е спасяване на положението на парче, до следващата учебна година – пренебрегване на проблемите, които не се решават, а се задълбочават. </a:t>
            </a: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РУО – Добрич има най-вече контролиращи и координиращи функции в този процес. Осъществяваме ги чрез контрол върху прилагането и спазването на чл. 16 и 17 от Наредба 10/2016 г. за едносменния режим и целодневната организация; чрез прилагането на чл. 44а от същата Наредба за регулиране на УПП за първи клас; чрез коригиране на предложенията на училищата за ДПП, когато не отговарят на целевите стойности, определени от МОН. Това са законовите рамки и възможности, с които разполагаме, за да влияем върху оптимизирането на мрежата от общински училища в областта.</a:t>
            </a:r>
          </a:p>
          <a:p>
            <a:pPr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bg-BG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Общините </a:t>
            </a: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сътрудничество с РУО – Добрич и с областния съвет по заетост</a:t>
            </a:r>
            <a:r>
              <a:rPr lang="bg-BG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е необходимо да изпълнят нормативното си правомощие, </a:t>
            </a: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съгласно чл. 312, ал. 1 на ЗПУО </a:t>
            </a:r>
            <a:r>
              <a:rPr lang="bg-BG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да инициират оптимизиране на мрежата от общински училища чрез преобразуване на СУ и Обединени училища в Основни училища, </a:t>
            </a:r>
            <a:r>
              <a:rPr lang="bg-B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да се допринесе за осъществяване на държавните образователни стандарти с цел по-качествено образование.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еобходимо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 да се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обсъди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обмисли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законодателна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промяна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относно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коя институция да е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инициативата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предложение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към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Министъра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образованието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науката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преобразуване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закриване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общински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училища след определен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години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които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общините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предприемат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необходимите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действия.</a:t>
            </a:r>
            <a:endParaRPr lang="bg-BG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bg-BG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bg-B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123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73EB961-39F3-E149-DD04-4B43A526A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86726"/>
              </p:ext>
            </p:extLst>
          </p:nvPr>
        </p:nvGraphicFramePr>
        <p:xfrm>
          <a:off x="352425" y="1223091"/>
          <a:ext cx="7994464" cy="5506315"/>
        </p:xfrm>
        <a:graphic>
          <a:graphicData uri="http://schemas.openxmlformats.org/drawingml/2006/table">
            <a:tbl>
              <a:tblPr/>
              <a:tblGrid>
                <a:gridCol w="999308">
                  <a:extLst>
                    <a:ext uri="{9D8B030D-6E8A-4147-A177-3AD203B41FA5}">
                      <a16:colId xmlns:a16="http://schemas.microsoft.com/office/drawing/2014/main" val="1128500678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2204543587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429119232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4283068177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4034183055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2441576515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399595092"/>
                    </a:ext>
                  </a:extLst>
                </a:gridCol>
                <a:gridCol w="999308">
                  <a:extLst>
                    <a:ext uri="{9D8B030D-6E8A-4147-A177-3AD203B41FA5}">
                      <a16:colId xmlns:a16="http://schemas.microsoft.com/office/drawing/2014/main" val="4256448542"/>
                    </a:ext>
                  </a:extLst>
                </a:gridCol>
              </a:tblGrid>
              <a:tr h="146550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Община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Брой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ученици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завършващи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VII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к. 1               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 брой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Баланс на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учениците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за VIII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- 2023/2024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к. 1- к. 2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Зададен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общ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брой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паралелки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от МОН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Зададена целева стойност - % учениците в професионални паралелки 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Зададена целева стойност - % учениците в STEM паралелки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4177"/>
                  </a:ext>
                </a:extLst>
              </a:tr>
              <a:tr h="1195169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планирани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паралелки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VIII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Брой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ученици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в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тях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при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пълняемост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24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к. 2             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561644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Балчик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640530"/>
                  </a:ext>
                </a:extLst>
              </a:tr>
              <a:tr h="569129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Генерал Тошево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6620904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Град Добрич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605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717319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Добричка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511905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Каварна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00386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Крушари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820240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Тервел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59747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Шабла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361497"/>
                  </a:ext>
                </a:extLst>
              </a:tr>
              <a:tr h="284564"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Общо 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1195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63,09%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52,39%</a:t>
                      </a:r>
                    </a:p>
                  </a:txBody>
                  <a:tcPr marL="8703" marR="8703" marT="87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297880"/>
                  </a:ext>
                </a:extLst>
              </a:tr>
            </a:tbl>
          </a:graphicData>
        </a:graphic>
      </p:graphicFrame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id="{10495721-81C4-0479-E6CF-A89ED0EF372F}"/>
              </a:ext>
            </a:extLst>
          </p:cNvPr>
          <p:cNvSpPr txBox="1"/>
          <p:nvPr/>
        </p:nvSpPr>
        <p:spPr>
          <a:xfrm>
            <a:off x="352425" y="128594"/>
            <a:ext cx="83534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БРОЙ И БАЛАНС НА УЧЕНИЦИТЕ, ЗАВЪРШВАЩИ VІІ КЛАС ПРЕЗ УЧЕБНАТА 2024/2025 ГОДИНА  И ПРЕДЛОЖЕНИЕ ЗА ДЪРЖАВЕН ПЛАН-ПРИЕМ    ЗА  УЧЕБНАТА 2025/2026 ГОДИНА НА ОБЛАСТНО НИВО/ ОБЛАСТ ДОБРИЧ</a:t>
            </a:r>
          </a:p>
        </p:txBody>
      </p:sp>
    </p:spTree>
    <p:extLst>
      <p:ext uri="{BB962C8B-B14F-4D97-AF65-F5344CB8AC3E}">
        <p14:creationId xmlns:p14="http://schemas.microsoft.com/office/powerpoint/2010/main" val="391900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050BE82-A52B-48F8-908F-686AFD37B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277" y="355756"/>
            <a:ext cx="7271008" cy="1113280"/>
          </a:xfrm>
        </p:spPr>
        <p:txBody>
          <a:bodyPr>
            <a:normAutofit/>
          </a:bodyPr>
          <a:lstStyle/>
          <a:p>
            <a:pPr algn="ctr"/>
            <a:r>
              <a:rPr lang="bg-BG" sz="2800" dirty="0"/>
              <a:t>Брой ученици от 1 до 7 клас</a:t>
            </a:r>
            <a:br>
              <a:rPr lang="bg-BG" sz="2800" dirty="0"/>
            </a:br>
            <a:r>
              <a:rPr lang="bg-BG" sz="2800" dirty="0"/>
              <a:t> в община Тервел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A1DCB5A-C7F2-49C3-6C13-0571DB702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07728"/>
              </p:ext>
            </p:extLst>
          </p:nvPr>
        </p:nvGraphicFramePr>
        <p:xfrm>
          <a:off x="342900" y="1343025"/>
          <a:ext cx="8658222" cy="5367380"/>
        </p:xfrm>
        <a:graphic>
          <a:graphicData uri="http://schemas.openxmlformats.org/drawingml/2006/table">
            <a:tbl>
              <a:tblPr/>
              <a:tblGrid>
                <a:gridCol w="325983">
                  <a:extLst>
                    <a:ext uri="{9D8B030D-6E8A-4147-A177-3AD203B41FA5}">
                      <a16:colId xmlns:a16="http://schemas.microsoft.com/office/drawing/2014/main" val="27801664"/>
                    </a:ext>
                  </a:extLst>
                </a:gridCol>
                <a:gridCol w="786856">
                  <a:extLst>
                    <a:ext uri="{9D8B030D-6E8A-4147-A177-3AD203B41FA5}">
                      <a16:colId xmlns:a16="http://schemas.microsoft.com/office/drawing/2014/main" val="3328425884"/>
                    </a:ext>
                  </a:extLst>
                </a:gridCol>
                <a:gridCol w="935036">
                  <a:extLst>
                    <a:ext uri="{9D8B030D-6E8A-4147-A177-3AD203B41FA5}">
                      <a16:colId xmlns:a16="http://schemas.microsoft.com/office/drawing/2014/main" val="1877370049"/>
                    </a:ext>
                  </a:extLst>
                </a:gridCol>
                <a:gridCol w="1394619">
                  <a:extLst>
                    <a:ext uri="{9D8B030D-6E8A-4147-A177-3AD203B41FA5}">
                      <a16:colId xmlns:a16="http://schemas.microsoft.com/office/drawing/2014/main" val="2065410201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3019087949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3614182918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2682751976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3734777549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1977678871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134056573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27455618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4154951171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2380905428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1019166997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3796017643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3703965663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153880518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3344470379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2834877493"/>
                    </a:ext>
                  </a:extLst>
                </a:gridCol>
                <a:gridCol w="325983">
                  <a:extLst>
                    <a:ext uri="{9D8B030D-6E8A-4147-A177-3AD203B41FA5}">
                      <a16:colId xmlns:a16="http://schemas.microsoft.com/office/drawing/2014/main" val="2142522941"/>
                    </a:ext>
                  </a:extLst>
                </a:gridCol>
              </a:tblGrid>
              <a:tr h="18459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Община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Населено място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училище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клас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клас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3клас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клас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5клас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клас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клас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783528"/>
                  </a:ext>
                </a:extLst>
              </a:tr>
              <a:tr h="193827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</a:t>
                      </a:r>
                    </a:p>
                  </a:txBody>
                  <a:tcPr marL="6522" marR="6522" marT="6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832997"/>
                  </a:ext>
                </a:extLst>
              </a:tr>
              <a:tr h="756852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Тервел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ученици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Безмер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"Паисий Хилендарски"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58581"/>
                  </a:ext>
                </a:extLst>
              </a:tr>
              <a:tr h="563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Зърнево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"Христо Ботев"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82797"/>
                  </a:ext>
                </a:extLst>
              </a:tr>
              <a:tr h="563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Каблешково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НУ "Христо Ботев"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971175"/>
                  </a:ext>
                </a:extLst>
              </a:tr>
              <a:tr h="1116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Коларци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"Д-р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Петър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Берон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485131"/>
                  </a:ext>
                </a:extLst>
              </a:tr>
              <a:tr h="563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Нова Камена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"Отец Паисий"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18125"/>
                  </a:ext>
                </a:extLst>
              </a:tr>
              <a:tr h="563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Орляк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</a:t>
                      </a:r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"Васил Друмев"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01796"/>
                  </a:ext>
                </a:extLst>
              </a:tr>
              <a:tr h="563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Тервел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 "Йордан Йовков"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6522" marR="6522" marT="652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25682"/>
                  </a:ext>
                </a:extLst>
              </a:tr>
              <a:tr h="295356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522" marR="6522" marT="6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22" marR="6522" marT="65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242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768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050BE82-A52B-48F8-908F-686AFD37B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949" y="0"/>
            <a:ext cx="6896101" cy="1015847"/>
          </a:xfrm>
        </p:spPr>
        <p:txBody>
          <a:bodyPr>
            <a:normAutofit/>
          </a:bodyPr>
          <a:lstStyle/>
          <a:p>
            <a:pPr algn="ctr"/>
            <a:r>
              <a:rPr lang="bg-BG" sz="2800" dirty="0"/>
              <a:t>Брой ученици от 1 до  7 клас</a:t>
            </a:r>
            <a:br>
              <a:rPr lang="bg-BG" sz="2800" dirty="0"/>
            </a:br>
            <a:r>
              <a:rPr lang="bg-BG" sz="2800" dirty="0"/>
              <a:t> в община Добричка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0E8CC84-7230-C66D-0269-EDC8A6674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33217"/>
              </p:ext>
            </p:extLst>
          </p:nvPr>
        </p:nvGraphicFramePr>
        <p:xfrm>
          <a:off x="542924" y="1162050"/>
          <a:ext cx="8391528" cy="5524498"/>
        </p:xfrm>
        <a:graphic>
          <a:graphicData uri="http://schemas.openxmlformats.org/drawingml/2006/table">
            <a:tbl>
              <a:tblPr/>
              <a:tblGrid>
                <a:gridCol w="627160">
                  <a:extLst>
                    <a:ext uri="{9D8B030D-6E8A-4147-A177-3AD203B41FA5}">
                      <a16:colId xmlns:a16="http://schemas.microsoft.com/office/drawing/2014/main" val="3745845566"/>
                    </a:ext>
                  </a:extLst>
                </a:gridCol>
                <a:gridCol w="757818">
                  <a:extLst>
                    <a:ext uri="{9D8B030D-6E8A-4147-A177-3AD203B41FA5}">
                      <a16:colId xmlns:a16="http://schemas.microsoft.com/office/drawing/2014/main" val="197403746"/>
                    </a:ext>
                  </a:extLst>
                </a:gridCol>
                <a:gridCol w="852545">
                  <a:extLst>
                    <a:ext uri="{9D8B030D-6E8A-4147-A177-3AD203B41FA5}">
                      <a16:colId xmlns:a16="http://schemas.microsoft.com/office/drawing/2014/main" val="2459827219"/>
                    </a:ext>
                  </a:extLst>
                </a:gridCol>
                <a:gridCol w="1763885">
                  <a:extLst>
                    <a:ext uri="{9D8B030D-6E8A-4147-A177-3AD203B41FA5}">
                      <a16:colId xmlns:a16="http://schemas.microsoft.com/office/drawing/2014/main" val="1223837579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452343687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3182725493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105504491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3424073247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337236997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594454825"/>
                    </a:ext>
                  </a:extLst>
                </a:gridCol>
                <a:gridCol w="627160">
                  <a:extLst>
                    <a:ext uri="{9D8B030D-6E8A-4147-A177-3AD203B41FA5}">
                      <a16:colId xmlns:a16="http://schemas.microsoft.com/office/drawing/2014/main" val="2852813625"/>
                    </a:ext>
                  </a:extLst>
                </a:gridCol>
              </a:tblGrid>
              <a:tr h="23163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Община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Населено място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Име на училище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клас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8127"/>
                  </a:ext>
                </a:extLst>
              </a:tr>
              <a:tr h="243217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81242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Добричка</a:t>
                      </a:r>
                    </a:p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ученици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rtl="0" fontAlgn="ctr"/>
                      <a:endParaRPr lang="bg-BG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Батово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"Отец Паисий"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275798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Божурово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"Васил Левски"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169750"/>
                  </a:ext>
                </a:extLst>
              </a:tr>
              <a:tr h="451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Ведрина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"Св.св.Кирил и Методий"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04939"/>
                  </a:ext>
                </a:extLst>
              </a:tr>
              <a:tr h="451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Дончево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"Св. св. Кирил и Методий"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276823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Житница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"Стефан Караджа"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221368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Карапелит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 "Н. Й. Вапцаров"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253825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Ловчанци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"Неофит Рилски 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153829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Овчарово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"Отец Паисий"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833541"/>
                  </a:ext>
                </a:extLst>
              </a:tr>
              <a:tr h="451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Победа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Обединено училище "Добри Войников"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52665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Смолница9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"Климент Охридски"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23443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157898"/>
                  </a:ext>
                </a:extLst>
              </a:tr>
              <a:tr h="451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Стефаново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Обединено училище "П. К. Яворов"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655415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Стожер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"Христо Ботев"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002162"/>
                  </a:ext>
                </a:extLst>
              </a:tr>
              <a:tr h="324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Хитово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ОУ "Васил Левски"</a:t>
                      </a:r>
                    </a:p>
                  </a:txBody>
                  <a:tcPr marL="7935" marR="7935" marT="7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935" marR="7935" marT="793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71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051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945204" y="3"/>
            <a:ext cx="6589199" cy="67425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ПРЕДЛОЖЕНИЯ ВКЛЮЧЕНИ В ДПП ЗА 2025-2026 УЧЕБНА ГОДИНА – ОБЩИНА ГРАД ДОБРИЧ</a:t>
            </a:r>
            <a:endParaRPr lang="bg-BG" sz="2000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4183B16-7189-6FB3-1A2B-6D9420EEAD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81055"/>
              </p:ext>
            </p:extLst>
          </p:nvPr>
        </p:nvGraphicFramePr>
        <p:xfrm>
          <a:off x="257175" y="674258"/>
          <a:ext cx="8820148" cy="6133811"/>
        </p:xfrm>
        <a:graphic>
          <a:graphicData uri="http://schemas.openxmlformats.org/drawingml/2006/table">
            <a:tbl>
              <a:tblPr firstRow="1" bandRow="1"/>
              <a:tblGrid>
                <a:gridCol w="379674">
                  <a:extLst>
                    <a:ext uri="{9D8B030D-6E8A-4147-A177-3AD203B41FA5}">
                      <a16:colId xmlns:a16="http://schemas.microsoft.com/office/drawing/2014/main" val="1598627659"/>
                    </a:ext>
                  </a:extLst>
                </a:gridCol>
                <a:gridCol w="1869171">
                  <a:extLst>
                    <a:ext uri="{9D8B030D-6E8A-4147-A177-3AD203B41FA5}">
                      <a16:colId xmlns:a16="http://schemas.microsoft.com/office/drawing/2014/main" val="2838111359"/>
                    </a:ext>
                  </a:extLst>
                </a:gridCol>
                <a:gridCol w="564645">
                  <a:extLst>
                    <a:ext uri="{9D8B030D-6E8A-4147-A177-3AD203B41FA5}">
                      <a16:colId xmlns:a16="http://schemas.microsoft.com/office/drawing/2014/main" val="1329691785"/>
                    </a:ext>
                  </a:extLst>
                </a:gridCol>
                <a:gridCol w="6006658">
                  <a:extLst>
                    <a:ext uri="{9D8B030D-6E8A-4147-A177-3AD203B41FA5}">
                      <a16:colId xmlns:a16="http://schemas.microsoft.com/office/drawing/2014/main" val="1902966706"/>
                    </a:ext>
                  </a:extLst>
                </a:gridCol>
              </a:tblGrid>
              <a:tr h="180863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8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№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5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училище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5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5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профили и/или професии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301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523979"/>
                  </a:ext>
                </a:extLst>
              </a:tr>
              <a:tr h="30520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 „Гео Милев“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 „Чужди езици“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693096"/>
                  </a:ext>
                </a:extLst>
              </a:tr>
              <a:tr h="23173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ПМГ „Иван Вазов“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„Софтуверни и хардуерни науки“, „Природни науки„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0472"/>
                  </a:ext>
                </a:extLst>
              </a:tr>
              <a:tr h="18651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Професия: Приложен програмист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67864"/>
                  </a:ext>
                </a:extLst>
              </a:tr>
              <a:tr h="334131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„Св. Св.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Кирил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 „Хуманитарни науки“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083586"/>
                  </a:ext>
                </a:extLst>
              </a:tr>
              <a:tr h="19781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„Св. Климент Охридски“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Профил:  „Музика“;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78332"/>
                  </a:ext>
                </a:extLst>
              </a:tr>
              <a:tr h="23738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Професия: Танцьор; Професия: Графичен дизайн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86256"/>
                  </a:ext>
                </a:extLst>
              </a:tr>
              <a:tr h="265643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„П. Р. Славейков“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 «Икономическо развитие»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30998"/>
                  </a:ext>
                </a:extLst>
              </a:tr>
              <a:tr h="231731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„Д. Талев“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Професия: Програмиране на роботи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67566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„Л. Каравелов“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Професия: Програмиране на изкуствен интелект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390967"/>
                  </a:ext>
                </a:extLst>
              </a:tr>
              <a:tr h="334131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ФСГ „Васил Левски"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Професии: „Икономическа информатика“, „Оперативно счетоводство“, „Електронна търговия“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23189"/>
                  </a:ext>
                </a:extLst>
              </a:tr>
              <a:tr h="55311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 „Пейо Яворов“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„Организация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хотелиерството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„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Кетъринг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 , „Производство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хляб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хлебни изделия „Производство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кулинарни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изделия и напитки“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68198"/>
                  </a:ext>
                </a:extLst>
              </a:tr>
              <a:tr h="1356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ПГТС „М. Ломоносов“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Професии: ;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557938"/>
                  </a:ext>
                </a:extLst>
              </a:tr>
              <a:tr h="44362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„Компютърна техника и технологии“/ „Програмно осигуряване“</a:t>
                      </a:r>
                      <a:r>
                        <a:rPr lang="ru-RU" sz="12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/н/;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„Електрически превозни средства“/</a:t>
                      </a:r>
                      <a:r>
                        <a:rPr lang="ru-RU" sz="12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/н/-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Промишлен дизайн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171706"/>
                  </a:ext>
                </a:extLst>
              </a:tr>
              <a:tr h="18086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ПГТОЛП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Професии: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26289"/>
                  </a:ext>
                </a:extLst>
              </a:tr>
              <a:tr h="248687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„Подемно-транспортна техника монтирана на ПТС“ </a:t>
                      </a:r>
                      <a:r>
                        <a:rPr lang="ru-RU" sz="1200" b="0" i="0" u="none" strike="noStrike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/н/,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„Фризьор„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569696"/>
                  </a:ext>
                </a:extLst>
              </a:tr>
              <a:tr h="224638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Електрически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превозни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средства“</a:t>
                      </a:r>
                      <a:r>
                        <a:rPr lang="ru-RU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//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Облекла по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поръчка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 </a:t>
                      </a:r>
                      <a:r>
                        <a:rPr lang="ru-RU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//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459655"/>
                  </a:ext>
                </a:extLst>
              </a:tr>
              <a:tr h="124344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ПГВМ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Професии: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803758"/>
                  </a:ext>
                </a:extLst>
              </a:tr>
              <a:tr h="12434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„Ветеринарен техник“,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896342"/>
                  </a:ext>
                </a:extLst>
              </a:tr>
              <a:tr h="334131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„Контрол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качеството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храни и напитки“/ „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Асистент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дентална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медицина“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865499"/>
                  </a:ext>
                </a:extLst>
              </a:tr>
              <a:tr h="334131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ПГАС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„Механизация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селското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стопанство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2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</a:t>
                      </a:r>
                      <a:r>
                        <a:rPr lang="ru-RU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/,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Растителна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защита и агрохимия“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462181"/>
                  </a:ext>
                </a:extLst>
              </a:tr>
              <a:tr h="22463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У „Й. Йовков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Работник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производството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кулинарни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изделия в ЗХР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727184"/>
                  </a:ext>
                </a:extLst>
              </a:tr>
              <a:tr h="180863"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33" marR="3933" marT="393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 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933" marR="3933" marT="39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bg-BG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33" marR="3933" marT="393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C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479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67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945204" y="83130"/>
            <a:ext cx="6589199" cy="62807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ПРЕДЛОЖЕНИЯ ВКЛЮЧЕНИ В ДПП </a:t>
            </a:r>
            <a:r>
              <a:rPr lang="ru-RU" sz="2000" b="1"/>
              <a:t>ЗА 2025-2026 </a:t>
            </a:r>
            <a:r>
              <a:rPr lang="ru-RU" sz="2000" b="1" dirty="0"/>
              <a:t>УЧЕБНА ГОДИНА </a:t>
            </a:r>
            <a:r>
              <a:rPr lang="bg-BG" sz="2000" b="1" dirty="0"/>
              <a:t>ПО ОБЩИНИ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FF59EC-83B1-3C5A-AA45-2E657CDA4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98926"/>
              </p:ext>
            </p:extLst>
          </p:nvPr>
        </p:nvGraphicFramePr>
        <p:xfrm>
          <a:off x="400050" y="857250"/>
          <a:ext cx="8534398" cy="6096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944331534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1880368084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3299989302"/>
                    </a:ext>
                  </a:extLst>
                </a:gridCol>
                <a:gridCol w="5143498">
                  <a:extLst>
                    <a:ext uri="{9D8B030D-6E8A-4147-A177-3AD203B41FA5}">
                      <a16:colId xmlns:a16="http://schemas.microsoft.com/office/drawing/2014/main" val="3840984040"/>
                    </a:ext>
                  </a:extLst>
                </a:gridCol>
              </a:tblGrid>
              <a:tr h="197597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500" u="none" strike="noStrike">
                          <a:effectLst/>
                        </a:rPr>
                        <a:t>№</a:t>
                      </a:r>
                      <a:endParaRPr lang="bg-BG" sz="500" b="1" i="0" u="none" strike="noStrike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500" u="none" strike="noStrike">
                          <a:effectLst/>
                        </a:rPr>
                        <a:t>училище</a:t>
                      </a:r>
                      <a:endParaRPr lang="bg-BG" sz="500" b="1" i="0" u="none" strike="noStrike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500" u="none" strike="noStrike">
                          <a:effectLst/>
                        </a:rPr>
                        <a:t> </a:t>
                      </a:r>
                      <a:endParaRPr lang="bg-BG" sz="500" b="1" i="0" u="none" strike="noStrike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500" u="none" strike="noStrike">
                          <a:effectLst/>
                        </a:rPr>
                        <a:t>профили и/или професии</a:t>
                      </a:r>
                      <a:endParaRPr lang="bg-BG" sz="500" b="1" i="0" u="none" strike="noStrike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110115351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„Н. Вапцаров“, с. Карапелит, общ. Добричка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 „Производство на растителни масла, маслопродукти и етерични масла"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1720768135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Войников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с. Победа, общ. Добричка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Професии: "Шлосерство"/  "Шивачество" </a:t>
                      </a:r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833577288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„Н.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Вапцаров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“, гр. Г.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Тошево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общ. Г.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Тошево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 „Икономическо развитие“</a:t>
                      </a:r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99096018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ПГЗ „Т. Рачински“, гр. Г. Тошево, общ. Г. Тошево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Трайни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насаждения/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н/“,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Икономическа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информатика“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/н/,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Автотранспортна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техника“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664229001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„Йордан Йовков“, гр. Тервел, общ. Тервел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 „Софтуерни и хардуерни науки“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143715812"/>
                  </a:ext>
                </a:extLst>
              </a:tr>
              <a:tr h="598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ПГТО „Д. Михайлов“, гр. Тервел, общ. Тервел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„Механизация на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селското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стоманство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“,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Автоматизирани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“;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Електрически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апарати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//“Производство на облекло от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текстил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</a:t>
                      </a:r>
                      <a:endParaRPr lang="ru-RU" sz="1100" b="0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388515698"/>
                  </a:ext>
                </a:extLst>
              </a:tr>
              <a:tr h="480405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ПЗГ „Кл. Тимирязев“, гр. Каварна, общ. Каварна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Полевъдство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“/н/,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Производител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селскостопанска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продукция“/“Организация на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обслужването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хотелиерството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69884565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„Ст. Караджа“, гр. Каварна, общ. Каварна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профили: „Математически“, „Предприемачески“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172212474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„Асен Златаров“, гр. Шабла, общ. Шабла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„Производство на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кулинарни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изделия и напитки</a:t>
                      </a:r>
                      <a:r>
                        <a:rPr lang="bg-BG" sz="11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bg-BG" sz="110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</a:t>
                      </a:r>
                      <a:r>
                        <a:rPr lang="bg-BG" sz="1100" u="none" strike="noStrike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bg-BG" sz="1100" u="none" strike="noStrike" noProof="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bg-BG" sz="1100" u="none" strike="noStrike" noProof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 услуги“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996812346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„Хр. Смирненски“, с. Крушари, общ. Крушари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Фризьорство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“/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Електродомакинска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техника“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</a:t>
                      </a:r>
                      <a:endParaRPr lang="ru-RU" sz="1100" b="0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3759881947"/>
                  </a:ext>
                </a:extLst>
              </a:tr>
              <a:tr h="41371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„Христо Ботев“, гр. Балчик, общ. Балчик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Профили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Икономическо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развитие“ и  „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науки“;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006992761"/>
                  </a:ext>
                </a:extLst>
              </a:tr>
              <a:tr h="48040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„Производство на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кулинарни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изделия и напитки" 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"Производство и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обслужване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заведенията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хранене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развлечение"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831283023"/>
                  </a:ext>
                </a:extLst>
              </a:tr>
              <a:tr h="413717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 „Хр. Смирненски“, с. Оброчище, общ. Балчик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"Производство на </a:t>
                      </a:r>
                      <a:r>
                        <a:rPr lang="ru-RU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кулинарни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изделия и напитки" </a:t>
                      </a:r>
                      <a:r>
                        <a:rPr lang="ru-RU" sz="110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/н/</a:t>
                      </a:r>
                      <a:endParaRPr lang="ru-RU" sz="1100" b="0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3661933856"/>
                  </a:ext>
                </a:extLst>
              </a:tr>
              <a:tr h="36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Обединено училище "Васил Друмев", с. Орляк общ. Тервел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Професия: „Озеленяване и цветарство“</a:t>
                      </a:r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extLst>
                  <a:ext uri="{0D108BD9-81ED-4DB2-BD59-A6C34878D82A}">
                    <a16:rowId xmlns:a16="http://schemas.microsoft.com/office/drawing/2014/main" val="2784121963"/>
                  </a:ext>
                </a:extLst>
              </a:tr>
              <a:tr h="277870">
                <a:tc>
                  <a:txBody>
                    <a:bodyPr/>
                    <a:lstStyle/>
                    <a:p>
                      <a:pPr algn="ctr" fontAlgn="t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bg-BG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  <a:endParaRPr lang="bg-BG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bg-BG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bg-BG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bg-BG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bg-BG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9" marR="3999" marT="3999" marB="0"/>
                </a:tc>
                <a:extLst>
                  <a:ext uri="{0D108BD9-81ED-4DB2-BD59-A6C34878D82A}">
                    <a16:rowId xmlns:a16="http://schemas.microsoft.com/office/drawing/2014/main" val="763411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1888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EE79037-240B-A4C0-6FC6-491526BAA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b="1" dirty="0"/>
              <a:t>НОРМАТИВНИ ИЗИСКВАНИЯ ПРИ ПЛАНИРАНЕ НА ДПП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86055A5-CB4F-6800-3A11-9EF5DCBB2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09" y="1568919"/>
            <a:ext cx="8710864" cy="517839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1200" b="1" dirty="0"/>
          </a:p>
          <a:p>
            <a:pPr algn="just"/>
            <a:r>
              <a:rPr lang="ru-RU" sz="4000" b="1" dirty="0"/>
              <a:t>НАРЕДБА № 10/2016 Г. ЗА ОРГАНИЗАЦИЯ НА ДЕЙНОСТИТЕ В УЧИЛИЩНОТО ОБРАЗОВАНИЕ</a:t>
            </a:r>
            <a:r>
              <a:rPr lang="bg-BG" sz="4000" b="1" dirty="0"/>
              <a:t> </a:t>
            </a:r>
          </a:p>
          <a:p>
            <a:pPr marL="0" indent="0" algn="just">
              <a:buNone/>
            </a:pPr>
            <a:r>
              <a:rPr lang="bg-BG" sz="4000" b="1" dirty="0"/>
              <a:t>Раздел </a:t>
            </a:r>
            <a:r>
              <a:rPr lang="en-US" sz="4000" b="1" dirty="0"/>
              <a:t>III. </a:t>
            </a:r>
            <a:r>
              <a:rPr lang="bg-BG" sz="4000" b="1" dirty="0"/>
              <a:t>Планиране на държавния план-прием</a:t>
            </a:r>
          </a:p>
          <a:p>
            <a:pPr marL="0" indent="0" algn="just">
              <a:buNone/>
            </a:pPr>
            <a:r>
              <a:rPr lang="ru-RU" sz="4000" b="1" u="sng" dirty="0"/>
              <a:t>Чл. 49. С </a:t>
            </a:r>
            <a:r>
              <a:rPr lang="ru-RU" sz="4000" b="1" u="sng" dirty="0" err="1"/>
              <a:t>държавния</a:t>
            </a:r>
            <a:r>
              <a:rPr lang="ru-RU" sz="4000" b="1" u="sng" dirty="0"/>
              <a:t> план-прием се определят за всяка </a:t>
            </a:r>
            <a:r>
              <a:rPr lang="ru-RU" sz="4000" b="1" u="sng" dirty="0" err="1"/>
              <a:t>област</a:t>
            </a:r>
            <a:r>
              <a:rPr lang="ru-RU" sz="4000" b="1" u="sng" dirty="0"/>
              <a:t> за </a:t>
            </a:r>
            <a:r>
              <a:rPr lang="ru-RU" sz="4000" b="1" u="sng" dirty="0" err="1"/>
              <a:t>училищата</a:t>
            </a:r>
            <a:r>
              <a:rPr lang="ru-RU" sz="4000" b="1" u="sng" dirty="0"/>
              <a:t> </a:t>
            </a:r>
            <a:r>
              <a:rPr lang="ru-RU" sz="4000" dirty="0"/>
              <a:t>по чл. 38, ал. 1, т. 3, 4 и 5, ал. 3 и чл. 39, ал. 2, т. 1, 2 и 3 ЗПУО:</a:t>
            </a:r>
          </a:p>
          <a:p>
            <a:pPr marL="0" indent="0" algn="just">
              <a:buNone/>
            </a:pPr>
            <a:r>
              <a:rPr lang="ru-RU" sz="4000" dirty="0"/>
              <a:t>1. </a:t>
            </a:r>
            <a:r>
              <a:rPr lang="ru-RU" sz="4000" b="1" dirty="0" err="1"/>
              <a:t>броят</a:t>
            </a:r>
            <a:r>
              <a:rPr lang="ru-RU" sz="4000" b="1" dirty="0"/>
              <a:t> на </a:t>
            </a:r>
            <a:r>
              <a:rPr lang="ru-RU" sz="4000" b="1" dirty="0" err="1"/>
              <a:t>паралелките</a:t>
            </a:r>
            <a:r>
              <a:rPr lang="ru-RU" sz="4000" b="1" dirty="0"/>
              <a:t> по училища;</a:t>
            </a:r>
          </a:p>
          <a:p>
            <a:pPr marL="0" indent="0" algn="just">
              <a:buNone/>
            </a:pPr>
            <a:r>
              <a:rPr lang="ru-RU" sz="4000" b="1" dirty="0"/>
              <a:t>2. </a:t>
            </a:r>
            <a:r>
              <a:rPr lang="ru-RU" sz="4000" b="1" dirty="0" err="1"/>
              <a:t>броят</a:t>
            </a:r>
            <a:r>
              <a:rPr lang="ru-RU" sz="4000" b="1" dirty="0"/>
              <a:t> на </a:t>
            </a:r>
            <a:r>
              <a:rPr lang="ru-RU" sz="4000" b="1" dirty="0" err="1"/>
              <a:t>местата</a:t>
            </a:r>
            <a:r>
              <a:rPr lang="ru-RU" sz="4000" b="1" dirty="0"/>
              <a:t> в </a:t>
            </a:r>
            <a:r>
              <a:rPr lang="ru-RU" sz="4000" b="1" dirty="0" err="1"/>
              <a:t>паралелките</a:t>
            </a:r>
            <a:r>
              <a:rPr lang="ru-RU" sz="4000" b="1" dirty="0"/>
              <a:t>;</a:t>
            </a:r>
          </a:p>
          <a:p>
            <a:pPr marL="0" indent="0" algn="just">
              <a:buNone/>
            </a:pPr>
            <a:r>
              <a:rPr lang="ru-RU" sz="4000" b="1" dirty="0"/>
              <a:t>3. </a:t>
            </a:r>
            <a:r>
              <a:rPr lang="ru-RU" sz="4000" b="1" dirty="0" err="1"/>
              <a:t>профилите</a:t>
            </a:r>
            <a:r>
              <a:rPr lang="ru-RU" sz="4000" b="1" dirty="0"/>
              <a:t> и </a:t>
            </a:r>
            <a:r>
              <a:rPr lang="ru-RU" sz="4000" dirty="0" err="1"/>
              <a:t>специалностите</a:t>
            </a:r>
            <a:r>
              <a:rPr lang="ru-RU" sz="4000" dirty="0"/>
              <a:t> от </a:t>
            </a:r>
            <a:r>
              <a:rPr lang="ru-RU" sz="4000" b="1" dirty="0" err="1"/>
              <a:t>професии</a:t>
            </a:r>
            <a:r>
              <a:rPr lang="ru-RU" sz="4000" b="1" dirty="0"/>
              <a:t> по </a:t>
            </a:r>
            <a:r>
              <a:rPr lang="ru-RU" sz="4000" b="1" dirty="0" err="1"/>
              <a:t>паралелки</a:t>
            </a:r>
            <a:r>
              <a:rPr lang="ru-RU" sz="4000" b="1" dirty="0"/>
              <a:t> </a:t>
            </a:r>
            <a:r>
              <a:rPr lang="ru-RU" sz="4000" dirty="0"/>
              <a:t>и по </a:t>
            </a:r>
            <a:r>
              <a:rPr lang="ru-RU" sz="4000" dirty="0" err="1"/>
              <a:t>форми</a:t>
            </a:r>
            <a:r>
              <a:rPr lang="ru-RU" sz="4000" dirty="0"/>
              <a:t> на обучение - </a:t>
            </a:r>
            <a:r>
              <a:rPr lang="ru-RU" sz="4000" dirty="0" err="1"/>
              <a:t>дневна</a:t>
            </a:r>
            <a:r>
              <a:rPr lang="ru-RU" sz="4000" dirty="0"/>
              <a:t>, </a:t>
            </a:r>
            <a:r>
              <a:rPr lang="ru-RU" sz="4000" dirty="0" err="1"/>
              <a:t>вечерна</a:t>
            </a:r>
            <a:r>
              <a:rPr lang="ru-RU" sz="4000" dirty="0"/>
              <a:t>, </a:t>
            </a:r>
            <a:r>
              <a:rPr lang="ru-RU" sz="4000" dirty="0" err="1"/>
              <a:t>задочна</a:t>
            </a:r>
            <a:r>
              <a:rPr lang="ru-RU" sz="4000" dirty="0"/>
              <a:t> и </a:t>
            </a:r>
            <a:r>
              <a:rPr lang="ru-RU" sz="4000" dirty="0" err="1"/>
              <a:t>дуална</a:t>
            </a:r>
            <a:r>
              <a:rPr lang="ru-RU" sz="4000" dirty="0"/>
              <a:t> система на обучение.</a:t>
            </a:r>
          </a:p>
          <a:p>
            <a:pPr marL="0" indent="0" algn="just">
              <a:buNone/>
            </a:pPr>
            <a:r>
              <a:rPr lang="ru-RU" sz="4000" u="sng" dirty="0"/>
              <a:t>Чл. 50</a:t>
            </a:r>
            <a:r>
              <a:rPr lang="ru-RU" sz="4000" b="1" u="sng" dirty="0"/>
              <a:t>. </a:t>
            </a:r>
            <a:r>
              <a:rPr lang="ru-RU" sz="4000" b="1" u="sng" dirty="0" err="1"/>
              <a:t>Предложенията</a:t>
            </a:r>
            <a:r>
              <a:rPr lang="ru-RU" sz="4000" b="1" u="sng" dirty="0"/>
              <a:t> за приема в </a:t>
            </a:r>
            <a:r>
              <a:rPr lang="ru-RU" sz="4000" b="1" u="sng" dirty="0" err="1"/>
              <a:t>отделните</a:t>
            </a:r>
            <a:r>
              <a:rPr lang="ru-RU" sz="4000" b="1" u="sng" dirty="0"/>
              <a:t> училища и области се </a:t>
            </a:r>
            <a:r>
              <a:rPr lang="ru-RU" sz="4000" b="1" u="sng" dirty="0" err="1"/>
              <a:t>отразяват</a:t>
            </a:r>
            <a:r>
              <a:rPr lang="ru-RU" sz="4000" b="1" u="sng" dirty="0"/>
              <a:t> в </a:t>
            </a:r>
            <a:r>
              <a:rPr lang="ru-RU" sz="4000" b="1" u="sng" dirty="0" err="1"/>
              <a:t>електронна</a:t>
            </a:r>
            <a:r>
              <a:rPr lang="ru-RU" sz="4000" b="1" u="sng" dirty="0"/>
              <a:t> платформа и </a:t>
            </a:r>
            <a:r>
              <a:rPr lang="ru-RU" sz="4000" b="1" u="sng" dirty="0" err="1"/>
              <a:t>са</a:t>
            </a:r>
            <a:r>
              <a:rPr lang="ru-RU" sz="4000" b="1" u="sng" dirty="0"/>
              <a:t> </a:t>
            </a:r>
            <a:r>
              <a:rPr lang="ru-RU" sz="4000" b="1" u="sng" dirty="0" err="1"/>
              <a:t>съобразени</a:t>
            </a:r>
            <a:r>
              <a:rPr lang="ru-RU" sz="4000" b="1" u="sng" dirty="0"/>
              <a:t>….. </a:t>
            </a:r>
            <a:r>
              <a:rPr lang="ru-RU" sz="4000" b="1" u="sng" dirty="0" err="1"/>
              <a:t>със</a:t>
            </a:r>
            <a:r>
              <a:rPr lang="ru-RU" sz="4000" b="1" u="sng" dirty="0"/>
              <a:t> условия </a:t>
            </a:r>
            <a:r>
              <a:rPr lang="ru-RU" sz="4000" b="1" u="sng" dirty="0" err="1"/>
              <a:t>посочени</a:t>
            </a:r>
            <a:r>
              <a:rPr lang="ru-RU" sz="4000" b="1" u="sng" dirty="0"/>
              <a:t> в чл. 50, </a:t>
            </a:r>
            <a:r>
              <a:rPr lang="ru-RU" sz="4000" b="1" u="sng" dirty="0" err="1"/>
              <a:t>които</a:t>
            </a:r>
            <a:r>
              <a:rPr lang="ru-RU" sz="4000" b="1" u="sng" dirty="0"/>
              <a:t> </a:t>
            </a:r>
            <a:r>
              <a:rPr lang="ru-RU" sz="4000" b="1" u="sng" dirty="0" err="1"/>
              <a:t>ще</a:t>
            </a:r>
            <a:r>
              <a:rPr lang="ru-RU" sz="4000" b="1" u="sng" dirty="0"/>
              <a:t> </a:t>
            </a:r>
            <a:r>
              <a:rPr lang="ru-RU" sz="4000" b="1" u="sng" dirty="0" err="1"/>
              <a:t>разгледам</a:t>
            </a:r>
            <a:r>
              <a:rPr lang="ru-RU" sz="4000" b="1" u="sng" dirty="0"/>
              <a:t> подробно в </a:t>
            </a:r>
            <a:r>
              <a:rPr lang="ru-RU" sz="4000" b="1" u="sng" dirty="0" err="1"/>
              <a:t>настоящото</a:t>
            </a:r>
            <a:r>
              <a:rPr lang="ru-RU" sz="4000" b="1" u="sng" dirty="0"/>
              <a:t> си изложение:</a:t>
            </a:r>
          </a:p>
          <a:p>
            <a:pPr marL="0" indent="0" algn="just">
              <a:buNone/>
            </a:pPr>
            <a:r>
              <a:rPr lang="ru-RU" sz="4000" b="1" dirty="0"/>
              <a:t>1. …………………… </a:t>
            </a:r>
            <a:r>
              <a:rPr lang="ru-RU" sz="4000" dirty="0" err="1"/>
              <a:t>броя</a:t>
            </a:r>
            <a:r>
              <a:rPr lang="ru-RU" sz="4000" dirty="0"/>
              <a:t> на </a:t>
            </a:r>
            <a:r>
              <a:rPr lang="ru-RU" sz="4000" dirty="0" err="1"/>
              <a:t>учениците</a:t>
            </a:r>
            <a:r>
              <a:rPr lang="ru-RU" sz="4000" dirty="0"/>
              <a:t>, </a:t>
            </a:r>
            <a:r>
              <a:rPr lang="ru-RU" sz="4000" dirty="0" err="1"/>
              <a:t>завършващи</a:t>
            </a:r>
            <a:r>
              <a:rPr lang="ru-RU" sz="4000" dirty="0"/>
              <a:t> </a:t>
            </a:r>
            <a:r>
              <a:rPr lang="ru-RU" sz="4000" dirty="0" err="1"/>
              <a:t>основно</a:t>
            </a:r>
            <a:r>
              <a:rPr lang="ru-RU" sz="4000" dirty="0"/>
              <a:t> образование, по </a:t>
            </a:r>
            <a:r>
              <a:rPr lang="ru-RU" sz="4000" dirty="0" err="1"/>
              <a:t>населени</a:t>
            </a:r>
            <a:r>
              <a:rPr lang="ru-RU" sz="4000" dirty="0"/>
              <a:t> места и </a:t>
            </a:r>
            <a:r>
              <a:rPr lang="ru-RU" sz="4000" dirty="0" err="1"/>
              <a:t>общини</a:t>
            </a:r>
            <a:r>
              <a:rPr lang="ru-RU" sz="4000" dirty="0"/>
              <a:t> на </a:t>
            </a:r>
            <a:r>
              <a:rPr lang="ru-RU" sz="4000" dirty="0" err="1"/>
              <a:t>територията</a:t>
            </a:r>
            <a:r>
              <a:rPr lang="ru-RU" sz="4000" dirty="0"/>
              <a:t> на </a:t>
            </a:r>
            <a:r>
              <a:rPr lang="ru-RU" sz="4000" dirty="0" err="1"/>
              <a:t>областта</a:t>
            </a:r>
            <a:r>
              <a:rPr lang="ru-RU" sz="4000" dirty="0"/>
              <a:t>;</a:t>
            </a:r>
          </a:p>
          <a:p>
            <a:pPr marL="0" indent="0" algn="just">
              <a:buNone/>
            </a:pPr>
            <a:r>
              <a:rPr lang="ru-RU" sz="4000" dirty="0"/>
              <a:t>2. </a:t>
            </a:r>
            <a:r>
              <a:rPr lang="ru-RU" sz="4000" dirty="0" err="1"/>
              <a:t>стратегиите</a:t>
            </a:r>
            <a:r>
              <a:rPr lang="ru-RU" sz="4000" dirty="0"/>
              <a:t>, </a:t>
            </a:r>
            <a:r>
              <a:rPr lang="ru-RU" sz="4000" dirty="0" err="1"/>
              <a:t>прогнозите</a:t>
            </a:r>
            <a:r>
              <a:rPr lang="ru-RU" sz="4000" dirty="0"/>
              <a:t>, </a:t>
            </a:r>
            <a:r>
              <a:rPr lang="ru-RU" sz="4000" dirty="0" err="1"/>
              <a:t>програмите</a:t>
            </a:r>
            <a:r>
              <a:rPr lang="ru-RU" sz="4000" dirty="0"/>
              <a:t> и </a:t>
            </a:r>
            <a:r>
              <a:rPr lang="ru-RU" sz="4000" dirty="0" err="1"/>
              <a:t>плановете</a:t>
            </a:r>
            <a:r>
              <a:rPr lang="ru-RU" sz="4000" dirty="0"/>
              <a:t> за развитие на </a:t>
            </a:r>
            <a:r>
              <a:rPr lang="ru-RU" sz="4000" dirty="0" err="1"/>
              <a:t>общината</a:t>
            </a:r>
            <a:r>
              <a:rPr lang="ru-RU" sz="4000" dirty="0"/>
              <a:t> и </a:t>
            </a:r>
            <a:r>
              <a:rPr lang="ru-RU" sz="4000" dirty="0" err="1"/>
              <a:t>областта</a:t>
            </a:r>
            <a:r>
              <a:rPr lang="ru-RU" sz="4000" dirty="0"/>
              <a:t>;</a:t>
            </a:r>
          </a:p>
          <a:p>
            <a:pPr marL="0" indent="0" algn="just">
              <a:buNone/>
            </a:pPr>
            <a:r>
              <a:rPr lang="ru-RU" sz="4000" dirty="0"/>
              <a:t>3.  </a:t>
            </a:r>
            <a:r>
              <a:rPr lang="ru-RU" sz="4000" dirty="0" err="1"/>
              <a:t>постъпилите</a:t>
            </a:r>
            <a:r>
              <a:rPr lang="ru-RU" sz="4000" dirty="0"/>
              <a:t> в </a:t>
            </a:r>
            <a:r>
              <a:rPr lang="ru-RU" sz="4000" dirty="0" err="1"/>
              <a:t>регионалните</a:t>
            </a:r>
            <a:r>
              <a:rPr lang="ru-RU" sz="4000" dirty="0"/>
              <a:t> управления на </a:t>
            </a:r>
            <a:r>
              <a:rPr lang="ru-RU" sz="4000" dirty="0" err="1"/>
              <a:t>образованието</a:t>
            </a:r>
            <a:r>
              <a:rPr lang="ru-RU" sz="4000" dirty="0"/>
              <a:t> заявки за обучение по </a:t>
            </a:r>
            <a:r>
              <a:rPr lang="ru-RU" sz="4000" dirty="0" err="1"/>
              <a:t>специалности</a:t>
            </a:r>
            <a:r>
              <a:rPr lang="ru-RU" sz="4000" dirty="0"/>
              <a:t> от </a:t>
            </a:r>
            <a:r>
              <a:rPr lang="ru-RU" sz="4000" dirty="0" err="1"/>
              <a:t>професии</a:t>
            </a:r>
            <a:r>
              <a:rPr lang="ru-RU" sz="4000" dirty="0"/>
              <a:t> от </a:t>
            </a:r>
            <a:r>
              <a:rPr lang="ru-RU" sz="4000" dirty="0" err="1"/>
              <a:t>работодателите</a:t>
            </a:r>
            <a:r>
              <a:rPr lang="ru-RU" sz="4000" dirty="0"/>
              <a:t> и </a:t>
            </a:r>
            <a:r>
              <a:rPr lang="ru-RU" sz="4000" dirty="0" err="1"/>
              <a:t>техните</a:t>
            </a:r>
            <a:r>
              <a:rPr lang="ru-RU" sz="4000" dirty="0"/>
              <a:t> </a:t>
            </a:r>
            <a:r>
              <a:rPr lang="ru-RU" sz="4000" dirty="0" err="1"/>
              <a:t>представителни</a:t>
            </a:r>
            <a:r>
              <a:rPr lang="ru-RU" sz="4000" dirty="0"/>
              <a:t> организации, </a:t>
            </a:r>
            <a:r>
              <a:rPr lang="ru-RU" sz="4000" dirty="0" err="1"/>
              <a:t>общини</a:t>
            </a:r>
            <a:r>
              <a:rPr lang="ru-RU" sz="4000" dirty="0"/>
              <a:t> и министерства за обучение по </a:t>
            </a:r>
            <a:r>
              <a:rPr lang="ru-RU" sz="4000" dirty="0" err="1"/>
              <a:t>защитени</a:t>
            </a:r>
            <a:r>
              <a:rPr lang="ru-RU" sz="4000" dirty="0"/>
              <a:t> </a:t>
            </a:r>
            <a:r>
              <a:rPr lang="ru-RU" sz="4000" dirty="0" err="1"/>
              <a:t>специалности</a:t>
            </a:r>
            <a:r>
              <a:rPr lang="ru-RU" sz="4000" dirty="0"/>
              <a:t> от </a:t>
            </a:r>
            <a:r>
              <a:rPr lang="ru-RU" sz="4000" dirty="0" err="1"/>
              <a:t>професии</a:t>
            </a:r>
            <a:r>
              <a:rPr lang="ru-RU" sz="4000" dirty="0"/>
              <a:t>, </a:t>
            </a:r>
            <a:r>
              <a:rPr lang="ru-RU" sz="4000" dirty="0" err="1"/>
              <a:t>специалности</a:t>
            </a:r>
            <a:r>
              <a:rPr lang="ru-RU" sz="4000" dirty="0"/>
              <a:t> от </a:t>
            </a:r>
            <a:r>
              <a:rPr lang="ru-RU" sz="4000" dirty="0" err="1"/>
              <a:t>професии</a:t>
            </a:r>
            <a:r>
              <a:rPr lang="ru-RU" sz="4000" dirty="0"/>
              <a:t> с доказан </a:t>
            </a:r>
            <a:r>
              <a:rPr lang="ru-RU" sz="4000" dirty="0" err="1"/>
              <a:t>текущ</a:t>
            </a:r>
            <a:r>
              <a:rPr lang="ru-RU" sz="4000" dirty="0"/>
              <a:t> или </a:t>
            </a:r>
            <a:r>
              <a:rPr lang="ru-RU" sz="4000" dirty="0" err="1"/>
              <a:t>прогнозиран</a:t>
            </a:r>
            <a:r>
              <a:rPr lang="ru-RU" sz="4000" dirty="0"/>
              <a:t> </a:t>
            </a:r>
            <a:r>
              <a:rPr lang="ru-RU" sz="4000" dirty="0" err="1"/>
              <a:t>недостиг</a:t>
            </a:r>
            <a:r>
              <a:rPr lang="ru-RU" sz="4000" dirty="0"/>
              <a:t> от </a:t>
            </a:r>
            <a:r>
              <a:rPr lang="ru-RU" sz="4000" dirty="0" err="1"/>
              <a:t>специалисти</a:t>
            </a:r>
            <a:r>
              <a:rPr lang="ru-RU" sz="4000" dirty="0"/>
              <a:t> на </a:t>
            </a:r>
            <a:r>
              <a:rPr lang="ru-RU" sz="4000" dirty="0" err="1"/>
              <a:t>пазара</a:t>
            </a:r>
            <a:r>
              <a:rPr lang="ru-RU" sz="4000" dirty="0"/>
              <a:t> на труда и </a:t>
            </a:r>
            <a:r>
              <a:rPr lang="ru-RU" sz="4000" dirty="0" err="1"/>
              <a:t>други</a:t>
            </a:r>
            <a:r>
              <a:rPr lang="ru-RU" sz="4000" dirty="0"/>
              <a:t> </a:t>
            </a:r>
            <a:r>
              <a:rPr lang="ru-RU" sz="4000" dirty="0" err="1"/>
              <a:t>търсени</a:t>
            </a:r>
            <a:r>
              <a:rPr lang="ru-RU" sz="4000" dirty="0"/>
              <a:t> на </a:t>
            </a:r>
            <a:r>
              <a:rPr lang="ru-RU" sz="4000" dirty="0" err="1"/>
              <a:t>пазара</a:t>
            </a:r>
            <a:r>
              <a:rPr lang="ru-RU" sz="4000" dirty="0"/>
              <a:t> на труда </a:t>
            </a:r>
            <a:r>
              <a:rPr lang="ru-RU" sz="4000" dirty="0" err="1"/>
              <a:t>професии</a:t>
            </a:r>
            <a:r>
              <a:rPr lang="ru-RU" sz="4000" dirty="0"/>
              <a:t> и </a:t>
            </a:r>
            <a:r>
              <a:rPr lang="ru-RU" sz="4000" dirty="0" err="1"/>
              <a:t>специалности</a:t>
            </a:r>
            <a:r>
              <a:rPr lang="ru-RU" sz="4000" dirty="0"/>
              <a:t> от </a:t>
            </a:r>
            <a:r>
              <a:rPr lang="ru-RU" sz="4000" dirty="0" err="1"/>
              <a:t>професии</a:t>
            </a:r>
            <a:r>
              <a:rPr lang="ru-RU" sz="4000" dirty="0"/>
              <a:t>;</a:t>
            </a:r>
          </a:p>
          <a:p>
            <a:pPr marL="0" indent="0" algn="just">
              <a:buNone/>
            </a:pPr>
            <a:r>
              <a:rPr lang="ru-RU" sz="4000" dirty="0"/>
              <a:t>4. анализ на </a:t>
            </a:r>
            <a:r>
              <a:rPr lang="ru-RU" sz="4000" dirty="0" err="1"/>
              <a:t>изпълнението</a:t>
            </a:r>
            <a:r>
              <a:rPr lang="ru-RU" sz="4000" dirty="0"/>
              <a:t> на план-приема за </a:t>
            </a:r>
            <a:r>
              <a:rPr lang="ru-RU" sz="4000" dirty="0" err="1"/>
              <a:t>предходните</a:t>
            </a:r>
            <a:r>
              <a:rPr lang="ru-RU" sz="4000" dirty="0"/>
              <a:t> три </a:t>
            </a:r>
            <a:r>
              <a:rPr lang="ru-RU" sz="4000" dirty="0" err="1"/>
              <a:t>години</a:t>
            </a:r>
            <a:r>
              <a:rPr lang="ru-RU" sz="4000" dirty="0"/>
              <a:t>;</a:t>
            </a:r>
          </a:p>
          <a:p>
            <a:pPr marL="0" indent="0" algn="just">
              <a:buNone/>
            </a:pPr>
            <a:r>
              <a:rPr lang="ru-RU" sz="4000" dirty="0"/>
              <a:t>5. </a:t>
            </a:r>
            <a:r>
              <a:rPr lang="ru-RU" sz="4000" dirty="0" err="1"/>
              <a:t>наличната</a:t>
            </a:r>
            <a:r>
              <a:rPr lang="ru-RU" sz="4000" dirty="0"/>
              <a:t> </a:t>
            </a:r>
            <a:r>
              <a:rPr lang="ru-RU" sz="4000" dirty="0" err="1"/>
              <a:t>материално-техническа</a:t>
            </a:r>
            <a:r>
              <a:rPr lang="ru-RU" sz="4000" dirty="0"/>
              <a:t> база;</a:t>
            </a:r>
          </a:p>
          <a:p>
            <a:pPr marL="0" indent="0" algn="just">
              <a:buNone/>
            </a:pPr>
            <a:r>
              <a:rPr lang="ru-RU" sz="4000" dirty="0"/>
              <a:t>6. </a:t>
            </a:r>
            <a:r>
              <a:rPr lang="ru-RU" sz="4000" dirty="0" err="1"/>
              <a:t>възможността</a:t>
            </a:r>
            <a:r>
              <a:rPr lang="ru-RU" sz="4000" dirty="0"/>
              <a:t> за </a:t>
            </a:r>
            <a:r>
              <a:rPr lang="ru-RU" sz="4000" dirty="0" err="1"/>
              <a:t>обезпечаване</a:t>
            </a:r>
            <a:r>
              <a:rPr lang="ru-RU" sz="4000" dirty="0"/>
              <a:t> на </a:t>
            </a:r>
            <a:r>
              <a:rPr lang="ru-RU" sz="4000" dirty="0" err="1"/>
              <a:t>обучението</a:t>
            </a:r>
            <a:r>
              <a:rPr lang="ru-RU" sz="4000" dirty="0"/>
              <a:t> с педагогически </a:t>
            </a:r>
            <a:r>
              <a:rPr lang="ru-RU" sz="4000" dirty="0" err="1"/>
              <a:t>специалисти</a:t>
            </a:r>
            <a:r>
              <a:rPr lang="ru-RU" sz="4000" dirty="0"/>
              <a:t>;</a:t>
            </a:r>
          </a:p>
          <a:p>
            <a:pPr marL="0" indent="0" algn="just">
              <a:buNone/>
            </a:pPr>
            <a:r>
              <a:rPr lang="ru-RU" sz="4000" dirty="0"/>
              <a:t>7. </a:t>
            </a:r>
            <a:r>
              <a:rPr lang="ru-RU" sz="4000" dirty="0" err="1"/>
              <a:t>доказателства</a:t>
            </a:r>
            <a:r>
              <a:rPr lang="ru-RU" sz="4000" dirty="0"/>
              <a:t> за </a:t>
            </a:r>
            <a:r>
              <a:rPr lang="ru-RU" sz="4000" dirty="0" err="1"/>
              <a:t>предложенията</a:t>
            </a:r>
            <a:r>
              <a:rPr lang="ru-RU" sz="4000" dirty="0"/>
              <a:t> по чл. 144 ЗПУО.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571607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>
            <a:extLst>
              <a:ext uri="{FF2B5EF4-FFF2-40B4-BE49-F238E27FC236}">
                <a16:creationId xmlns:a16="http://schemas.microsoft.com/office/drawing/2014/main" id="{063C5687-9142-7BC0-B333-D160C79A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68" y="3057832"/>
            <a:ext cx="6410632" cy="1730477"/>
          </a:xfrm>
        </p:spPr>
        <p:txBody>
          <a:bodyPr>
            <a:normAutofit/>
          </a:bodyPr>
          <a:lstStyle/>
          <a:p>
            <a:pPr algn="ctr"/>
            <a:r>
              <a:rPr lang="bg-BG" sz="2800" dirty="0"/>
              <a:t>БЛАГОДАРЯ ВИ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3615186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EE79037-240B-A4C0-6FC6-491526BAA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315" y="171723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/>
              <a:t>НОРМАТИВНИ ИЗИСКВАНИЯ ПРИ ПЛАНИРАНЕ НА ДПП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86055A5-CB4F-6800-3A11-9EF5DCBB2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39" y="1116531"/>
            <a:ext cx="7918386" cy="70314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000" b="1" dirty="0"/>
              <a:t>Чл. 52. </a:t>
            </a:r>
            <a:r>
              <a:rPr lang="ru-RU" sz="1000" b="1" dirty="0">
                <a:solidFill>
                  <a:schemeClr val="accent1">
                    <a:lumMod val="75000"/>
                  </a:schemeClr>
                </a:solidFill>
              </a:rPr>
              <a:t>(1) </a:t>
            </a:r>
            <a:r>
              <a:rPr lang="ru-RU" sz="1000" b="1" dirty="0" err="1"/>
              <a:t>Изготвянето</a:t>
            </a:r>
            <a:r>
              <a:rPr lang="ru-RU" sz="1000" b="1" dirty="0"/>
              <a:t> и </a:t>
            </a:r>
            <a:r>
              <a:rPr lang="ru-RU" sz="1000" b="1" dirty="0" err="1"/>
              <a:t>утвърждаването</a:t>
            </a:r>
            <a:r>
              <a:rPr lang="ru-RU" sz="1000" b="1" dirty="0"/>
              <a:t> на </a:t>
            </a:r>
            <a:r>
              <a:rPr lang="ru-RU" sz="1000" b="1" dirty="0" err="1"/>
              <a:t>държавния</a:t>
            </a:r>
            <a:r>
              <a:rPr lang="ru-RU" sz="1000" b="1" dirty="0"/>
              <a:t> план-прием </a:t>
            </a:r>
            <a:r>
              <a:rPr lang="ru-RU" sz="1000" dirty="0"/>
              <a:t>по чл. 142, ал. 3, т. 1 и 5 ЗПУО</a:t>
            </a:r>
            <a:r>
              <a:rPr lang="ru-RU" sz="1000" b="1" dirty="0"/>
              <a:t> </a:t>
            </a:r>
            <a:r>
              <a:rPr lang="ru-RU" sz="1000" b="1" dirty="0" err="1"/>
              <a:t>включва</a:t>
            </a:r>
            <a:r>
              <a:rPr lang="ru-RU" sz="1000" b="1" dirty="0"/>
              <a:t> </a:t>
            </a:r>
            <a:r>
              <a:rPr lang="ru-RU" sz="1000" b="1" dirty="0" err="1"/>
              <a:t>следните</a:t>
            </a:r>
            <a:r>
              <a:rPr lang="ru-RU" sz="1000" b="1" dirty="0"/>
              <a:t> </a:t>
            </a:r>
            <a:r>
              <a:rPr lang="ru-RU" sz="1000" b="1" dirty="0" err="1"/>
              <a:t>срокове</a:t>
            </a:r>
            <a:r>
              <a:rPr lang="ru-RU" sz="1000" b="1" dirty="0"/>
              <a:t>:</a:t>
            </a:r>
          </a:p>
          <a:p>
            <a:pPr marL="0" indent="0" algn="just">
              <a:buNone/>
            </a:pPr>
            <a:r>
              <a:rPr lang="ru-RU" sz="1000" b="1" dirty="0"/>
              <a:t>1. </a:t>
            </a:r>
            <a:r>
              <a:rPr lang="ru-RU" sz="1000" b="1" u="sng" dirty="0"/>
              <a:t>до 15 </a:t>
            </a:r>
            <a:r>
              <a:rPr lang="ru-RU" sz="1000" b="1" u="sng" dirty="0" err="1"/>
              <a:t>януари</a:t>
            </a:r>
            <a:r>
              <a:rPr lang="ru-RU" sz="1000" b="1" u="sng" dirty="0"/>
              <a:t> </a:t>
            </a:r>
            <a:r>
              <a:rPr lang="ru-RU" sz="1000" dirty="0"/>
              <a:t>на </a:t>
            </a:r>
            <a:r>
              <a:rPr lang="ru-RU" sz="1000" dirty="0" err="1"/>
              <a:t>текущата</a:t>
            </a:r>
            <a:r>
              <a:rPr lang="ru-RU" sz="1000" dirty="0"/>
              <a:t> </a:t>
            </a:r>
            <a:r>
              <a:rPr lang="ru-RU" sz="1000" dirty="0" err="1"/>
              <a:t>учебна</a:t>
            </a:r>
            <a:r>
              <a:rPr lang="ru-RU" sz="1000" dirty="0"/>
              <a:t> година </a:t>
            </a:r>
            <a:r>
              <a:rPr lang="ru-RU" sz="1000" b="1" dirty="0" err="1"/>
              <a:t>директорите</a:t>
            </a:r>
            <a:r>
              <a:rPr lang="ru-RU" sz="1000" b="1" dirty="0"/>
              <a:t> на </a:t>
            </a:r>
            <a:r>
              <a:rPr lang="ru-RU" sz="1000" b="1" dirty="0" err="1"/>
              <a:t>училищата</a:t>
            </a:r>
            <a:r>
              <a:rPr lang="ru-RU" sz="1000" b="1" dirty="0"/>
              <a:t> представят на </a:t>
            </a:r>
            <a:r>
              <a:rPr lang="ru-RU" sz="1000" b="1" dirty="0" err="1"/>
              <a:t>началника</a:t>
            </a:r>
            <a:r>
              <a:rPr lang="ru-RU" sz="1000" b="1" dirty="0"/>
              <a:t> на </a:t>
            </a:r>
            <a:r>
              <a:rPr lang="ru-RU" sz="1000" b="1" dirty="0" err="1"/>
              <a:t>регионалното</a:t>
            </a:r>
            <a:r>
              <a:rPr lang="ru-RU" sz="1000" b="1" dirty="0"/>
              <a:t> управление на </a:t>
            </a:r>
            <a:r>
              <a:rPr lang="ru-RU" sz="1000" b="1" dirty="0" err="1"/>
              <a:t>образованието</a:t>
            </a:r>
            <a:r>
              <a:rPr lang="ru-RU" sz="1000" b="1" dirty="0"/>
              <a:t> </a:t>
            </a:r>
            <a:r>
              <a:rPr lang="ru-RU" sz="1000" b="1" dirty="0" err="1"/>
              <a:t>мотивирани</a:t>
            </a:r>
            <a:r>
              <a:rPr lang="ru-RU" sz="1000" b="1" dirty="0"/>
              <a:t> предложения </a:t>
            </a:r>
            <a:r>
              <a:rPr lang="ru-RU" sz="1000" b="1" dirty="0" err="1"/>
              <a:t>относно</a:t>
            </a:r>
            <a:r>
              <a:rPr lang="ru-RU" sz="1000" b="1" dirty="0"/>
              <a:t> </a:t>
            </a:r>
            <a:r>
              <a:rPr lang="ru-RU" sz="1000" b="1" dirty="0" err="1"/>
              <a:t>броя</a:t>
            </a:r>
            <a:r>
              <a:rPr lang="ru-RU" sz="1000" b="1" dirty="0"/>
              <a:t> на </a:t>
            </a:r>
            <a:r>
              <a:rPr lang="ru-RU" sz="1000" b="1" dirty="0" err="1"/>
              <a:t>паралелките</a:t>
            </a:r>
            <a:r>
              <a:rPr lang="ru-RU" sz="1000" dirty="0"/>
              <a:t>, </a:t>
            </a:r>
            <a:r>
              <a:rPr lang="ru-RU" sz="1000" dirty="0" err="1"/>
              <a:t>броя</a:t>
            </a:r>
            <a:r>
              <a:rPr lang="ru-RU" sz="1000" dirty="0"/>
              <a:t> на </a:t>
            </a:r>
            <a:r>
              <a:rPr lang="ru-RU" sz="1000" dirty="0" err="1"/>
              <a:t>местата</a:t>
            </a:r>
            <a:r>
              <a:rPr lang="ru-RU" sz="1000" dirty="0"/>
              <a:t> </a:t>
            </a:r>
            <a:r>
              <a:rPr lang="ru-RU" sz="1000" b="1" dirty="0"/>
              <a:t>и </a:t>
            </a:r>
            <a:r>
              <a:rPr lang="ru-RU" sz="1000" b="1" dirty="0" err="1"/>
              <a:t>профилите</a:t>
            </a:r>
            <a:r>
              <a:rPr lang="ru-RU" sz="1000" b="1" dirty="0"/>
              <a:t> и </a:t>
            </a:r>
            <a:r>
              <a:rPr lang="ru-RU" sz="1000" b="1" dirty="0" err="1"/>
              <a:t>специалностите</a:t>
            </a:r>
            <a:r>
              <a:rPr lang="ru-RU" sz="1000" b="1" dirty="0"/>
              <a:t> от </a:t>
            </a:r>
            <a:r>
              <a:rPr lang="ru-RU" sz="1000" b="1" dirty="0" err="1"/>
              <a:t>професии</a:t>
            </a:r>
            <a:r>
              <a:rPr lang="ru-RU" sz="1000" b="1" dirty="0"/>
              <a:t> </a:t>
            </a:r>
            <a:r>
              <a:rPr lang="ru-RU" sz="1000" dirty="0"/>
              <a:t>по </a:t>
            </a:r>
            <a:r>
              <a:rPr lang="ru-RU" sz="1000" dirty="0" err="1"/>
              <a:t>форми</a:t>
            </a:r>
            <a:r>
              <a:rPr lang="ru-RU" sz="1000" dirty="0"/>
              <a:t> на обучение; </a:t>
            </a:r>
            <a:r>
              <a:rPr lang="ru-RU" sz="1000" dirty="0" err="1"/>
              <a:t>предложенията</a:t>
            </a:r>
            <a:r>
              <a:rPr lang="ru-RU" sz="1000" dirty="0"/>
              <a:t> на </a:t>
            </a:r>
            <a:r>
              <a:rPr lang="ru-RU" sz="1000" dirty="0" err="1"/>
              <a:t>директорите</a:t>
            </a:r>
            <a:r>
              <a:rPr lang="ru-RU" sz="1000" dirty="0"/>
              <a:t> </a:t>
            </a:r>
            <a:r>
              <a:rPr lang="ru-RU" sz="1000" dirty="0" err="1"/>
              <a:t>относно</a:t>
            </a:r>
            <a:r>
              <a:rPr lang="ru-RU" sz="1000" dirty="0"/>
              <a:t> </a:t>
            </a:r>
            <a:r>
              <a:rPr lang="ru-RU" sz="1000" dirty="0" err="1"/>
              <a:t>броя</a:t>
            </a:r>
            <a:r>
              <a:rPr lang="ru-RU" sz="1000" dirty="0"/>
              <a:t> на </a:t>
            </a:r>
            <a:r>
              <a:rPr lang="ru-RU" sz="1000" dirty="0" err="1"/>
              <a:t>местата</a:t>
            </a:r>
            <a:r>
              <a:rPr lang="ru-RU" sz="1000" b="1" dirty="0"/>
              <a:t> за </a:t>
            </a:r>
            <a:r>
              <a:rPr lang="ru-RU" sz="1000" dirty="0"/>
              <a:t>обучение по </a:t>
            </a:r>
            <a:r>
              <a:rPr lang="ru-RU" sz="1000" dirty="0" err="1"/>
              <a:t>специалности</a:t>
            </a:r>
            <a:r>
              <a:rPr lang="ru-RU" sz="1000" dirty="0"/>
              <a:t> от </a:t>
            </a:r>
            <a:r>
              <a:rPr lang="ru-RU" sz="1000" b="1" dirty="0" err="1"/>
              <a:t>професии</a:t>
            </a:r>
            <a:r>
              <a:rPr lang="ru-RU" sz="1000" b="1" dirty="0"/>
              <a:t> се </a:t>
            </a:r>
            <a:r>
              <a:rPr lang="ru-RU" sz="1000" b="1" dirty="0" err="1"/>
              <a:t>съгласуват</a:t>
            </a:r>
            <a:r>
              <a:rPr lang="ru-RU" sz="1000" b="1" dirty="0"/>
              <a:t> с </a:t>
            </a:r>
            <a:r>
              <a:rPr lang="ru-RU" sz="1000" b="1" dirty="0" err="1"/>
              <a:t>местен</a:t>
            </a:r>
            <a:r>
              <a:rPr lang="ru-RU" sz="1000" b="1" dirty="0"/>
              <a:t> </a:t>
            </a:r>
            <a:r>
              <a:rPr lang="ru-RU" sz="1000" b="1" dirty="0" err="1"/>
              <a:t>работодател</a:t>
            </a:r>
            <a:r>
              <a:rPr lang="ru-RU" sz="1000" b="1" dirty="0"/>
              <a:t> или с </a:t>
            </a:r>
            <a:r>
              <a:rPr lang="ru-RU" sz="1000" b="1" dirty="0" err="1"/>
              <a:t>местен</a:t>
            </a:r>
            <a:r>
              <a:rPr lang="ru-RU" sz="1000" b="1" dirty="0"/>
              <a:t> орган на </a:t>
            </a:r>
            <a:r>
              <a:rPr lang="ru-RU" sz="1000" b="1" dirty="0" err="1"/>
              <a:t>национално</a:t>
            </a:r>
            <a:r>
              <a:rPr lang="ru-RU" sz="1000" b="1" dirty="0"/>
              <a:t> </a:t>
            </a:r>
            <a:r>
              <a:rPr lang="ru-RU" sz="1000" b="1" dirty="0" err="1"/>
              <a:t>представителна</a:t>
            </a:r>
            <a:r>
              <a:rPr lang="ru-RU" sz="1000" b="1" dirty="0"/>
              <a:t> организация на </a:t>
            </a:r>
            <a:r>
              <a:rPr lang="ru-RU" sz="1000" b="1" dirty="0" err="1"/>
              <a:t>работодателите</a:t>
            </a:r>
            <a:r>
              <a:rPr lang="ru-RU" sz="1000" dirty="0"/>
              <a:t>, </a:t>
            </a:r>
            <a:r>
              <a:rPr lang="ru-RU" sz="1000" dirty="0" err="1"/>
              <a:t>който</a:t>
            </a:r>
            <a:r>
              <a:rPr lang="ru-RU" sz="1000" dirty="0"/>
              <a:t> е член на </a:t>
            </a:r>
            <a:r>
              <a:rPr lang="ru-RU" sz="1000" dirty="0" err="1"/>
              <a:t>комисията</a:t>
            </a:r>
            <a:r>
              <a:rPr lang="ru-RU" sz="1000" dirty="0"/>
              <a:t> по </a:t>
            </a:r>
            <a:r>
              <a:rPr lang="ru-RU" sz="1000" dirty="0" err="1"/>
              <a:t>заетостта</a:t>
            </a:r>
            <a:r>
              <a:rPr lang="ru-RU" sz="1000" dirty="0"/>
              <a:t> </a:t>
            </a:r>
            <a:r>
              <a:rPr lang="ru-RU" sz="1000" dirty="0" err="1"/>
              <a:t>към</a:t>
            </a:r>
            <a:r>
              <a:rPr lang="ru-RU" sz="1000" dirty="0"/>
              <a:t> </a:t>
            </a:r>
            <a:r>
              <a:rPr lang="ru-RU" sz="1000" dirty="0" err="1"/>
              <a:t>областния</a:t>
            </a:r>
            <a:r>
              <a:rPr lang="ru-RU" sz="1000" dirty="0"/>
              <a:t> </a:t>
            </a:r>
            <a:r>
              <a:rPr lang="ru-RU" sz="1000" dirty="0" err="1"/>
              <a:t>съвет</a:t>
            </a:r>
            <a:r>
              <a:rPr lang="ru-RU" sz="1000" dirty="0"/>
              <a:t> за </a:t>
            </a:r>
            <a:r>
              <a:rPr lang="ru-RU" sz="1000" dirty="0" err="1"/>
              <a:t>регионално</a:t>
            </a:r>
            <a:r>
              <a:rPr lang="ru-RU" sz="1000" dirty="0"/>
              <a:t> развитие;</a:t>
            </a:r>
          </a:p>
          <a:p>
            <a:pPr marL="0" indent="0" algn="just">
              <a:buNone/>
            </a:pPr>
            <a:r>
              <a:rPr lang="ru-RU" sz="1000" dirty="0"/>
              <a:t>2. за </a:t>
            </a:r>
            <a:r>
              <a:rPr lang="ru-RU" sz="1000" dirty="0" err="1"/>
              <a:t>паралелките</a:t>
            </a:r>
            <a:r>
              <a:rPr lang="ru-RU" sz="1000" dirty="0"/>
              <a:t> с </a:t>
            </a:r>
            <a:r>
              <a:rPr lang="ru-RU" sz="1000" dirty="0" err="1"/>
              <a:t>професионална</a:t>
            </a:r>
            <a:r>
              <a:rPr lang="ru-RU" sz="1000" dirty="0"/>
              <a:t> подготовка становища </a:t>
            </a:r>
            <a:r>
              <a:rPr lang="ru-RU" sz="1000" dirty="0" err="1"/>
              <a:t>относно</a:t>
            </a:r>
            <a:r>
              <a:rPr lang="ru-RU" sz="1000" dirty="0"/>
              <a:t> </a:t>
            </a:r>
            <a:r>
              <a:rPr lang="ru-RU" sz="1000" dirty="0" err="1"/>
              <a:t>необходимостта</a:t>
            </a:r>
            <a:r>
              <a:rPr lang="ru-RU" sz="1000" dirty="0"/>
              <a:t> от кадри за дадена </a:t>
            </a:r>
            <a:r>
              <a:rPr lang="ru-RU" sz="1000" dirty="0" err="1"/>
              <a:t>специалност</a:t>
            </a:r>
            <a:r>
              <a:rPr lang="ru-RU" sz="1000" dirty="0"/>
              <a:t> от </a:t>
            </a:r>
            <a:r>
              <a:rPr lang="ru-RU" sz="1000" dirty="0" err="1"/>
              <a:t>професия</a:t>
            </a:r>
            <a:r>
              <a:rPr lang="ru-RU" sz="1000" dirty="0"/>
              <a:t> представят и </a:t>
            </a:r>
            <a:r>
              <a:rPr lang="ru-RU" sz="1000" dirty="0" err="1"/>
              <a:t>национално</a:t>
            </a:r>
            <a:r>
              <a:rPr lang="ru-RU" sz="1000" dirty="0"/>
              <a:t> </a:t>
            </a:r>
            <a:r>
              <a:rPr lang="ru-RU" sz="1000" dirty="0" err="1"/>
              <a:t>представените</a:t>
            </a:r>
            <a:r>
              <a:rPr lang="ru-RU" sz="1000" dirty="0"/>
              <a:t> </a:t>
            </a:r>
            <a:r>
              <a:rPr lang="ru-RU" sz="1000" dirty="0" err="1"/>
              <a:t>работодателски</a:t>
            </a:r>
            <a:r>
              <a:rPr lang="ru-RU" sz="1000" dirty="0"/>
              <a:t> организации;</a:t>
            </a:r>
          </a:p>
          <a:p>
            <a:pPr marL="0" indent="0" algn="just">
              <a:buNone/>
            </a:pPr>
            <a:r>
              <a:rPr lang="ru-RU" sz="1000" b="1" dirty="0"/>
              <a:t>3</a:t>
            </a:r>
            <a:r>
              <a:rPr lang="ru-RU" sz="1000" b="1" u="sng" dirty="0">
                <a:solidFill>
                  <a:schemeClr val="tx1"/>
                </a:solidFill>
              </a:rPr>
              <a:t>. до 1 </a:t>
            </a:r>
            <a:r>
              <a:rPr lang="ru-RU" sz="1000" b="1" u="sng" dirty="0" err="1">
                <a:solidFill>
                  <a:schemeClr val="tx1"/>
                </a:solidFill>
              </a:rPr>
              <a:t>февруари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b="1" u="sng" dirty="0" err="1">
                <a:solidFill>
                  <a:schemeClr val="tx1"/>
                </a:solidFill>
              </a:rPr>
              <a:t>началникът</a:t>
            </a:r>
            <a:r>
              <a:rPr lang="ru-RU" sz="1000" b="1" u="sng" dirty="0">
                <a:solidFill>
                  <a:schemeClr val="tx1"/>
                </a:solidFill>
              </a:rPr>
              <a:t> на </a:t>
            </a:r>
            <a:r>
              <a:rPr lang="ru-RU" sz="1000" b="1" u="sng" dirty="0" err="1">
                <a:solidFill>
                  <a:schemeClr val="tx1"/>
                </a:solidFill>
              </a:rPr>
              <a:t>регионалното</a:t>
            </a:r>
            <a:r>
              <a:rPr lang="ru-RU" sz="1000" b="1" u="sng" dirty="0">
                <a:solidFill>
                  <a:schemeClr val="tx1"/>
                </a:solidFill>
              </a:rPr>
              <a:t> управление на </a:t>
            </a:r>
            <a:r>
              <a:rPr lang="ru-RU" sz="1000" b="1" u="sng" dirty="0" err="1">
                <a:solidFill>
                  <a:schemeClr val="tx1"/>
                </a:solidFill>
              </a:rPr>
              <a:t>образованието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b="1" u="sng" dirty="0" err="1">
                <a:solidFill>
                  <a:schemeClr val="tx1"/>
                </a:solidFill>
              </a:rPr>
              <a:t>изготвя</a:t>
            </a:r>
            <a:r>
              <a:rPr lang="ru-RU" sz="1000" b="1" u="sng" dirty="0">
                <a:solidFill>
                  <a:schemeClr val="tx1"/>
                </a:solidFill>
              </a:rPr>
              <a:t> обобщено предложение за </a:t>
            </a:r>
            <a:r>
              <a:rPr lang="ru-RU" sz="1000" b="1" u="sng" dirty="0" err="1">
                <a:solidFill>
                  <a:schemeClr val="tx1"/>
                </a:solidFill>
              </a:rPr>
              <a:t>цялата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b="1" u="sng" dirty="0" err="1">
                <a:solidFill>
                  <a:schemeClr val="tx1"/>
                </a:solidFill>
              </a:rPr>
              <a:t>област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за </a:t>
            </a:r>
            <a:r>
              <a:rPr lang="ru-RU" sz="1000" dirty="0" err="1">
                <a:solidFill>
                  <a:schemeClr val="tx1"/>
                </a:solidFill>
              </a:rPr>
              <a:t>броя</a:t>
            </a:r>
            <a:r>
              <a:rPr lang="ru-RU" sz="1000" dirty="0">
                <a:solidFill>
                  <a:schemeClr val="tx1"/>
                </a:solidFill>
              </a:rPr>
              <a:t> на </a:t>
            </a:r>
            <a:r>
              <a:rPr lang="ru-RU" sz="1000" dirty="0" err="1">
                <a:solidFill>
                  <a:schemeClr val="tx1"/>
                </a:solidFill>
              </a:rPr>
              <a:t>паралелките</a:t>
            </a:r>
            <a:r>
              <a:rPr lang="ru-RU" sz="1000" dirty="0">
                <a:solidFill>
                  <a:schemeClr val="tx1"/>
                </a:solidFill>
              </a:rPr>
              <a:t>, </a:t>
            </a:r>
            <a:r>
              <a:rPr lang="ru-RU" sz="1000" dirty="0" err="1">
                <a:solidFill>
                  <a:schemeClr val="tx1"/>
                </a:solidFill>
              </a:rPr>
              <a:t>броя</a:t>
            </a:r>
            <a:r>
              <a:rPr lang="ru-RU" sz="1000" dirty="0">
                <a:solidFill>
                  <a:schemeClr val="tx1"/>
                </a:solidFill>
              </a:rPr>
              <a:t> на </a:t>
            </a:r>
            <a:r>
              <a:rPr lang="ru-RU" sz="1000" dirty="0" err="1">
                <a:solidFill>
                  <a:schemeClr val="tx1"/>
                </a:solidFill>
              </a:rPr>
              <a:t>учениците</a:t>
            </a:r>
            <a:r>
              <a:rPr lang="ru-RU" sz="1000" dirty="0">
                <a:solidFill>
                  <a:schemeClr val="tx1"/>
                </a:solidFill>
              </a:rPr>
              <a:t> в </a:t>
            </a:r>
            <a:r>
              <a:rPr lang="ru-RU" sz="1000" dirty="0" err="1">
                <a:solidFill>
                  <a:schemeClr val="tx1"/>
                </a:solidFill>
              </a:rPr>
              <a:t>тях</a:t>
            </a:r>
            <a:r>
              <a:rPr lang="ru-RU" sz="1000" dirty="0">
                <a:solidFill>
                  <a:schemeClr val="tx1"/>
                </a:solidFill>
              </a:rPr>
              <a:t> и вида на </a:t>
            </a:r>
            <a:r>
              <a:rPr lang="ru-RU" sz="1000" dirty="0" err="1">
                <a:solidFill>
                  <a:schemeClr val="tx1"/>
                </a:solidFill>
              </a:rPr>
              <a:t>профилите</a:t>
            </a:r>
            <a:r>
              <a:rPr lang="ru-RU" sz="1000" dirty="0">
                <a:solidFill>
                  <a:schemeClr val="tx1"/>
                </a:solidFill>
              </a:rPr>
              <a:t> и </a:t>
            </a:r>
            <a:r>
              <a:rPr lang="ru-RU" sz="1000" dirty="0" err="1">
                <a:solidFill>
                  <a:schemeClr val="tx1"/>
                </a:solidFill>
              </a:rPr>
              <a:t>специалностите</a:t>
            </a:r>
            <a:r>
              <a:rPr lang="ru-RU" sz="1000" dirty="0">
                <a:solidFill>
                  <a:schemeClr val="tx1"/>
                </a:solidFill>
              </a:rPr>
              <a:t> от </a:t>
            </a:r>
            <a:r>
              <a:rPr lang="ru-RU" sz="1000" dirty="0" err="1">
                <a:solidFill>
                  <a:schemeClr val="tx1"/>
                </a:solidFill>
              </a:rPr>
              <a:t>професии</a:t>
            </a:r>
            <a:r>
              <a:rPr lang="ru-RU" sz="1000" dirty="0">
                <a:solidFill>
                  <a:schemeClr val="tx1"/>
                </a:solidFill>
              </a:rPr>
              <a:t> по </a:t>
            </a:r>
            <a:r>
              <a:rPr lang="ru-RU" sz="1000" dirty="0" err="1">
                <a:solidFill>
                  <a:schemeClr val="tx1"/>
                </a:solidFill>
              </a:rPr>
              <a:t>форми</a:t>
            </a:r>
            <a:r>
              <a:rPr lang="ru-RU" sz="1000" dirty="0">
                <a:solidFill>
                  <a:schemeClr val="tx1"/>
                </a:solidFill>
              </a:rPr>
              <a:t> на обучение </a:t>
            </a:r>
            <a:r>
              <a:rPr lang="ru-RU" sz="1000" b="1" u="sng" dirty="0">
                <a:solidFill>
                  <a:schemeClr val="tx1"/>
                </a:solidFill>
              </a:rPr>
              <a:t>след </a:t>
            </a:r>
            <a:r>
              <a:rPr lang="ru-RU" sz="1000" b="1" u="sng" dirty="0" err="1">
                <a:solidFill>
                  <a:schemeClr val="tx1"/>
                </a:solidFill>
              </a:rPr>
              <a:t>съгласуване</a:t>
            </a:r>
            <a:r>
              <a:rPr lang="ru-RU" sz="1000" b="1" u="sng" dirty="0">
                <a:solidFill>
                  <a:schemeClr val="tx1"/>
                </a:solidFill>
              </a:rPr>
              <a:t> на </a:t>
            </a:r>
            <a:r>
              <a:rPr lang="ru-RU" sz="1000" b="1" u="sng" dirty="0" err="1">
                <a:solidFill>
                  <a:schemeClr val="tx1"/>
                </a:solidFill>
              </a:rPr>
              <a:t>предложенията</a:t>
            </a:r>
            <a:r>
              <a:rPr lang="ru-RU" sz="1000" b="1" u="sng" dirty="0">
                <a:solidFill>
                  <a:schemeClr val="tx1"/>
                </a:solidFill>
              </a:rPr>
              <a:t> на </a:t>
            </a:r>
            <a:r>
              <a:rPr lang="ru-RU" sz="1000" b="1" u="sng" dirty="0" err="1">
                <a:solidFill>
                  <a:schemeClr val="tx1"/>
                </a:solidFill>
              </a:rPr>
              <a:t>директорите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b="1" u="sng" dirty="0" err="1">
                <a:solidFill>
                  <a:schemeClr val="tx1"/>
                </a:solidFill>
              </a:rPr>
              <a:t>със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b="1" u="sng" dirty="0" err="1">
                <a:solidFill>
                  <a:schemeClr val="tx1"/>
                </a:solidFill>
              </a:rPr>
              <a:t>съответните</a:t>
            </a:r>
            <a:r>
              <a:rPr lang="ru-RU" sz="1000" b="1" u="sng" dirty="0">
                <a:solidFill>
                  <a:schemeClr val="tx1"/>
                </a:solidFill>
              </a:rPr>
              <a:t> </a:t>
            </a:r>
            <a:r>
              <a:rPr lang="ru-RU" sz="1000" b="1" u="sng" dirty="0" err="1">
                <a:solidFill>
                  <a:schemeClr val="tx1"/>
                </a:solidFill>
              </a:rPr>
              <a:t>общини</a:t>
            </a:r>
            <a:r>
              <a:rPr lang="ru-RU" sz="1000" b="1" u="sng" dirty="0">
                <a:solidFill>
                  <a:schemeClr val="tx1"/>
                </a:solidFill>
              </a:rPr>
              <a:t> и анализа на </a:t>
            </a:r>
            <a:r>
              <a:rPr lang="ru-RU" sz="1000" b="1" u="sng" dirty="0" err="1">
                <a:solidFill>
                  <a:schemeClr val="tx1"/>
                </a:solidFill>
              </a:rPr>
              <a:t>спецификата</a:t>
            </a:r>
            <a:r>
              <a:rPr lang="ru-RU" sz="1000" b="1" u="sng" dirty="0">
                <a:solidFill>
                  <a:schemeClr val="tx1"/>
                </a:solidFill>
              </a:rPr>
              <a:t> на </a:t>
            </a:r>
            <a:r>
              <a:rPr lang="ru-RU" sz="1000" b="1" u="sng" dirty="0" err="1">
                <a:solidFill>
                  <a:schemeClr val="tx1"/>
                </a:solidFill>
              </a:rPr>
              <a:t>областта</a:t>
            </a:r>
            <a:r>
              <a:rPr lang="ru-RU" sz="1000" b="1" u="sng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1000" b="1" dirty="0"/>
              <a:t>4. </a:t>
            </a:r>
            <a:r>
              <a:rPr lang="ru-RU" sz="1000" b="1" u="sng" dirty="0"/>
              <a:t>В срок до 15 </a:t>
            </a:r>
            <a:r>
              <a:rPr lang="ru-RU" sz="1000" b="1" u="sng" dirty="0" err="1"/>
              <a:t>февруари</a:t>
            </a:r>
            <a:r>
              <a:rPr lang="ru-RU" sz="1000" b="1" u="sng" dirty="0"/>
              <a:t> </a:t>
            </a:r>
            <a:r>
              <a:rPr lang="ru-RU" sz="1000" b="1" dirty="0" err="1"/>
              <a:t>началникът</a:t>
            </a:r>
            <a:r>
              <a:rPr lang="ru-RU" sz="1000" b="1" dirty="0"/>
              <a:t> на </a:t>
            </a:r>
            <a:r>
              <a:rPr lang="ru-RU" sz="1000" b="1" dirty="0" err="1"/>
              <a:t>регионалното</a:t>
            </a:r>
            <a:r>
              <a:rPr lang="ru-RU" sz="1000" b="1" dirty="0"/>
              <a:t> управление на </a:t>
            </a:r>
            <a:r>
              <a:rPr lang="ru-RU" sz="1000" b="1" dirty="0" err="1"/>
              <a:t>образованието</a:t>
            </a:r>
            <a:r>
              <a:rPr lang="ru-RU" sz="1000" b="1" dirty="0"/>
              <a:t> </a:t>
            </a:r>
            <a:r>
              <a:rPr lang="ru-RU" sz="1000" b="1" dirty="0" err="1"/>
              <a:t>предоставя</a:t>
            </a:r>
            <a:r>
              <a:rPr lang="ru-RU" sz="1000" b="1" dirty="0"/>
              <a:t> за </a:t>
            </a:r>
            <a:r>
              <a:rPr lang="ru-RU" sz="1000" b="1" dirty="0" err="1"/>
              <a:t>съгласуване</a:t>
            </a:r>
            <a:r>
              <a:rPr lang="ru-RU" sz="1000" b="1" dirty="0"/>
              <a:t> </a:t>
            </a:r>
            <a:r>
              <a:rPr lang="ru-RU" sz="1000" b="1" dirty="0" err="1"/>
              <a:t>обобщеното</a:t>
            </a:r>
            <a:r>
              <a:rPr lang="ru-RU" sz="1000" b="1" dirty="0"/>
              <a:t> предложение за </a:t>
            </a:r>
            <a:r>
              <a:rPr lang="ru-RU" sz="1000" b="1" dirty="0" err="1"/>
              <a:t>държавен</a:t>
            </a:r>
            <a:r>
              <a:rPr lang="ru-RU" sz="1000" b="1" dirty="0"/>
              <a:t> план-прием на </a:t>
            </a:r>
            <a:r>
              <a:rPr lang="ru-RU" sz="1000" b="1" dirty="0" err="1"/>
              <a:t>комисията</a:t>
            </a:r>
            <a:r>
              <a:rPr lang="ru-RU" sz="1000" b="1" dirty="0"/>
              <a:t> по </a:t>
            </a:r>
            <a:r>
              <a:rPr lang="ru-RU" sz="1000" b="1" dirty="0" err="1"/>
              <a:t>заетостта</a:t>
            </a:r>
            <a:r>
              <a:rPr lang="ru-RU" sz="1000" b="1" dirty="0"/>
              <a:t> </a:t>
            </a:r>
            <a:r>
              <a:rPr lang="ru-RU" sz="1000" b="1" dirty="0" err="1"/>
              <a:t>към</a:t>
            </a:r>
            <a:r>
              <a:rPr lang="ru-RU" sz="1000" b="1" dirty="0"/>
              <a:t> </a:t>
            </a:r>
            <a:r>
              <a:rPr lang="ru-RU" sz="1000" b="1" dirty="0" err="1"/>
              <a:t>областния</a:t>
            </a:r>
            <a:r>
              <a:rPr lang="ru-RU" sz="1000" b="1" dirty="0"/>
              <a:t> </a:t>
            </a:r>
            <a:r>
              <a:rPr lang="ru-RU" sz="1000" b="1" dirty="0" err="1"/>
              <a:t>съвет</a:t>
            </a:r>
            <a:r>
              <a:rPr lang="ru-RU" sz="1000" b="1" dirty="0"/>
              <a:t> </a:t>
            </a:r>
            <a:r>
              <a:rPr lang="ru-RU" sz="1000" dirty="0"/>
              <a:t>за </a:t>
            </a:r>
            <a:r>
              <a:rPr lang="ru-RU" sz="1000" dirty="0" err="1"/>
              <a:t>регионално</a:t>
            </a:r>
            <a:r>
              <a:rPr lang="ru-RU" sz="1000" dirty="0"/>
              <a:t> развитие;</a:t>
            </a:r>
          </a:p>
          <a:p>
            <a:pPr marL="0" indent="0" algn="just">
              <a:buNone/>
            </a:pPr>
            <a:r>
              <a:rPr lang="ru-RU" sz="1000" b="1" dirty="0"/>
              <a:t>5</a:t>
            </a:r>
            <a:r>
              <a:rPr lang="ru-RU" sz="1000" b="1" u="sng" dirty="0"/>
              <a:t>. до 1 март </a:t>
            </a:r>
            <a:r>
              <a:rPr lang="ru-RU" sz="1000" b="1" u="sng" dirty="0" err="1"/>
              <a:t>началникът</a:t>
            </a:r>
            <a:r>
              <a:rPr lang="ru-RU" sz="1000" b="1" u="sng" dirty="0"/>
              <a:t> </a:t>
            </a:r>
            <a:r>
              <a:rPr lang="ru-RU" sz="1000" u="sng" dirty="0"/>
              <a:t>на </a:t>
            </a:r>
            <a:r>
              <a:rPr lang="ru-RU" sz="1000" u="sng" dirty="0" err="1"/>
              <a:t>регионалното</a:t>
            </a:r>
            <a:r>
              <a:rPr lang="ru-RU" sz="1000" u="sng" dirty="0"/>
              <a:t> управление на </a:t>
            </a:r>
            <a:r>
              <a:rPr lang="ru-RU" sz="1000" u="sng" dirty="0" err="1"/>
              <a:t>образованието</a:t>
            </a:r>
            <a:r>
              <a:rPr lang="ru-RU" sz="1000" u="sng" dirty="0"/>
              <a:t> </a:t>
            </a:r>
            <a:r>
              <a:rPr lang="ru-RU" sz="1000" b="1" u="sng" dirty="0" err="1"/>
              <a:t>представя</a:t>
            </a:r>
            <a:r>
              <a:rPr lang="ru-RU" sz="1000" b="1" u="sng" dirty="0"/>
              <a:t> на </a:t>
            </a:r>
            <a:r>
              <a:rPr lang="ru-RU" sz="1000" b="1" u="sng" dirty="0" err="1"/>
              <a:t>министъра</a:t>
            </a:r>
            <a:r>
              <a:rPr lang="ru-RU" sz="1000" b="1" u="sng" dirty="0"/>
              <a:t> на </a:t>
            </a:r>
            <a:r>
              <a:rPr lang="ru-RU" sz="1000" b="1" u="sng" dirty="0" err="1"/>
              <a:t>образованието</a:t>
            </a:r>
            <a:r>
              <a:rPr lang="ru-RU" sz="1000" b="1" u="sng" dirty="0"/>
              <a:t> и </a:t>
            </a:r>
            <a:r>
              <a:rPr lang="ru-RU" sz="1000" b="1" u="sng" dirty="0" err="1"/>
              <a:t>науката</a:t>
            </a:r>
            <a:r>
              <a:rPr lang="ru-RU" sz="1000" b="1" u="sng" dirty="0"/>
              <a:t> </a:t>
            </a:r>
            <a:r>
              <a:rPr lang="ru-RU" sz="1000" b="1" u="sng" dirty="0" err="1"/>
              <a:t>обобщеното</a:t>
            </a:r>
            <a:r>
              <a:rPr lang="ru-RU" sz="1000" b="1" u="sng" dirty="0"/>
              <a:t> предложение </a:t>
            </a:r>
            <a:r>
              <a:rPr lang="ru-RU" sz="1000" dirty="0"/>
              <a:t>за </a:t>
            </a:r>
            <a:r>
              <a:rPr lang="ru-RU" sz="1000" dirty="0" err="1"/>
              <a:t>държавния</a:t>
            </a:r>
            <a:r>
              <a:rPr lang="ru-RU" sz="1000" dirty="0"/>
              <a:t> план-прием;</a:t>
            </a:r>
          </a:p>
          <a:p>
            <a:pPr marL="228594" indent="-228594" algn="just">
              <a:buAutoNum type="arabicParenBoth" startAt="2"/>
            </a:pPr>
            <a:r>
              <a:rPr lang="ru-RU" sz="1000" b="1" dirty="0" err="1"/>
              <a:t>Държавният</a:t>
            </a:r>
            <a:r>
              <a:rPr lang="ru-RU" sz="1000" b="1" dirty="0"/>
              <a:t> план-прием се </a:t>
            </a:r>
            <a:r>
              <a:rPr lang="ru-RU" sz="1000" b="1" dirty="0" err="1"/>
              <a:t>утвърждава</a:t>
            </a:r>
            <a:r>
              <a:rPr lang="ru-RU" sz="1000" b="1" dirty="0"/>
              <a:t> до 30 </a:t>
            </a:r>
            <a:r>
              <a:rPr lang="ru-RU" sz="1000" b="1" dirty="0" err="1"/>
              <a:t>април</a:t>
            </a:r>
            <a:r>
              <a:rPr lang="ru-RU" sz="1000" b="1" dirty="0"/>
              <a:t> по области </a:t>
            </a:r>
            <a:r>
              <a:rPr lang="ru-RU" sz="1000" b="1" dirty="0" err="1"/>
              <a:t>със</a:t>
            </a:r>
            <a:r>
              <a:rPr lang="ru-RU" sz="1000" b="1" dirty="0"/>
              <a:t> </a:t>
            </a:r>
            <a:r>
              <a:rPr lang="ru-RU" sz="1000" b="1" dirty="0" err="1"/>
              <a:t>съответните</a:t>
            </a:r>
            <a:r>
              <a:rPr lang="ru-RU" sz="1000" b="1" dirty="0"/>
              <a:t> заповеди:</a:t>
            </a:r>
          </a:p>
          <a:p>
            <a:pPr marL="0" indent="0" algn="just">
              <a:buNone/>
            </a:pPr>
            <a:r>
              <a:rPr lang="ru-RU" sz="1000" b="1" dirty="0"/>
              <a:t>1. </a:t>
            </a:r>
            <a:r>
              <a:rPr lang="ru-RU" sz="1000" dirty="0" err="1"/>
              <a:t>министъра</a:t>
            </a:r>
            <a:r>
              <a:rPr lang="ru-RU" sz="1000" dirty="0"/>
              <a:t> на </a:t>
            </a:r>
            <a:r>
              <a:rPr lang="ru-RU" sz="1000" dirty="0" err="1"/>
              <a:t>образованието</a:t>
            </a:r>
            <a:r>
              <a:rPr lang="ru-RU" sz="1000" dirty="0"/>
              <a:t> и </a:t>
            </a:r>
            <a:r>
              <a:rPr lang="ru-RU" sz="1000" dirty="0" err="1"/>
              <a:t>науката</a:t>
            </a:r>
            <a:r>
              <a:rPr lang="ru-RU" sz="1000" dirty="0"/>
              <a:t> - за </a:t>
            </a:r>
            <a:r>
              <a:rPr lang="ru-RU" sz="1000" dirty="0" err="1"/>
              <a:t>неспециализираните</a:t>
            </a:r>
            <a:r>
              <a:rPr lang="ru-RU" sz="1000" dirty="0"/>
              <a:t> училища с </a:t>
            </a:r>
            <a:r>
              <a:rPr lang="ru-RU" sz="1000" dirty="0" err="1"/>
              <a:t>национално</a:t>
            </a:r>
            <a:r>
              <a:rPr lang="ru-RU" sz="1000" dirty="0"/>
              <a:t> значение, </a:t>
            </a:r>
            <a:r>
              <a:rPr lang="ru-RU" sz="1000" dirty="0" err="1"/>
              <a:t>които</a:t>
            </a:r>
            <a:r>
              <a:rPr lang="ru-RU" sz="1000" dirty="0"/>
              <a:t> </a:t>
            </a:r>
            <a:r>
              <a:rPr lang="ru-RU" sz="1000" dirty="0" err="1"/>
              <a:t>осъществяват</a:t>
            </a:r>
            <a:r>
              <a:rPr lang="ru-RU" sz="1000" dirty="0"/>
              <a:t> </a:t>
            </a:r>
            <a:r>
              <a:rPr lang="ru-RU" sz="1000" dirty="0" err="1"/>
              <a:t>профилирано</a:t>
            </a:r>
            <a:r>
              <a:rPr lang="ru-RU" sz="1000" dirty="0"/>
              <a:t> и </a:t>
            </a:r>
            <a:r>
              <a:rPr lang="ru-RU" sz="1000" dirty="0" err="1"/>
              <a:t>професионално</a:t>
            </a:r>
            <a:r>
              <a:rPr lang="ru-RU" sz="1000" dirty="0"/>
              <a:t> образование и обучение;</a:t>
            </a:r>
          </a:p>
          <a:p>
            <a:pPr marL="0" indent="0" algn="just">
              <a:buNone/>
            </a:pPr>
            <a:r>
              <a:rPr lang="ru-RU" sz="1000" dirty="0"/>
              <a:t>2. </a:t>
            </a:r>
            <a:r>
              <a:rPr lang="ru-RU" sz="1000" dirty="0" err="1"/>
              <a:t>началника</a:t>
            </a:r>
            <a:r>
              <a:rPr lang="ru-RU" sz="1000" dirty="0"/>
              <a:t> на </a:t>
            </a:r>
            <a:r>
              <a:rPr lang="ru-RU" sz="1000" dirty="0" err="1"/>
              <a:t>регионалното</a:t>
            </a:r>
            <a:r>
              <a:rPr lang="ru-RU" sz="1000" dirty="0"/>
              <a:t> управление на </a:t>
            </a:r>
            <a:r>
              <a:rPr lang="ru-RU" sz="1000" dirty="0" err="1"/>
              <a:t>образованието</a:t>
            </a:r>
            <a:r>
              <a:rPr lang="ru-RU" sz="1000" dirty="0"/>
              <a:t> - за </a:t>
            </a:r>
            <a:r>
              <a:rPr lang="ru-RU" sz="1000" dirty="0" err="1"/>
              <a:t>общинските</a:t>
            </a:r>
            <a:r>
              <a:rPr lang="ru-RU" sz="1000" dirty="0"/>
              <a:t> </a:t>
            </a:r>
            <a:r>
              <a:rPr lang="ru-RU" sz="1000" dirty="0" err="1"/>
              <a:t>профилирани</a:t>
            </a:r>
            <a:r>
              <a:rPr lang="ru-RU" sz="1000" dirty="0"/>
              <a:t> и </a:t>
            </a:r>
            <a:r>
              <a:rPr lang="ru-RU" sz="1000" dirty="0" err="1"/>
              <a:t>професионални</a:t>
            </a:r>
            <a:r>
              <a:rPr lang="ru-RU" sz="1000" dirty="0"/>
              <a:t> гимназии, за </a:t>
            </a:r>
            <a:r>
              <a:rPr lang="ru-RU" sz="1000" dirty="0" err="1"/>
              <a:t>държавните</a:t>
            </a:r>
            <a:r>
              <a:rPr lang="ru-RU" sz="1000" dirty="0"/>
              <a:t> </a:t>
            </a:r>
            <a:r>
              <a:rPr lang="ru-RU" sz="1000" dirty="0" err="1"/>
              <a:t>професионални</a:t>
            </a:r>
            <a:r>
              <a:rPr lang="ru-RU" sz="1000" dirty="0"/>
              <a:t> гимназии, за </a:t>
            </a:r>
            <a:r>
              <a:rPr lang="ru-RU" sz="1000" dirty="0" err="1"/>
              <a:t>паралелките</a:t>
            </a:r>
            <a:r>
              <a:rPr lang="ru-RU" sz="1000" dirty="0"/>
              <a:t> с </a:t>
            </a:r>
            <a:r>
              <a:rPr lang="ru-RU" sz="1000" dirty="0" err="1"/>
              <a:t>профилирана</a:t>
            </a:r>
            <a:r>
              <a:rPr lang="ru-RU" sz="1000" dirty="0"/>
              <a:t> подготовка в </a:t>
            </a:r>
            <a:r>
              <a:rPr lang="ru-RU" sz="1000" dirty="0" err="1"/>
              <a:t>средните</a:t>
            </a:r>
            <a:r>
              <a:rPr lang="ru-RU" sz="1000" dirty="0"/>
              <a:t> училища и </a:t>
            </a:r>
            <a:r>
              <a:rPr lang="ru-RU" sz="1000" dirty="0" err="1"/>
              <a:t>професионалните</a:t>
            </a:r>
            <a:r>
              <a:rPr lang="ru-RU" sz="1000" dirty="0"/>
              <a:t> гимназии и за </a:t>
            </a:r>
            <a:r>
              <a:rPr lang="ru-RU" sz="1000" dirty="0" err="1"/>
              <a:t>паралелките</a:t>
            </a:r>
            <a:r>
              <a:rPr lang="ru-RU" sz="1000" dirty="0"/>
              <a:t> с </a:t>
            </a:r>
            <a:r>
              <a:rPr lang="ru-RU" sz="1000" dirty="0" err="1"/>
              <a:t>професионална</a:t>
            </a:r>
            <a:r>
              <a:rPr lang="ru-RU" sz="1000" dirty="0"/>
              <a:t> подготовка в </a:t>
            </a:r>
            <a:r>
              <a:rPr lang="ru-RU" sz="1000" dirty="0" err="1"/>
              <a:t>обединените</a:t>
            </a:r>
            <a:r>
              <a:rPr lang="ru-RU" sz="1000" dirty="0"/>
              <a:t> училища, в </a:t>
            </a:r>
            <a:r>
              <a:rPr lang="ru-RU" sz="1000" dirty="0" err="1"/>
              <a:t>средните</a:t>
            </a:r>
            <a:r>
              <a:rPr lang="ru-RU" sz="1000" dirty="0"/>
              <a:t> училища и в </a:t>
            </a:r>
            <a:r>
              <a:rPr lang="ru-RU" sz="1000" dirty="0" err="1"/>
              <a:t>профилираните</a:t>
            </a:r>
            <a:r>
              <a:rPr lang="ru-RU" sz="1000" dirty="0"/>
              <a:t> гимназии и за V </a:t>
            </a:r>
            <a:r>
              <a:rPr lang="ru-RU" sz="1000" dirty="0" err="1"/>
              <a:t>клас</a:t>
            </a:r>
            <a:r>
              <a:rPr lang="ru-RU" sz="1000" dirty="0"/>
              <a:t> в </a:t>
            </a:r>
            <a:r>
              <a:rPr lang="ru-RU" sz="1000" dirty="0" err="1"/>
              <a:t>гимназиите</a:t>
            </a:r>
            <a:r>
              <a:rPr lang="ru-RU" sz="1000" dirty="0"/>
              <a:t> по чл. 38, ал. 3;</a:t>
            </a:r>
          </a:p>
          <a:p>
            <a:pPr marL="0" indent="0" algn="just">
              <a:buNone/>
            </a:pPr>
            <a:r>
              <a:rPr lang="ru-RU" sz="1000" dirty="0"/>
              <a:t>3. </a:t>
            </a:r>
            <a:r>
              <a:rPr lang="ru-RU" sz="1000" dirty="0" err="1"/>
              <a:t>министъра</a:t>
            </a:r>
            <a:r>
              <a:rPr lang="ru-RU" sz="1000" dirty="0"/>
              <a:t> на </a:t>
            </a:r>
            <a:r>
              <a:rPr lang="ru-RU" sz="1000" dirty="0" err="1"/>
              <a:t>младежта</a:t>
            </a:r>
            <a:r>
              <a:rPr lang="ru-RU" sz="1000" dirty="0"/>
              <a:t> и спорта - за </a:t>
            </a:r>
            <a:r>
              <a:rPr lang="ru-RU" sz="1000" dirty="0" err="1"/>
              <a:t>спортните</a:t>
            </a:r>
            <a:r>
              <a:rPr lang="ru-RU" sz="1000" dirty="0"/>
              <a:t> </a:t>
            </a:r>
            <a:r>
              <a:rPr lang="ru-RU" sz="1000" dirty="0" err="1"/>
              <a:t>училищата</a:t>
            </a:r>
            <a:r>
              <a:rPr lang="ru-RU" sz="1000" dirty="0"/>
              <a:t>;</a:t>
            </a:r>
          </a:p>
          <a:p>
            <a:pPr marL="0" indent="0" algn="just">
              <a:buNone/>
            </a:pPr>
            <a:r>
              <a:rPr lang="ru-RU" sz="1000" dirty="0"/>
              <a:t>4. </a:t>
            </a:r>
            <a:r>
              <a:rPr lang="ru-RU" sz="1000" dirty="0" err="1"/>
              <a:t>министъра</a:t>
            </a:r>
            <a:r>
              <a:rPr lang="ru-RU" sz="1000" dirty="0"/>
              <a:t> на </a:t>
            </a:r>
            <a:r>
              <a:rPr lang="ru-RU" sz="1000" dirty="0" err="1"/>
              <a:t>културата</a:t>
            </a:r>
            <a:r>
              <a:rPr lang="ru-RU" sz="1000" dirty="0"/>
              <a:t> - за </a:t>
            </a:r>
            <a:r>
              <a:rPr lang="ru-RU" sz="1000" dirty="0" err="1"/>
              <a:t>училищата</a:t>
            </a:r>
            <a:r>
              <a:rPr lang="ru-RU" sz="1000" dirty="0"/>
              <a:t> по </a:t>
            </a:r>
            <a:r>
              <a:rPr lang="ru-RU" sz="1000" dirty="0" err="1"/>
              <a:t>изкуствата</a:t>
            </a:r>
            <a:r>
              <a:rPr lang="ru-RU" sz="1000" dirty="0"/>
              <a:t> и за </a:t>
            </a:r>
            <a:r>
              <a:rPr lang="ru-RU" sz="1000" dirty="0" err="1"/>
              <a:t>училищата</a:t>
            </a:r>
            <a:r>
              <a:rPr lang="ru-RU" sz="1000" dirty="0"/>
              <a:t> по </a:t>
            </a:r>
            <a:r>
              <a:rPr lang="ru-RU" sz="1000" dirty="0" err="1"/>
              <a:t>културата</a:t>
            </a:r>
            <a:r>
              <a:rPr lang="ru-RU" sz="1000" dirty="0"/>
              <a:t>.</a:t>
            </a:r>
          </a:p>
          <a:p>
            <a:pPr marL="0" indent="0" algn="just">
              <a:buNone/>
            </a:pPr>
            <a:endParaRPr lang="bg-BG" sz="1000" b="1" dirty="0"/>
          </a:p>
        </p:txBody>
      </p:sp>
    </p:spTree>
    <p:extLst>
      <p:ext uri="{BB962C8B-B14F-4D97-AF65-F5344CB8AC3E}">
        <p14:creationId xmlns:p14="http://schemas.microsoft.com/office/powerpoint/2010/main" val="208279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02093" y="190973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/>
              <a:t>ЦЕЛЕВИ СТОЙНОСТИ ЗА 2025- 2026 УЧЕБНА ГОДИНА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6510" y="1386038"/>
            <a:ext cx="8672362" cy="5471962"/>
          </a:xfrm>
        </p:spPr>
        <p:txBody>
          <a:bodyPr>
            <a:noAutofit/>
          </a:bodyPr>
          <a:lstStyle/>
          <a:p>
            <a:pPr lvl="1" algn="just"/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ДПП и </a:t>
            </a:r>
            <a:r>
              <a:rPr lang="bg-BG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училищният план прием трябва да се  разглеждат не само  отделно за всяко училище, а да се имат предвид целите на държавната политика, спецификата на всеки регион в страната и да имат обща философия и логика</a:t>
            </a:r>
          </a:p>
          <a:p>
            <a:pPr lvl="1" algn="just"/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Препоръчителната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МОН за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брой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50 за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област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Добрич.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Предложението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на РУО – Добрич за ДПП в 8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клас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включва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също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50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предложените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51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училищата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област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Добрич. Не е включена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предложението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на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ОбУ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„В.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Друмев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“, с. Орляк, общ.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Тервел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. </a:t>
            </a:r>
          </a:p>
          <a:p>
            <a:pPr lvl="1" algn="just"/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Зададената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МОН за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брой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профил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„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Чужди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езици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“ е 4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.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предложението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за 2025-2026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също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4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,  при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реализирани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през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миналата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 6. </a:t>
            </a:r>
          </a:p>
          <a:p>
            <a:pPr lvl="1" algn="just"/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Постигната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по-добра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препоръчителната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за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местата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професионалните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която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63, 9 % 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/при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за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миналата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 62,07 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%/,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като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постигнатата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70 %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/с 6,1 %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повече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/.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Броят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на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професионалните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се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увеличава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33 на 35.</a:t>
            </a:r>
          </a:p>
          <a:p>
            <a:pPr lvl="1" algn="just"/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  % места за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стем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паралелките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в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реализирания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план-прием за 2024-2025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 е 51,22 %.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Препоръчителната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МОН за 2025-2026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 по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същия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показател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52,39 %.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Постигната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по-висока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предложението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- 53 %. </a:t>
            </a:r>
          </a:p>
          <a:p>
            <a:pPr lvl="1" algn="just"/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Процентът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места в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реализирания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план-прием за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профилите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„Математически“, „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Природни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науки“, „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Софтуерни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и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хардуерни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науки“, „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Хуманитарни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науки“ е 46,21 % за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миналата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Зададената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МОН по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същия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показател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още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по-висока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- 47,06 %, 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реализираният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е 40%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което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е с 7,06 %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по-нисък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резултат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от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препоръчителната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целева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стойност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и 6,21 %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по-нисък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от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предходната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година.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4,5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паралелки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по-малко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за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стем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,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като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от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тях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4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гореизброените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профили /1 – „Математически“,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защото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не 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реализирана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, 2 -„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Софтуерни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и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хардуерни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науки“,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защото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училищата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предлагат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професии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, вместо профили и 1  „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Предприемачество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“,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която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се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предлага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, но вече не е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стем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/ в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предложението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за 2025-2026 </a:t>
            </a:r>
            <a:r>
              <a:rPr lang="ru-RU" sz="10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учебна</a:t>
            </a:r>
            <a:r>
              <a:rPr lang="ru-RU" sz="1000" b="1" dirty="0">
                <a:solidFill>
                  <a:schemeClr val="tx1"/>
                </a:solidFill>
                <a:cs typeface="Times New Roman" panose="02020603050405020304" pitchFamily="18" charset="0"/>
              </a:rPr>
              <a:t> година.  </a:t>
            </a:r>
          </a:p>
          <a:p>
            <a:pPr lvl="1" algn="just"/>
            <a:r>
              <a:rPr lang="ru-RU" sz="1000" b="1" dirty="0" err="1"/>
              <a:t>Предложението</a:t>
            </a:r>
            <a:r>
              <a:rPr lang="ru-RU" sz="1000" b="1" dirty="0"/>
              <a:t> за прием в 5 </a:t>
            </a:r>
            <a:r>
              <a:rPr lang="ru-RU" sz="1000" b="1" dirty="0" err="1"/>
              <a:t>клас</a:t>
            </a:r>
            <a:r>
              <a:rPr lang="ru-RU" sz="1000" b="1" dirty="0"/>
              <a:t> в ПМГ „Иван </a:t>
            </a:r>
            <a:r>
              <a:rPr lang="ru-RU" sz="1000" b="1" dirty="0" err="1"/>
              <a:t>Вазов</a:t>
            </a:r>
            <a:r>
              <a:rPr lang="ru-RU" sz="1000" b="1" dirty="0"/>
              <a:t>“, гр. Добрич е за 1 </a:t>
            </a:r>
            <a:r>
              <a:rPr lang="ru-RU" sz="1000" b="1" dirty="0" err="1"/>
              <a:t>паралелка</a:t>
            </a:r>
            <a:r>
              <a:rPr lang="ru-RU" sz="1000" b="1" dirty="0"/>
              <a:t>.</a:t>
            </a:r>
          </a:p>
          <a:p>
            <a:pPr lvl="1" algn="just"/>
            <a:r>
              <a:rPr lang="ru-RU" sz="1000" b="1" dirty="0"/>
              <a:t>   РУО – Добрич не </a:t>
            </a:r>
            <a:r>
              <a:rPr lang="ru-RU" sz="1000" b="1" dirty="0" err="1"/>
              <a:t>прави</a:t>
            </a:r>
            <a:r>
              <a:rPr lang="ru-RU" sz="1000" b="1" dirty="0"/>
              <a:t> предложение за ДДПП за 2025-2026 </a:t>
            </a:r>
            <a:r>
              <a:rPr lang="ru-RU" sz="1000" b="1" dirty="0" err="1"/>
              <a:t>учебна</a:t>
            </a:r>
            <a:r>
              <a:rPr lang="ru-RU" sz="1000" b="1" dirty="0"/>
              <a:t> година, </a:t>
            </a:r>
            <a:r>
              <a:rPr lang="ru-RU" sz="1000" b="1" dirty="0" err="1"/>
              <a:t>защото</a:t>
            </a:r>
            <a:r>
              <a:rPr lang="ru-RU" sz="1000" b="1" dirty="0"/>
              <a:t> от 5 </a:t>
            </a:r>
            <a:r>
              <a:rPr lang="ru-RU" sz="1000" b="1" dirty="0" err="1"/>
              <a:t>Обединени</a:t>
            </a:r>
            <a:r>
              <a:rPr lang="ru-RU" sz="1000" b="1" dirty="0"/>
              <a:t> училища в </a:t>
            </a:r>
            <a:r>
              <a:rPr lang="ru-RU" sz="1000" b="1" dirty="0" err="1"/>
              <a:t>областта</a:t>
            </a:r>
            <a:r>
              <a:rPr lang="ru-RU" sz="1000" b="1" dirty="0"/>
              <a:t> само в две от </a:t>
            </a:r>
            <a:r>
              <a:rPr lang="ru-RU" sz="1000" b="1" dirty="0" err="1"/>
              <a:t>тях</a:t>
            </a:r>
            <a:r>
              <a:rPr lang="ru-RU" sz="1000" b="1" dirty="0"/>
              <a:t> </a:t>
            </a:r>
            <a:r>
              <a:rPr lang="ru-RU" sz="1000" b="1" dirty="0" err="1"/>
              <a:t>има</a:t>
            </a:r>
            <a:r>
              <a:rPr lang="ru-RU" sz="1000" b="1" dirty="0"/>
              <a:t> </a:t>
            </a:r>
            <a:r>
              <a:rPr lang="ru-RU" sz="1000" b="1" dirty="0" err="1"/>
              <a:t>гимназиален</a:t>
            </a:r>
            <a:r>
              <a:rPr lang="ru-RU" sz="1000" b="1" dirty="0"/>
              <a:t> </a:t>
            </a:r>
            <a:r>
              <a:rPr lang="ru-RU" sz="1000" b="1" dirty="0" err="1"/>
              <a:t>етап</a:t>
            </a:r>
            <a:r>
              <a:rPr lang="ru-RU" sz="1000" b="1" dirty="0"/>
              <a:t> от 8 до 10 </a:t>
            </a:r>
            <a:r>
              <a:rPr lang="ru-RU" sz="1000" b="1" dirty="0" err="1"/>
              <a:t>клас</a:t>
            </a:r>
            <a:r>
              <a:rPr lang="ru-RU" sz="1000" b="1" dirty="0"/>
              <a:t> – </a:t>
            </a:r>
            <a:r>
              <a:rPr lang="ru-RU" sz="1000" b="1" dirty="0" err="1"/>
              <a:t>ОбУ</a:t>
            </a:r>
            <a:r>
              <a:rPr lang="ru-RU" sz="1000" b="1" dirty="0"/>
              <a:t> „</a:t>
            </a:r>
            <a:r>
              <a:rPr lang="ru-RU" sz="1000" b="1" dirty="0" err="1"/>
              <a:t>Добри</a:t>
            </a:r>
            <a:r>
              <a:rPr lang="ru-RU" sz="1000" b="1" dirty="0"/>
              <a:t> </a:t>
            </a:r>
            <a:r>
              <a:rPr lang="ru-RU" sz="1000" b="1" dirty="0" err="1"/>
              <a:t>Войников</a:t>
            </a:r>
            <a:r>
              <a:rPr lang="ru-RU" sz="1000" b="1" dirty="0"/>
              <a:t>“, с. Победа, общ. Добричка и </a:t>
            </a:r>
            <a:r>
              <a:rPr lang="ru-RU" sz="1000" b="1" dirty="0" err="1"/>
              <a:t>ОбУ</a:t>
            </a:r>
            <a:r>
              <a:rPr lang="ru-RU" sz="1000" b="1" dirty="0"/>
              <a:t> „Й. </a:t>
            </a:r>
            <a:r>
              <a:rPr lang="ru-RU" sz="1000" b="1" dirty="0" err="1"/>
              <a:t>Йовков</a:t>
            </a:r>
            <a:r>
              <a:rPr lang="ru-RU" sz="1000" b="1" dirty="0"/>
              <a:t>“, гр. Добрич</a:t>
            </a:r>
            <a:endParaRPr lang="bg-BG" sz="1000" b="1" dirty="0"/>
          </a:p>
        </p:txBody>
      </p:sp>
    </p:spTree>
    <p:extLst>
      <p:ext uri="{BB962C8B-B14F-4D97-AF65-F5344CB8AC3E}">
        <p14:creationId xmlns:p14="http://schemas.microsoft.com/office/powerpoint/2010/main" val="4172416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CFC89F1-C041-5599-0EAA-14EDDE57F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8" y="0"/>
            <a:ext cx="8709891" cy="1004743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/>
              <a:t>АНАЛИЗ </a:t>
            </a:r>
            <a:br>
              <a:rPr lang="bg-BG" sz="2800" b="1" dirty="0"/>
            </a:br>
            <a:r>
              <a:rPr lang="bg-BG" sz="2800" b="1" dirty="0"/>
              <a:t>на предложението за ДПП на областно ниво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2212785-B03C-F27F-F306-42ECCDB35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381" y="917414"/>
            <a:ext cx="8784071" cy="5940586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bg-BG" sz="1000" b="1" dirty="0">
                <a:solidFill>
                  <a:schemeClr val="tx1"/>
                </a:solidFill>
              </a:rPr>
              <a:t>Посочените целеви стойности са определени от основната цел на държавната политика в областта на ДПП – стимулиране на професионалното обучение и образование, както и СТЕМ насочеността му </a:t>
            </a:r>
            <a:r>
              <a:rPr lang="bg-BG" sz="1000" dirty="0">
                <a:solidFill>
                  <a:schemeClr val="tx1"/>
                </a:solidFill>
              </a:rPr>
              <a:t>/затова стойностите в тази посока са над 60 % за професионално обучение и над 50% за СТЕМ профили и професии/</a:t>
            </a:r>
          </a:p>
          <a:p>
            <a:pPr algn="just">
              <a:lnSpc>
                <a:spcPct val="170000"/>
              </a:lnSpc>
            </a:pPr>
            <a:r>
              <a:rPr lang="bg-BG" sz="1000" b="1" dirty="0">
                <a:solidFill>
                  <a:schemeClr val="tx1"/>
                </a:solidFill>
              </a:rPr>
              <a:t>Факторите, които оказват влияние върху </a:t>
            </a:r>
            <a:r>
              <a:rPr lang="bg-BG" sz="1000" b="1" dirty="0"/>
              <a:t>определения от държавата максимален брой паралелки за нашата област Добрич са три основни – реализираният ДПП през миналата учебна година,  преминаване на едносменен режим на обучение и броят на завършващите 7 клас през настоящата учебна година:</a:t>
            </a:r>
          </a:p>
          <a:p>
            <a:pPr algn="just">
              <a:lnSpc>
                <a:spcPct val="170000"/>
              </a:lnSpc>
            </a:pPr>
            <a:r>
              <a:rPr lang="ru-RU" sz="1000" b="1" dirty="0" err="1"/>
              <a:t>Относно</a:t>
            </a:r>
            <a:r>
              <a:rPr lang="ru-RU" sz="1000" b="1" dirty="0"/>
              <a:t> </a:t>
            </a:r>
            <a:r>
              <a:rPr lang="ru-RU" sz="1000" b="1" dirty="0" err="1"/>
              <a:t>реализирания</a:t>
            </a:r>
            <a:r>
              <a:rPr lang="ru-RU" sz="1000" b="1" dirty="0"/>
              <a:t> ДПП </a:t>
            </a:r>
            <a:r>
              <a:rPr lang="bg-BG" sz="1000" b="1" dirty="0"/>
              <a:t>за 2024-2025 учебна година </a:t>
            </a:r>
            <a:r>
              <a:rPr lang="ru-RU" sz="1000" b="1" dirty="0"/>
              <a:t>- при </a:t>
            </a:r>
            <a:r>
              <a:rPr lang="ru-RU" sz="1000" b="1" dirty="0" err="1"/>
              <a:t>целева</a:t>
            </a:r>
            <a:r>
              <a:rPr lang="ru-RU" sz="1000" b="1" dirty="0"/>
              <a:t> </a:t>
            </a:r>
            <a:r>
              <a:rPr lang="ru-RU" sz="1000" b="1" dirty="0" err="1"/>
              <a:t>стойност</a:t>
            </a:r>
            <a:r>
              <a:rPr lang="ru-RU" sz="1000" b="1" dirty="0"/>
              <a:t> 46 </a:t>
            </a:r>
            <a:r>
              <a:rPr lang="ru-RU" sz="1000" b="1" dirty="0" err="1"/>
              <a:t>паралелки</a:t>
            </a:r>
            <a:r>
              <a:rPr lang="ru-RU" sz="1000" b="1" dirty="0"/>
              <a:t>, </a:t>
            </a:r>
            <a:r>
              <a:rPr lang="ru-RU" sz="1000" b="1" dirty="0" err="1"/>
              <a:t>са</a:t>
            </a:r>
            <a:r>
              <a:rPr lang="ru-RU" sz="1000" b="1" dirty="0"/>
              <a:t> </a:t>
            </a:r>
            <a:r>
              <a:rPr lang="ru-RU" sz="1000" b="1" dirty="0" err="1"/>
              <a:t>реализирани</a:t>
            </a:r>
            <a:r>
              <a:rPr lang="ru-RU" sz="1000" b="1" dirty="0"/>
              <a:t> 50 – 4 </a:t>
            </a:r>
            <a:r>
              <a:rPr lang="ru-RU" sz="1000" b="1" dirty="0" err="1"/>
              <a:t>реализирани</a:t>
            </a:r>
            <a:r>
              <a:rPr lang="ru-RU" sz="1000" b="1" dirty="0"/>
              <a:t> над </a:t>
            </a:r>
            <a:r>
              <a:rPr lang="ru-RU" sz="1000" b="1" dirty="0" err="1"/>
              <a:t>целевата</a:t>
            </a:r>
            <a:r>
              <a:rPr lang="ru-RU" sz="1000" b="1" dirty="0"/>
              <a:t> </a:t>
            </a:r>
            <a:r>
              <a:rPr lang="ru-RU" sz="1000" b="1" dirty="0" err="1"/>
              <a:t>стойност</a:t>
            </a:r>
            <a:r>
              <a:rPr lang="ru-RU" sz="1000" b="1" dirty="0"/>
              <a:t>. </a:t>
            </a:r>
            <a:r>
              <a:rPr lang="ru-RU" sz="1000" b="1" dirty="0" err="1"/>
              <a:t>Имаше</a:t>
            </a:r>
            <a:r>
              <a:rPr lang="ru-RU" sz="1000" b="1" dirty="0"/>
              <a:t> </a:t>
            </a:r>
            <a:r>
              <a:rPr lang="ru-RU" sz="1000" b="1" dirty="0" err="1"/>
              <a:t>рязка</a:t>
            </a:r>
            <a:r>
              <a:rPr lang="ru-RU" sz="1000" b="1" dirty="0"/>
              <a:t> </a:t>
            </a:r>
            <a:r>
              <a:rPr lang="ru-RU" sz="1000" b="1" dirty="0" err="1"/>
              <a:t>промяна</a:t>
            </a:r>
            <a:r>
              <a:rPr lang="ru-RU" sz="1000" b="1" dirty="0"/>
              <a:t> на </a:t>
            </a:r>
            <a:r>
              <a:rPr lang="ru-RU" sz="1000" b="1" dirty="0" err="1"/>
              <a:t>целевата</a:t>
            </a:r>
            <a:r>
              <a:rPr lang="ru-RU" sz="1000" b="1" dirty="0"/>
              <a:t> </a:t>
            </a:r>
            <a:r>
              <a:rPr lang="ru-RU" sz="1000" b="1" dirty="0" err="1"/>
              <a:t>стойност</a:t>
            </a:r>
            <a:r>
              <a:rPr lang="ru-RU" sz="1000" b="1" dirty="0"/>
              <a:t> от 52 на 46 </a:t>
            </a:r>
            <a:r>
              <a:rPr lang="ru-RU" sz="1000" b="1" dirty="0" err="1"/>
              <a:t>паралелки</a:t>
            </a:r>
            <a:r>
              <a:rPr lang="ru-RU" sz="1000" b="1" dirty="0"/>
              <a:t> за </a:t>
            </a:r>
            <a:r>
              <a:rPr lang="ru-RU" sz="1000" b="1" dirty="0" err="1"/>
              <a:t>една</a:t>
            </a:r>
            <a:r>
              <a:rPr lang="ru-RU" sz="1000" b="1" dirty="0"/>
              <a:t> </a:t>
            </a:r>
            <a:r>
              <a:rPr lang="ru-RU" sz="1000" b="1" dirty="0" err="1"/>
              <a:t>учебна</a:t>
            </a:r>
            <a:r>
              <a:rPr lang="ru-RU" sz="1000" b="1" dirty="0"/>
              <a:t> година, с 6 </a:t>
            </a:r>
            <a:r>
              <a:rPr lang="ru-RU" sz="1000" b="1" dirty="0" err="1"/>
              <a:t>паралелки</a:t>
            </a:r>
            <a:r>
              <a:rPr lang="ru-RU" sz="1000" b="1" dirty="0"/>
              <a:t> </a:t>
            </a:r>
            <a:r>
              <a:rPr lang="ru-RU" sz="1000" b="1" dirty="0" err="1"/>
              <a:t>по-малко</a:t>
            </a:r>
            <a:r>
              <a:rPr lang="ru-RU" sz="1000" b="1" dirty="0"/>
              <a:t>. </a:t>
            </a:r>
            <a:r>
              <a:rPr lang="ru-RU" sz="1000" b="1" dirty="0" err="1"/>
              <a:t>Тази</a:t>
            </a:r>
            <a:r>
              <a:rPr lang="ru-RU" sz="1000" b="1" dirty="0"/>
              <a:t> редукция води и до </a:t>
            </a:r>
            <a:r>
              <a:rPr lang="ru-RU" sz="1000" b="1" dirty="0" err="1"/>
              <a:t>промяна</a:t>
            </a:r>
            <a:r>
              <a:rPr lang="ru-RU" sz="1000" b="1" dirty="0"/>
              <a:t> на </a:t>
            </a:r>
            <a:r>
              <a:rPr lang="ru-RU" sz="1000" b="1" dirty="0" err="1"/>
              <a:t>педагогическия</a:t>
            </a:r>
            <a:r>
              <a:rPr lang="ru-RU" sz="1000" b="1" dirty="0"/>
              <a:t> персонал в </a:t>
            </a:r>
            <a:r>
              <a:rPr lang="ru-RU" sz="1000" b="1" dirty="0" err="1"/>
              <a:t>училищата</a:t>
            </a:r>
            <a:r>
              <a:rPr lang="ru-RU" sz="1000" b="1" dirty="0"/>
              <a:t>, </a:t>
            </a:r>
            <a:r>
              <a:rPr lang="ru-RU" sz="1000" b="1" dirty="0" err="1"/>
              <a:t>които</a:t>
            </a:r>
            <a:r>
              <a:rPr lang="ru-RU" sz="1000" b="1" dirty="0"/>
              <a:t> </a:t>
            </a:r>
            <a:r>
              <a:rPr lang="ru-RU" sz="1000" b="1" dirty="0" err="1"/>
              <a:t>бяха</a:t>
            </a:r>
            <a:r>
              <a:rPr lang="ru-RU" sz="1000" b="1" dirty="0"/>
              <a:t> </a:t>
            </a:r>
            <a:r>
              <a:rPr lang="ru-RU" sz="1000" b="1" dirty="0" err="1"/>
              <a:t>определени</a:t>
            </a:r>
            <a:r>
              <a:rPr lang="ru-RU" sz="1000" b="1" dirty="0"/>
              <a:t> за </a:t>
            </a:r>
            <a:r>
              <a:rPr lang="ru-RU" sz="1000" b="1" dirty="0" err="1"/>
              <a:t>редуциране</a:t>
            </a:r>
            <a:r>
              <a:rPr lang="ru-RU" sz="1000" b="1" dirty="0"/>
              <a:t>, а от там и до </a:t>
            </a:r>
            <a:r>
              <a:rPr lang="ru-RU" sz="1000" b="1" dirty="0" err="1"/>
              <a:t>социално</a:t>
            </a:r>
            <a:r>
              <a:rPr lang="ru-RU" sz="1000" b="1" dirty="0"/>
              <a:t> </a:t>
            </a:r>
            <a:r>
              <a:rPr lang="ru-RU" sz="1000" b="1" dirty="0" err="1"/>
              <a:t>напрежение</a:t>
            </a:r>
            <a:r>
              <a:rPr lang="ru-RU" sz="1000" b="1" dirty="0"/>
              <a:t> в </a:t>
            </a:r>
            <a:r>
              <a:rPr lang="ru-RU" sz="1000" b="1" dirty="0" err="1"/>
              <a:t>процеса</a:t>
            </a:r>
            <a:r>
              <a:rPr lang="ru-RU" sz="1000" b="1" dirty="0"/>
              <a:t> на </a:t>
            </a:r>
            <a:r>
              <a:rPr lang="ru-RU" sz="1000" b="1" dirty="0" err="1"/>
              <a:t>планиране</a:t>
            </a:r>
            <a:r>
              <a:rPr lang="ru-RU" sz="1000" b="1" dirty="0"/>
              <a:t> на </a:t>
            </a:r>
            <a:r>
              <a:rPr lang="ru-RU" sz="1000" b="1" dirty="0" err="1"/>
              <a:t>държавния</a:t>
            </a:r>
            <a:r>
              <a:rPr lang="ru-RU" sz="1000" b="1" dirty="0"/>
              <a:t> прием. </a:t>
            </a:r>
            <a:r>
              <a:rPr lang="ru-RU" sz="1000" b="1" dirty="0" err="1"/>
              <a:t>Затова</a:t>
            </a:r>
            <a:r>
              <a:rPr lang="ru-RU" sz="1000" b="1" dirty="0"/>
              <a:t> се </a:t>
            </a:r>
            <a:r>
              <a:rPr lang="ru-RU" sz="1000" b="1" dirty="0" err="1"/>
              <a:t>стигна</a:t>
            </a:r>
            <a:r>
              <a:rPr lang="ru-RU" sz="1000" b="1" dirty="0"/>
              <a:t> до </a:t>
            </a:r>
            <a:r>
              <a:rPr lang="ru-RU" sz="1000" b="1" dirty="0" err="1"/>
              <a:t>утвърждаване</a:t>
            </a:r>
            <a:r>
              <a:rPr lang="ru-RU" sz="1000" b="1" dirty="0"/>
              <a:t> на ДПП с </a:t>
            </a:r>
            <a:r>
              <a:rPr lang="ru-RU" sz="1000" b="1" dirty="0" err="1"/>
              <a:t>всички</a:t>
            </a:r>
            <a:r>
              <a:rPr lang="ru-RU" sz="1000" b="1" dirty="0"/>
              <a:t> 53 </a:t>
            </a:r>
            <a:r>
              <a:rPr lang="ru-RU" sz="1000" b="1" dirty="0" err="1"/>
              <a:t>предложени</a:t>
            </a:r>
            <a:r>
              <a:rPr lang="ru-RU" sz="1000" b="1" dirty="0"/>
              <a:t> </a:t>
            </a:r>
            <a:r>
              <a:rPr lang="ru-RU" sz="1000" b="1" dirty="0" err="1"/>
              <a:t>паралелки</a:t>
            </a:r>
            <a:r>
              <a:rPr lang="ru-RU" sz="1000" b="1" dirty="0"/>
              <a:t>. </a:t>
            </a:r>
            <a:r>
              <a:rPr lang="ru-RU" sz="1000" b="1" dirty="0" err="1"/>
              <a:t>Определената</a:t>
            </a:r>
            <a:r>
              <a:rPr lang="ru-RU" sz="1000" b="1" dirty="0"/>
              <a:t> </a:t>
            </a:r>
            <a:r>
              <a:rPr lang="ru-RU" sz="1000" b="1" dirty="0" err="1"/>
              <a:t>целева</a:t>
            </a:r>
            <a:r>
              <a:rPr lang="ru-RU" sz="1000" b="1" dirty="0"/>
              <a:t> </a:t>
            </a:r>
            <a:r>
              <a:rPr lang="ru-RU" sz="1000" b="1" dirty="0" err="1"/>
              <a:t>стойност</a:t>
            </a:r>
            <a:r>
              <a:rPr lang="ru-RU" sz="1000" b="1" dirty="0"/>
              <a:t> за 2025-2026 </a:t>
            </a:r>
            <a:r>
              <a:rPr lang="ru-RU" sz="1000" b="1" dirty="0" err="1"/>
              <a:t>учебна</a:t>
            </a:r>
            <a:r>
              <a:rPr lang="ru-RU" sz="1000" b="1" dirty="0"/>
              <a:t> година от 50 </a:t>
            </a:r>
            <a:r>
              <a:rPr lang="ru-RU" sz="1000" b="1" dirty="0" err="1"/>
              <a:t>паралелки</a:t>
            </a:r>
            <a:r>
              <a:rPr lang="ru-RU" sz="1000" b="1" dirty="0"/>
              <a:t> </a:t>
            </a:r>
            <a:r>
              <a:rPr lang="ru-RU" sz="1000" b="1" dirty="0" err="1"/>
              <a:t>възстанови</a:t>
            </a:r>
            <a:r>
              <a:rPr lang="ru-RU" sz="1000" b="1" dirty="0"/>
              <a:t> </a:t>
            </a:r>
            <a:r>
              <a:rPr lang="ru-RU" sz="1000" b="1" dirty="0" err="1"/>
              <a:t>плавното</a:t>
            </a:r>
            <a:r>
              <a:rPr lang="ru-RU" sz="1000" b="1" dirty="0"/>
              <a:t> </a:t>
            </a:r>
            <a:r>
              <a:rPr lang="ru-RU" sz="1000" b="1" dirty="0" err="1"/>
              <a:t>намаляване</a:t>
            </a:r>
            <a:r>
              <a:rPr lang="ru-RU" sz="1000" b="1" dirty="0"/>
              <a:t> на </a:t>
            </a:r>
            <a:r>
              <a:rPr lang="ru-RU" sz="1000" b="1" dirty="0" err="1"/>
              <a:t>броя</a:t>
            </a:r>
            <a:r>
              <a:rPr lang="ru-RU" sz="1000" b="1" dirty="0"/>
              <a:t> на </a:t>
            </a:r>
            <a:r>
              <a:rPr lang="ru-RU" sz="1000" b="1" dirty="0" err="1"/>
              <a:t>паралелките</a:t>
            </a:r>
            <a:r>
              <a:rPr lang="ru-RU" sz="1000" b="1" dirty="0"/>
              <a:t>, </a:t>
            </a:r>
            <a:r>
              <a:rPr lang="ru-RU" sz="1000" b="1" dirty="0" err="1"/>
              <a:t>спрямо</a:t>
            </a:r>
            <a:r>
              <a:rPr lang="ru-RU" sz="1000" b="1" dirty="0"/>
              <a:t> </a:t>
            </a:r>
            <a:r>
              <a:rPr lang="ru-RU" sz="1000" b="1" dirty="0" err="1"/>
              <a:t>броя</a:t>
            </a:r>
            <a:r>
              <a:rPr lang="ru-RU" sz="1000" b="1" dirty="0"/>
              <a:t> на </a:t>
            </a:r>
            <a:r>
              <a:rPr lang="ru-RU" sz="1000" b="1" dirty="0" err="1"/>
              <a:t>учениците</a:t>
            </a:r>
            <a:r>
              <a:rPr lang="ru-RU" sz="1000" b="1" dirty="0"/>
              <a:t> в </a:t>
            </a:r>
            <a:r>
              <a:rPr lang="ru-RU" sz="1000" b="1" dirty="0" err="1"/>
              <a:t>област</a:t>
            </a:r>
            <a:r>
              <a:rPr lang="ru-RU" sz="1000" b="1" dirty="0"/>
              <a:t> Добрич</a:t>
            </a:r>
          </a:p>
          <a:p>
            <a:pPr algn="just">
              <a:lnSpc>
                <a:spcPct val="170000"/>
              </a:lnSpc>
            </a:pPr>
            <a:r>
              <a:rPr lang="bg-BG" sz="1000" b="1" dirty="0"/>
              <a:t>Относно </a:t>
            </a:r>
            <a:r>
              <a:rPr lang="ru-RU" sz="1000" b="1" dirty="0" err="1"/>
              <a:t>преминаването</a:t>
            </a:r>
            <a:r>
              <a:rPr lang="ru-RU" sz="1000" b="1" dirty="0"/>
              <a:t> на </a:t>
            </a:r>
            <a:r>
              <a:rPr lang="ru-RU" sz="1000" b="1" dirty="0" err="1"/>
              <a:t>едносменен</a:t>
            </a:r>
            <a:r>
              <a:rPr lang="ru-RU" sz="1000" b="1" dirty="0"/>
              <a:t> режим на обучение </a:t>
            </a:r>
            <a:r>
              <a:rPr lang="ru-RU" sz="1000" dirty="0"/>
              <a:t>се цели </a:t>
            </a:r>
            <a:r>
              <a:rPr lang="ru-RU" sz="1000" dirty="0" err="1"/>
              <a:t>по-качествено</a:t>
            </a:r>
            <a:r>
              <a:rPr lang="ru-RU" sz="1000" dirty="0"/>
              <a:t> образование и </a:t>
            </a:r>
            <a:r>
              <a:rPr lang="ru-RU" sz="1000" dirty="0" err="1"/>
              <a:t>по-добри</a:t>
            </a:r>
            <a:r>
              <a:rPr lang="ru-RU" sz="1000" dirty="0"/>
              <a:t> условия за обучение на </a:t>
            </a:r>
            <a:r>
              <a:rPr lang="ru-RU" sz="1000" dirty="0" err="1"/>
              <a:t>учениците</a:t>
            </a:r>
            <a:r>
              <a:rPr lang="ru-RU" sz="1000" b="1" dirty="0"/>
              <a:t>. От 2023-2024 </a:t>
            </a:r>
            <a:r>
              <a:rPr lang="ru-RU" sz="1000" b="1" dirty="0" err="1"/>
              <a:t>учебна</a:t>
            </a:r>
            <a:r>
              <a:rPr lang="ru-RU" sz="1000" b="1" dirty="0"/>
              <a:t> година </a:t>
            </a:r>
            <a:r>
              <a:rPr lang="ru-RU" sz="1000" b="1" dirty="0" err="1"/>
              <a:t>всички</a:t>
            </a:r>
            <a:r>
              <a:rPr lang="ru-RU" sz="1000" b="1" dirty="0"/>
              <a:t> училища в </a:t>
            </a:r>
            <a:r>
              <a:rPr lang="ru-RU" sz="1000" b="1" dirty="0" err="1"/>
              <a:t>областта</a:t>
            </a:r>
            <a:r>
              <a:rPr lang="ru-RU" sz="1000" b="1" dirty="0"/>
              <a:t> </a:t>
            </a:r>
            <a:r>
              <a:rPr lang="ru-RU" sz="1000" b="1" dirty="0" err="1"/>
              <a:t>са</a:t>
            </a:r>
            <a:r>
              <a:rPr lang="ru-RU" sz="1000" b="1" dirty="0"/>
              <a:t> на </a:t>
            </a:r>
            <a:r>
              <a:rPr lang="ru-RU" sz="1000" b="1" dirty="0" err="1"/>
              <a:t>едносменен</a:t>
            </a:r>
            <a:r>
              <a:rPr lang="ru-RU" sz="1000" b="1" dirty="0"/>
              <a:t> режим в </a:t>
            </a:r>
            <a:r>
              <a:rPr lang="ru-RU" sz="1000" b="1" dirty="0" err="1"/>
              <a:t>изпълнение</a:t>
            </a:r>
            <a:r>
              <a:rPr lang="ru-RU" sz="1000" b="1" dirty="0"/>
              <a:t> на чл. 16 на </a:t>
            </a:r>
            <a:r>
              <a:rPr lang="ru-RU" sz="1000" b="1" dirty="0" err="1"/>
              <a:t>Наредба</a:t>
            </a:r>
            <a:r>
              <a:rPr lang="ru-RU" sz="1000" b="1" dirty="0"/>
              <a:t> № 10/2016 ; </a:t>
            </a:r>
            <a:endParaRPr lang="bg-BG" sz="1000" b="1" dirty="0"/>
          </a:p>
          <a:p>
            <a:pPr algn="just">
              <a:lnSpc>
                <a:spcPct val="170000"/>
              </a:lnSpc>
            </a:pPr>
            <a:r>
              <a:rPr lang="bg-BG" sz="1000" b="1" dirty="0"/>
              <a:t>Относно завършващите 7 клас – </a:t>
            </a:r>
            <a:r>
              <a:rPr lang="ru-RU" sz="1000" b="1" dirty="0" err="1"/>
              <a:t>Преди</a:t>
            </a:r>
            <a:r>
              <a:rPr lang="ru-RU" sz="1000" b="1" dirty="0"/>
              <a:t> 15-20 </a:t>
            </a:r>
            <a:r>
              <a:rPr lang="ru-RU" sz="1000" b="1" dirty="0" err="1"/>
              <a:t>години</a:t>
            </a:r>
            <a:r>
              <a:rPr lang="ru-RU" sz="1000" b="1" dirty="0"/>
              <a:t> </a:t>
            </a:r>
            <a:r>
              <a:rPr lang="ru-RU" sz="1000" b="1" dirty="0" err="1"/>
              <a:t>са</a:t>
            </a:r>
            <a:r>
              <a:rPr lang="ru-RU" sz="1000" b="1" dirty="0"/>
              <a:t> били между 2500 - 3000 </a:t>
            </a:r>
            <a:r>
              <a:rPr lang="ru-RU" sz="1000" b="1" dirty="0" err="1"/>
              <a:t>ученици</a:t>
            </a:r>
            <a:r>
              <a:rPr lang="ru-RU" sz="1000" b="1" dirty="0"/>
              <a:t> в </a:t>
            </a:r>
            <a:r>
              <a:rPr lang="ru-RU" sz="1000" b="1" dirty="0" err="1"/>
              <a:t>областта</a:t>
            </a:r>
            <a:r>
              <a:rPr lang="ru-RU" sz="1000" b="1" dirty="0"/>
              <a:t>. От 2018 до 2023 г. </a:t>
            </a:r>
            <a:r>
              <a:rPr lang="ru-RU" sz="1000" b="1" dirty="0" err="1"/>
              <a:t>са</a:t>
            </a:r>
            <a:r>
              <a:rPr lang="ru-RU" sz="1000" b="1" dirty="0"/>
              <a:t> вече между 1399 и 1335 </a:t>
            </a:r>
            <a:r>
              <a:rPr lang="ru-RU" sz="1000" b="1" dirty="0" err="1"/>
              <a:t>ученици</a:t>
            </a:r>
            <a:r>
              <a:rPr lang="ru-RU" sz="1000" b="1" dirty="0"/>
              <a:t>. </a:t>
            </a:r>
            <a:r>
              <a:rPr lang="ru-RU" sz="1000" b="1" dirty="0" err="1"/>
              <a:t>Към</a:t>
            </a:r>
            <a:r>
              <a:rPr lang="ru-RU" sz="1000" b="1" dirty="0"/>
              <a:t> момента </a:t>
            </a:r>
            <a:r>
              <a:rPr lang="ru-RU" sz="1000" b="1" dirty="0" err="1"/>
              <a:t>седмокласниците</a:t>
            </a:r>
            <a:r>
              <a:rPr lang="ru-RU" sz="1000" b="1" dirty="0"/>
              <a:t> </a:t>
            </a:r>
            <a:r>
              <a:rPr lang="ru-RU" sz="1000" b="1" dirty="0" err="1"/>
              <a:t>са</a:t>
            </a:r>
            <a:r>
              <a:rPr lang="ru-RU" sz="1000" b="1" dirty="0"/>
              <a:t> 1195. От 2018 до 2025 година </a:t>
            </a:r>
            <a:r>
              <a:rPr lang="ru-RU" sz="1000" b="1" dirty="0" err="1"/>
              <a:t>тенденцията</a:t>
            </a:r>
            <a:r>
              <a:rPr lang="ru-RU" sz="1000" b="1" dirty="0"/>
              <a:t> е </a:t>
            </a:r>
            <a:r>
              <a:rPr lang="ru-RU" sz="1000" b="1" dirty="0" err="1"/>
              <a:t>учениците</a:t>
            </a:r>
            <a:r>
              <a:rPr lang="ru-RU" sz="1000" b="1" dirty="0"/>
              <a:t> да </a:t>
            </a:r>
            <a:r>
              <a:rPr lang="ru-RU" sz="1000" b="1" dirty="0" err="1"/>
              <a:t>намаляват</a:t>
            </a:r>
            <a:r>
              <a:rPr lang="ru-RU" sz="1000" b="1" dirty="0"/>
              <a:t> </a:t>
            </a:r>
            <a:r>
              <a:rPr lang="ru-RU" sz="1000" b="1" dirty="0" err="1"/>
              <a:t>драстично</a:t>
            </a:r>
            <a:r>
              <a:rPr lang="ru-RU" sz="1000" b="1" dirty="0"/>
              <a:t>. </a:t>
            </a:r>
            <a:r>
              <a:rPr lang="ru-RU" sz="1000" b="1" dirty="0" err="1"/>
              <a:t>Тенденцията</a:t>
            </a:r>
            <a:r>
              <a:rPr lang="ru-RU" sz="1000" b="1" dirty="0"/>
              <a:t> е в </a:t>
            </a:r>
            <a:r>
              <a:rPr lang="ru-RU" sz="1000" b="1" dirty="0" err="1"/>
              <a:t>следващите</a:t>
            </a:r>
            <a:r>
              <a:rPr lang="ru-RU" sz="1000" b="1" dirty="0"/>
              <a:t> </a:t>
            </a:r>
            <a:r>
              <a:rPr lang="ru-RU" sz="1000" b="1" dirty="0" err="1"/>
              <a:t>години</a:t>
            </a:r>
            <a:r>
              <a:rPr lang="ru-RU" sz="1000" b="1" dirty="0"/>
              <a:t>, </a:t>
            </a:r>
            <a:r>
              <a:rPr lang="ru-RU" sz="1000" b="1" dirty="0" err="1"/>
              <a:t>броят</a:t>
            </a:r>
            <a:r>
              <a:rPr lang="ru-RU" sz="1000" b="1" dirty="0"/>
              <a:t> на </a:t>
            </a:r>
            <a:r>
              <a:rPr lang="ru-RU" sz="1000" b="1" dirty="0" err="1"/>
              <a:t>седмокласниците</a:t>
            </a:r>
            <a:r>
              <a:rPr lang="ru-RU" sz="1000" b="1" dirty="0"/>
              <a:t> да се </a:t>
            </a:r>
            <a:r>
              <a:rPr lang="ru-RU" sz="1000" b="1" dirty="0" err="1"/>
              <a:t>задържи</a:t>
            </a:r>
            <a:r>
              <a:rPr lang="ru-RU" sz="1000" b="1" dirty="0"/>
              <a:t>, </a:t>
            </a:r>
            <a:r>
              <a:rPr lang="ru-RU" sz="1000" b="1" dirty="0" err="1"/>
              <a:t>имайки</a:t>
            </a:r>
            <a:r>
              <a:rPr lang="ru-RU" sz="1000" b="1" dirty="0"/>
              <a:t> </a:t>
            </a:r>
            <a:r>
              <a:rPr lang="ru-RU" sz="1000" b="1" dirty="0" err="1"/>
              <a:t>предвид</a:t>
            </a:r>
            <a:r>
              <a:rPr lang="ru-RU" sz="1000" b="1" dirty="0"/>
              <a:t>, че </a:t>
            </a:r>
            <a:r>
              <a:rPr lang="ru-RU" sz="1000" b="1" dirty="0" err="1"/>
              <a:t>учениците</a:t>
            </a:r>
            <a:r>
              <a:rPr lang="ru-RU" sz="1000" b="1" dirty="0"/>
              <a:t> </a:t>
            </a:r>
            <a:r>
              <a:rPr lang="ru-RU" sz="1000" b="1" dirty="0" err="1"/>
              <a:t>във</a:t>
            </a:r>
            <a:r>
              <a:rPr lang="ru-RU" sz="1000" b="1" dirty="0"/>
              <a:t> </a:t>
            </a:r>
            <a:r>
              <a:rPr lang="ru-RU" sz="1000" b="1" dirty="0" err="1"/>
              <a:t>випуските</a:t>
            </a:r>
            <a:r>
              <a:rPr lang="ru-RU" sz="1000" b="1" dirty="0"/>
              <a:t> от 1 до 6 </a:t>
            </a:r>
            <a:r>
              <a:rPr lang="ru-RU" sz="1000" b="1" dirty="0" err="1"/>
              <a:t>клас</a:t>
            </a:r>
            <a:r>
              <a:rPr lang="ru-RU" sz="1000" b="1" dirty="0"/>
              <a:t> за </a:t>
            </a:r>
            <a:r>
              <a:rPr lang="ru-RU" sz="1000" b="1" dirty="0" err="1"/>
              <a:t>учебната</a:t>
            </a:r>
            <a:r>
              <a:rPr lang="ru-RU" sz="1000" b="1" dirty="0"/>
              <a:t> 2024-2025 </a:t>
            </a:r>
            <a:r>
              <a:rPr lang="ru-RU" sz="1000" b="1" dirty="0" err="1"/>
              <a:t>учебна</a:t>
            </a:r>
            <a:r>
              <a:rPr lang="ru-RU" sz="1000" b="1" dirty="0"/>
              <a:t> година е </a:t>
            </a:r>
            <a:r>
              <a:rPr lang="ru-RU" sz="1000" b="1" dirty="0" err="1"/>
              <a:t>близък</a:t>
            </a:r>
            <a:r>
              <a:rPr lang="ru-RU" sz="1000" b="1" dirty="0"/>
              <a:t> до </a:t>
            </a:r>
            <a:r>
              <a:rPr lang="ru-RU" sz="1000" b="1" dirty="0" err="1"/>
              <a:t>броя</a:t>
            </a:r>
            <a:r>
              <a:rPr lang="ru-RU" sz="1000" b="1" dirty="0"/>
              <a:t> на </a:t>
            </a:r>
            <a:r>
              <a:rPr lang="ru-RU" sz="1000" b="1" dirty="0" err="1"/>
              <a:t>учениците</a:t>
            </a:r>
            <a:r>
              <a:rPr lang="ru-RU" sz="1000" b="1" dirty="0"/>
              <a:t> в 7 </a:t>
            </a:r>
            <a:r>
              <a:rPr lang="ru-RU" sz="1000" b="1" dirty="0" err="1"/>
              <a:t>клас</a:t>
            </a:r>
            <a:r>
              <a:rPr lang="ru-RU" sz="1000" b="1" dirty="0"/>
              <a:t>.</a:t>
            </a:r>
            <a:endParaRPr lang="bg-BG" sz="1000" b="1" dirty="0"/>
          </a:p>
        </p:txBody>
      </p:sp>
    </p:spTree>
    <p:extLst>
      <p:ext uri="{BB962C8B-B14F-4D97-AF65-F5344CB8AC3E}">
        <p14:creationId xmlns:p14="http://schemas.microsoft.com/office/powerpoint/2010/main" val="2659634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err="1"/>
              <a:t>Разпределение</a:t>
            </a:r>
            <a:r>
              <a:rPr lang="ru-RU" sz="2400" dirty="0"/>
              <a:t> на </a:t>
            </a:r>
            <a:r>
              <a:rPr lang="ru-RU" sz="2400" dirty="0" err="1"/>
              <a:t>учениците</a:t>
            </a:r>
            <a:r>
              <a:rPr lang="ru-RU" sz="2400" dirty="0"/>
              <a:t>, </a:t>
            </a:r>
            <a:r>
              <a:rPr lang="ru-RU" sz="2400" dirty="0" err="1"/>
              <a:t>завършващи</a:t>
            </a:r>
            <a:r>
              <a:rPr lang="ru-RU" sz="2400" dirty="0"/>
              <a:t> 7 </a:t>
            </a:r>
            <a:r>
              <a:rPr lang="ru-RU" sz="2400" dirty="0" err="1"/>
              <a:t>клас</a:t>
            </a:r>
            <a:r>
              <a:rPr lang="ru-RU" sz="2400" dirty="0"/>
              <a:t> по </a:t>
            </a:r>
            <a:r>
              <a:rPr lang="ru-RU" sz="2400" dirty="0" err="1"/>
              <a:t>общини</a:t>
            </a:r>
            <a:r>
              <a:rPr lang="ru-RU" sz="2400" dirty="0"/>
              <a:t> и по </a:t>
            </a:r>
            <a:r>
              <a:rPr lang="ru-RU" sz="2400" dirty="0" err="1"/>
              <a:t>учебни</a:t>
            </a:r>
            <a:r>
              <a:rPr lang="ru-RU" sz="2400" dirty="0"/>
              <a:t> </a:t>
            </a:r>
            <a:r>
              <a:rPr lang="ru-RU" sz="2400" dirty="0" err="1"/>
              <a:t>години</a:t>
            </a:r>
            <a:endParaRPr lang="bg-BG" sz="2400" dirty="0"/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710979"/>
              </p:ext>
            </p:extLst>
          </p:nvPr>
        </p:nvGraphicFramePr>
        <p:xfrm>
          <a:off x="221381" y="1788607"/>
          <a:ext cx="8845618" cy="4881698"/>
        </p:xfrm>
        <a:graphic>
          <a:graphicData uri="http://schemas.openxmlformats.org/drawingml/2006/table">
            <a:tbl>
              <a:tblPr/>
              <a:tblGrid>
                <a:gridCol w="1449861">
                  <a:extLst>
                    <a:ext uri="{9D8B030D-6E8A-4147-A177-3AD203B41FA5}">
                      <a16:colId xmlns:a16="http://schemas.microsoft.com/office/drawing/2014/main" val="218828244"/>
                    </a:ext>
                  </a:extLst>
                </a:gridCol>
                <a:gridCol w="937284">
                  <a:extLst>
                    <a:ext uri="{9D8B030D-6E8A-4147-A177-3AD203B41FA5}">
                      <a16:colId xmlns:a16="http://schemas.microsoft.com/office/drawing/2014/main" val="2488577915"/>
                    </a:ext>
                  </a:extLst>
                </a:gridCol>
                <a:gridCol w="922637">
                  <a:extLst>
                    <a:ext uri="{9D8B030D-6E8A-4147-A177-3AD203B41FA5}">
                      <a16:colId xmlns:a16="http://schemas.microsoft.com/office/drawing/2014/main" val="690004665"/>
                    </a:ext>
                  </a:extLst>
                </a:gridCol>
                <a:gridCol w="951929">
                  <a:extLst>
                    <a:ext uri="{9D8B030D-6E8A-4147-A177-3AD203B41FA5}">
                      <a16:colId xmlns:a16="http://schemas.microsoft.com/office/drawing/2014/main" val="505770872"/>
                    </a:ext>
                  </a:extLst>
                </a:gridCol>
                <a:gridCol w="966575">
                  <a:extLst>
                    <a:ext uri="{9D8B030D-6E8A-4147-A177-3AD203B41FA5}">
                      <a16:colId xmlns:a16="http://schemas.microsoft.com/office/drawing/2014/main" val="3189066082"/>
                    </a:ext>
                  </a:extLst>
                </a:gridCol>
                <a:gridCol w="966575">
                  <a:extLst>
                    <a:ext uri="{9D8B030D-6E8A-4147-A177-3AD203B41FA5}">
                      <a16:colId xmlns:a16="http://schemas.microsoft.com/office/drawing/2014/main" val="2729258758"/>
                    </a:ext>
                  </a:extLst>
                </a:gridCol>
                <a:gridCol w="951929">
                  <a:extLst>
                    <a:ext uri="{9D8B030D-6E8A-4147-A177-3AD203B41FA5}">
                      <a16:colId xmlns:a16="http://schemas.microsoft.com/office/drawing/2014/main" val="1344978502"/>
                    </a:ext>
                  </a:extLst>
                </a:gridCol>
                <a:gridCol w="849414">
                  <a:extLst>
                    <a:ext uri="{9D8B030D-6E8A-4147-A177-3AD203B41FA5}">
                      <a16:colId xmlns:a16="http://schemas.microsoft.com/office/drawing/2014/main" val="774180019"/>
                    </a:ext>
                  </a:extLst>
                </a:gridCol>
                <a:gridCol w="849414">
                  <a:extLst>
                    <a:ext uri="{9D8B030D-6E8A-4147-A177-3AD203B41FA5}">
                      <a16:colId xmlns:a16="http://schemas.microsoft.com/office/drawing/2014/main" val="1118278956"/>
                    </a:ext>
                  </a:extLst>
                </a:gridCol>
              </a:tblGrid>
              <a:tr h="844946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2018 / 2019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2019 / 2020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2020 / 2021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 / 2022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/ 2023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 / 2024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 / 2025 година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202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година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628211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Балчик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517805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Генерал Тошево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264955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Добрич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339224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Добричка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7345085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Каварна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181997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Крушари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338244"/>
                  </a:ext>
                </a:extLst>
              </a:tr>
              <a:tr h="414392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Тервел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996389"/>
                  </a:ext>
                </a:extLst>
              </a:tr>
              <a:tr h="42868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Шабла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36" marR="6036" marT="60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903668"/>
                  </a:ext>
                </a:extLst>
              </a:tr>
              <a:tr h="707325">
                <a:tc>
                  <a:txBody>
                    <a:bodyPr/>
                    <a:lstStyle/>
                    <a:p>
                      <a:pPr algn="l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ОБЛАСТ ДОБРИЧ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1399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1368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1362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1359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1211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1181</a:t>
                      </a:r>
                    </a:p>
                  </a:txBody>
                  <a:tcPr marL="6036" marR="6036" marT="60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g-BG" sz="1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yanmar Text" panose="020B0502040204020203" pitchFamily="34" charset="0"/>
                        </a:rPr>
                        <a:t>  1195</a:t>
                      </a:r>
                      <a:endParaRPr lang="bg-BG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yanmar Text" panose="020B0502040204020203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08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681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CFC89F1-C041-5599-0EAA-14EDDE57F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68" y="614061"/>
            <a:ext cx="8001938" cy="1280891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/>
              <a:t>АНАЛИЗ </a:t>
            </a:r>
            <a:br>
              <a:rPr lang="bg-BG" sz="2800" b="1" dirty="0"/>
            </a:br>
            <a:r>
              <a:rPr lang="bg-BG" sz="2800" b="1" dirty="0"/>
              <a:t>на предложението за ДПП </a:t>
            </a:r>
            <a:br>
              <a:rPr lang="bg-BG" sz="2800" b="1" dirty="0"/>
            </a:br>
            <a:r>
              <a:rPr lang="bg-BG" sz="2800" b="1" dirty="0"/>
              <a:t>на областно ниво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32212785-B03C-F27F-F306-42ECCDB35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2" y="2133601"/>
            <a:ext cx="8450981" cy="46389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bg-BG" sz="5600" b="1" dirty="0">
                <a:latin typeface="+mj-lt"/>
              </a:rPr>
              <a:t>   Други фактори са необходимостта от кадри на пазара на труда, МТБ в училищата, кадровата обезпеченост с педагогически специалисти и </a:t>
            </a:r>
            <a:r>
              <a:rPr lang="bg-BG" sz="5600" dirty="0">
                <a:latin typeface="+mj-lt"/>
              </a:rPr>
              <a:t>спазването на </a:t>
            </a:r>
            <a:r>
              <a:rPr lang="ru-RU" sz="5600" dirty="0">
                <a:latin typeface="+mj-lt"/>
              </a:rPr>
              <a:t>чл. 144, ал. 1, т. 3 от ЗПУО </a:t>
            </a:r>
            <a:r>
              <a:rPr lang="ru-RU" sz="5600" b="1" dirty="0">
                <a:latin typeface="+mj-lt"/>
              </a:rPr>
              <a:t>да </a:t>
            </a:r>
            <a:r>
              <a:rPr lang="ru-RU" sz="5600" b="1" dirty="0" err="1">
                <a:latin typeface="+mj-lt"/>
              </a:rPr>
              <a:t>няма</a:t>
            </a:r>
            <a:r>
              <a:rPr lang="ru-RU" sz="5600" b="1" dirty="0">
                <a:latin typeface="+mj-lt"/>
              </a:rPr>
              <a:t> </a:t>
            </a:r>
            <a:r>
              <a:rPr lang="ru-RU" sz="5600" b="1" dirty="0" err="1">
                <a:latin typeface="+mj-lt"/>
              </a:rPr>
              <a:t>повтаряне</a:t>
            </a:r>
            <a:r>
              <a:rPr lang="ru-RU" sz="5600" b="1" dirty="0">
                <a:latin typeface="+mj-lt"/>
              </a:rPr>
              <a:t> на </a:t>
            </a:r>
            <a:r>
              <a:rPr lang="ru-RU" sz="5600" b="1" dirty="0" err="1">
                <a:latin typeface="+mj-lt"/>
              </a:rPr>
              <a:t>професии</a:t>
            </a:r>
            <a:r>
              <a:rPr lang="ru-RU" sz="5600" b="1" dirty="0">
                <a:latin typeface="+mj-lt"/>
              </a:rPr>
              <a:t> и </a:t>
            </a:r>
            <a:r>
              <a:rPr lang="ru-RU" sz="5600" b="1" dirty="0" err="1">
                <a:latin typeface="+mj-lt"/>
              </a:rPr>
              <a:t>специалности</a:t>
            </a:r>
            <a:r>
              <a:rPr lang="ru-RU" sz="5600" b="1" dirty="0">
                <a:latin typeface="+mj-lt"/>
              </a:rPr>
              <a:t> в СУ и </a:t>
            </a:r>
            <a:r>
              <a:rPr lang="ru-RU" sz="5600" b="1" dirty="0" err="1">
                <a:latin typeface="+mj-lt"/>
              </a:rPr>
              <a:t>профилираните</a:t>
            </a:r>
            <a:r>
              <a:rPr lang="ru-RU" sz="5600" b="1" dirty="0">
                <a:latin typeface="+mj-lt"/>
              </a:rPr>
              <a:t> гимназии </a:t>
            </a:r>
            <a:r>
              <a:rPr lang="ru-RU" sz="5600" b="1" dirty="0" err="1">
                <a:latin typeface="+mj-lt"/>
              </a:rPr>
              <a:t>със</a:t>
            </a:r>
            <a:r>
              <a:rPr lang="ru-RU" sz="5600" b="1" dirty="0">
                <a:latin typeface="+mj-lt"/>
              </a:rPr>
              <a:t> </a:t>
            </a:r>
            <a:r>
              <a:rPr lang="ru-RU" sz="5600" b="1" dirty="0" err="1">
                <a:latin typeface="+mj-lt"/>
              </a:rPr>
              <a:t>същите</a:t>
            </a:r>
            <a:r>
              <a:rPr lang="ru-RU" sz="5600" b="1" dirty="0">
                <a:latin typeface="+mj-lt"/>
              </a:rPr>
              <a:t> от </a:t>
            </a:r>
            <a:r>
              <a:rPr lang="ru-RU" sz="5600" b="1" dirty="0" err="1">
                <a:latin typeface="+mj-lt"/>
              </a:rPr>
              <a:t>професионалните</a:t>
            </a:r>
            <a:r>
              <a:rPr lang="ru-RU" sz="5600" b="1" dirty="0">
                <a:latin typeface="+mj-lt"/>
              </a:rPr>
              <a:t> гимназии. </a:t>
            </a:r>
            <a:endParaRPr lang="bg-BG" sz="5600" b="1" dirty="0">
              <a:latin typeface="+mj-lt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bg-BG" sz="5600" b="1" dirty="0">
                <a:solidFill>
                  <a:srgbClr val="FF0000"/>
                </a:solidFill>
                <a:latin typeface="+mj-lt"/>
              </a:rPr>
              <a:t>   </a:t>
            </a:r>
            <a:r>
              <a:rPr lang="bg-BG" sz="5600" b="1" dirty="0">
                <a:solidFill>
                  <a:schemeClr val="tx1"/>
                </a:solidFill>
                <a:latin typeface="+mj-lt"/>
              </a:rPr>
              <a:t>Още този първоначален анализ показва о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сновната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причина за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трудностите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при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планирането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и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реализирането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на ДПП в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област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Добрич -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неоптимизиранаето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на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училищна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мрежа от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някои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от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общините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в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областта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,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като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с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това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си бездействие не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отчитат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намаляването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на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броя</a:t>
            </a:r>
            <a:r>
              <a:rPr lang="ru-RU" sz="5600" b="1" dirty="0">
                <a:solidFill>
                  <a:schemeClr val="tx1"/>
                </a:solidFill>
                <a:latin typeface="+mj-lt"/>
              </a:rPr>
              <a:t> на </a:t>
            </a:r>
            <a:r>
              <a:rPr lang="ru-RU" sz="5600" b="1" dirty="0" err="1">
                <a:solidFill>
                  <a:schemeClr val="tx1"/>
                </a:solidFill>
                <a:latin typeface="+mj-lt"/>
              </a:rPr>
              <a:t>учениците</a:t>
            </a:r>
            <a:r>
              <a:rPr lang="bg-BG" sz="5600" b="1" dirty="0">
                <a:solidFill>
                  <a:schemeClr val="tx1"/>
                </a:solidFill>
                <a:latin typeface="+mj-lt"/>
              </a:rPr>
              <a:t>, а РУО – Добрич, като представител на държавата в област Добрич трябва да отрази в предложението си за ДПП целевите стойности, като коригира предложенията на училищата, ако не отговарят на тези стойности и критерии.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bg-BG" sz="4300" b="1" dirty="0">
                <a:solidFill>
                  <a:srgbClr val="FF0000"/>
                </a:solidFill>
              </a:rPr>
              <a:t>   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bg-BG" sz="1200" dirty="0"/>
          </a:p>
          <a:p>
            <a:pPr marL="0" indent="0" algn="just">
              <a:lnSpc>
                <a:spcPct val="170000"/>
              </a:lnSpc>
              <a:buNone/>
            </a:pPr>
            <a:endParaRPr lang="bg-BG" sz="4900" dirty="0"/>
          </a:p>
          <a:p>
            <a:pPr algn="just">
              <a:buFont typeface="Wingdings" panose="05000000000000000000" pitchFamily="2" charset="2"/>
              <a:buChar char="ü"/>
            </a:pPr>
            <a:endParaRPr lang="bg-BG" sz="4900" dirty="0"/>
          </a:p>
          <a:p>
            <a:pPr algn="just">
              <a:buFont typeface="Wingdings" panose="05000000000000000000" pitchFamily="2" charset="2"/>
              <a:buChar char="ü"/>
            </a:pPr>
            <a:endParaRPr lang="bg-BG" dirty="0"/>
          </a:p>
          <a:p>
            <a:pPr marL="0" indent="0"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05554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EA3896-B2B8-D48A-8311-0F9E375E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3" y="97394"/>
            <a:ext cx="4200525" cy="999886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/>
              <a:t/>
            </a:r>
            <a:br>
              <a:rPr lang="bg-BG" dirty="0"/>
            </a:br>
            <a:r>
              <a:rPr lang="bg-BG" dirty="0"/>
              <a:t/>
            </a:r>
            <a:br>
              <a:rPr lang="bg-BG" dirty="0"/>
            </a:br>
            <a:r>
              <a:rPr lang="bg-BG" dirty="0"/>
              <a:t>АНАЛИЗ </a:t>
            </a:r>
            <a:br>
              <a:rPr lang="bg-BG" dirty="0"/>
            </a:br>
            <a:r>
              <a:rPr lang="bg-BG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на </a:t>
            </a:r>
            <a:r>
              <a:rPr lang="bg-BG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завършващите 7 клас в област Добрич</a:t>
            </a:r>
            <a:endParaRPr lang="bg-BG" dirty="0"/>
          </a:p>
        </p:txBody>
      </p:sp>
      <p:sp>
        <p:nvSpPr>
          <p:cNvPr id="11" name="Текстов контейнер 10">
            <a:extLst>
              <a:ext uri="{FF2B5EF4-FFF2-40B4-BE49-F238E27FC236}">
                <a16:creationId xmlns:a16="http://schemas.microsoft.com/office/drawing/2014/main" id="{6360DC6D-C814-33D9-C670-3F9562A25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2506" y="1366787"/>
            <a:ext cx="4379494" cy="5491215"/>
          </a:xfrm>
        </p:spPr>
        <p:txBody>
          <a:bodyPr>
            <a:normAutofit fontScale="25000" lnSpcReduction="20000"/>
          </a:bodyPr>
          <a:lstStyle/>
          <a:p>
            <a:pPr marL="342891" indent="-342891" algn="just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ru-RU" sz="4900" b="1" dirty="0" err="1"/>
              <a:t>Общините</a:t>
            </a:r>
            <a:r>
              <a:rPr lang="ru-RU" sz="4900" b="1" dirty="0"/>
              <a:t> в </a:t>
            </a:r>
            <a:r>
              <a:rPr lang="ru-RU" sz="4900" b="1" dirty="0" err="1"/>
              <a:t>област</a:t>
            </a:r>
            <a:r>
              <a:rPr lang="ru-RU" sz="4900" b="1" dirty="0"/>
              <a:t> Добрич, </a:t>
            </a:r>
            <a:r>
              <a:rPr lang="ru-RU" sz="4900" b="1" dirty="0" err="1"/>
              <a:t>които</a:t>
            </a:r>
            <a:r>
              <a:rPr lang="ru-RU" sz="4900" b="1" dirty="0"/>
              <a:t> </a:t>
            </a:r>
            <a:r>
              <a:rPr lang="ru-RU" sz="4900" b="1" dirty="0" err="1"/>
              <a:t>са</a:t>
            </a:r>
            <a:r>
              <a:rPr lang="ru-RU" sz="4900" b="1" dirty="0"/>
              <a:t> се </a:t>
            </a:r>
            <a:r>
              <a:rPr lang="ru-RU" sz="4900" b="1" dirty="0" err="1"/>
              <a:t>съобразили</a:t>
            </a:r>
            <a:r>
              <a:rPr lang="ru-RU" sz="4900" b="1" dirty="0"/>
              <a:t> с </a:t>
            </a:r>
            <a:r>
              <a:rPr lang="ru-RU" sz="4900" b="1" dirty="0" err="1"/>
              <a:t>тези</a:t>
            </a:r>
            <a:r>
              <a:rPr lang="ru-RU" sz="4900" b="1" dirty="0"/>
              <a:t> </a:t>
            </a:r>
            <a:r>
              <a:rPr lang="ru-RU" sz="4900" b="1" dirty="0" err="1"/>
              <a:t>реалности</a:t>
            </a:r>
            <a:r>
              <a:rPr lang="ru-RU" sz="4900" b="1" dirty="0"/>
              <a:t> от </a:t>
            </a:r>
            <a:r>
              <a:rPr lang="ru-RU" sz="4900" b="1" dirty="0" err="1"/>
              <a:t>последните</a:t>
            </a:r>
            <a:r>
              <a:rPr lang="ru-RU" sz="4900" b="1" dirty="0"/>
              <a:t> 20 </a:t>
            </a:r>
            <a:r>
              <a:rPr lang="ru-RU" sz="4900" b="1" dirty="0" err="1"/>
              <a:t>години</a:t>
            </a:r>
            <a:r>
              <a:rPr lang="ru-RU" sz="4900" b="1" dirty="0"/>
              <a:t> и </a:t>
            </a:r>
            <a:r>
              <a:rPr lang="ru-RU" sz="4900" b="1" dirty="0" err="1"/>
              <a:t>са</a:t>
            </a:r>
            <a:r>
              <a:rPr lang="ru-RU" sz="4900" b="1" dirty="0"/>
              <a:t> </a:t>
            </a:r>
            <a:r>
              <a:rPr lang="ru-RU" sz="4900" b="1" dirty="0" err="1"/>
              <a:t>оптимизирали</a:t>
            </a:r>
            <a:r>
              <a:rPr lang="ru-RU" sz="4900" b="1" dirty="0"/>
              <a:t> </a:t>
            </a:r>
            <a:r>
              <a:rPr lang="ru-RU" sz="4900" b="1" dirty="0" err="1"/>
              <a:t>училищната</a:t>
            </a:r>
            <a:r>
              <a:rPr lang="ru-RU" sz="4900" b="1" dirty="0"/>
              <a:t> си мрежа в </a:t>
            </a:r>
            <a:r>
              <a:rPr lang="ru-RU" sz="4900" b="1" dirty="0" err="1"/>
              <a:t>гимназиален</a:t>
            </a:r>
            <a:r>
              <a:rPr lang="ru-RU" sz="4900" b="1" dirty="0"/>
              <a:t> </a:t>
            </a:r>
            <a:r>
              <a:rPr lang="ru-RU" sz="4900" b="1" dirty="0" err="1"/>
              <a:t>етап</a:t>
            </a:r>
            <a:r>
              <a:rPr lang="ru-RU" sz="4900" b="1" dirty="0"/>
              <a:t> </a:t>
            </a:r>
            <a:r>
              <a:rPr lang="ru-RU" sz="4900" dirty="0"/>
              <a:t>на </a:t>
            </a:r>
            <a:r>
              <a:rPr lang="ru-RU" sz="4900" dirty="0" err="1"/>
              <a:t>средното</a:t>
            </a:r>
            <a:r>
              <a:rPr lang="ru-RU" sz="4900" dirty="0"/>
              <a:t> образование </a:t>
            </a:r>
            <a:r>
              <a:rPr lang="ru-RU" sz="4900" b="1" dirty="0" err="1"/>
              <a:t>са</a:t>
            </a:r>
            <a:r>
              <a:rPr lang="ru-RU" sz="4900" b="1" dirty="0"/>
              <a:t> 5: Балчик, </a:t>
            </a:r>
            <a:r>
              <a:rPr lang="ru-RU" sz="4900" b="1" dirty="0" err="1"/>
              <a:t>Каварна</a:t>
            </a:r>
            <a:r>
              <a:rPr lang="ru-RU" sz="4900" b="1" dirty="0"/>
              <a:t>, </a:t>
            </a:r>
            <a:r>
              <a:rPr lang="ru-RU" sz="4900" b="1" dirty="0" err="1"/>
              <a:t>Шабла</a:t>
            </a:r>
            <a:r>
              <a:rPr lang="ru-RU" sz="4900" b="1" dirty="0"/>
              <a:t>, Генерал </a:t>
            </a:r>
            <a:r>
              <a:rPr lang="ru-RU" sz="4900" b="1" dirty="0" err="1"/>
              <a:t>Тошево</a:t>
            </a:r>
            <a:r>
              <a:rPr lang="ru-RU" sz="4900" b="1" dirty="0"/>
              <a:t> и </a:t>
            </a:r>
            <a:r>
              <a:rPr lang="ru-RU" sz="4900" b="1" dirty="0" err="1"/>
              <a:t>Крушари</a:t>
            </a:r>
            <a:r>
              <a:rPr lang="ru-RU" sz="4900" b="1" dirty="0"/>
              <a:t>. </a:t>
            </a:r>
            <a:r>
              <a:rPr lang="ru-RU" sz="4900" b="1" dirty="0" err="1"/>
              <a:t>Данните</a:t>
            </a:r>
            <a:r>
              <a:rPr lang="ru-RU" sz="4900" b="1" dirty="0"/>
              <a:t> от </a:t>
            </a:r>
            <a:r>
              <a:rPr lang="ru-RU" sz="4900" b="1" dirty="0" err="1"/>
              <a:t>таблицата</a:t>
            </a:r>
            <a:r>
              <a:rPr lang="ru-RU" sz="4900" b="1" dirty="0"/>
              <a:t> </a:t>
            </a:r>
            <a:r>
              <a:rPr lang="ru-RU" sz="4900" b="1" dirty="0" err="1"/>
              <a:t>показват</a:t>
            </a:r>
            <a:r>
              <a:rPr lang="ru-RU" sz="4900" b="1" dirty="0"/>
              <a:t>, че от 2018 г. до 2025 г. </a:t>
            </a:r>
            <a:r>
              <a:rPr lang="ru-RU" sz="4900" b="1" dirty="0" err="1"/>
              <a:t>училищата</a:t>
            </a:r>
            <a:r>
              <a:rPr lang="ru-RU" sz="4900" b="1" dirty="0"/>
              <a:t> в </a:t>
            </a:r>
            <a:r>
              <a:rPr lang="ru-RU" sz="4900" b="1" dirty="0" err="1"/>
              <a:t>тях</a:t>
            </a:r>
            <a:r>
              <a:rPr lang="ru-RU" sz="4900" b="1" dirty="0"/>
              <a:t>, </a:t>
            </a:r>
            <a:r>
              <a:rPr lang="ru-RU" sz="4900" b="1" dirty="0" err="1"/>
              <a:t>колкото</a:t>
            </a:r>
            <a:r>
              <a:rPr lang="ru-RU" sz="4900" b="1" dirty="0"/>
              <a:t> </a:t>
            </a:r>
            <a:r>
              <a:rPr lang="ru-RU" sz="4900" b="1" dirty="0" err="1"/>
              <a:t>паралелки</a:t>
            </a:r>
            <a:r>
              <a:rPr lang="ru-RU" sz="4900" b="1" dirty="0"/>
              <a:t> </a:t>
            </a:r>
            <a:r>
              <a:rPr lang="ru-RU" sz="4900" b="1" dirty="0" err="1"/>
              <a:t>предлагат</a:t>
            </a:r>
            <a:r>
              <a:rPr lang="ru-RU" sz="4900" b="1" dirty="0"/>
              <a:t>, толкова и </a:t>
            </a:r>
            <a:r>
              <a:rPr lang="ru-RU" sz="4900" b="1" dirty="0" err="1"/>
              <a:t>реализират</a:t>
            </a:r>
            <a:r>
              <a:rPr lang="ru-RU" sz="4900" b="1" dirty="0"/>
              <a:t>. Именно, </a:t>
            </a:r>
            <a:r>
              <a:rPr lang="ru-RU" sz="4900" b="1" dirty="0" err="1"/>
              <a:t>защото</a:t>
            </a:r>
            <a:r>
              <a:rPr lang="ru-RU" sz="4900" b="1" dirty="0"/>
              <a:t> </a:t>
            </a:r>
            <a:r>
              <a:rPr lang="ru-RU" sz="4900" b="1" dirty="0" err="1"/>
              <a:t>училищната</a:t>
            </a:r>
            <a:r>
              <a:rPr lang="ru-RU" sz="4900" b="1" dirty="0"/>
              <a:t> мрежа е </a:t>
            </a:r>
            <a:r>
              <a:rPr lang="ru-RU" sz="4900" b="1" dirty="0" err="1"/>
              <a:t>оптимизирана</a:t>
            </a:r>
            <a:r>
              <a:rPr lang="ru-RU" sz="4900" b="1" dirty="0"/>
              <a:t> от </a:t>
            </a:r>
            <a:r>
              <a:rPr lang="ru-RU" sz="4900" b="1" dirty="0" err="1"/>
              <a:t>общините</a:t>
            </a:r>
            <a:r>
              <a:rPr lang="ru-RU" sz="4900" b="1" dirty="0"/>
              <a:t>, </a:t>
            </a:r>
            <a:r>
              <a:rPr lang="ru-RU" sz="4900" dirty="0" err="1"/>
              <a:t>като</a:t>
            </a:r>
            <a:r>
              <a:rPr lang="ru-RU" sz="4900" dirty="0"/>
              <a:t> е </a:t>
            </a:r>
            <a:r>
              <a:rPr lang="ru-RU" sz="4900" dirty="0" err="1"/>
              <a:t>съобразена</a:t>
            </a:r>
            <a:r>
              <a:rPr lang="ru-RU" sz="4900" dirty="0"/>
              <a:t> с </a:t>
            </a:r>
            <a:r>
              <a:rPr lang="ru-RU" sz="4900" dirty="0" err="1"/>
              <a:t>броя</a:t>
            </a:r>
            <a:r>
              <a:rPr lang="ru-RU" sz="4900" dirty="0"/>
              <a:t> на </a:t>
            </a:r>
            <a:r>
              <a:rPr lang="ru-RU" sz="4900" dirty="0" err="1"/>
              <a:t>учениците</a:t>
            </a:r>
            <a:r>
              <a:rPr lang="ru-RU" sz="4900" dirty="0"/>
              <a:t> в </a:t>
            </a:r>
            <a:r>
              <a:rPr lang="ru-RU" sz="4900" dirty="0" err="1"/>
              <a:t>гимназиален</a:t>
            </a:r>
            <a:r>
              <a:rPr lang="ru-RU" sz="4900" dirty="0"/>
              <a:t> </a:t>
            </a:r>
            <a:r>
              <a:rPr lang="ru-RU" sz="4900" dirty="0" err="1"/>
              <a:t>етап</a:t>
            </a:r>
            <a:r>
              <a:rPr lang="ru-RU" sz="4900" dirty="0"/>
              <a:t>. </a:t>
            </a:r>
            <a:r>
              <a:rPr lang="bg-BG" sz="4900" dirty="0"/>
              <a:t> </a:t>
            </a:r>
          </a:p>
        </p:txBody>
      </p:sp>
      <p:graphicFrame>
        <p:nvGraphicFramePr>
          <p:cNvPr id="13" name="Контейнер за съдържание 12">
            <a:extLst>
              <a:ext uri="{FF2B5EF4-FFF2-40B4-BE49-F238E27FC236}">
                <a16:creationId xmlns:a16="http://schemas.microsoft.com/office/drawing/2014/main" id="{C97E823C-2754-C17F-2626-19BA5B6E7A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171074"/>
              </p:ext>
            </p:extLst>
          </p:nvPr>
        </p:nvGraphicFramePr>
        <p:xfrm>
          <a:off x="4743450" y="339634"/>
          <a:ext cx="4043497" cy="6026334"/>
        </p:xfrm>
        <a:graphic>
          <a:graphicData uri="http://schemas.openxmlformats.org/drawingml/2006/table">
            <a:tbl>
              <a:tblPr/>
              <a:tblGrid>
                <a:gridCol w="656812">
                  <a:extLst>
                    <a:ext uri="{9D8B030D-6E8A-4147-A177-3AD203B41FA5}">
                      <a16:colId xmlns:a16="http://schemas.microsoft.com/office/drawing/2014/main" val="3785464279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898024861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1895498197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2746393895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3645689724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4170379543"/>
                    </a:ext>
                  </a:extLst>
                </a:gridCol>
              </a:tblGrid>
              <a:tr h="161368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Община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ученици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Завършващи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2024 - 2025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ученици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Завършващи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2025 - 2026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при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пълняемост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ученици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Предложен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от 2021 до 2024 г.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Предложен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учебната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2025 -2026 г.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84550"/>
                  </a:ext>
                </a:extLst>
              </a:tr>
              <a:tr h="1028190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Балчик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117</a:t>
                      </a:r>
                      <a:b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/от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тях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74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са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останали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в 8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bg-BG" sz="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endParaRPr lang="bg-BG" sz="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endParaRPr lang="bg-BG" sz="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5,38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2507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Каварна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1706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Шабла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5956"/>
                  </a:ext>
                </a:extLst>
              </a:tr>
              <a:tr h="571216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Генерал</a:t>
                      </a:r>
                      <a:b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Тошево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3,08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429222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Крушари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205530"/>
                  </a:ext>
                </a:extLst>
              </a:tr>
              <a:tr h="138519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Добричка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/от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тях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останали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8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то в 2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п. до 2021, 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 2022 и 2024 - 2 паралелки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9601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Тервел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5598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Добрич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35 - 37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6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228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EA3896-B2B8-D48A-8311-0F9E375E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3" y="247651"/>
            <a:ext cx="4200525" cy="112395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800" dirty="0"/>
              <a:t>АНАЛИЗ </a:t>
            </a:r>
            <a:r>
              <a:rPr lang="bg-BG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на </a:t>
            </a:r>
            <a:r>
              <a:rPr lang="bg-BG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  <a:ea typeface="+mn-ea"/>
                <a:cs typeface="+mn-cs"/>
              </a:rPr>
              <a:t>завършващите 7 клас в област Добрич</a:t>
            </a:r>
            <a:endParaRPr lang="bg-BG" sz="2800" dirty="0"/>
          </a:p>
        </p:txBody>
      </p:sp>
      <p:sp>
        <p:nvSpPr>
          <p:cNvPr id="11" name="Текстов контейнер 10">
            <a:extLst>
              <a:ext uri="{FF2B5EF4-FFF2-40B4-BE49-F238E27FC236}">
                <a16:creationId xmlns:a16="http://schemas.microsoft.com/office/drawing/2014/main" id="{6360DC6D-C814-33D9-C670-3F9562A25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8126" y="1485901"/>
            <a:ext cx="4376740" cy="5372100"/>
          </a:xfrm>
        </p:spPr>
        <p:txBody>
          <a:bodyPr>
            <a:normAutofit fontScale="70000" lnSpcReduction="20000"/>
          </a:bodyPr>
          <a:lstStyle/>
          <a:p>
            <a:pPr marL="285744" indent="-285744" algn="just">
              <a:buFont typeface="Wingdings" panose="05000000000000000000" pitchFamily="2" charset="2"/>
              <a:buChar char="§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Останалите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 Добричка: 122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пълняемост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насочват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гр. Добрич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места. В 8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25-26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 1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чилищата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2021 г.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четвърта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година в община Добричка се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3,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Стефаново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ДПП в 8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ПС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съобразяването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процесът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трябва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Тервел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103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пълняемост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наред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Три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община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Тервел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предлагаха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6,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Коларци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предлагаше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ДПП в 8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ПС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отново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предложи прием в 8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Необходимият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 все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още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Сравнявайки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приблизително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еднакъв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изводът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следния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Всяка година около 100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кандидатстващи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8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община,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Балчик,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Каварна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Тошево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Тервел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Първите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реалистично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4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А община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Тервел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Подобно 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Шабла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Крушари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Добричка – и трите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кандидатстващи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общината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си за 1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община Добричка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  <p:sp>
        <p:nvSpPr>
          <p:cNvPr id="12" name="Контейнер за съдържание 11">
            <a:extLst>
              <a:ext uri="{FF2B5EF4-FFF2-40B4-BE49-F238E27FC236}">
                <a16:creationId xmlns:a16="http://schemas.microsoft.com/office/drawing/2014/main" id="{5F88B6F1-C51B-7795-9210-FC290B72C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13" name="Контейнер за съдържание 12">
            <a:extLst>
              <a:ext uri="{FF2B5EF4-FFF2-40B4-BE49-F238E27FC236}">
                <a16:creationId xmlns:a16="http://schemas.microsoft.com/office/drawing/2014/main" id="{412A7C54-B631-A27D-F76C-5A2634202D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918956"/>
              </p:ext>
            </p:extLst>
          </p:nvPr>
        </p:nvGraphicFramePr>
        <p:xfrm>
          <a:off x="4743450" y="339634"/>
          <a:ext cx="4043497" cy="6026334"/>
        </p:xfrm>
        <a:graphic>
          <a:graphicData uri="http://schemas.openxmlformats.org/drawingml/2006/table">
            <a:tbl>
              <a:tblPr/>
              <a:tblGrid>
                <a:gridCol w="656812">
                  <a:extLst>
                    <a:ext uri="{9D8B030D-6E8A-4147-A177-3AD203B41FA5}">
                      <a16:colId xmlns:a16="http://schemas.microsoft.com/office/drawing/2014/main" val="3785464279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898024861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1895498197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2746393895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3645689724"/>
                    </a:ext>
                  </a:extLst>
                </a:gridCol>
                <a:gridCol w="677337">
                  <a:extLst>
                    <a:ext uri="{9D8B030D-6E8A-4147-A177-3AD203B41FA5}">
                      <a16:colId xmlns:a16="http://schemas.microsoft.com/office/drawing/2014/main" val="4170379543"/>
                    </a:ext>
                  </a:extLst>
                </a:gridCol>
              </a:tblGrid>
              <a:tr h="1613684"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Община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ученици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Завършващи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2024 - 2025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ученици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Завършващи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2025 - 2026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при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пълняемост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ученици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Предложен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от 2021 до 2024 г.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Предложен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брой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паралелки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за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учебната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2025 -2026 г.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84550"/>
                  </a:ext>
                </a:extLst>
              </a:tr>
              <a:tr h="1028190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Балчик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/от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тях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74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останали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8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клас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2507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Каварна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1706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Шабла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5956"/>
                  </a:ext>
                </a:extLst>
              </a:tr>
              <a:tr h="571216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Генерал</a:t>
                      </a:r>
                      <a:b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Тошево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429222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Крушари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205530"/>
                  </a:ext>
                </a:extLst>
              </a:tr>
              <a:tr h="138519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Добричка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76</a:t>
                      </a:r>
                      <a:b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/от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тях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25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са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останали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в 8клас и то в 2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класа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 п. до 2021, </a:t>
                      </a:r>
                      <a:b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през</a:t>
                      </a:r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2022 и 2024 - 2 </a:t>
                      </a:r>
                      <a:r>
                        <a:rPr lang="ru-RU" sz="8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паралелки</a:t>
                      </a:r>
                      <a:endParaRPr lang="ru-RU" sz="8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9601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Тервел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4,29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55986"/>
                  </a:ext>
                </a:extLst>
              </a:tr>
              <a:tr h="285609">
                <a:tc>
                  <a:txBody>
                    <a:bodyPr/>
                    <a:lstStyle/>
                    <a:p>
                      <a:pPr algn="ctr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Добрич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25,21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35 - 37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16" marR="7216" marT="7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6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981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Загатване">
  <a:themeElements>
    <a:clrScheme name="Загатване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Загатване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агатване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5500</TotalTime>
  <Words>5144</Words>
  <Application>Microsoft Office PowerPoint</Application>
  <PresentationFormat>Презентация на цял екран (4:3)</PresentationFormat>
  <Paragraphs>897</Paragraphs>
  <Slides>20</Slides>
  <Notes>4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20</vt:i4>
      </vt:variant>
    </vt:vector>
  </HeadingPairs>
  <TitlesOfParts>
    <vt:vector size="28" baseType="lpstr">
      <vt:lpstr>Arial</vt:lpstr>
      <vt:lpstr>Calibri</vt:lpstr>
      <vt:lpstr>Century Gothic</vt:lpstr>
      <vt:lpstr>Myanmar Text</vt:lpstr>
      <vt:lpstr>Times New Roman</vt:lpstr>
      <vt:lpstr>Wingdings</vt:lpstr>
      <vt:lpstr>Wingdings 3</vt:lpstr>
      <vt:lpstr>Загатване</vt:lpstr>
      <vt:lpstr>ДЪРЖАВЕН ПЛАН-ПРИЕМ ЗА 2025-2026 УЧЕБНА ГОДИНА ЗА ОБЛАСТ ДОБРИЧ</vt:lpstr>
      <vt:lpstr>НОРМАТИВНИ ИЗИСКВАНИЯ ПРИ ПЛАНИРАНЕ НА ДПП</vt:lpstr>
      <vt:lpstr>НОРМАТИВНИ ИЗИСКВАНИЯ ПРИ ПЛАНИРАНЕ НА ДПП</vt:lpstr>
      <vt:lpstr>ЦЕЛЕВИ СТОЙНОСТИ ЗА 2025- 2026 УЧЕБНА ГОДИНА</vt:lpstr>
      <vt:lpstr>АНАЛИЗ  на предложението за ДПП на областно ниво</vt:lpstr>
      <vt:lpstr>Разпределение на учениците, завършващи 7 клас по общини и по учебни години</vt:lpstr>
      <vt:lpstr>АНАЛИЗ  на предложението за ДПП  на областно ниво</vt:lpstr>
      <vt:lpstr>  АНАЛИЗ  на завършващите 7 клас в област Добрич</vt:lpstr>
      <vt:lpstr>АНАЛИЗ на завършващите 7 клас в област Добрич</vt:lpstr>
      <vt:lpstr>АНАЛИЗ на завършващите 7 клас в област Добрич</vt:lpstr>
      <vt:lpstr>Изводи:</vt:lpstr>
      <vt:lpstr>Изводи:</vt:lpstr>
      <vt:lpstr>Изводи:</vt:lpstr>
      <vt:lpstr>Изводи:</vt:lpstr>
      <vt:lpstr>Презентация на PowerPoint</vt:lpstr>
      <vt:lpstr>Брой ученици от 1 до 7 клас  в община Тервел</vt:lpstr>
      <vt:lpstr>Брой ученици от 1 до  7 клас  в община Добричка</vt:lpstr>
      <vt:lpstr>ПРЕДЛОЖЕНИЯ ВКЛЮЧЕНИ В ДПП ЗА 2025-2026 УЧЕБНА ГОДИНА – ОБЩИНА ГРАД ДОБРИЧ</vt:lpstr>
      <vt:lpstr>ПРЕДЛОЖЕНИЯ ВКЛЮЧЕНИ В ДПП ЗА 2025-2026 УЧЕБНА ГОДИНА ПО ОБЩИНИ</vt:lpstr>
      <vt:lpstr>БЛАГОДАРЯ ВИ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Иво Иванов (РУО - Добрич)</dc:creator>
  <cp:lastModifiedBy>user</cp:lastModifiedBy>
  <cp:revision>850</cp:revision>
  <cp:lastPrinted>2025-01-31T19:28:59Z</cp:lastPrinted>
  <dcterms:created xsi:type="dcterms:W3CDTF">2022-02-14T11:57:14Z</dcterms:created>
  <dcterms:modified xsi:type="dcterms:W3CDTF">2025-02-11T08:48:57Z</dcterms:modified>
</cp:coreProperties>
</file>