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7"/>
  </p:handoutMasterIdLst>
  <p:sldIdLst>
    <p:sldId id="269" r:id="rId4"/>
    <p:sldId id="262" r:id="rId5"/>
    <p:sldId id="309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-312" y="-494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2024-12-13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1" r:id="rId5"/>
    <p:sldLayoutId id="2147483737" r:id="rId6"/>
    <p:sldLayoutId id="2147483736" r:id="rId7"/>
    <p:sldLayoutId id="2147483740" r:id="rId8"/>
    <p:sldLayoutId id="2147483741" r:id="rId9"/>
    <p:sldLayoutId id="2147483744" r:id="rId10"/>
    <p:sldLayoutId id="2147483742" r:id="rId11"/>
    <p:sldLayoutId id="2147483745" r:id="rId12"/>
    <p:sldLayoutId id="2147483748" r:id="rId13"/>
    <p:sldLayoutId id="2147483749" r:id="rId14"/>
    <p:sldLayoutId id="2147483753" r:id="rId15"/>
    <p:sldLayoutId id="2147483754" r:id="rId16"/>
    <p:sldLayoutId id="2147483750" r:id="rId17"/>
    <p:sldLayoutId id="2147483751" r:id="rId18"/>
    <p:sldLayoutId id="2147483752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-4351" y="4021484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888277" y="2376123"/>
            <a:ext cx="11887200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 СЪВЕТ</a:t>
            </a:r>
            <a:endParaRPr lang="ko-KR" altLang="en-US" sz="5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8851" y="4073061"/>
            <a:ext cx="11887056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g-BG" altLang="ko-K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Представяне на Композитния индекс „Икономика на светло“ и Под-индекса „Заетост на светло“</a:t>
            </a:r>
          </a:p>
          <a:p>
            <a:pPr algn="r"/>
            <a:r>
              <a:rPr lang="bg-BG" altLang="ko-K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12.12.2024 г., проф. Стефан </a:t>
            </a:r>
            <a:r>
              <a:rPr lang="bg-BG" altLang="ko-K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Петранов</a:t>
            </a:r>
            <a:endParaRPr lang="ko-KR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29" y="132850"/>
            <a:ext cx="3002293" cy="66165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29" y="15897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Podkrepa-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684" y="158977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Petya\AppData\Local\Microsoft\Windows\Temporary Internet Files\Content.Outlook\JNJOCRSB\logo-02 (00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263" y="94165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765" y="83483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6084281"/>
            <a:ext cx="12192000" cy="764889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1C935-97D3-45CD-9D7D-50BFDC69F889}"/>
              </a:ext>
            </a:extLst>
          </p:cNvPr>
          <p:cNvSpPr txBox="1"/>
          <p:nvPr/>
        </p:nvSpPr>
        <p:spPr>
          <a:xfrm>
            <a:off x="952107" y="6036872"/>
            <a:ext cx="1043547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1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BG05SFPR002-1.005-0004 </a:t>
            </a:r>
            <a:endParaRPr lang="en-US" altLang="ko-KR" sz="1000" b="1" dirty="0">
              <a:solidFill>
                <a:schemeClr val="bg1"/>
              </a:solidFill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bg-BG" altLang="ko-KR" sz="1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„Комплексен подход за осигуряване на мотивирани квалифицирани човешки ресурси: Рейтинг и инструменти за повишаване на привлекателността на ключови професии; пилотно внедряване в практиката и мултиплициране за балансирано осигуряване на квалифицирани кадри и учене през целия живот; ограничаване и превенция на недекларираната заетост и подпомагане на предприятията и заетите лица за успешен двоен преход“ </a:t>
            </a: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Podkrepa-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Petya\AppData\Local\Microsoft\Windows\Temporary Internet Files\Content.Outlook\JNJOCRSB\logo-02 (00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843" y="828604"/>
            <a:ext cx="1197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Под-индекс „Заетост на светло“ – социологически компонент</a:t>
            </a:r>
            <a:endParaRPr lang="bg-B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66A134C6-6338-98AC-42DF-39459AA0D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2532"/>
              </p:ext>
            </p:extLst>
          </p:nvPr>
        </p:nvGraphicFramePr>
        <p:xfrm>
          <a:off x="638841" y="1232206"/>
          <a:ext cx="10899078" cy="5456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5155">
                  <a:extLst>
                    <a:ext uri="{9D8B030D-6E8A-4147-A177-3AD203B41FA5}">
                      <a16:colId xmlns:a16="http://schemas.microsoft.com/office/drawing/2014/main" val="1878138418"/>
                    </a:ext>
                  </a:extLst>
                </a:gridCol>
                <a:gridCol w="1229464">
                  <a:extLst>
                    <a:ext uri="{9D8B030D-6E8A-4147-A177-3AD203B41FA5}">
                      <a16:colId xmlns:a16="http://schemas.microsoft.com/office/drawing/2014/main" val="378171831"/>
                    </a:ext>
                  </a:extLst>
                </a:gridCol>
                <a:gridCol w="1445038">
                  <a:extLst>
                    <a:ext uri="{9D8B030D-6E8A-4147-A177-3AD203B41FA5}">
                      <a16:colId xmlns:a16="http://schemas.microsoft.com/office/drawing/2014/main" val="2320369992"/>
                    </a:ext>
                  </a:extLst>
                </a:gridCol>
                <a:gridCol w="1844298">
                  <a:extLst>
                    <a:ext uri="{9D8B030D-6E8A-4147-A177-3AD203B41FA5}">
                      <a16:colId xmlns:a16="http://schemas.microsoft.com/office/drawing/2014/main" val="1526139641"/>
                    </a:ext>
                  </a:extLst>
                </a:gridCol>
                <a:gridCol w="1608610">
                  <a:extLst>
                    <a:ext uri="{9D8B030D-6E8A-4147-A177-3AD203B41FA5}">
                      <a16:colId xmlns:a16="http://schemas.microsoft.com/office/drawing/2014/main" val="1578889938"/>
                    </a:ext>
                  </a:extLst>
                </a:gridCol>
                <a:gridCol w="1816513">
                  <a:extLst>
                    <a:ext uri="{9D8B030D-6E8A-4147-A177-3AD203B41FA5}">
                      <a16:colId xmlns:a16="http://schemas.microsoft.com/office/drawing/2014/main" val="2624581392"/>
                    </a:ext>
                  </a:extLst>
                </a:gridCol>
              </a:tblGrid>
              <a:tr h="380944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година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bg-BG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67008"/>
                  </a:ext>
                </a:extLst>
              </a:tr>
              <a:tr h="655939"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448567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Работодатели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bg-BG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22.65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  <a:endParaRPr lang="bg-BG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28912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Пазар на труда – работа с договори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bg-BG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80.73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76.20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11.43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3303622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Пазар на труда – работа с договори на пълно възнаграждение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bg-BG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70.26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70.52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10.58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4942911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Работници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bg-BG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13.51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13.12</a:t>
                      </a:r>
                      <a:endParaRPr lang="bg-BG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63065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работа с договор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79.63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79.15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3.96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4445120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работа с договор на пълно възнаграждение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77.85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3.89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32617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Допълнителна работа с договор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61.17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57.35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2.87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3929640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Допълнителна работа с договор на пълно възнаграждение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47.95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2.40</a:t>
                      </a:r>
                      <a:endParaRPr lang="bg-BG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3289398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bg-BG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bg-BG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bg-BG" sz="2400" b="1" kern="1400" spc="-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36.16</a:t>
                      </a:r>
                      <a:endParaRPr lang="bg-BG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bg-BG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35.12</a:t>
                      </a:r>
                      <a:endParaRPr lang="bg-BG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1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8319D-84FD-2209-5F36-50270126F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A5C64F48-73F8-5EC7-A7CF-7EFB9C638C21}"/>
              </a:ext>
            </a:extLst>
          </p:cNvPr>
          <p:cNvSpPr txBox="1"/>
          <p:nvPr/>
        </p:nvSpPr>
        <p:spPr>
          <a:xfrm>
            <a:off x="4161695" y="1185494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bg-BG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ИЗВОДИ 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9E6278E-0377-8835-EC19-460B8D4D821B}"/>
              </a:ext>
            </a:extLst>
          </p:cNvPr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120117C6-2B5F-594F-6E5A-64D2245D6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C721589B-325D-A328-FE96-3D9057B0BB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Picture 125" descr="Podkrepa-logo">
            <a:extLst>
              <a:ext uri="{FF2B5EF4-FFF2-40B4-BE49-F238E27FC236}">
                <a16:creationId xmlns:a16="http://schemas.microsoft.com/office/drawing/2014/main" id="{4F7AE378-D05A-64E3-9BDB-1EBD1C08DC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Picture 126" descr="C:\Users\Petya\AppData\Local\Microsoft\Windows\Temporary Internet Files\Content.Outlook\JNJOCRSB\logo-02 (002).png">
            <a:extLst>
              <a:ext uri="{FF2B5EF4-FFF2-40B4-BE49-F238E27FC236}">
                <a16:creationId xmlns:a16="http://schemas.microsoft.com/office/drawing/2014/main" id="{DECAE691-F400-8F59-5688-07162A49AA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Picture 2" descr="undefined">
            <a:extLst>
              <a:ext uri="{FF2B5EF4-FFF2-40B4-BE49-F238E27FC236}">
                <a16:creationId xmlns:a16="http://schemas.microsoft.com/office/drawing/2014/main" id="{1EA81DA5-76FA-2924-35E8-5806B58B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2CBC6D-9858-1B5A-761E-FADDB7FE36F6}"/>
              </a:ext>
            </a:extLst>
          </p:cNvPr>
          <p:cNvSpPr txBox="1"/>
          <p:nvPr/>
        </p:nvSpPr>
        <p:spPr>
          <a:xfrm>
            <a:off x="1108364" y="2042640"/>
            <a:ext cx="10122195" cy="39651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altLang="ko-KR" sz="2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През 2023 г. крехкият растеж е отстъпил пред </a:t>
            </a:r>
          </a:p>
          <a:p>
            <a:pPr marL="800044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altLang="ko-KR" sz="2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влошаващата се икономическа среда;</a:t>
            </a:r>
          </a:p>
          <a:p>
            <a:pPr marL="800044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altLang="ko-KR" sz="2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вътрешната политическа несигурност;</a:t>
            </a:r>
          </a:p>
          <a:p>
            <a:pPr marL="800044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altLang="ko-KR" sz="2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външната политическа и търговска несигурност.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Освен това, продължават да действат структурни фактори като:</a:t>
            </a:r>
          </a:p>
          <a:p>
            <a:pPr marL="800044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Намеса на държавата на трудовия пазар, чрез административни мерки (МЗ, МОД);</a:t>
            </a:r>
          </a:p>
          <a:p>
            <a:pPr marL="800044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Ниска ефективност на институциите, включително съдебната система;</a:t>
            </a:r>
          </a:p>
          <a:p>
            <a:pPr marL="800044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Високи нива на корупцията. </a:t>
            </a:r>
          </a:p>
        </p:txBody>
      </p:sp>
    </p:spTree>
    <p:extLst>
      <p:ext uri="{BB962C8B-B14F-4D97-AF65-F5344CB8AC3E}">
        <p14:creationId xmlns:p14="http://schemas.microsoft.com/office/powerpoint/2010/main" val="33853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53991-7AEC-D3D6-070F-900836BF0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548D3A68-9A3C-D13B-0FB6-EBEF4254E4F1}"/>
              </a:ext>
            </a:extLst>
          </p:cNvPr>
          <p:cNvSpPr txBox="1"/>
          <p:nvPr/>
        </p:nvSpPr>
        <p:spPr>
          <a:xfrm>
            <a:off x="4161695" y="1176258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bg-BG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ИЗВОДИ 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54AE27E-AEC8-9508-41BA-06ED2627B4DA}"/>
              </a:ext>
            </a:extLst>
          </p:cNvPr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8DF7B220-4043-99AE-0861-5425A2774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D8E65413-6547-610C-F668-B8664B8425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Picture 125" descr="Podkrepa-logo">
            <a:extLst>
              <a:ext uri="{FF2B5EF4-FFF2-40B4-BE49-F238E27FC236}">
                <a16:creationId xmlns:a16="http://schemas.microsoft.com/office/drawing/2014/main" id="{15CDA243-ED3B-A764-251B-46D8EDD633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Picture 126" descr="C:\Users\Petya\AppData\Local\Microsoft\Windows\Temporary Internet Files\Content.Outlook\JNJOCRSB\logo-02 (002).png">
            <a:extLst>
              <a:ext uri="{FF2B5EF4-FFF2-40B4-BE49-F238E27FC236}">
                <a16:creationId xmlns:a16="http://schemas.microsoft.com/office/drawing/2014/main" id="{A884BFA9-758F-7333-B567-3F7AB90BC34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Picture 2" descr="undefined">
            <a:extLst>
              <a:ext uri="{FF2B5EF4-FFF2-40B4-BE49-F238E27FC236}">
                <a16:creationId xmlns:a16="http://schemas.microsoft.com/office/drawing/2014/main" id="{63376C30-9A45-5F2A-1261-8DC8AB1B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AF8AA-A5DB-D806-419D-4651178F126D}"/>
              </a:ext>
            </a:extLst>
          </p:cNvPr>
          <p:cNvSpPr txBox="1"/>
          <p:nvPr/>
        </p:nvSpPr>
        <p:spPr>
          <a:xfrm>
            <a:off x="1108364" y="2018657"/>
            <a:ext cx="10122195" cy="51136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altLang="ko-KR" sz="2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Има задържане на процесите на изсветляване на българската икономика и делът на сивата икономика остава висок. Основните проблемни области са: </a:t>
            </a:r>
          </a:p>
          <a:p>
            <a:pPr marL="800044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непълно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отчитане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на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реализираната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продукция</a:t>
            </a:r>
            <a:r>
              <a:rPr lang="bg-BG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и събираемостта на ДДС;</a:t>
            </a:r>
          </a:p>
          <a:p>
            <a:pPr marL="800044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гарантирането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на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реална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конкуренция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при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провеждането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на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обществените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поръчки</a:t>
            </a:r>
            <a:r>
              <a:rPr lang="bg-BG" sz="20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;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bg-BG" sz="2000" b="1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800044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работата с договори, които не отчитат действителното възнаграждение</a:t>
            </a:r>
            <a:r>
              <a:rPr lang="bg-BG" sz="20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800044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издаването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на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касови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бележки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при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продажбите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на</a:t>
            </a:r>
            <a:r>
              <a:rPr lang="en-GB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услуги</a:t>
            </a:r>
            <a:r>
              <a:rPr lang="bg-BG" sz="20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bg-BG" sz="2000" b="1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800044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0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допълнителна работа без договори. </a:t>
            </a:r>
            <a:endParaRPr lang="en-US" sz="2000" b="1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bg-BG" altLang="ko-KR" sz="20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696893" y="3268797"/>
            <a:ext cx="58086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g-BG" altLang="ko-KR" sz="2800" dirty="0">
                <a:solidFill>
                  <a:schemeClr val="bg1"/>
                </a:solidFill>
                <a:cs typeface="Arial" pitchFamily="34" charset="0"/>
              </a:rPr>
              <a:t>БЛАГОДАРЯ ЗА ВНИМАНИЕТО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775270" y="4158187"/>
            <a:ext cx="498151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g-BG" altLang="ko-KR" sz="1867" dirty="0">
                <a:solidFill>
                  <a:schemeClr val="bg1"/>
                </a:solidFill>
                <a:cs typeface="Arial" pitchFamily="34" charset="0"/>
              </a:rPr>
              <a:t>ПРОФ. СТЕФАН ПЕТРАНОВ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odkrepa-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Petya\AppData\Local\Microsoft\Windows\Temporary Internet Files\Content.Outlook\JNJOCRSB\logo-02 (002)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undefin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A1C935-97D3-45CD-9D7D-50BFDC69F889}"/>
              </a:ext>
            </a:extLst>
          </p:cNvPr>
          <p:cNvSpPr txBox="1"/>
          <p:nvPr/>
        </p:nvSpPr>
        <p:spPr>
          <a:xfrm>
            <a:off x="952107" y="6036872"/>
            <a:ext cx="1043547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1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BG05SFPR002-1.005-0004 </a:t>
            </a:r>
            <a:endParaRPr lang="en-US" altLang="ko-KR" sz="1000" b="1" dirty="0">
              <a:solidFill>
                <a:schemeClr val="bg1"/>
              </a:solidFill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bg-BG" altLang="ko-KR" sz="1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„Комплексен подход за осигуряване на мотивирани квалифицирани човешки ресурси: Рейтинг и инструменти за повишаване на привлекателността на ключови професии; пилотно внедряване в практиката и мултиплициране за балансирано осигуряване на квалифицирани кадри и учене през целия живот; ограничаване и превенция на недекларираната заетост и подпомагане на предприятията и заетите лица за успешен двоен преход“ 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6A2D45-FE71-45F3-BC5E-44FEBBFAC98A}"/>
              </a:ext>
            </a:extLst>
          </p:cNvPr>
          <p:cNvGrpSpPr/>
          <p:nvPr/>
        </p:nvGrpSpPr>
        <p:grpSpPr>
          <a:xfrm>
            <a:off x="5802424" y="1815304"/>
            <a:ext cx="5674145" cy="3713832"/>
            <a:chOff x="5832241" y="654503"/>
            <a:chExt cx="5674145" cy="34325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E1C952-85DD-4DB6-AAE3-6860651F3B58}"/>
                </a:ext>
              </a:extLst>
            </p:cNvPr>
            <p:cNvSpPr txBox="1"/>
            <p:nvPr/>
          </p:nvSpPr>
          <p:spPr>
            <a:xfrm>
              <a:off x="6799565" y="839168"/>
              <a:ext cx="4706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altLang="ko-K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Динамика на Композитния индекс</a:t>
              </a:r>
              <a:endParaRPr lang="en-US" altLang="ko-K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8954F2-9FF7-439F-AEAB-75F9457D5B63}"/>
                </a:ext>
              </a:extLst>
            </p:cNvPr>
            <p:cNvSpPr txBox="1"/>
            <p:nvPr/>
          </p:nvSpPr>
          <p:spPr>
            <a:xfrm>
              <a:off x="5885014" y="65450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07198E-A196-4A48-A05D-D321491ED281}"/>
                </a:ext>
              </a:extLst>
            </p:cNvPr>
            <p:cNvSpPr txBox="1"/>
            <p:nvPr/>
          </p:nvSpPr>
          <p:spPr>
            <a:xfrm>
              <a:off x="6761055" y="1537682"/>
              <a:ext cx="4706821" cy="42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altLang="ko-K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Двата</a:t>
              </a:r>
              <a:r>
                <a:rPr lang="bg-BG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bg-BG" altLang="ko-K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индекса – обща картина</a:t>
              </a:r>
              <a:endParaRPr lang="en-US" altLang="ko-K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42029-48EF-40B7-A20B-9D05D2DD248A}"/>
                </a:ext>
              </a:extLst>
            </p:cNvPr>
            <p:cNvSpPr txBox="1"/>
            <p:nvPr/>
          </p:nvSpPr>
          <p:spPr>
            <a:xfrm>
              <a:off x="5870112" y="141937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8B8FD6-80F9-4576-90AF-C6AE8A378DB0}"/>
                </a:ext>
              </a:extLst>
            </p:cNvPr>
            <p:cNvSpPr txBox="1"/>
            <p:nvPr/>
          </p:nvSpPr>
          <p:spPr>
            <a:xfrm>
              <a:off x="6766760" y="2156379"/>
              <a:ext cx="4706821" cy="948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bg-BG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Композитен индекс „Икономика на светло“</a:t>
              </a:r>
            </a:p>
            <a:p>
              <a:pPr marL="171450" indent="-171450">
                <a:spcAft>
                  <a:spcPts val="400"/>
                </a:spcAft>
                <a:buFont typeface="Wingdings" panose="05000000000000000000" pitchFamily="2" charset="2"/>
                <a:buChar char="u"/>
              </a:pPr>
              <a:r>
                <a:rPr lang="bg-BG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Статистически компонент на КИИС</a:t>
              </a:r>
            </a:p>
            <a:p>
              <a:pPr marL="171450" indent="-171450">
                <a:spcAft>
                  <a:spcPts val="400"/>
                </a:spcAft>
                <a:buFont typeface="Wingdings" panose="05000000000000000000" pitchFamily="2" charset="2"/>
                <a:buChar char="u"/>
              </a:pPr>
              <a:r>
                <a:rPr lang="bg-BG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Социологически компонент на КИИС</a:t>
              </a:r>
              <a:endPara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212152-D2D8-461E-8E4F-7D4F53482A03}"/>
                </a:ext>
              </a:extLst>
            </p:cNvPr>
            <p:cNvSpPr txBox="1"/>
            <p:nvPr/>
          </p:nvSpPr>
          <p:spPr>
            <a:xfrm>
              <a:off x="5855210" y="225474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4A60E4-672D-45B2-B6C9-4CCEC944A519}"/>
                </a:ext>
              </a:extLst>
            </p:cNvPr>
            <p:cNvSpPr txBox="1"/>
            <p:nvPr/>
          </p:nvSpPr>
          <p:spPr>
            <a:xfrm>
              <a:off x="5832241" y="32560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5197" y="81569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g-BG" altLang="ko-KR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СЪДЪРЖАНИЕ:</a:t>
            </a:r>
            <a:endParaRPr lang="ko-KR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Podkrepa-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Petya\AppData\Local\Microsoft\Windows\Temporary Internet Files\Content.Outlook\JNJOCRSB\logo-02 (00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94A60E4-672D-45B2-B6C9-4CCEC944A519}"/>
              </a:ext>
            </a:extLst>
          </p:cNvPr>
          <p:cNvSpPr txBox="1"/>
          <p:nvPr/>
        </p:nvSpPr>
        <p:spPr>
          <a:xfrm>
            <a:off x="5855197" y="5744281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bg-BG" altLang="ko-KR" sz="48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B8FD6-80F9-4576-90AF-C6AE8A378DB0}"/>
              </a:ext>
            </a:extLst>
          </p:cNvPr>
          <p:cNvSpPr txBox="1"/>
          <p:nvPr/>
        </p:nvSpPr>
        <p:spPr>
          <a:xfrm>
            <a:off x="6760520" y="4592261"/>
            <a:ext cx="4706821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bg-BG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Под-индекс „Заетост на светло“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bg-BG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Статистически компонент на ПИЗС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bg-BG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Социологически компонент на ПИЗС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07198E-A196-4A48-A05D-D321491ED281}"/>
              </a:ext>
            </a:extLst>
          </p:cNvPr>
          <p:cNvSpPr txBox="1"/>
          <p:nvPr/>
        </p:nvSpPr>
        <p:spPr>
          <a:xfrm>
            <a:off x="6748932" y="5879761"/>
            <a:ext cx="4706821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Изводи</a:t>
            </a:r>
            <a:endParaRPr lang="en-US" altLang="ko-K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odkrepa-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etya\AppData\Local\Microsoft\Windows\Temporary Internet Files\Content.Outlook\JNJOCRSB\logo-02 (00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384" y="1276933"/>
            <a:ext cx="8781095" cy="4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Podkrepa-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Petya\AppData\Local\Microsoft\Windows\Temporary Internet Files\Content.Outlook\JNJOCRSB\logo-02 (00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7786"/>
              </p:ext>
            </p:extLst>
          </p:nvPr>
        </p:nvGraphicFramePr>
        <p:xfrm>
          <a:off x="52248" y="1753611"/>
          <a:ext cx="6096001" cy="4169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32">
                  <a:extLst>
                    <a:ext uri="{9D8B030D-6E8A-4147-A177-3AD203B41FA5}">
                      <a16:colId xmlns:a16="http://schemas.microsoft.com/office/drawing/2014/main" val="1120218407"/>
                    </a:ext>
                  </a:extLst>
                </a:gridCol>
                <a:gridCol w="993561">
                  <a:extLst>
                    <a:ext uri="{9D8B030D-6E8A-4147-A177-3AD203B41FA5}">
                      <a16:colId xmlns:a16="http://schemas.microsoft.com/office/drawing/2014/main" val="4017632732"/>
                    </a:ext>
                  </a:extLst>
                </a:gridCol>
                <a:gridCol w="851204">
                  <a:extLst>
                    <a:ext uri="{9D8B030D-6E8A-4147-A177-3AD203B41FA5}">
                      <a16:colId xmlns:a16="http://schemas.microsoft.com/office/drawing/2014/main" val="429948643"/>
                    </a:ext>
                  </a:extLst>
                </a:gridCol>
                <a:gridCol w="834009">
                  <a:extLst>
                    <a:ext uri="{9D8B030D-6E8A-4147-A177-3AD203B41FA5}">
                      <a16:colId xmlns:a16="http://schemas.microsoft.com/office/drawing/2014/main" val="1809914581"/>
                    </a:ext>
                  </a:extLst>
                </a:gridCol>
                <a:gridCol w="876998">
                  <a:extLst>
                    <a:ext uri="{9D8B030D-6E8A-4147-A177-3AD203B41FA5}">
                      <a16:colId xmlns:a16="http://schemas.microsoft.com/office/drawing/2014/main" val="3008556363"/>
                    </a:ext>
                  </a:extLst>
                </a:gridCol>
                <a:gridCol w="885597">
                  <a:extLst>
                    <a:ext uri="{9D8B030D-6E8A-4147-A177-3AD203B41FA5}">
                      <a16:colId xmlns:a16="http://schemas.microsoft.com/office/drawing/2014/main" val="3556066557"/>
                    </a:ext>
                  </a:extLst>
                </a:gridCol>
              </a:tblGrid>
              <a:tr h="6136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КИИС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696274"/>
                  </a:ext>
                </a:extLst>
              </a:tr>
              <a:tr h="857387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компонент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</a:t>
                      </a:r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43.94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148661"/>
                  </a:ext>
                </a:extLst>
              </a:tr>
              <a:tr h="857387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Социологически компонент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</a:t>
                      </a:r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34.06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484831"/>
                  </a:ext>
                </a:extLst>
              </a:tr>
              <a:tr h="613620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Работодатели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30.00</a:t>
                      </a:r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21.59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233929"/>
                  </a:ext>
                </a:extLst>
              </a:tr>
              <a:tr h="613620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Работници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</a:t>
                      </a:r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12.47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3863410"/>
                  </a:ext>
                </a:extLst>
              </a:tr>
              <a:tr h="613620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77.49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78.40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78.58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5397014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04279"/>
              </p:ext>
            </p:extLst>
          </p:nvPr>
        </p:nvGraphicFramePr>
        <p:xfrm>
          <a:off x="6265525" y="1779738"/>
          <a:ext cx="5856803" cy="416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603">
                  <a:extLst>
                    <a:ext uri="{9D8B030D-6E8A-4147-A177-3AD203B41FA5}">
                      <a16:colId xmlns:a16="http://schemas.microsoft.com/office/drawing/2014/main" val="1120218407"/>
                    </a:ext>
                  </a:extLst>
                </a:gridCol>
                <a:gridCol w="854131">
                  <a:extLst>
                    <a:ext uri="{9D8B030D-6E8A-4147-A177-3AD203B41FA5}">
                      <a16:colId xmlns:a16="http://schemas.microsoft.com/office/drawing/2014/main" val="4017632732"/>
                    </a:ext>
                  </a:extLst>
                </a:gridCol>
                <a:gridCol w="810170">
                  <a:extLst>
                    <a:ext uri="{9D8B030D-6E8A-4147-A177-3AD203B41FA5}">
                      <a16:colId xmlns:a16="http://schemas.microsoft.com/office/drawing/2014/main" val="429948643"/>
                    </a:ext>
                  </a:extLst>
                </a:gridCol>
                <a:gridCol w="792935">
                  <a:extLst>
                    <a:ext uri="{9D8B030D-6E8A-4147-A177-3AD203B41FA5}">
                      <a16:colId xmlns:a16="http://schemas.microsoft.com/office/drawing/2014/main" val="1809914581"/>
                    </a:ext>
                  </a:extLst>
                </a:gridCol>
                <a:gridCol w="896361">
                  <a:extLst>
                    <a:ext uri="{9D8B030D-6E8A-4147-A177-3AD203B41FA5}">
                      <a16:colId xmlns:a16="http://schemas.microsoft.com/office/drawing/2014/main" val="3008556363"/>
                    </a:ext>
                  </a:extLst>
                </a:gridCol>
                <a:gridCol w="913603">
                  <a:extLst>
                    <a:ext uri="{9D8B030D-6E8A-4147-A177-3AD203B41FA5}">
                      <a16:colId xmlns:a16="http://schemas.microsoft.com/office/drawing/2014/main" val="3556066557"/>
                    </a:ext>
                  </a:extLst>
                </a:gridCol>
              </a:tblGrid>
              <a:tr h="612338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ПИЗС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696274"/>
                  </a:ext>
                </a:extLst>
              </a:tr>
              <a:tr h="855596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компонент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</a:t>
                      </a:r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47.12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148661"/>
                  </a:ext>
                </a:extLst>
              </a:tr>
              <a:tr h="855596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Социологически компонент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</a:t>
                      </a:r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35.12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484831"/>
                  </a:ext>
                </a:extLst>
              </a:tr>
              <a:tr h="612338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Работодатели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30.00</a:t>
                      </a:r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22.08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233929"/>
                  </a:ext>
                </a:extLst>
              </a:tr>
              <a:tr h="612338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Работници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</a:t>
                      </a:r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13.15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3863410"/>
                  </a:ext>
                </a:extLst>
              </a:tr>
              <a:tr h="612338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r>
                        <a:rPr lang="bg-B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77.96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82.08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81.69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23" rtl="0" eaLnBrk="1" fontAlgn="b" latinLnBrk="0" hangingPunct="1"/>
                      <a:r>
                        <a:rPr lang="bg-BG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82.24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5397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2900" y="949181"/>
            <a:ext cx="74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Двата индекса – обща картина</a:t>
            </a:r>
          </a:p>
        </p:txBody>
      </p:sp>
    </p:spTree>
    <p:extLst>
      <p:ext uri="{BB962C8B-B14F-4D97-AF65-F5344CB8AC3E}">
        <p14:creationId xmlns:p14="http://schemas.microsoft.com/office/powerpoint/2010/main" val="19089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Podkrepa-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Petya\AppData\Local\Microsoft\Windows\Temporary Internet Files\Content.Outlook\JNJOCRSB\logo-02 (00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669" y="893765"/>
            <a:ext cx="1197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Композитен индекс „Икономика на светло“ – статистически компонент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66A134C6-6338-98AC-42DF-39459AA0D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82899"/>
              </p:ext>
            </p:extLst>
          </p:nvPr>
        </p:nvGraphicFramePr>
        <p:xfrm>
          <a:off x="911797" y="1416368"/>
          <a:ext cx="9891689" cy="527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1203">
                  <a:extLst>
                    <a:ext uri="{9D8B030D-6E8A-4147-A177-3AD203B41FA5}">
                      <a16:colId xmlns:a16="http://schemas.microsoft.com/office/drawing/2014/main" val="1878138418"/>
                    </a:ext>
                  </a:extLst>
                </a:gridCol>
                <a:gridCol w="979595">
                  <a:extLst>
                    <a:ext uri="{9D8B030D-6E8A-4147-A177-3AD203B41FA5}">
                      <a16:colId xmlns:a16="http://schemas.microsoft.com/office/drawing/2014/main" val="378171831"/>
                    </a:ext>
                  </a:extLst>
                </a:gridCol>
                <a:gridCol w="1288592">
                  <a:extLst>
                    <a:ext uri="{9D8B030D-6E8A-4147-A177-3AD203B41FA5}">
                      <a16:colId xmlns:a16="http://schemas.microsoft.com/office/drawing/2014/main" val="2320369992"/>
                    </a:ext>
                  </a:extLst>
                </a:gridCol>
                <a:gridCol w="1489701">
                  <a:extLst>
                    <a:ext uri="{9D8B030D-6E8A-4147-A177-3AD203B41FA5}">
                      <a16:colId xmlns:a16="http://schemas.microsoft.com/office/drawing/2014/main" val="1526139641"/>
                    </a:ext>
                  </a:extLst>
                </a:gridCol>
                <a:gridCol w="1579084">
                  <a:extLst>
                    <a:ext uri="{9D8B030D-6E8A-4147-A177-3AD203B41FA5}">
                      <a16:colId xmlns:a16="http://schemas.microsoft.com/office/drawing/2014/main" val="1578889938"/>
                    </a:ext>
                  </a:extLst>
                </a:gridCol>
                <a:gridCol w="2033514">
                  <a:extLst>
                    <a:ext uri="{9D8B030D-6E8A-4147-A177-3AD203B41FA5}">
                      <a16:colId xmlns:a16="http://schemas.microsoft.com/office/drawing/2014/main" val="2624581392"/>
                    </a:ext>
                  </a:extLst>
                </a:gridCol>
              </a:tblGrid>
              <a:tr h="329463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година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година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67008"/>
                  </a:ext>
                </a:extLst>
              </a:tr>
              <a:tr h="558281"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Тегло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448567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r>
                        <a:rPr lang="bg-BG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Разплащане в брой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400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20.00%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80.21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80.18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16.04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5728912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r>
                        <a:rPr lang="bg-BG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Деклариран ДДС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400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13.56%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94.71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90.73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3303622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r>
                        <a:rPr lang="bg-BG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Осигурени заети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400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5.50%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90.41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97.71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5.37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4942911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r>
                        <a:rPr lang="bg-BG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Наети с договор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400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1.58%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98.12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98.27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3563065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r>
                        <a:rPr lang="bg-BG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Деклариран трудов ресурс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400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5.50%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89.65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89.63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4.93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4445120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bg-BG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3.47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32617"/>
                  </a:ext>
                </a:extLst>
              </a:tr>
              <a:tr h="466739">
                <a:tc>
                  <a:txBody>
                    <a:bodyPr/>
                    <a:lstStyle/>
                    <a:p>
                      <a:r>
                        <a:rPr lang="bg-BG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Акцизи – тютюневи изделия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400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3.28%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95.97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98.37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3.22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3929640"/>
                  </a:ext>
                </a:extLst>
              </a:tr>
              <a:tr h="466739">
                <a:tc>
                  <a:txBody>
                    <a:bodyPr/>
                    <a:lstStyle/>
                    <a:p>
                      <a:r>
                        <a:rPr lang="bg-BG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Акцизи – алкохолни напитки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400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85.84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87.09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3289398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 търговия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400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510465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r>
                        <a:rPr lang="bg-BG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Търговия – 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400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95.64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95.88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928294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r>
                        <a:rPr lang="bg-BG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Търговия извън 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400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83.73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83.96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717783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r>
                        <a:rPr lang="bg-B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bg-BG" sz="1800" b="1" kern="1400" spc="-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50.00%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800" b="1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bg-BG" sz="1800" b="1" kern="1400" spc="-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44.00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en-US" sz="1200" b="1" kern="140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tabLst>
                          <a:tab pos="342900" algn="l"/>
                        </a:tabLst>
                      </a:pPr>
                      <a:r>
                        <a:rPr lang="bg-BG" sz="1800" b="1" kern="1400" spc="-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43.94</a:t>
                      </a:r>
                      <a:endParaRPr lang="bg-BG" sz="1800" b="1" kern="1400" spc="-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1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Podkrepa-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Petya\AppData\Local\Microsoft\Windows\Temporary Internet Files\Content.Outlook\JNJOCRSB\logo-02 (00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399" y="845075"/>
            <a:ext cx="1197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Композитен индекс „Икономика на светло“ – социологически компонент - Работод</a:t>
            </a:r>
            <a:r>
              <a:rPr lang="bg-B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атели</a:t>
            </a:r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66A134C6-6338-98AC-42DF-39459AA0D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3955"/>
              </p:ext>
            </p:extLst>
          </p:nvPr>
        </p:nvGraphicFramePr>
        <p:xfrm>
          <a:off x="492396" y="1341340"/>
          <a:ext cx="10899078" cy="48849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5155">
                  <a:extLst>
                    <a:ext uri="{9D8B030D-6E8A-4147-A177-3AD203B41FA5}">
                      <a16:colId xmlns:a16="http://schemas.microsoft.com/office/drawing/2014/main" val="1878138418"/>
                    </a:ext>
                  </a:extLst>
                </a:gridCol>
                <a:gridCol w="1078176">
                  <a:extLst>
                    <a:ext uri="{9D8B030D-6E8A-4147-A177-3AD203B41FA5}">
                      <a16:colId xmlns:a16="http://schemas.microsoft.com/office/drawing/2014/main" val="378171831"/>
                    </a:ext>
                  </a:extLst>
                </a:gridCol>
                <a:gridCol w="1596326">
                  <a:extLst>
                    <a:ext uri="{9D8B030D-6E8A-4147-A177-3AD203B41FA5}">
                      <a16:colId xmlns:a16="http://schemas.microsoft.com/office/drawing/2014/main" val="2320369992"/>
                    </a:ext>
                  </a:extLst>
                </a:gridCol>
                <a:gridCol w="1844298">
                  <a:extLst>
                    <a:ext uri="{9D8B030D-6E8A-4147-A177-3AD203B41FA5}">
                      <a16:colId xmlns:a16="http://schemas.microsoft.com/office/drawing/2014/main" val="1526139641"/>
                    </a:ext>
                  </a:extLst>
                </a:gridCol>
                <a:gridCol w="1608610">
                  <a:extLst>
                    <a:ext uri="{9D8B030D-6E8A-4147-A177-3AD203B41FA5}">
                      <a16:colId xmlns:a16="http://schemas.microsoft.com/office/drawing/2014/main" val="1578889938"/>
                    </a:ext>
                  </a:extLst>
                </a:gridCol>
                <a:gridCol w="1816513">
                  <a:extLst>
                    <a:ext uri="{9D8B030D-6E8A-4147-A177-3AD203B41FA5}">
                      <a16:colId xmlns:a16="http://schemas.microsoft.com/office/drawing/2014/main" val="2624581392"/>
                    </a:ext>
                  </a:extLst>
                </a:gridCol>
              </a:tblGrid>
              <a:tr h="380944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година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година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67008"/>
                  </a:ext>
                </a:extLst>
              </a:tr>
              <a:tr h="655939"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Тегло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448567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Пазар на труда – работа с договори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80.73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76.20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5728912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Пазар на труда – работа с договори на пълно възнаграждение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70.26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70.52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3303622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Пълно отчитане на реализираната 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61.87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65.12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4942911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Легален внос и износ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76.16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77.04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3563065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Коректно деклариране на мита и данъци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74.98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74.15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4445120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Коректно възстановяване на ДДС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73.84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74.85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3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3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Podkrepa-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Petya\AppData\Local\Microsoft\Windows\Temporary Internet Files\Content.Outlook\JNJOCRSB\logo-02 (00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399" y="845075"/>
            <a:ext cx="1197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Композитен индекс „Икономика на светло“ – социологически компонент – Работод</a:t>
            </a:r>
            <a:r>
              <a:rPr lang="bg-B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атели (продължение)</a:t>
            </a:r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66A134C6-6338-98AC-42DF-39459AA0D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1646"/>
              </p:ext>
            </p:extLst>
          </p:nvPr>
        </p:nvGraphicFramePr>
        <p:xfrm>
          <a:off x="518522" y="1592078"/>
          <a:ext cx="10899078" cy="43439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0370">
                  <a:extLst>
                    <a:ext uri="{9D8B030D-6E8A-4147-A177-3AD203B41FA5}">
                      <a16:colId xmlns:a16="http://schemas.microsoft.com/office/drawing/2014/main" val="1878138418"/>
                    </a:ext>
                  </a:extLst>
                </a:gridCol>
                <a:gridCol w="1123405">
                  <a:extLst>
                    <a:ext uri="{9D8B030D-6E8A-4147-A177-3AD203B41FA5}">
                      <a16:colId xmlns:a16="http://schemas.microsoft.com/office/drawing/2014/main" val="378171831"/>
                    </a:ext>
                  </a:extLst>
                </a:gridCol>
                <a:gridCol w="1375882">
                  <a:extLst>
                    <a:ext uri="{9D8B030D-6E8A-4147-A177-3AD203B41FA5}">
                      <a16:colId xmlns:a16="http://schemas.microsoft.com/office/drawing/2014/main" val="2320369992"/>
                    </a:ext>
                  </a:extLst>
                </a:gridCol>
                <a:gridCol w="1844298">
                  <a:extLst>
                    <a:ext uri="{9D8B030D-6E8A-4147-A177-3AD203B41FA5}">
                      <a16:colId xmlns:a16="http://schemas.microsoft.com/office/drawing/2014/main" val="1526139641"/>
                    </a:ext>
                  </a:extLst>
                </a:gridCol>
                <a:gridCol w="1608610">
                  <a:extLst>
                    <a:ext uri="{9D8B030D-6E8A-4147-A177-3AD203B41FA5}">
                      <a16:colId xmlns:a16="http://schemas.microsoft.com/office/drawing/2014/main" val="1578889938"/>
                    </a:ext>
                  </a:extLst>
                </a:gridCol>
                <a:gridCol w="1816513">
                  <a:extLst>
                    <a:ext uri="{9D8B030D-6E8A-4147-A177-3AD203B41FA5}">
                      <a16:colId xmlns:a16="http://schemas.microsoft.com/office/drawing/2014/main" val="2624581392"/>
                    </a:ext>
                  </a:extLst>
                </a:gridCol>
              </a:tblGrid>
              <a:tr h="380944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година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година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67008"/>
                  </a:ext>
                </a:extLst>
              </a:tr>
              <a:tr h="655939"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Тегло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448567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Коректно провеждане на обществени поръчки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73.34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66.49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5728912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Разплащане по банков път между фирми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83.56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75.66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3303622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Разплащане по банков път на работници и служители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bg-B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84.63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84.63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4942911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система за качество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49.79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66.18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3563065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Дял на светлата икономика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72.48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72.34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4445120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РАБОТОДАТЕЛИ - ОБЩО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b="1" kern="1400" spc="-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</a:t>
                      </a:r>
                      <a:r>
                        <a:rPr lang="bg-BG" sz="2400" b="1" kern="1400" spc="-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kern="1400" spc="-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bg-BG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21.59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3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0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Podkrepa-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Petya\AppData\Local\Microsoft\Windows\Temporary Internet Files\Content.Outlook\JNJOCRSB\logo-02 (00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399" y="845075"/>
            <a:ext cx="1197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Композитен индекс „Икономика на светло“ – социологически компонент – Работници и служители</a:t>
            </a:r>
            <a:endParaRPr lang="bg-B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66A134C6-6338-98AC-42DF-39459AA0D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85185"/>
              </p:ext>
            </p:extLst>
          </p:nvPr>
        </p:nvGraphicFramePr>
        <p:xfrm>
          <a:off x="748367" y="1294106"/>
          <a:ext cx="10899078" cy="52888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4138">
                  <a:extLst>
                    <a:ext uri="{9D8B030D-6E8A-4147-A177-3AD203B41FA5}">
                      <a16:colId xmlns:a16="http://schemas.microsoft.com/office/drawing/2014/main" val="1878138418"/>
                    </a:ext>
                  </a:extLst>
                </a:gridCol>
                <a:gridCol w="1161935">
                  <a:extLst>
                    <a:ext uri="{9D8B030D-6E8A-4147-A177-3AD203B41FA5}">
                      <a16:colId xmlns:a16="http://schemas.microsoft.com/office/drawing/2014/main" val="378171831"/>
                    </a:ext>
                  </a:extLst>
                </a:gridCol>
                <a:gridCol w="1333584">
                  <a:extLst>
                    <a:ext uri="{9D8B030D-6E8A-4147-A177-3AD203B41FA5}">
                      <a16:colId xmlns:a16="http://schemas.microsoft.com/office/drawing/2014/main" val="2320369992"/>
                    </a:ext>
                  </a:extLst>
                </a:gridCol>
                <a:gridCol w="1844298">
                  <a:extLst>
                    <a:ext uri="{9D8B030D-6E8A-4147-A177-3AD203B41FA5}">
                      <a16:colId xmlns:a16="http://schemas.microsoft.com/office/drawing/2014/main" val="1526139641"/>
                    </a:ext>
                  </a:extLst>
                </a:gridCol>
                <a:gridCol w="1608610">
                  <a:extLst>
                    <a:ext uri="{9D8B030D-6E8A-4147-A177-3AD203B41FA5}">
                      <a16:colId xmlns:a16="http://schemas.microsoft.com/office/drawing/2014/main" val="1578889938"/>
                    </a:ext>
                  </a:extLst>
                </a:gridCol>
                <a:gridCol w="1816513">
                  <a:extLst>
                    <a:ext uri="{9D8B030D-6E8A-4147-A177-3AD203B41FA5}">
                      <a16:colId xmlns:a16="http://schemas.microsoft.com/office/drawing/2014/main" val="2624581392"/>
                    </a:ext>
                  </a:extLst>
                </a:gridCol>
              </a:tblGrid>
              <a:tr h="380944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g-BG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67008"/>
                  </a:ext>
                </a:extLst>
              </a:tr>
              <a:tr h="655939"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Тегло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448567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работа с договор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bg-B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79.63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79.15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5728912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работа с договор на пълно възнаграждение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bg-B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3303622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Допълнителна работа с договор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bg-B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61.17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57.35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4942911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Допълнителна работа с договор на пълно възнаграждение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bg-B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3563065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Издаване на касови бележки за стоки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bg-B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78.66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78.45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4445120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Издаване на касови бележки за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bg-B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51.14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51.65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32617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Коректно деклариране на данъци върху доходите на физическите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6.7%</a:t>
                      </a:r>
                      <a:endParaRPr lang="bg-B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64.92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55.48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02316128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РАБОТНИЦИ И СЛУЖИТЕЛИ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</a:t>
                      </a:r>
                      <a:r>
                        <a:rPr lang="bg-BG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b="1" kern="1400" spc="-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13.23</a:t>
                      </a:r>
                    </a:p>
                  </a:txBody>
                  <a:tcPr marL="68580" marR="68580" marT="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bg-B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bg-BG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12.47</a:t>
                      </a:r>
                    </a:p>
                  </a:txBody>
                  <a:tcPr marL="68580" marR="68580" marT="0" marB="0" anchor="ctr">
                    <a:solidFill>
                      <a:srgbClr val="CDD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485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6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803216"/>
          </a:xfrm>
          <a:prstGeom prst="rect">
            <a:avLst/>
          </a:prstGeom>
          <a:solidFill>
            <a:srgbClr val="3A876B"/>
          </a:solidFill>
          <a:ln w="12700" cap="flat" cmpd="sng" algn="ctr">
            <a:solidFill>
              <a:srgbClr val="3A87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4" y="94282"/>
            <a:ext cx="3002293" cy="66165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137827"/>
            <a:ext cx="3602547" cy="6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Podkrepa-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9" y="155245"/>
            <a:ext cx="37401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Petya\AppData\Local\Microsoft\Windows\Temporary Internet Files\Content.Outlook\JNJOCRSB\logo-02 (00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8" y="99142"/>
            <a:ext cx="681355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60" y="79751"/>
            <a:ext cx="816310" cy="6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4799" y="1123660"/>
            <a:ext cx="1197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Под-индекс „Заетост на светло“ – статистически компонент</a:t>
            </a:r>
            <a:endParaRPr lang="bg-B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66A134C6-6338-98AC-42DF-39459AA0D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36102"/>
              </p:ext>
            </p:extLst>
          </p:nvPr>
        </p:nvGraphicFramePr>
        <p:xfrm>
          <a:off x="784872" y="2096401"/>
          <a:ext cx="10899078" cy="29266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7968">
                  <a:extLst>
                    <a:ext uri="{9D8B030D-6E8A-4147-A177-3AD203B41FA5}">
                      <a16:colId xmlns:a16="http://schemas.microsoft.com/office/drawing/2014/main" val="1878138418"/>
                    </a:ext>
                  </a:extLst>
                </a:gridCol>
                <a:gridCol w="1255363">
                  <a:extLst>
                    <a:ext uri="{9D8B030D-6E8A-4147-A177-3AD203B41FA5}">
                      <a16:colId xmlns:a16="http://schemas.microsoft.com/office/drawing/2014/main" val="378171831"/>
                    </a:ext>
                  </a:extLst>
                </a:gridCol>
                <a:gridCol w="1596326">
                  <a:extLst>
                    <a:ext uri="{9D8B030D-6E8A-4147-A177-3AD203B41FA5}">
                      <a16:colId xmlns:a16="http://schemas.microsoft.com/office/drawing/2014/main" val="2320369992"/>
                    </a:ext>
                  </a:extLst>
                </a:gridCol>
                <a:gridCol w="1844298">
                  <a:extLst>
                    <a:ext uri="{9D8B030D-6E8A-4147-A177-3AD203B41FA5}">
                      <a16:colId xmlns:a16="http://schemas.microsoft.com/office/drawing/2014/main" val="1526139641"/>
                    </a:ext>
                  </a:extLst>
                </a:gridCol>
                <a:gridCol w="1608610">
                  <a:extLst>
                    <a:ext uri="{9D8B030D-6E8A-4147-A177-3AD203B41FA5}">
                      <a16:colId xmlns:a16="http://schemas.microsoft.com/office/drawing/2014/main" val="1578889938"/>
                    </a:ext>
                  </a:extLst>
                </a:gridCol>
                <a:gridCol w="1816513">
                  <a:extLst>
                    <a:ext uri="{9D8B030D-6E8A-4147-A177-3AD203B41FA5}">
                      <a16:colId xmlns:a16="http://schemas.microsoft.com/office/drawing/2014/main" val="2624581392"/>
                    </a:ext>
                  </a:extLst>
                </a:gridCol>
              </a:tblGrid>
              <a:tr h="380944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година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година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67008"/>
                  </a:ext>
                </a:extLst>
              </a:tr>
              <a:tr h="655939"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Тегло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Претеглена стойност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448567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Осигурени заети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bg-BG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90.41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97.71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5728912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Наети с договор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bg-BG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98.12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98.27</a:t>
                      </a:r>
                    </a:p>
                  </a:txBody>
                  <a:tcPr marL="7620" marR="7620" marT="762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3303622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Деклариран трудов ресурс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bg-BG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89.65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89.63</a:t>
                      </a:r>
                    </a:p>
                  </a:txBody>
                  <a:tcPr marL="7620" marR="7620" marT="7620" marB="0" anchor="ctr"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4942911"/>
                  </a:ext>
                </a:extLst>
              </a:tr>
              <a:tr h="358317">
                <a:tc>
                  <a:txBody>
                    <a:bodyPr/>
                    <a:lstStyle/>
                    <a:p>
                      <a:r>
                        <a:rPr lang="bg-B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bg-BG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en-US" sz="2400" b="1" kern="1400" spc="-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bg-B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bg-BG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45.52</a:t>
                      </a:r>
                    </a:p>
                  </a:txBody>
                  <a:tcPr marL="68580" marR="68580" marT="0" marB="0" anchor="ctr">
                    <a:solidFill>
                      <a:srgbClr val="CDD2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bg-B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bg-BG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47.12</a:t>
                      </a:r>
                    </a:p>
                  </a:txBody>
                  <a:tcPr marL="68580" marR="68580" marT="0" marB="0" anchor="ctr">
                    <a:solidFill>
                      <a:srgbClr val="CDD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6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0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8338</TotalTime>
  <Words>1042</Words>
  <Application>Microsoft Office PowerPoint</Application>
  <PresentationFormat>Widescreen</PresentationFormat>
  <Paragraphs>429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맑은 고딕</vt:lpstr>
      <vt:lpstr>Arial</vt:lpstr>
      <vt:lpstr>Arial Unicode MS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Expert KPO</cp:lastModifiedBy>
  <cp:revision>160</cp:revision>
  <dcterms:created xsi:type="dcterms:W3CDTF">2018-04-24T17:14:44Z</dcterms:created>
  <dcterms:modified xsi:type="dcterms:W3CDTF">2024-12-13T06:50:18Z</dcterms:modified>
</cp:coreProperties>
</file>